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7"/>
  </p:notesMasterIdLst>
  <p:sldIdLst>
    <p:sldId id="256" r:id="rId2"/>
    <p:sldId id="257" r:id="rId3"/>
    <p:sldId id="267" r:id="rId4"/>
    <p:sldId id="348" r:id="rId5"/>
    <p:sldId id="349" r:id="rId6"/>
    <p:sldId id="302" r:id="rId7"/>
    <p:sldId id="284" r:id="rId8"/>
    <p:sldId id="285" r:id="rId9"/>
    <p:sldId id="303" r:id="rId10"/>
    <p:sldId id="304" r:id="rId11"/>
    <p:sldId id="305" r:id="rId12"/>
    <p:sldId id="384" r:id="rId13"/>
    <p:sldId id="306" r:id="rId14"/>
    <p:sldId id="307" r:id="rId15"/>
    <p:sldId id="286" r:id="rId16"/>
    <p:sldId id="311" r:id="rId17"/>
    <p:sldId id="324" r:id="rId18"/>
    <p:sldId id="385" r:id="rId19"/>
    <p:sldId id="389" r:id="rId20"/>
    <p:sldId id="391" r:id="rId21"/>
    <p:sldId id="312" r:id="rId22"/>
    <p:sldId id="313" r:id="rId23"/>
    <p:sldId id="314" r:id="rId24"/>
    <p:sldId id="315" r:id="rId25"/>
    <p:sldId id="325" r:id="rId26"/>
    <p:sldId id="316" r:id="rId27"/>
    <p:sldId id="386" r:id="rId28"/>
    <p:sldId id="317" r:id="rId29"/>
    <p:sldId id="318" r:id="rId30"/>
    <p:sldId id="319" r:id="rId31"/>
    <p:sldId id="387" r:id="rId32"/>
    <p:sldId id="326" r:id="rId33"/>
    <p:sldId id="320" r:id="rId34"/>
    <p:sldId id="321" r:id="rId35"/>
    <p:sldId id="322" r:id="rId36"/>
    <p:sldId id="323" r:id="rId37"/>
    <p:sldId id="327" r:id="rId38"/>
    <p:sldId id="328" r:id="rId39"/>
    <p:sldId id="329" r:id="rId40"/>
    <p:sldId id="330" r:id="rId41"/>
    <p:sldId id="331" r:id="rId42"/>
    <p:sldId id="344" r:id="rId43"/>
    <p:sldId id="345" r:id="rId44"/>
    <p:sldId id="346" r:id="rId45"/>
    <p:sldId id="347" r:id="rId46"/>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733">
          <p15:clr>
            <a:srgbClr val="A4A3A4"/>
          </p15:clr>
        </p15:guide>
        <p15:guide id="2" pos="2857">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eiwei Fang" initials="WF"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C"/>
    <a:srgbClr val="808097"/>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42" d="100"/>
          <a:sy n="142" d="100"/>
        </p:scale>
        <p:origin x="636" y="114"/>
      </p:cViewPr>
      <p:guideLst>
        <p:guide orient="horz" pos="1733"/>
        <p:guide pos="2857"/>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commentAuthors" Target="commentAuthors.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7-11-30T19:58:43.366" idx="1">
    <p:pos x="5242" y="402"/>
    <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D53DA7-E541-44F8-8423-E3BBC9E15576}" type="datetimeFigureOut">
              <a:rPr lang="zh-CN" altLang="en-US" smtClean="0"/>
              <a:t>2018/1/8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A9CC7D-4651-4AED-80A3-AE3A1E6FA2F4}" type="slidenum">
              <a:rPr lang="zh-CN" altLang="en-US" smtClean="0"/>
              <a:t>‹#›</a:t>
            </a:fld>
            <a:endParaRPr lang="zh-CN" altLang="en-US"/>
          </a:p>
        </p:txBody>
      </p:sp>
    </p:spTree>
    <p:extLst>
      <p:ext uri="{BB962C8B-B14F-4D97-AF65-F5344CB8AC3E}">
        <p14:creationId xmlns:p14="http://schemas.microsoft.com/office/powerpoint/2010/main" val="9517054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 Templateswise.com">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800" y="3651870"/>
            <a:ext cx="7772400" cy="685899"/>
          </a:xfrm>
        </p:spPr>
        <p:txBody>
          <a:bodyPr/>
          <a:lstStyle>
            <a:lvl1pPr>
              <a:defRPr>
                <a:solidFill>
                  <a:schemeClr val="tx1">
                    <a:lumMod val="75000"/>
                    <a:lumOff val="25000"/>
                  </a:schemeClr>
                </a:solidFill>
              </a:defRPr>
            </a:lvl1pPr>
          </a:lstStyle>
          <a:p>
            <a:r>
              <a:rPr lang="en-US" dirty="0" smtClean="0"/>
              <a:t>NAME OF PRESENTATION</a:t>
            </a:r>
            <a:endParaRPr lang="en-US" dirty="0"/>
          </a:p>
        </p:txBody>
      </p:sp>
      <p:sp>
        <p:nvSpPr>
          <p:cNvPr id="3" name="Subtitle 2"/>
          <p:cNvSpPr>
            <a:spLocks noGrp="1"/>
          </p:cNvSpPr>
          <p:nvPr>
            <p:ph type="subTitle" idx="1" hasCustomPrompt="1"/>
          </p:nvPr>
        </p:nvSpPr>
        <p:spPr>
          <a:xfrm>
            <a:off x="1371600" y="4227934"/>
            <a:ext cx="6400800" cy="504056"/>
          </a:xfrm>
        </p:spPr>
        <p:txBody>
          <a:bodyPr/>
          <a:lstStyle>
            <a:lvl1pPr marL="0" indent="0" algn="ctr">
              <a:buNone/>
              <a:defRPr baseline="0">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Company Name</a:t>
            </a:r>
            <a:endParaRPr lang="en-US" dirty="0"/>
          </a:p>
        </p:txBody>
      </p:sp>
      <p:sp>
        <p:nvSpPr>
          <p:cNvPr id="4" name="Date Placeholder 3"/>
          <p:cNvSpPr>
            <a:spLocks noGrp="1"/>
          </p:cNvSpPr>
          <p:nvPr>
            <p:ph type="dt" sz="half" idx="10"/>
          </p:nvPr>
        </p:nvSpPr>
        <p:spPr/>
        <p:txBody>
          <a:bodyPr/>
          <a:lstStyle/>
          <a:p>
            <a:fld id="{1F58152E-323F-479F-AF3E-0327E875EA32}" type="datetimeFigureOut">
              <a:rPr lang="en-US" smtClean="0"/>
              <a:t>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E55AC7-9D65-43F9-80E6-F5B7FBD6E77B}"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 Templateswise.com">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195736" y="205979"/>
            <a:ext cx="6491064" cy="857250"/>
          </a:xfrm>
        </p:spPr>
        <p:txBody>
          <a:bodyPr/>
          <a:lstStyle>
            <a:lvl1pPr algn="l">
              <a:defRPr b="1">
                <a:solidFill>
                  <a:schemeClr val="tx1">
                    <a:lumMod val="75000"/>
                    <a:lumOff val="25000"/>
                  </a:schemeClr>
                </a:solidFill>
              </a:defRPr>
            </a:lvl1pPr>
          </a:lstStyle>
          <a:p>
            <a:r>
              <a:rPr lang="en-US" dirty="0" smtClean="0"/>
              <a:t>Title</a:t>
            </a:r>
            <a:endParaRPr lang="en-US" dirty="0"/>
          </a:p>
        </p:txBody>
      </p:sp>
      <p:sp>
        <p:nvSpPr>
          <p:cNvPr id="3" name="Content Placeholder 2"/>
          <p:cNvSpPr>
            <a:spLocks noGrp="1"/>
          </p:cNvSpPr>
          <p:nvPr>
            <p:ph idx="1" hasCustomPrompt="1"/>
          </p:nvPr>
        </p:nvSpPr>
        <p:spPr>
          <a:xfrm>
            <a:off x="2195736" y="1200151"/>
            <a:ext cx="6491064" cy="3394472"/>
          </a:xfrm>
        </p:spPr>
        <p:txBody>
          <a:bodyPr>
            <a:normAutofit/>
          </a:bodyPr>
          <a:lstStyle>
            <a:lvl1pPr>
              <a:defRPr sz="2400">
                <a:solidFill>
                  <a:schemeClr val="tx1">
                    <a:lumMod val="75000"/>
                    <a:lumOff val="25000"/>
                  </a:schemeClr>
                </a:solidFill>
                <a:latin typeface="微软雅黑" panose="020B0503020204020204" pitchFamily="34" charset="-122"/>
                <a:ea typeface="微软雅黑" panose="020B0503020204020204" pitchFamily="34" charset="-122"/>
              </a:defRPr>
            </a:lvl1pPr>
          </a:lstStyle>
          <a:p>
            <a:pPr lvl="0"/>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consectetur</a:t>
            </a:r>
            <a:r>
              <a:rPr lang="en-US" dirty="0" smtClean="0"/>
              <a:t> </a:t>
            </a:r>
            <a:r>
              <a:rPr lang="en-US" dirty="0" err="1" smtClean="0"/>
              <a:t>adipisicing</a:t>
            </a:r>
            <a:r>
              <a:rPr lang="en-US" dirty="0" smtClean="0"/>
              <a:t> </a:t>
            </a:r>
            <a:r>
              <a:rPr lang="en-US" dirty="0" err="1" smtClean="0"/>
              <a:t>elit</a:t>
            </a:r>
            <a:r>
              <a:rPr lang="en-US" dirty="0" smtClean="0"/>
              <a:t>, </a:t>
            </a:r>
            <a:r>
              <a:rPr lang="en-US" dirty="0" err="1" smtClean="0"/>
              <a:t>sed</a:t>
            </a:r>
            <a:r>
              <a:rPr lang="en-US" dirty="0" smtClean="0"/>
              <a:t> do </a:t>
            </a:r>
            <a:r>
              <a:rPr lang="en-US" dirty="0" err="1" smtClean="0"/>
              <a:t>eiusmod</a:t>
            </a:r>
            <a:r>
              <a:rPr lang="en-US" dirty="0" smtClean="0"/>
              <a:t> </a:t>
            </a:r>
            <a:r>
              <a:rPr lang="en-US" dirty="0" err="1" smtClean="0"/>
              <a:t>tempor</a:t>
            </a:r>
            <a:r>
              <a:rPr lang="en-US" dirty="0" smtClean="0"/>
              <a:t> </a:t>
            </a:r>
            <a:r>
              <a:rPr lang="en-US" dirty="0" err="1" smtClean="0"/>
              <a:t>incididunt</a:t>
            </a:r>
            <a:r>
              <a:rPr lang="en-US" dirty="0" smtClean="0"/>
              <a:t> </a:t>
            </a:r>
            <a:r>
              <a:rPr lang="en-US" dirty="0" err="1" smtClean="0"/>
              <a:t>ut</a:t>
            </a:r>
            <a:r>
              <a:rPr lang="en-US" dirty="0" smtClean="0"/>
              <a:t> </a:t>
            </a:r>
            <a:r>
              <a:rPr lang="en-US" dirty="0" err="1" smtClean="0"/>
              <a:t>labore</a:t>
            </a:r>
            <a:r>
              <a:rPr lang="en-US" dirty="0" smtClean="0"/>
              <a:t> et </a:t>
            </a:r>
            <a:r>
              <a:rPr lang="en-US" dirty="0" err="1" smtClean="0"/>
              <a:t>dolore</a:t>
            </a:r>
            <a:r>
              <a:rPr lang="en-US" dirty="0" smtClean="0"/>
              <a:t> magna </a:t>
            </a:r>
            <a:r>
              <a:rPr lang="en-US" dirty="0" err="1" smtClean="0"/>
              <a:t>aliqua</a:t>
            </a:r>
            <a:r>
              <a:rPr lang="en-US" dirty="0" smtClean="0"/>
              <a:t>.</a:t>
            </a:r>
            <a:endParaRPr lang="en-US" dirty="0"/>
          </a:p>
        </p:txBody>
      </p:sp>
      <p:sp>
        <p:nvSpPr>
          <p:cNvPr id="4" name="Date Placeholder 3"/>
          <p:cNvSpPr>
            <a:spLocks noGrp="1"/>
          </p:cNvSpPr>
          <p:nvPr>
            <p:ph type="dt" sz="half" idx="10"/>
          </p:nvPr>
        </p:nvSpPr>
        <p:spPr/>
        <p:txBody>
          <a:bodyPr/>
          <a:lstStyle/>
          <a:p>
            <a:fld id="{1F58152E-323F-479F-AF3E-0327E875EA32}" type="datetimeFigureOut">
              <a:rPr lang="en-US" smtClean="0"/>
              <a:t>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E55AC7-9D65-43F9-80E6-F5B7FBD6E77B}"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2 - Templateswise.com">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123478"/>
            <a:ext cx="8229600" cy="576064"/>
          </a:xfrm>
        </p:spPr>
        <p:txBody>
          <a:bodyPr>
            <a:normAutofit/>
          </a:bodyPr>
          <a:lstStyle>
            <a:lvl1pPr algn="ctr">
              <a:defRPr sz="3200" b="1">
                <a:solidFill>
                  <a:schemeClr val="tx1">
                    <a:lumMod val="75000"/>
                    <a:lumOff val="25000"/>
                  </a:schemeClr>
                </a:solidFill>
              </a:defRPr>
            </a:lvl1pPr>
          </a:lstStyle>
          <a:p>
            <a:r>
              <a:rPr lang="en-US" dirty="0" smtClean="0"/>
              <a:t>Title</a:t>
            </a:r>
            <a:endParaRPr lang="en-US" dirty="0"/>
          </a:p>
        </p:txBody>
      </p:sp>
      <p:sp>
        <p:nvSpPr>
          <p:cNvPr id="3" name="Content Placeholder 2"/>
          <p:cNvSpPr>
            <a:spLocks noGrp="1"/>
          </p:cNvSpPr>
          <p:nvPr>
            <p:ph idx="1" hasCustomPrompt="1"/>
          </p:nvPr>
        </p:nvSpPr>
        <p:spPr>
          <a:xfrm>
            <a:off x="107504" y="771550"/>
            <a:ext cx="8856984" cy="3960440"/>
          </a:xfrm>
        </p:spPr>
        <p:txBody>
          <a:bodyPr>
            <a:normAutofit/>
          </a:bodyPr>
          <a:lstStyle>
            <a:lvl1pPr marL="342900" indent="-342900" algn="l">
              <a:buFont typeface="Arial" panose="020B0604020202020204" pitchFamily="34" charset="0"/>
              <a:buChar char="•"/>
              <a:defRPr sz="2000">
                <a:solidFill>
                  <a:schemeClr val="tx1">
                    <a:lumMod val="75000"/>
                    <a:lumOff val="25000"/>
                  </a:schemeClr>
                </a:solidFill>
                <a:latin typeface="微软雅黑" panose="020B0503020204020204" pitchFamily="34" charset="-122"/>
                <a:ea typeface="微软雅黑" panose="020B0503020204020204" pitchFamily="34" charset="-122"/>
              </a:defRPr>
            </a:lvl1pPr>
            <a:lvl2pPr>
              <a:defRPr sz="1800"/>
            </a:lvl2pPr>
          </a:lstStyle>
          <a:p>
            <a:pPr lvl="0"/>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consectetur</a:t>
            </a:r>
            <a:r>
              <a:rPr lang="en-US" dirty="0" smtClean="0"/>
              <a:t> </a:t>
            </a:r>
            <a:r>
              <a:rPr lang="en-US" dirty="0" err="1" smtClean="0"/>
              <a:t>adipisicing</a:t>
            </a:r>
            <a:r>
              <a:rPr lang="en-US" dirty="0" smtClean="0"/>
              <a:t> </a:t>
            </a:r>
            <a:r>
              <a:rPr lang="en-US" dirty="0" err="1" smtClean="0"/>
              <a:t>elit</a:t>
            </a:r>
            <a:r>
              <a:rPr lang="en-US" dirty="0" smtClean="0"/>
              <a:t>, </a:t>
            </a:r>
            <a:r>
              <a:rPr lang="en-US" dirty="0" err="1" smtClean="0"/>
              <a:t>sed</a:t>
            </a:r>
            <a:r>
              <a:rPr lang="en-US" dirty="0" smtClean="0"/>
              <a:t> do </a:t>
            </a:r>
            <a:r>
              <a:rPr lang="en-US" dirty="0" err="1" smtClean="0"/>
              <a:t>eiusmod</a:t>
            </a:r>
            <a:r>
              <a:rPr lang="en-US" dirty="0" smtClean="0"/>
              <a:t> </a:t>
            </a:r>
            <a:r>
              <a:rPr lang="en-US" dirty="0" err="1" smtClean="0"/>
              <a:t>tempor</a:t>
            </a:r>
            <a:r>
              <a:rPr lang="en-US" dirty="0" smtClean="0"/>
              <a:t> </a:t>
            </a:r>
            <a:r>
              <a:rPr lang="en-US" dirty="0" err="1" smtClean="0"/>
              <a:t>incididunt</a:t>
            </a:r>
            <a:r>
              <a:rPr lang="en-US" dirty="0" smtClean="0"/>
              <a:t> </a:t>
            </a:r>
            <a:r>
              <a:rPr lang="en-US" dirty="0" err="1" smtClean="0"/>
              <a:t>ut</a:t>
            </a:r>
            <a:r>
              <a:rPr lang="en-US" dirty="0" smtClean="0"/>
              <a:t> </a:t>
            </a:r>
            <a:r>
              <a:rPr lang="en-US" dirty="0" err="1" smtClean="0"/>
              <a:t>labore</a:t>
            </a:r>
            <a:r>
              <a:rPr lang="en-US" dirty="0" smtClean="0"/>
              <a:t> et </a:t>
            </a:r>
            <a:r>
              <a:rPr lang="en-US" dirty="0" err="1" smtClean="0"/>
              <a:t>dolore</a:t>
            </a:r>
            <a:r>
              <a:rPr lang="en-US" dirty="0" smtClean="0"/>
              <a:t> magna </a:t>
            </a:r>
            <a:r>
              <a:rPr lang="en-US" dirty="0" err="1" smtClean="0"/>
              <a:t>aliqua</a:t>
            </a:r>
            <a:r>
              <a:rPr lang="en-US" dirty="0" smtClean="0"/>
              <a:t>.</a:t>
            </a:r>
          </a:p>
          <a:p>
            <a:pPr lvl="1"/>
            <a:r>
              <a:rPr lang="en-US" altLang="zh-CN" sz="1800" dirty="0" err="1" smtClean="0"/>
              <a:t>Fasfda</a:t>
            </a:r>
            <a:endParaRPr lang="en-US" altLang="zh-CN" sz="1800" dirty="0" smtClean="0"/>
          </a:p>
          <a:p>
            <a:pPr lvl="1"/>
            <a:endParaRPr lang="en-US" dirty="0"/>
          </a:p>
        </p:txBody>
      </p:sp>
      <p:sp>
        <p:nvSpPr>
          <p:cNvPr id="4" name="Date Placeholder 3"/>
          <p:cNvSpPr>
            <a:spLocks noGrp="1"/>
          </p:cNvSpPr>
          <p:nvPr>
            <p:ph type="dt" sz="half" idx="10"/>
          </p:nvPr>
        </p:nvSpPr>
        <p:spPr/>
        <p:txBody>
          <a:bodyPr/>
          <a:lstStyle/>
          <a:p>
            <a:fld id="{1F58152E-323F-479F-AF3E-0327E875EA32}" type="datetimeFigureOut">
              <a:rPr lang="en-US" smtClean="0"/>
              <a:t>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E55AC7-9D65-43F9-80E6-F5B7FBD6E77B}"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F58152E-323F-479F-AF3E-0327E875EA32}" type="datetimeFigureOut">
              <a:rPr lang="en-US" smtClean="0"/>
              <a:t>1/8/2018</a:t>
            </a:fld>
            <a:endParaRPr lang="en-US"/>
          </a:p>
        </p:txBody>
      </p:sp>
      <p:sp>
        <p:nvSpPr>
          <p:cNvPr id="3" name="页脚占位符 2"/>
          <p:cNvSpPr>
            <a:spLocks noGrp="1"/>
          </p:cNvSpPr>
          <p:nvPr>
            <p:ph type="ftr" sz="quarter" idx="11"/>
          </p:nvPr>
        </p:nvSpPr>
        <p:spPr/>
        <p:txBody>
          <a:bodyPr/>
          <a:lstStyle/>
          <a:p>
            <a:endParaRPr lang="en-US"/>
          </a:p>
        </p:txBody>
      </p:sp>
      <p:sp>
        <p:nvSpPr>
          <p:cNvPr id="4" name="灯片编号占位符 3"/>
          <p:cNvSpPr>
            <a:spLocks noGrp="1"/>
          </p:cNvSpPr>
          <p:nvPr>
            <p:ph type="sldNum" sz="quarter" idx="12"/>
          </p:nvPr>
        </p:nvSpPr>
        <p:spPr/>
        <p:txBody>
          <a:bodyPr/>
          <a:lstStyle/>
          <a:p>
            <a:fld id="{CCE55AC7-9D65-43F9-80E6-F5B7FBD6E77B}"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zh-CN" altLang="en-US" smtClean="0"/>
              <a:t>单击此处编辑母版标题样式</a:t>
            </a:r>
            <a:endParaRPr lang="en-US"/>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1F58152E-323F-479F-AF3E-0327E875EA32}" type="datetimeFigureOut">
              <a:rPr lang="en-US" smtClean="0"/>
              <a:t>1/8/2018</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CCE55AC7-9D65-43F9-80E6-F5B7FBD6E77B}"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3.xml"/><Relationship Id="rId4" Type="http://schemas.openxmlformats.org/officeDocument/2006/relationships/image" Target="../media/image22.png"/></Relationships>
</file>

<file path=ppt/slides/_rels/slide2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3.xml"/><Relationship Id="rId4" Type="http://schemas.openxmlformats.org/officeDocument/2006/relationships/image" Target="../media/image49.png"/></Relationships>
</file>

<file path=ppt/slides/_rels/slide45.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xml"/><Relationship Id="rId4" Type="http://schemas.openxmlformats.org/officeDocument/2006/relationships/comments" Target="../comments/commen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zh-CN" altLang="en-US" b="1" dirty="0" smtClean="0"/>
              <a:t>移动应用开发</a:t>
            </a:r>
            <a:endParaRPr lang="en-US" b="1" dirty="0"/>
          </a:p>
        </p:txBody>
      </p:sp>
      <p:sp>
        <p:nvSpPr>
          <p:cNvPr id="3" name="Subtitle 2"/>
          <p:cNvSpPr>
            <a:spLocks noGrp="1"/>
          </p:cNvSpPr>
          <p:nvPr>
            <p:ph type="subTitle" idx="1"/>
          </p:nvPr>
        </p:nvSpPr>
        <p:spPr>
          <a:xfrm>
            <a:off x="1371600" y="4299942"/>
            <a:ext cx="6400800" cy="504056"/>
          </a:xfrm>
        </p:spPr>
        <p:txBody>
          <a:bodyPr>
            <a:normAutofit fontScale="92500" lnSpcReduction="10000"/>
          </a:bodyPr>
          <a:lstStyle/>
          <a:p>
            <a:r>
              <a:rPr lang="zh-CN" altLang="en-US" dirty="0" smtClean="0"/>
              <a:t>方维维</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t>碎片的简单实例</a:t>
            </a:r>
          </a:p>
        </p:txBody>
      </p:sp>
      <p:sp>
        <p:nvSpPr>
          <p:cNvPr id="3" name="内容占位符 2"/>
          <p:cNvSpPr>
            <a:spLocks noGrp="1"/>
          </p:cNvSpPr>
          <p:nvPr>
            <p:ph idx="1"/>
          </p:nvPr>
        </p:nvSpPr>
        <p:spPr/>
        <p:txBody>
          <a:bodyPr/>
          <a:lstStyle/>
          <a:p>
            <a:r>
              <a:rPr lang="en-US" altLang="zh-CN">
                <a:solidFill>
                  <a:srgbClr val="0000CC"/>
                </a:solidFill>
              </a:rPr>
              <a:t>activity_main.xml</a:t>
            </a:r>
          </a:p>
        </p:txBody>
      </p:sp>
      <p:pic>
        <p:nvPicPr>
          <p:cNvPr id="4" name="图片 3" descr="捕获4"/>
          <p:cNvPicPr>
            <a:picLocks noChangeAspect="1"/>
          </p:cNvPicPr>
          <p:nvPr/>
        </p:nvPicPr>
        <p:blipFill>
          <a:blip r:embed="rId2"/>
          <a:stretch>
            <a:fillRect/>
          </a:stretch>
        </p:blipFill>
        <p:spPr>
          <a:xfrm>
            <a:off x="1876245" y="1533625"/>
            <a:ext cx="5319502" cy="3109394"/>
          </a:xfrm>
          <a:prstGeom prst="rect">
            <a:avLst/>
          </a:prstGeom>
          <a:effectLst>
            <a:outerShdw blurRad="292100" dist="139700" dir="2700000" algn="tl" rotWithShape="0">
              <a:prstClr val="black">
                <a:alpha val="64000"/>
              </a:prstClr>
            </a:outerShdw>
          </a:effectLst>
        </p:spPr>
      </p:pic>
      <p:sp>
        <p:nvSpPr>
          <p:cNvPr id="7" name="线形标注 1 6"/>
          <p:cNvSpPr/>
          <p:nvPr/>
        </p:nvSpPr>
        <p:spPr>
          <a:xfrm>
            <a:off x="6402263" y="1720880"/>
            <a:ext cx="2562225" cy="577215"/>
          </a:xfrm>
          <a:prstGeom prst="borderCallout1">
            <a:avLst>
              <a:gd name="adj1" fmla="val 55435"/>
              <a:gd name="adj2" fmla="val -4652"/>
              <a:gd name="adj3" fmla="val 117135"/>
              <a:gd name="adj4" fmla="val -73845"/>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&lt;fragment&gt;</a:t>
            </a:r>
            <a:r>
              <a:rPr lang="zh-CN" altLang="en-US" dirty="0"/>
              <a:t>标签在布局中添加碎片</a:t>
            </a:r>
          </a:p>
        </p:txBody>
      </p:sp>
      <p:sp>
        <p:nvSpPr>
          <p:cNvPr id="6" name="线形标注 1 5"/>
          <p:cNvSpPr/>
          <p:nvPr/>
        </p:nvSpPr>
        <p:spPr>
          <a:xfrm>
            <a:off x="6444725" y="3088322"/>
            <a:ext cx="2562225" cy="853440"/>
          </a:xfrm>
          <a:prstGeom prst="borderCallout1">
            <a:avLst>
              <a:gd name="adj1" fmla="val 55435"/>
              <a:gd name="adj2" fmla="val -4652"/>
              <a:gd name="adj3" fmla="val -37303"/>
              <a:gd name="adj4" fmla="val -41693"/>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dirty="0"/>
              <a:t>通过</a:t>
            </a:r>
            <a:r>
              <a:rPr lang="en-US" altLang="zh-CN" dirty="0"/>
              <a:t>android:name</a:t>
            </a:r>
            <a:r>
              <a:rPr lang="zh-CN" altLang="en-US" dirty="0"/>
              <a:t>属性来显式指明要添加的碎片类名</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P spid="6" grpId="0" bldLvl="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smtClean="0"/>
              <a:t>碎片的动态添加</a:t>
            </a:r>
            <a:endParaRPr lang="zh-CN" altLang="en-US" dirty="0"/>
          </a:p>
        </p:txBody>
      </p:sp>
      <p:sp>
        <p:nvSpPr>
          <p:cNvPr id="3" name="内容占位符 2"/>
          <p:cNvSpPr>
            <a:spLocks noGrp="1"/>
          </p:cNvSpPr>
          <p:nvPr>
            <p:ph idx="1"/>
          </p:nvPr>
        </p:nvSpPr>
        <p:spPr/>
        <p:txBody>
          <a:bodyPr/>
          <a:lstStyle/>
          <a:p>
            <a:r>
              <a:rPr lang="zh-CN" altLang="en-US" dirty="0" smtClean="0">
                <a:solidFill>
                  <a:srgbClr val="0000CC"/>
                </a:solidFill>
              </a:rPr>
              <a:t>碎片动态添加步骤</a:t>
            </a:r>
          </a:p>
          <a:p>
            <a:pPr marL="0" indent="0">
              <a:buNone/>
            </a:pPr>
            <a:r>
              <a:rPr lang="zh-CN" altLang="en-US" dirty="0" smtClean="0">
                <a:solidFill>
                  <a:schemeClr val="tx1"/>
                </a:solidFill>
              </a:rPr>
              <a:t>1. 创建待添加的碎片实例。 </a:t>
            </a:r>
          </a:p>
          <a:p>
            <a:pPr marL="0" indent="0">
              <a:buNone/>
            </a:pPr>
            <a:r>
              <a:rPr lang="zh-CN" altLang="en-US" dirty="0" smtClean="0">
                <a:solidFill>
                  <a:schemeClr val="tx1"/>
                </a:solidFill>
              </a:rPr>
              <a:t>2. 获取到 FragmentManager，在活动中可以直接调getFragmentManager  </a:t>
            </a:r>
          </a:p>
          <a:p>
            <a:pPr marL="0" indent="0">
              <a:buNone/>
            </a:pPr>
            <a:r>
              <a:rPr lang="zh-CN" altLang="en-US" dirty="0" smtClean="0">
                <a:solidFill>
                  <a:schemeClr val="tx1"/>
                </a:solidFill>
              </a:rPr>
              <a:t>    方法得到。</a:t>
            </a:r>
          </a:p>
          <a:p>
            <a:pPr marL="0" indent="0">
              <a:buNone/>
            </a:pPr>
            <a:r>
              <a:rPr lang="zh-CN" altLang="en-US" dirty="0" smtClean="0">
                <a:solidFill>
                  <a:schemeClr val="tx1"/>
                </a:solidFill>
              </a:rPr>
              <a:t>3. 开启一个事务，通过调用 beginTransaction()方法开启。 </a:t>
            </a:r>
          </a:p>
          <a:p>
            <a:pPr marL="0" indent="0">
              <a:buNone/>
            </a:pPr>
            <a:r>
              <a:rPr lang="zh-CN" altLang="en-US" dirty="0" smtClean="0">
                <a:solidFill>
                  <a:schemeClr val="tx1"/>
                </a:solidFill>
              </a:rPr>
              <a:t>4. 向容器内加入碎片，一般使用 replace()方法实现，需要传入容器的 id和待</a:t>
            </a:r>
          </a:p>
          <a:p>
            <a:pPr marL="0" indent="0">
              <a:buNone/>
            </a:pPr>
            <a:r>
              <a:rPr lang="zh-CN" altLang="en-US" dirty="0" smtClean="0">
                <a:solidFill>
                  <a:schemeClr val="tx1"/>
                </a:solidFill>
              </a:rPr>
              <a:t>    添加的碎 片实例。 </a:t>
            </a:r>
          </a:p>
          <a:p>
            <a:pPr marL="0" indent="0">
              <a:buNone/>
            </a:pPr>
            <a:r>
              <a:rPr lang="zh-CN" altLang="en-US" dirty="0" smtClean="0">
                <a:solidFill>
                  <a:schemeClr val="tx1"/>
                </a:solidFill>
              </a:rPr>
              <a:t>5. 提交事务，调用 commit()方法来完成。 </a:t>
            </a:r>
          </a:p>
          <a:p>
            <a:endParaRPr lang="en-US" altLang="zh-CN" dirty="0">
              <a:solidFill>
                <a:srgbClr val="0000CC"/>
              </a:solidFil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smtClean="0"/>
              <a:t>碎片的动态添加</a:t>
            </a:r>
            <a:endParaRPr lang="zh-CN" altLang="en-US" dirty="0"/>
          </a:p>
        </p:txBody>
      </p:sp>
      <p:sp>
        <p:nvSpPr>
          <p:cNvPr id="3" name="内容占位符 2"/>
          <p:cNvSpPr>
            <a:spLocks noGrp="1"/>
          </p:cNvSpPr>
          <p:nvPr>
            <p:ph idx="1"/>
          </p:nvPr>
        </p:nvSpPr>
        <p:spPr/>
        <p:txBody>
          <a:bodyPr/>
          <a:lstStyle/>
          <a:p>
            <a:r>
              <a:rPr lang="zh-CN" altLang="en-US" dirty="0" smtClean="0">
                <a:solidFill>
                  <a:srgbClr val="0000CC"/>
                </a:solidFill>
              </a:rPr>
              <a:t>新建</a:t>
            </a:r>
            <a:r>
              <a:rPr lang="zh-CN" altLang="en-US" dirty="0">
                <a:solidFill>
                  <a:srgbClr val="0000CC"/>
                </a:solidFill>
              </a:rPr>
              <a:t>一个碎片</a:t>
            </a:r>
            <a:r>
              <a:rPr lang="zh-CN" altLang="en-US" dirty="0" smtClean="0">
                <a:solidFill>
                  <a:srgbClr val="0000CC"/>
                </a:solidFill>
              </a:rPr>
              <a:t>布局 </a:t>
            </a:r>
            <a:r>
              <a:rPr lang="en-US" altLang="zh-CN" dirty="0" smtClean="0">
                <a:solidFill>
                  <a:srgbClr val="0000CC"/>
                </a:solidFill>
              </a:rPr>
              <a:t>another_right_fragment.xml</a:t>
            </a:r>
            <a:endParaRPr lang="en-US" altLang="zh-CN" dirty="0">
              <a:solidFill>
                <a:srgbClr val="0000CC"/>
              </a:solidFill>
            </a:endParaRPr>
          </a:p>
        </p:txBody>
      </p:sp>
      <p:pic>
        <p:nvPicPr>
          <p:cNvPr id="4" name="图片 3" descr="捕获5"/>
          <p:cNvPicPr>
            <a:picLocks noChangeAspect="1"/>
          </p:cNvPicPr>
          <p:nvPr/>
        </p:nvPicPr>
        <p:blipFill>
          <a:blip r:embed="rId2"/>
          <a:stretch>
            <a:fillRect/>
          </a:stretch>
        </p:blipFill>
        <p:spPr>
          <a:xfrm>
            <a:off x="621030" y="1349375"/>
            <a:ext cx="6496050" cy="2068830"/>
          </a:xfrm>
          <a:prstGeom prst="rect">
            <a:avLst/>
          </a:prstGeom>
        </p:spPr>
      </p:pic>
      <p:pic>
        <p:nvPicPr>
          <p:cNvPr id="5" name="图片 4" descr="捕获6"/>
          <p:cNvPicPr>
            <a:picLocks noChangeAspect="1"/>
          </p:cNvPicPr>
          <p:nvPr/>
        </p:nvPicPr>
        <p:blipFill>
          <a:blip r:embed="rId3"/>
          <a:stretch>
            <a:fillRect/>
          </a:stretch>
        </p:blipFill>
        <p:spPr>
          <a:xfrm>
            <a:off x="511175" y="3418205"/>
            <a:ext cx="5429250" cy="857250"/>
          </a:xfrm>
          <a:prstGeom prst="rect">
            <a:avLst/>
          </a:prstGeom>
        </p:spPr>
      </p:pic>
      <p:sp>
        <p:nvSpPr>
          <p:cNvPr id="6" name="线形标注 1 5"/>
          <p:cNvSpPr/>
          <p:nvPr/>
        </p:nvSpPr>
        <p:spPr>
          <a:xfrm>
            <a:off x="5940152" y="2446970"/>
            <a:ext cx="2232025" cy="609600"/>
          </a:xfrm>
          <a:prstGeom prst="borderCallout1">
            <a:avLst>
              <a:gd name="adj1" fmla="val 55435"/>
              <a:gd name="adj2" fmla="val -4652"/>
              <a:gd name="adj3" fmla="val -37395"/>
              <a:gd name="adj4" fmla="val -86372"/>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dirty="0"/>
              <a:t>将布局的背景颜色设置为黄色</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t>碎片的动态添加</a:t>
            </a:r>
          </a:p>
        </p:txBody>
      </p:sp>
      <p:sp>
        <p:nvSpPr>
          <p:cNvPr id="3" name="内容占位符 2"/>
          <p:cNvSpPr>
            <a:spLocks noGrp="1"/>
          </p:cNvSpPr>
          <p:nvPr>
            <p:ph idx="1"/>
          </p:nvPr>
        </p:nvSpPr>
        <p:spPr/>
        <p:txBody>
          <a:bodyPr/>
          <a:lstStyle/>
          <a:p>
            <a:r>
              <a:rPr lang="zh-CN" altLang="en-US">
                <a:solidFill>
                  <a:srgbClr val="0000CC"/>
                </a:solidFill>
              </a:rPr>
              <a:t>新建</a:t>
            </a:r>
            <a:r>
              <a:rPr lang="en-US" altLang="zh-CN">
                <a:solidFill>
                  <a:srgbClr val="0000CC"/>
                </a:solidFill>
              </a:rPr>
              <a:t>AnotherRightFragment</a:t>
            </a:r>
            <a:r>
              <a:rPr lang="zh-CN" altLang="en-US">
                <a:solidFill>
                  <a:srgbClr val="0000CC"/>
                </a:solidFill>
              </a:rPr>
              <a:t>类作为另一个右侧碎片</a:t>
            </a:r>
          </a:p>
          <a:p>
            <a:endParaRPr lang="zh-CN" altLang="en-US">
              <a:solidFill>
                <a:srgbClr val="0000CC"/>
              </a:solidFill>
            </a:endParaRPr>
          </a:p>
        </p:txBody>
      </p:sp>
      <p:pic>
        <p:nvPicPr>
          <p:cNvPr id="4" name="图片 3" descr="捕获7"/>
          <p:cNvPicPr>
            <a:picLocks noChangeAspect="1"/>
          </p:cNvPicPr>
          <p:nvPr/>
        </p:nvPicPr>
        <p:blipFill>
          <a:blip r:embed="rId2"/>
          <a:stretch>
            <a:fillRect/>
          </a:stretch>
        </p:blipFill>
        <p:spPr>
          <a:xfrm>
            <a:off x="858711" y="1670682"/>
            <a:ext cx="7354570" cy="2162175"/>
          </a:xfrm>
          <a:prstGeom prst="rect">
            <a:avLst/>
          </a:prstGeom>
          <a:effectLst>
            <a:outerShdw blurRad="292100" dist="139700" dir="2700000" algn="tl" rotWithShape="0">
              <a:prstClr val="black">
                <a:alpha val="64000"/>
              </a:prstClr>
            </a:outerShdw>
          </a:effectLst>
        </p:spPr>
      </p:pic>
      <p:sp>
        <p:nvSpPr>
          <p:cNvPr id="5" name="线形标注 1 4"/>
          <p:cNvSpPr/>
          <p:nvPr/>
        </p:nvSpPr>
        <p:spPr>
          <a:xfrm>
            <a:off x="5724128" y="3075806"/>
            <a:ext cx="2232025" cy="609600"/>
          </a:xfrm>
          <a:prstGeom prst="borderCallout1">
            <a:avLst>
              <a:gd name="adj1" fmla="val 55435"/>
              <a:gd name="adj2" fmla="val -4652"/>
              <a:gd name="adj3" fmla="val -37395"/>
              <a:gd name="adj4" fmla="val -86372"/>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dirty="0" smtClean="0"/>
              <a:t>对应刚建立的界面碎片元素</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t>碎片的动态添加</a:t>
            </a:r>
          </a:p>
        </p:txBody>
      </p:sp>
      <p:sp>
        <p:nvSpPr>
          <p:cNvPr id="3" name="内容占位符 2"/>
          <p:cNvSpPr>
            <a:spLocks noGrp="1"/>
          </p:cNvSpPr>
          <p:nvPr>
            <p:ph idx="1"/>
          </p:nvPr>
        </p:nvSpPr>
        <p:spPr/>
        <p:txBody>
          <a:bodyPr/>
          <a:lstStyle/>
          <a:p>
            <a:r>
              <a:rPr lang="zh-CN" altLang="en-US">
                <a:solidFill>
                  <a:srgbClr val="0000CC"/>
                </a:solidFill>
              </a:rPr>
              <a:t>修改</a:t>
            </a:r>
            <a:r>
              <a:rPr lang="en-US" altLang="zh-CN">
                <a:solidFill>
                  <a:srgbClr val="0000CC"/>
                </a:solidFill>
              </a:rPr>
              <a:t>activity_main.xml</a:t>
            </a:r>
          </a:p>
        </p:txBody>
      </p:sp>
      <p:pic>
        <p:nvPicPr>
          <p:cNvPr id="4" name="图片 3" descr="捕获8"/>
          <p:cNvPicPr>
            <a:picLocks noChangeAspect="1"/>
          </p:cNvPicPr>
          <p:nvPr/>
        </p:nvPicPr>
        <p:blipFill>
          <a:blip r:embed="rId2"/>
          <a:stretch>
            <a:fillRect/>
          </a:stretch>
        </p:blipFill>
        <p:spPr>
          <a:xfrm>
            <a:off x="1912249" y="1491630"/>
            <a:ext cx="5319502" cy="3101773"/>
          </a:xfrm>
          <a:prstGeom prst="rect">
            <a:avLst/>
          </a:prstGeom>
          <a:ln>
            <a:noFill/>
          </a:ln>
          <a:effectLst>
            <a:outerShdw blurRad="292100" dist="139700" dir="2700000" algn="tl" rotWithShape="0">
              <a:srgbClr val="333333">
                <a:alpha val="65000"/>
              </a:srgbClr>
            </a:outerShdw>
          </a:effectLst>
        </p:spPr>
      </p:pic>
      <p:sp>
        <p:nvSpPr>
          <p:cNvPr id="6" name="线形标注 1 5"/>
          <p:cNvSpPr/>
          <p:nvPr/>
        </p:nvSpPr>
        <p:spPr>
          <a:xfrm>
            <a:off x="6228183" y="3003798"/>
            <a:ext cx="2736305" cy="1512167"/>
          </a:xfrm>
          <a:prstGeom prst="borderCallout1">
            <a:avLst>
              <a:gd name="adj1" fmla="val 55435"/>
              <a:gd name="adj2" fmla="val -4652"/>
              <a:gd name="adj3" fmla="val 44220"/>
              <a:gd name="adj4" fmla="val -52320"/>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dirty="0"/>
              <a:t>FrameLayout</a:t>
            </a:r>
            <a:r>
              <a:rPr lang="zh-CN" altLang="en-US" dirty="0"/>
              <a:t>中的控件都默认摆放在左上角</a:t>
            </a:r>
            <a:r>
              <a:rPr lang="zh-CN" altLang="en-US" dirty="0" smtClean="0"/>
              <a:t>，下面在</a:t>
            </a:r>
            <a:r>
              <a:rPr lang="zh-CN" altLang="en-US" dirty="0"/>
              <a:t>代码里我们会动态的向</a:t>
            </a:r>
            <a:r>
              <a:rPr lang="en-US" altLang="zh-CN" dirty="0"/>
              <a:t>FrameLayout</a:t>
            </a:r>
            <a:r>
              <a:rPr lang="zh-CN" altLang="en-US" dirty="0"/>
              <a:t>里添加内容</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t>碎片的动态添加</a:t>
            </a:r>
          </a:p>
        </p:txBody>
      </p:sp>
      <p:sp>
        <p:nvSpPr>
          <p:cNvPr id="3" name="内容占位符 2"/>
          <p:cNvSpPr>
            <a:spLocks noGrp="1"/>
          </p:cNvSpPr>
          <p:nvPr>
            <p:ph idx="1"/>
          </p:nvPr>
        </p:nvSpPr>
        <p:spPr/>
        <p:txBody>
          <a:bodyPr/>
          <a:lstStyle/>
          <a:p>
            <a:r>
              <a:rPr lang="zh-CN" altLang="en-US">
                <a:solidFill>
                  <a:srgbClr val="0000CC"/>
                </a:solidFill>
              </a:rPr>
              <a:t>修改</a:t>
            </a:r>
            <a:r>
              <a:rPr lang="en-US" altLang="zh-CN">
                <a:solidFill>
                  <a:srgbClr val="0000CC"/>
                </a:solidFill>
              </a:rPr>
              <a:t>MainActivity</a:t>
            </a:r>
          </a:p>
        </p:txBody>
      </p:sp>
      <p:pic>
        <p:nvPicPr>
          <p:cNvPr id="4" name="图片 3" descr="捕获9"/>
          <p:cNvPicPr>
            <a:picLocks noChangeAspect="1"/>
          </p:cNvPicPr>
          <p:nvPr/>
        </p:nvPicPr>
        <p:blipFill>
          <a:blip r:embed="rId2"/>
          <a:stretch>
            <a:fillRect/>
          </a:stretch>
        </p:blipFill>
        <p:spPr>
          <a:xfrm>
            <a:off x="2944923" y="1043350"/>
            <a:ext cx="5314740" cy="3907700"/>
          </a:xfrm>
          <a:prstGeom prst="rect">
            <a:avLst/>
          </a:prstGeom>
          <a:ln>
            <a:noFill/>
          </a:ln>
          <a:effectLst>
            <a:outerShdw blurRad="292100" dist="139700" dir="2700000" algn="tl" rotWithShape="0">
              <a:srgbClr val="333333">
                <a:alpha val="65000"/>
              </a:srgbClr>
            </a:outerShdw>
          </a:effectLst>
        </p:spPr>
      </p:pic>
      <p:sp>
        <p:nvSpPr>
          <p:cNvPr id="6" name="线形标注 1 5"/>
          <p:cNvSpPr/>
          <p:nvPr/>
        </p:nvSpPr>
        <p:spPr>
          <a:xfrm>
            <a:off x="356533" y="1681252"/>
            <a:ext cx="2393315" cy="259080"/>
          </a:xfrm>
          <a:prstGeom prst="borderCallout1">
            <a:avLst>
              <a:gd name="adj1" fmla="val 38020"/>
              <a:gd name="adj2" fmla="val 103129"/>
              <a:gd name="adj3" fmla="val 117307"/>
              <a:gd name="adj4" fmla="val 134423"/>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400" dirty="0"/>
              <a:t>为按钮添加点击事件监听器</a:t>
            </a:r>
          </a:p>
        </p:txBody>
      </p:sp>
      <p:sp>
        <p:nvSpPr>
          <p:cNvPr id="5" name="线形标注 1 4"/>
          <p:cNvSpPr/>
          <p:nvPr/>
        </p:nvSpPr>
        <p:spPr>
          <a:xfrm>
            <a:off x="268605" y="2117725"/>
            <a:ext cx="2393315" cy="259080"/>
          </a:xfrm>
          <a:prstGeom prst="borderCallout1">
            <a:avLst>
              <a:gd name="adj1" fmla="val 38020"/>
              <a:gd name="adj2" fmla="val 103129"/>
              <a:gd name="adj3" fmla="val 18872"/>
              <a:gd name="adj4" fmla="val 135874"/>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400" dirty="0"/>
              <a:t>调用此方法来添加</a:t>
            </a:r>
            <a:r>
              <a:rPr lang="en-US" altLang="zh-CN" sz="1400" dirty="0"/>
              <a:t>fragment</a:t>
            </a:r>
          </a:p>
        </p:txBody>
      </p:sp>
      <p:sp>
        <p:nvSpPr>
          <p:cNvPr id="7" name="线形标注 1 6"/>
          <p:cNvSpPr/>
          <p:nvPr/>
        </p:nvSpPr>
        <p:spPr>
          <a:xfrm>
            <a:off x="268605" y="2738120"/>
            <a:ext cx="2232025" cy="259080"/>
          </a:xfrm>
          <a:prstGeom prst="borderCallout1">
            <a:avLst>
              <a:gd name="adj1" fmla="val 38020"/>
              <a:gd name="adj2" fmla="val 103129"/>
              <a:gd name="adj3" fmla="val 138761"/>
              <a:gd name="adj4" fmla="val 166055"/>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400" dirty="0">
                <a:sym typeface="+mn-ea"/>
              </a:rPr>
              <a:t>碎片处于暂停状态时调用</a:t>
            </a:r>
            <a:endParaRPr lang="en-US" altLang="zh-CN" sz="1400" dirty="0"/>
          </a:p>
        </p:txBody>
      </p:sp>
      <p:sp>
        <p:nvSpPr>
          <p:cNvPr id="8" name="线形标注 1 7"/>
          <p:cNvSpPr/>
          <p:nvPr/>
        </p:nvSpPr>
        <p:spPr>
          <a:xfrm>
            <a:off x="187960" y="3888740"/>
            <a:ext cx="2561888" cy="320690"/>
          </a:xfrm>
          <a:prstGeom prst="borderCallout1">
            <a:avLst>
              <a:gd name="adj1" fmla="val 38020"/>
              <a:gd name="adj2" fmla="val 103129"/>
              <a:gd name="adj3" fmla="val 76225"/>
              <a:gd name="adj4" fmla="val 135391"/>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400" dirty="0"/>
              <a:t>获得</a:t>
            </a:r>
            <a:r>
              <a:rPr lang="en-US" altLang="zh-CN" sz="1400" dirty="0" err="1" smtClean="0"/>
              <a:t>FragmentManager</a:t>
            </a:r>
            <a:r>
              <a:rPr lang="zh-CN" altLang="en-US" sz="1400" dirty="0" smtClean="0"/>
              <a:t>实例</a:t>
            </a:r>
            <a:endParaRPr lang="en-US" altLang="zh-CN" sz="1400" dirty="0"/>
          </a:p>
        </p:txBody>
      </p:sp>
      <p:sp>
        <p:nvSpPr>
          <p:cNvPr id="9" name="线形标注 1 8"/>
          <p:cNvSpPr/>
          <p:nvPr/>
        </p:nvSpPr>
        <p:spPr>
          <a:xfrm>
            <a:off x="293892" y="4389719"/>
            <a:ext cx="2232025" cy="409575"/>
          </a:xfrm>
          <a:prstGeom prst="borderCallout1">
            <a:avLst>
              <a:gd name="adj1" fmla="val 27389"/>
              <a:gd name="adj2" fmla="val 104104"/>
              <a:gd name="adj3" fmla="val -17647"/>
              <a:gd name="adj4" fmla="val 140142"/>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400" dirty="0"/>
              <a:t>调用</a:t>
            </a:r>
            <a:r>
              <a:rPr lang="en-US" altLang="zh-CN" sz="1400" dirty="0"/>
              <a:t>beginTransaction()</a:t>
            </a:r>
            <a:r>
              <a:rPr lang="zh-CN" altLang="en-US" sz="1400" dirty="0"/>
              <a:t>方法开启事务</a:t>
            </a:r>
          </a:p>
        </p:txBody>
      </p:sp>
      <p:sp>
        <p:nvSpPr>
          <p:cNvPr id="10" name="线形标注 1 9"/>
          <p:cNvSpPr/>
          <p:nvPr/>
        </p:nvSpPr>
        <p:spPr>
          <a:xfrm>
            <a:off x="6300193" y="3579862"/>
            <a:ext cx="2664296" cy="308878"/>
          </a:xfrm>
          <a:prstGeom prst="borderCallout1">
            <a:avLst>
              <a:gd name="adj1" fmla="val 54411"/>
              <a:gd name="adj2" fmla="val -2588"/>
              <a:gd name="adj3" fmla="val 225531"/>
              <a:gd name="adj4" fmla="val -72775"/>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400" dirty="0"/>
              <a:t>replace()</a:t>
            </a:r>
            <a:r>
              <a:rPr lang="zh-CN" altLang="en-US" sz="1400" dirty="0"/>
              <a:t>方法添加或替换碎片</a:t>
            </a:r>
          </a:p>
        </p:txBody>
      </p:sp>
      <p:sp>
        <p:nvSpPr>
          <p:cNvPr id="11" name="线形标注 1 10"/>
          <p:cNvSpPr/>
          <p:nvPr/>
        </p:nvSpPr>
        <p:spPr>
          <a:xfrm>
            <a:off x="6732463" y="4578177"/>
            <a:ext cx="2232025" cy="259080"/>
          </a:xfrm>
          <a:prstGeom prst="borderCallout1">
            <a:avLst>
              <a:gd name="adj1" fmla="val 46078"/>
              <a:gd name="adj2" fmla="val -4039"/>
              <a:gd name="adj3" fmla="val -5042"/>
              <a:gd name="adj4" fmla="val -86832"/>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400" dirty="0"/>
              <a:t>提交事务</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P spid="5" grpId="0" bldLvl="0" animBg="1"/>
      <p:bldP spid="7" grpId="0" bldLvl="0" animBg="1"/>
      <p:bldP spid="8" grpId="0" bldLvl="0" animBg="1"/>
      <p:bldP spid="9" grpId="0" bldLvl="0" animBg="1"/>
      <p:bldP spid="10" grpId="0" bldLvl="0" animBg="1"/>
      <p:bldP spid="11" grpId="0" bldLvl="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sym typeface="+mn-ea"/>
              </a:rPr>
              <a:t>在碎片中模拟返回栈</a:t>
            </a:r>
          </a:p>
        </p:txBody>
      </p:sp>
      <p:sp>
        <p:nvSpPr>
          <p:cNvPr id="3" name="内容占位符 2"/>
          <p:cNvSpPr>
            <a:spLocks noGrp="1"/>
          </p:cNvSpPr>
          <p:nvPr>
            <p:ph idx="1"/>
          </p:nvPr>
        </p:nvSpPr>
        <p:spPr/>
        <p:txBody>
          <a:bodyPr/>
          <a:lstStyle/>
          <a:p>
            <a:r>
              <a:rPr lang="zh-CN" altLang="en-US" dirty="0" smtClean="0">
                <a:solidFill>
                  <a:srgbClr val="0000CC"/>
                </a:solidFill>
              </a:rPr>
              <a:t>修改</a:t>
            </a:r>
            <a:r>
              <a:rPr lang="en-US" altLang="zh-CN" dirty="0" err="1">
                <a:solidFill>
                  <a:srgbClr val="0000CC"/>
                </a:solidFill>
              </a:rPr>
              <a:t>MainActivity</a:t>
            </a:r>
            <a:endParaRPr lang="en-US" altLang="zh-CN" dirty="0">
              <a:solidFill>
                <a:srgbClr val="0000CC"/>
              </a:solidFill>
            </a:endParaRPr>
          </a:p>
        </p:txBody>
      </p:sp>
      <p:pic>
        <p:nvPicPr>
          <p:cNvPr id="4" name="图片 3" descr="捕获10"/>
          <p:cNvPicPr>
            <a:picLocks noChangeAspect="1"/>
          </p:cNvPicPr>
          <p:nvPr/>
        </p:nvPicPr>
        <p:blipFill>
          <a:blip r:embed="rId2"/>
          <a:stretch>
            <a:fillRect/>
          </a:stretch>
        </p:blipFill>
        <p:spPr>
          <a:xfrm>
            <a:off x="457200" y="1671955"/>
            <a:ext cx="7592695" cy="2448560"/>
          </a:xfrm>
          <a:prstGeom prst="rect">
            <a:avLst/>
          </a:prstGeom>
          <a:effectLst>
            <a:outerShdw blurRad="292100" dist="139700" dir="2700000" algn="tl" rotWithShape="0">
              <a:prstClr val="black">
                <a:alpha val="64000"/>
              </a:prstClr>
            </a:outerShdw>
          </a:effectLst>
        </p:spPr>
      </p:pic>
      <p:sp>
        <p:nvSpPr>
          <p:cNvPr id="6" name="线形标注 1 5"/>
          <p:cNvSpPr/>
          <p:nvPr/>
        </p:nvSpPr>
        <p:spPr>
          <a:xfrm>
            <a:off x="5017770" y="3340735"/>
            <a:ext cx="3669030" cy="1015365"/>
          </a:xfrm>
          <a:prstGeom prst="borderCallout1">
            <a:avLst>
              <a:gd name="adj1" fmla="val 55435"/>
              <a:gd name="adj2" fmla="val -4652"/>
              <a:gd name="adj3" fmla="val 375"/>
              <a:gd name="adj4" fmla="val -49307"/>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dirty="0"/>
              <a:t>调用</a:t>
            </a:r>
            <a:r>
              <a:rPr lang="en-US" altLang="zh-CN" dirty="0"/>
              <a:t>addToBackStack()</a:t>
            </a:r>
            <a:r>
              <a:rPr lang="zh-CN" altLang="en-US" dirty="0"/>
              <a:t>方法，在上一步点击添加一个碎片后，点击返回直接退出程序，调用这个方法后，点击返回，返回到之前的碎片</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本节</a:t>
            </a:r>
            <a:r>
              <a:rPr lang="zh-CN" altLang="en-US" dirty="0" smtClean="0"/>
              <a:t>课学习内容</a:t>
            </a:r>
            <a:endParaRPr lang="en-US" dirty="0"/>
          </a:p>
        </p:txBody>
      </p:sp>
      <p:sp>
        <p:nvSpPr>
          <p:cNvPr id="3" name="Content Placeholder 2"/>
          <p:cNvSpPr>
            <a:spLocks noGrp="1"/>
          </p:cNvSpPr>
          <p:nvPr>
            <p:ph idx="1"/>
          </p:nvPr>
        </p:nvSpPr>
        <p:spPr/>
        <p:txBody>
          <a:bodyPr>
            <a:normAutofit fontScale="92500" lnSpcReduction="10000"/>
          </a:bodyPr>
          <a:lstStyle/>
          <a:p>
            <a:r>
              <a:rPr lang="zh-CN" altLang="en-US" dirty="0" smtClean="0">
                <a:solidFill>
                  <a:srgbClr val="808097"/>
                </a:solidFill>
              </a:rPr>
              <a:t>什么是碎片</a:t>
            </a:r>
          </a:p>
          <a:p>
            <a:pPr marL="0" indent="0">
              <a:buNone/>
            </a:pPr>
            <a:endParaRPr lang="zh-CN" altLang="en-US" b="1" dirty="0" smtClean="0">
              <a:solidFill>
                <a:srgbClr val="808097"/>
              </a:solidFill>
            </a:endParaRPr>
          </a:p>
          <a:p>
            <a:r>
              <a:rPr lang="zh-CN" altLang="en-US" dirty="0">
                <a:solidFill>
                  <a:srgbClr val="808097"/>
                </a:solidFill>
              </a:rPr>
              <a:t>碎片的使用方式</a:t>
            </a:r>
          </a:p>
          <a:p>
            <a:endParaRPr lang="zh-CN" altLang="en-US" dirty="0">
              <a:solidFill>
                <a:srgbClr val="808097"/>
              </a:solidFill>
            </a:endParaRPr>
          </a:p>
          <a:p>
            <a:r>
              <a:rPr lang="zh-CN" altLang="en-US" dirty="0">
                <a:solidFill>
                  <a:schemeClr val="tx1"/>
                </a:solidFill>
              </a:rPr>
              <a:t>碎片的生命周期</a:t>
            </a:r>
          </a:p>
          <a:p>
            <a:endParaRPr lang="zh-CN" altLang="en-US" b="1" dirty="0">
              <a:solidFill>
                <a:srgbClr val="808097"/>
              </a:solidFill>
            </a:endParaRPr>
          </a:p>
          <a:p>
            <a:r>
              <a:rPr lang="zh-CN" altLang="en-US" dirty="0" smtClean="0">
                <a:solidFill>
                  <a:srgbClr val="808097"/>
                </a:solidFill>
              </a:rPr>
              <a:t>动态加载布局的技巧</a:t>
            </a:r>
          </a:p>
          <a:p>
            <a:pPr marL="0" indent="0">
              <a:buNone/>
            </a:pPr>
            <a:endParaRPr lang="zh-CN" altLang="en-US" dirty="0" smtClean="0">
              <a:solidFill>
                <a:srgbClr val="808097"/>
              </a:solidFill>
            </a:endParaRPr>
          </a:p>
          <a:p>
            <a:r>
              <a:rPr lang="zh-CN" altLang="en-US" dirty="0" smtClean="0">
                <a:solidFill>
                  <a:srgbClr val="808097"/>
                </a:solidFill>
              </a:rPr>
              <a:t>碎片的实例</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solidFill>
                  <a:schemeClr val="tx1"/>
                </a:solidFill>
                <a:sym typeface="+mn-ea"/>
              </a:rPr>
              <a:t>碎片的生命周期</a:t>
            </a:r>
            <a:endParaRPr lang="zh-CN" altLang="en-US" dirty="0"/>
          </a:p>
        </p:txBody>
      </p:sp>
      <p:sp>
        <p:nvSpPr>
          <p:cNvPr id="3" name="内容占位符 2"/>
          <p:cNvSpPr>
            <a:spLocks noGrp="1"/>
          </p:cNvSpPr>
          <p:nvPr>
            <p:ph idx="1"/>
          </p:nvPr>
        </p:nvSpPr>
        <p:spPr/>
        <p:txBody>
          <a:bodyPr/>
          <a:lstStyle/>
          <a:p>
            <a:r>
              <a:rPr lang="zh-CN" altLang="en-US" dirty="0">
                <a:solidFill>
                  <a:srgbClr val="0000CC"/>
                </a:solidFill>
              </a:rPr>
              <a:t>碎片的生命周期</a:t>
            </a:r>
          </a:p>
          <a:p>
            <a:endParaRPr lang="zh-CN" altLang="en-US" dirty="0">
              <a:solidFill>
                <a:srgbClr val="0000CC"/>
              </a:solidFill>
            </a:endParaRPr>
          </a:p>
        </p:txBody>
      </p:sp>
      <p:pic>
        <p:nvPicPr>
          <p:cNvPr id="4" name="图片 3" descr="6de02c92cd87421284f02b9f884dd119"/>
          <p:cNvPicPr>
            <a:picLocks noChangeAspect="1"/>
          </p:cNvPicPr>
          <p:nvPr/>
        </p:nvPicPr>
        <p:blipFill>
          <a:blip r:embed="rId2"/>
          <a:stretch>
            <a:fillRect/>
          </a:stretch>
        </p:blipFill>
        <p:spPr>
          <a:xfrm>
            <a:off x="994410" y="1183640"/>
            <a:ext cx="6897370" cy="3782060"/>
          </a:xfrm>
          <a:prstGeom prst="rect">
            <a:avLst/>
          </a:prstGeom>
        </p:spPr>
      </p:pic>
      <p:sp>
        <p:nvSpPr>
          <p:cNvPr id="5" name="线形标注 1 4"/>
          <p:cNvSpPr/>
          <p:nvPr/>
        </p:nvSpPr>
        <p:spPr>
          <a:xfrm>
            <a:off x="6084168" y="4137698"/>
            <a:ext cx="2393315" cy="849620"/>
          </a:xfrm>
          <a:prstGeom prst="borderCallout1">
            <a:avLst>
              <a:gd name="adj1" fmla="val 50123"/>
              <a:gd name="adj2" fmla="val -4187"/>
              <a:gd name="adj3" fmla="val 22884"/>
              <a:gd name="adj4" fmla="val -16998"/>
            </a:avLst>
          </a:prstGeom>
        </p:spPr>
        <p:style>
          <a:lnRef idx="1">
            <a:schemeClr val="accent1"/>
          </a:lnRef>
          <a:fillRef idx="2">
            <a:schemeClr val="accent1"/>
          </a:fillRef>
          <a:effectRef idx="1">
            <a:schemeClr val="accent1"/>
          </a:effectRef>
          <a:fontRef idx="minor">
            <a:schemeClr val="dk1"/>
          </a:fontRef>
        </p:style>
        <p:txBody>
          <a:bodyPr rtlCol="0" anchor="ctr"/>
          <a:lstStyle/>
          <a:p>
            <a:pPr marL="342900" indent="-342900" algn="ctr">
              <a:buAutoNum type="arabicPeriod"/>
            </a:pPr>
            <a:r>
              <a:rPr lang="zh-CN" altLang="en-US" sz="1400" dirty="0" smtClean="0"/>
              <a:t>用户点击返回键或碎片被移除</a:t>
            </a:r>
            <a:r>
              <a:rPr lang="en-US" altLang="zh-CN" sz="1400" dirty="0" smtClean="0"/>
              <a:t>/</a:t>
            </a:r>
            <a:r>
              <a:rPr lang="zh-CN" altLang="en-US" sz="1400" dirty="0" smtClean="0"/>
              <a:t>替换</a:t>
            </a:r>
            <a:endParaRPr lang="en-US" altLang="zh-CN" sz="1400" dirty="0" smtClean="0"/>
          </a:p>
          <a:p>
            <a:pPr marL="342900" indent="-342900" algn="ctr">
              <a:buAutoNum type="arabicPeriod"/>
            </a:pPr>
            <a:r>
              <a:rPr lang="zh-CN" altLang="en-US" sz="1400" dirty="0" smtClean="0"/>
              <a:t>当碎片被添加到返回栈，然后被移除</a:t>
            </a:r>
            <a:r>
              <a:rPr lang="en-US" altLang="zh-CN" sz="1400" dirty="0" smtClean="0"/>
              <a:t>/</a:t>
            </a:r>
            <a:r>
              <a:rPr lang="zh-CN" altLang="en-US" sz="1400" dirty="0" smtClean="0"/>
              <a:t>替换</a:t>
            </a:r>
            <a:endParaRPr lang="zh-CN" altLang="en-US" sz="1400" dirty="0"/>
          </a:p>
        </p:txBody>
      </p:sp>
      <p:sp>
        <p:nvSpPr>
          <p:cNvPr id="6" name="线形标注 1 5"/>
          <p:cNvSpPr/>
          <p:nvPr/>
        </p:nvSpPr>
        <p:spPr>
          <a:xfrm>
            <a:off x="3852143" y="924560"/>
            <a:ext cx="2448049" cy="259080"/>
          </a:xfrm>
          <a:prstGeom prst="borderCallout1">
            <a:avLst>
              <a:gd name="adj1" fmla="val 108362"/>
              <a:gd name="adj2" fmla="val 42953"/>
              <a:gd name="adj3" fmla="val 532155"/>
              <a:gd name="adj4" fmla="val 8055"/>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400" dirty="0" smtClean="0"/>
              <a:t>从返回栈中回到上一个碎片</a:t>
            </a:r>
            <a:endParaRPr lang="zh-CN" altLang="en-US" sz="1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6" grpId="0" bldLvl="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solidFill>
                  <a:schemeClr val="tx1"/>
                </a:solidFill>
                <a:sym typeface="+mn-ea"/>
              </a:rPr>
              <a:t>碎片的生命周期</a:t>
            </a:r>
            <a:endParaRPr lang="zh-CN" altLang="en-US" dirty="0"/>
          </a:p>
        </p:txBody>
      </p:sp>
      <p:sp>
        <p:nvSpPr>
          <p:cNvPr id="3" name="内容占位符 2"/>
          <p:cNvSpPr>
            <a:spLocks noGrp="1"/>
          </p:cNvSpPr>
          <p:nvPr>
            <p:ph idx="1"/>
          </p:nvPr>
        </p:nvSpPr>
        <p:spPr/>
        <p:txBody>
          <a:bodyPr/>
          <a:lstStyle/>
          <a:p>
            <a:r>
              <a:rPr lang="zh-CN" altLang="en-US" dirty="0">
                <a:solidFill>
                  <a:srgbClr val="0000CC"/>
                </a:solidFill>
              </a:rPr>
              <a:t>碎片的生命周期</a:t>
            </a:r>
          </a:p>
          <a:p>
            <a:endParaRPr lang="zh-CN" altLang="en-US" dirty="0">
              <a:solidFill>
                <a:srgbClr val="0000CC"/>
              </a:solidFill>
            </a:endParaRPr>
          </a:p>
        </p:txBody>
      </p:sp>
      <p:pic>
        <p:nvPicPr>
          <p:cNvPr id="7" name="图片 6"/>
          <p:cNvPicPr>
            <a:picLocks noChangeAspect="1"/>
          </p:cNvPicPr>
          <p:nvPr/>
        </p:nvPicPr>
        <p:blipFill>
          <a:blip r:embed="rId2"/>
          <a:stretch>
            <a:fillRect/>
          </a:stretch>
        </p:blipFill>
        <p:spPr>
          <a:xfrm>
            <a:off x="1187624" y="1275606"/>
            <a:ext cx="6035389" cy="3395383"/>
          </a:xfrm>
          <a:prstGeom prst="rect">
            <a:avLst/>
          </a:prstGeom>
        </p:spPr>
      </p:pic>
    </p:spTree>
    <p:extLst>
      <p:ext uri="{BB962C8B-B14F-4D97-AF65-F5344CB8AC3E}">
        <p14:creationId xmlns:p14="http://schemas.microsoft.com/office/powerpoint/2010/main" val="261172605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本节</a:t>
            </a:r>
            <a:r>
              <a:rPr lang="zh-CN" altLang="en-US" dirty="0" smtClean="0"/>
              <a:t>课学习内容</a:t>
            </a:r>
            <a:endParaRPr lang="en-US" dirty="0"/>
          </a:p>
        </p:txBody>
      </p:sp>
      <p:sp>
        <p:nvSpPr>
          <p:cNvPr id="3" name="Content Placeholder 2"/>
          <p:cNvSpPr>
            <a:spLocks noGrp="1"/>
          </p:cNvSpPr>
          <p:nvPr>
            <p:ph idx="1"/>
          </p:nvPr>
        </p:nvSpPr>
        <p:spPr/>
        <p:txBody>
          <a:bodyPr>
            <a:normAutofit fontScale="92500" lnSpcReduction="10000"/>
          </a:bodyPr>
          <a:lstStyle/>
          <a:p>
            <a:r>
              <a:rPr lang="zh-CN" altLang="en-US" dirty="0" smtClean="0"/>
              <a:t>什么是碎片</a:t>
            </a:r>
          </a:p>
          <a:p>
            <a:pPr marL="0" indent="0">
              <a:buNone/>
            </a:pPr>
            <a:endParaRPr lang="zh-CN" altLang="en-US" b="1" dirty="0" smtClean="0"/>
          </a:p>
          <a:p>
            <a:r>
              <a:rPr lang="zh-CN" altLang="en-US" dirty="0">
                <a:solidFill>
                  <a:schemeClr val="tx1">
                    <a:lumMod val="50000"/>
                    <a:lumOff val="50000"/>
                  </a:schemeClr>
                </a:solidFill>
                <a:sym typeface="+mn-ea"/>
              </a:rPr>
              <a:t>碎片的使用方式</a:t>
            </a:r>
            <a:endParaRPr lang="zh-CN" altLang="en-US" dirty="0">
              <a:solidFill>
                <a:schemeClr val="tx1">
                  <a:lumMod val="50000"/>
                  <a:lumOff val="50000"/>
                </a:schemeClr>
              </a:solidFill>
            </a:endParaRPr>
          </a:p>
          <a:p>
            <a:endParaRPr lang="zh-CN" altLang="en-US" dirty="0">
              <a:solidFill>
                <a:schemeClr val="tx1">
                  <a:lumMod val="50000"/>
                  <a:lumOff val="50000"/>
                </a:schemeClr>
              </a:solidFill>
            </a:endParaRPr>
          </a:p>
          <a:p>
            <a:r>
              <a:rPr lang="zh-CN" altLang="en-US" dirty="0">
                <a:solidFill>
                  <a:schemeClr val="tx1">
                    <a:lumMod val="50000"/>
                    <a:lumOff val="50000"/>
                  </a:schemeClr>
                </a:solidFill>
              </a:rPr>
              <a:t>碎片的生命周期</a:t>
            </a:r>
          </a:p>
          <a:p>
            <a:endParaRPr lang="zh-CN" altLang="en-US" dirty="0">
              <a:solidFill>
                <a:schemeClr val="tx1">
                  <a:lumMod val="50000"/>
                  <a:lumOff val="50000"/>
                </a:schemeClr>
              </a:solidFill>
            </a:endParaRPr>
          </a:p>
          <a:p>
            <a:r>
              <a:rPr lang="zh-CN" altLang="en-US" dirty="0" smtClean="0">
                <a:solidFill>
                  <a:schemeClr val="tx1">
                    <a:lumMod val="50000"/>
                    <a:lumOff val="50000"/>
                  </a:schemeClr>
                </a:solidFill>
              </a:rPr>
              <a:t>动态加载布局的技巧</a:t>
            </a:r>
          </a:p>
          <a:p>
            <a:pPr marL="0" indent="0">
              <a:buNone/>
            </a:pPr>
            <a:endParaRPr lang="zh-CN" altLang="en-US" dirty="0" smtClean="0">
              <a:solidFill>
                <a:schemeClr val="tx1">
                  <a:lumMod val="50000"/>
                  <a:lumOff val="50000"/>
                </a:schemeClr>
              </a:solidFill>
            </a:endParaRPr>
          </a:p>
          <a:p>
            <a:r>
              <a:rPr lang="zh-CN" altLang="en-US" dirty="0" smtClean="0">
                <a:solidFill>
                  <a:schemeClr val="tx1">
                    <a:lumMod val="50000"/>
                    <a:lumOff val="50000"/>
                  </a:schemeClr>
                </a:solidFill>
              </a:rPr>
              <a:t>碎片的实例</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solidFill>
                  <a:schemeClr val="tx1"/>
                </a:solidFill>
                <a:sym typeface="+mn-ea"/>
              </a:rPr>
              <a:t>Fragment</a:t>
            </a:r>
            <a:r>
              <a:rPr lang="zh-CN" altLang="en-US" dirty="0" smtClean="0">
                <a:solidFill>
                  <a:schemeClr val="tx1"/>
                </a:solidFill>
                <a:sym typeface="+mn-ea"/>
              </a:rPr>
              <a:t>类中的回调方法</a:t>
            </a:r>
            <a:endParaRPr lang="zh-CN" altLang="en-US" dirty="0"/>
          </a:p>
        </p:txBody>
      </p:sp>
      <p:sp>
        <p:nvSpPr>
          <p:cNvPr id="3" name="内容占位符 2"/>
          <p:cNvSpPr>
            <a:spLocks noGrp="1"/>
          </p:cNvSpPr>
          <p:nvPr>
            <p:ph idx="1"/>
          </p:nvPr>
        </p:nvSpPr>
        <p:spPr/>
        <p:txBody>
          <a:bodyPr/>
          <a:lstStyle/>
          <a:p>
            <a:r>
              <a:rPr lang="zh-CN" altLang="en-US" dirty="0">
                <a:solidFill>
                  <a:srgbClr val="0000CC"/>
                </a:solidFill>
              </a:rPr>
              <a:t>碎片</a:t>
            </a:r>
            <a:r>
              <a:rPr lang="zh-CN" altLang="en-US" dirty="0" smtClean="0">
                <a:solidFill>
                  <a:srgbClr val="0000CC"/>
                </a:solidFill>
              </a:rPr>
              <a:t>的回调方法</a:t>
            </a:r>
            <a:endParaRPr lang="zh-CN" altLang="en-US" dirty="0">
              <a:solidFill>
                <a:srgbClr val="0000CC"/>
              </a:solidFill>
            </a:endParaRPr>
          </a:p>
          <a:p>
            <a:endParaRPr lang="zh-CN" altLang="en-US" dirty="0">
              <a:solidFill>
                <a:srgbClr val="0000CC"/>
              </a:solidFill>
            </a:endParaRPr>
          </a:p>
        </p:txBody>
      </p:sp>
      <p:pic>
        <p:nvPicPr>
          <p:cNvPr id="4" name="图片 3"/>
          <p:cNvPicPr>
            <a:picLocks noChangeAspect="1"/>
          </p:cNvPicPr>
          <p:nvPr/>
        </p:nvPicPr>
        <p:blipFill>
          <a:blip r:embed="rId2"/>
          <a:stretch>
            <a:fillRect/>
          </a:stretch>
        </p:blipFill>
        <p:spPr>
          <a:xfrm>
            <a:off x="759333" y="1707654"/>
            <a:ext cx="7553325" cy="2257425"/>
          </a:xfrm>
          <a:prstGeom prst="rect">
            <a:avLst/>
          </a:prstGeom>
        </p:spPr>
      </p:pic>
    </p:spTree>
    <p:extLst>
      <p:ext uri="{BB962C8B-B14F-4D97-AF65-F5344CB8AC3E}">
        <p14:creationId xmlns:p14="http://schemas.microsoft.com/office/powerpoint/2010/main" val="110213435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sym typeface="+mn-ea"/>
              </a:rPr>
              <a:t>碎片的生命周期</a:t>
            </a:r>
            <a:endParaRPr lang="zh-CN" altLang="en-US"/>
          </a:p>
        </p:txBody>
      </p:sp>
      <p:sp>
        <p:nvSpPr>
          <p:cNvPr id="3" name="内容占位符 2"/>
          <p:cNvSpPr>
            <a:spLocks noGrp="1"/>
          </p:cNvSpPr>
          <p:nvPr>
            <p:ph idx="1"/>
          </p:nvPr>
        </p:nvSpPr>
        <p:spPr>
          <a:xfrm>
            <a:off x="143699" y="591845"/>
            <a:ext cx="8856984" cy="3960440"/>
          </a:xfrm>
        </p:spPr>
        <p:txBody>
          <a:bodyPr/>
          <a:lstStyle/>
          <a:p>
            <a:r>
              <a:rPr lang="zh-CN" altLang="en-US">
                <a:solidFill>
                  <a:srgbClr val="0000CC"/>
                </a:solidFill>
              </a:rPr>
              <a:t>体验碎片的生命周期</a:t>
            </a:r>
            <a:r>
              <a:rPr lang="en-US" altLang="zh-CN">
                <a:solidFill>
                  <a:srgbClr val="0000CC"/>
                </a:solidFill>
              </a:rPr>
              <a:t>,</a:t>
            </a:r>
            <a:r>
              <a:rPr lang="zh-CN" altLang="en-US">
                <a:solidFill>
                  <a:srgbClr val="0000CC"/>
                </a:solidFill>
              </a:rPr>
              <a:t>修改</a:t>
            </a:r>
            <a:r>
              <a:rPr lang="en-US" altLang="zh-CN">
                <a:solidFill>
                  <a:srgbClr val="0000CC"/>
                </a:solidFill>
              </a:rPr>
              <a:t>RightFragment</a:t>
            </a:r>
          </a:p>
        </p:txBody>
      </p:sp>
      <p:pic>
        <p:nvPicPr>
          <p:cNvPr id="4" name="图片 3" descr="捕获11"/>
          <p:cNvPicPr>
            <a:picLocks noChangeAspect="1"/>
          </p:cNvPicPr>
          <p:nvPr/>
        </p:nvPicPr>
        <p:blipFill>
          <a:blip r:embed="rId2"/>
          <a:stretch>
            <a:fillRect/>
          </a:stretch>
        </p:blipFill>
        <p:spPr>
          <a:xfrm>
            <a:off x="143510" y="972185"/>
            <a:ext cx="7067550" cy="4218940"/>
          </a:xfrm>
          <a:prstGeom prst="rect">
            <a:avLst/>
          </a:prstGeom>
        </p:spPr>
      </p:pic>
      <p:sp>
        <p:nvSpPr>
          <p:cNvPr id="5" name="线形标注 1 4"/>
          <p:cNvSpPr/>
          <p:nvPr/>
        </p:nvSpPr>
        <p:spPr>
          <a:xfrm>
            <a:off x="5249545" y="1332230"/>
            <a:ext cx="2052320" cy="609600"/>
          </a:xfrm>
          <a:prstGeom prst="borderCallout1">
            <a:avLst>
              <a:gd name="adj1" fmla="val 55435"/>
              <a:gd name="adj2" fmla="val -4652"/>
              <a:gd name="adj3" fmla="val 89687"/>
              <a:gd name="adj4" fmla="val -140881"/>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dirty="0"/>
              <a:t>当碎片与活动建立关联时被调用</a:t>
            </a:r>
          </a:p>
        </p:txBody>
      </p:sp>
      <p:sp>
        <p:nvSpPr>
          <p:cNvPr id="6" name="线形标注 1 5"/>
          <p:cNvSpPr/>
          <p:nvPr/>
        </p:nvSpPr>
        <p:spPr>
          <a:xfrm>
            <a:off x="5249545" y="2369820"/>
            <a:ext cx="2052320" cy="609600"/>
          </a:xfrm>
          <a:prstGeom prst="borderCallout1">
            <a:avLst>
              <a:gd name="adj1" fmla="val 55435"/>
              <a:gd name="adj2" fmla="val -4652"/>
              <a:gd name="adj3" fmla="val 96666"/>
              <a:gd name="adj4" fmla="val -142759"/>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dirty="0"/>
              <a:t>当第一次创建碎片时被调用</a:t>
            </a:r>
          </a:p>
        </p:txBody>
      </p:sp>
      <p:sp>
        <p:nvSpPr>
          <p:cNvPr id="7" name="线形标注 1 6"/>
          <p:cNvSpPr/>
          <p:nvPr/>
        </p:nvSpPr>
        <p:spPr>
          <a:xfrm>
            <a:off x="5249545" y="3343910"/>
            <a:ext cx="2052320" cy="609600"/>
          </a:xfrm>
          <a:prstGeom prst="borderCallout1">
            <a:avLst>
              <a:gd name="adj1" fmla="val 55435"/>
              <a:gd name="adj2" fmla="val -4652"/>
              <a:gd name="adj3" fmla="val 112291"/>
              <a:gd name="adj4" fmla="val -143254"/>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dirty="0"/>
              <a:t>为碎片创建视图</a:t>
            </a:r>
            <a:r>
              <a:rPr lang="en-US" altLang="zh-CN" dirty="0"/>
              <a:t>(</a:t>
            </a:r>
            <a:r>
              <a:rPr lang="zh-CN" altLang="en-US" dirty="0"/>
              <a:t>加载布局</a:t>
            </a:r>
            <a:r>
              <a:rPr lang="en-US" altLang="zh-CN" dirty="0"/>
              <a:t>)</a:t>
            </a:r>
            <a:r>
              <a:rPr lang="zh-CN" altLang="en-US" dirty="0"/>
              <a:t>时调用</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6" grpId="0" bldLvl="0" animBg="1"/>
      <p:bldP spid="7" grpId="0" bldLvl="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descr="捕获13"/>
          <p:cNvPicPr>
            <a:picLocks noChangeAspect="1"/>
          </p:cNvPicPr>
          <p:nvPr/>
        </p:nvPicPr>
        <p:blipFill>
          <a:blip r:embed="rId2"/>
          <a:stretch>
            <a:fillRect/>
          </a:stretch>
        </p:blipFill>
        <p:spPr>
          <a:xfrm>
            <a:off x="5894070" y="591820"/>
            <a:ext cx="2343785" cy="809625"/>
          </a:xfrm>
          <a:prstGeom prst="rect">
            <a:avLst/>
          </a:prstGeom>
        </p:spPr>
      </p:pic>
      <p:pic>
        <p:nvPicPr>
          <p:cNvPr id="15" name="图片 14" descr="捕获15"/>
          <p:cNvPicPr>
            <a:picLocks noChangeAspect="1"/>
          </p:cNvPicPr>
          <p:nvPr/>
        </p:nvPicPr>
        <p:blipFill>
          <a:blip r:embed="rId3"/>
          <a:stretch>
            <a:fillRect/>
          </a:stretch>
        </p:blipFill>
        <p:spPr>
          <a:xfrm>
            <a:off x="5654675" y="1380490"/>
            <a:ext cx="3277235" cy="3982085"/>
          </a:xfrm>
          <a:prstGeom prst="rect">
            <a:avLst/>
          </a:prstGeom>
        </p:spPr>
      </p:pic>
      <p:pic>
        <p:nvPicPr>
          <p:cNvPr id="13" name="图片 12" descr="捕获12"/>
          <p:cNvPicPr>
            <a:picLocks noChangeAspect="1"/>
          </p:cNvPicPr>
          <p:nvPr/>
        </p:nvPicPr>
        <p:blipFill>
          <a:blip r:embed="rId4"/>
          <a:stretch>
            <a:fillRect/>
          </a:stretch>
        </p:blipFill>
        <p:spPr>
          <a:xfrm>
            <a:off x="143510" y="953770"/>
            <a:ext cx="5325110" cy="4477385"/>
          </a:xfrm>
          <a:prstGeom prst="rect">
            <a:avLst/>
          </a:prstGeom>
        </p:spPr>
      </p:pic>
      <p:sp>
        <p:nvSpPr>
          <p:cNvPr id="2" name="标题 1"/>
          <p:cNvSpPr>
            <a:spLocks noGrp="1"/>
          </p:cNvSpPr>
          <p:nvPr>
            <p:ph type="title"/>
          </p:nvPr>
        </p:nvSpPr>
        <p:spPr/>
        <p:txBody>
          <a:bodyPr>
            <a:normAutofit fontScale="90000"/>
          </a:bodyPr>
          <a:lstStyle/>
          <a:p>
            <a:r>
              <a:rPr lang="zh-CN" altLang="en-US" dirty="0">
                <a:sym typeface="+mn-ea"/>
              </a:rPr>
              <a:t>碎片的生命周期</a:t>
            </a:r>
            <a:endParaRPr lang="zh-CN" altLang="en-US"/>
          </a:p>
        </p:txBody>
      </p:sp>
      <p:sp>
        <p:nvSpPr>
          <p:cNvPr id="3" name="内容占位符 2"/>
          <p:cNvSpPr>
            <a:spLocks noGrp="1"/>
          </p:cNvSpPr>
          <p:nvPr>
            <p:ph idx="1"/>
          </p:nvPr>
        </p:nvSpPr>
        <p:spPr>
          <a:xfrm>
            <a:off x="143699" y="591845"/>
            <a:ext cx="8856984" cy="3960440"/>
          </a:xfrm>
        </p:spPr>
        <p:txBody>
          <a:bodyPr/>
          <a:lstStyle/>
          <a:p>
            <a:r>
              <a:rPr lang="en-US" altLang="zh-CN">
                <a:solidFill>
                  <a:srgbClr val="0000CC"/>
                </a:solidFill>
                <a:sym typeface="+mn-ea"/>
              </a:rPr>
              <a:t>RightFragment</a:t>
            </a:r>
            <a:endParaRPr lang="en-US" altLang="zh-CN"/>
          </a:p>
        </p:txBody>
      </p:sp>
      <p:sp>
        <p:nvSpPr>
          <p:cNvPr id="6" name="线形标注 1 5"/>
          <p:cNvSpPr/>
          <p:nvPr/>
        </p:nvSpPr>
        <p:spPr>
          <a:xfrm>
            <a:off x="2932430" y="2044065"/>
            <a:ext cx="2536190" cy="259080"/>
          </a:xfrm>
          <a:prstGeom prst="borderCallout1">
            <a:avLst>
              <a:gd name="adj1" fmla="val 42156"/>
              <a:gd name="adj2" fmla="val -4775"/>
              <a:gd name="adj3" fmla="val 88725"/>
              <a:gd name="adj4" fmla="val -52639"/>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400" dirty="0"/>
              <a:t>碎片从不可见变为可见时调用</a:t>
            </a:r>
          </a:p>
        </p:txBody>
      </p:sp>
      <p:sp>
        <p:nvSpPr>
          <p:cNvPr id="7" name="线形标注 1 6"/>
          <p:cNvSpPr/>
          <p:nvPr/>
        </p:nvSpPr>
        <p:spPr>
          <a:xfrm>
            <a:off x="2932430" y="3218815"/>
            <a:ext cx="2536190" cy="259080"/>
          </a:xfrm>
          <a:prstGeom prst="borderCallout1">
            <a:avLst>
              <a:gd name="adj1" fmla="val 42156"/>
              <a:gd name="adj2" fmla="val -4775"/>
              <a:gd name="adj3" fmla="val 88725"/>
              <a:gd name="adj4" fmla="val -52639"/>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400" dirty="0"/>
              <a:t>碎片准备好与用户交互时调用</a:t>
            </a:r>
          </a:p>
        </p:txBody>
      </p:sp>
      <p:sp>
        <p:nvSpPr>
          <p:cNvPr id="8" name="线形标注 1 7"/>
          <p:cNvSpPr/>
          <p:nvPr/>
        </p:nvSpPr>
        <p:spPr>
          <a:xfrm>
            <a:off x="2932430" y="4293235"/>
            <a:ext cx="2536190" cy="259080"/>
          </a:xfrm>
          <a:prstGeom prst="borderCallout1">
            <a:avLst>
              <a:gd name="adj1" fmla="val 42156"/>
              <a:gd name="adj2" fmla="val -4775"/>
              <a:gd name="adj3" fmla="val 88725"/>
              <a:gd name="adj4" fmla="val -52639"/>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400" dirty="0"/>
              <a:t>碎片处于暂停状态时调用</a:t>
            </a:r>
          </a:p>
        </p:txBody>
      </p:sp>
      <p:sp>
        <p:nvSpPr>
          <p:cNvPr id="9" name="线形标注 1 8"/>
          <p:cNvSpPr/>
          <p:nvPr/>
        </p:nvSpPr>
        <p:spPr>
          <a:xfrm>
            <a:off x="2932430" y="1663065"/>
            <a:ext cx="2536190" cy="259080"/>
          </a:xfrm>
          <a:prstGeom prst="borderCallout1">
            <a:avLst>
              <a:gd name="adj1" fmla="val 58333"/>
              <a:gd name="adj2" fmla="val 102453"/>
              <a:gd name="adj3" fmla="val -274754"/>
              <a:gd name="adj4" fmla="val 179794"/>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400" dirty="0">
                <a:sym typeface="+mn-ea"/>
              </a:rPr>
              <a:t>碎片处于停止状态时调用</a:t>
            </a:r>
            <a:endParaRPr lang="zh-CN" altLang="en-US" sz="1400" dirty="0"/>
          </a:p>
        </p:txBody>
      </p:sp>
      <p:sp>
        <p:nvSpPr>
          <p:cNvPr id="10" name="线形标注 1 9"/>
          <p:cNvSpPr/>
          <p:nvPr/>
        </p:nvSpPr>
        <p:spPr>
          <a:xfrm>
            <a:off x="2931795" y="2557145"/>
            <a:ext cx="2536825" cy="259080"/>
          </a:xfrm>
          <a:prstGeom prst="borderCallout1">
            <a:avLst>
              <a:gd name="adj1" fmla="val 38020"/>
              <a:gd name="adj2" fmla="val 103129"/>
              <a:gd name="adj3" fmla="val -168382"/>
              <a:gd name="adj4" fmla="val 181799"/>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400" dirty="0">
                <a:sym typeface="+mn-ea"/>
              </a:rPr>
              <a:t>碎片中的视图被移除时调用</a:t>
            </a:r>
          </a:p>
        </p:txBody>
      </p:sp>
      <p:sp>
        <p:nvSpPr>
          <p:cNvPr id="11" name="线形标注 1 10"/>
          <p:cNvSpPr/>
          <p:nvPr/>
        </p:nvSpPr>
        <p:spPr>
          <a:xfrm>
            <a:off x="2931795" y="3756025"/>
            <a:ext cx="2536825" cy="259080"/>
          </a:xfrm>
          <a:prstGeom prst="borderCallout1">
            <a:avLst>
              <a:gd name="adj1" fmla="val 38020"/>
              <a:gd name="adj2" fmla="val 103129"/>
              <a:gd name="adj3" fmla="val -192892"/>
              <a:gd name="adj4" fmla="val 185666"/>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400" dirty="0">
                <a:sym typeface="+mn-ea"/>
              </a:rPr>
              <a:t>碎片销毁之前调用</a:t>
            </a:r>
          </a:p>
        </p:txBody>
      </p:sp>
      <p:sp>
        <p:nvSpPr>
          <p:cNvPr id="12" name="线形标注 1 11"/>
          <p:cNvSpPr/>
          <p:nvPr/>
        </p:nvSpPr>
        <p:spPr>
          <a:xfrm>
            <a:off x="2931795" y="4837430"/>
            <a:ext cx="2536825" cy="259080"/>
          </a:xfrm>
          <a:prstGeom prst="borderCallout1">
            <a:avLst>
              <a:gd name="adj1" fmla="val 38020"/>
              <a:gd name="adj2" fmla="val 103129"/>
              <a:gd name="adj3" fmla="val -152205"/>
              <a:gd name="adj4" fmla="val 175792"/>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400" dirty="0">
                <a:sym typeface="+mn-ea"/>
              </a:rPr>
              <a:t>碎片和活动接触关联时调用</a:t>
            </a:r>
          </a:p>
        </p:txBody>
      </p:sp>
      <p:sp>
        <p:nvSpPr>
          <p:cNvPr id="17" name="线形标注 1 16"/>
          <p:cNvSpPr/>
          <p:nvPr/>
        </p:nvSpPr>
        <p:spPr>
          <a:xfrm>
            <a:off x="2932430" y="591820"/>
            <a:ext cx="2536190" cy="509270"/>
          </a:xfrm>
          <a:prstGeom prst="borderCallout1">
            <a:avLst>
              <a:gd name="adj1" fmla="val 42156"/>
              <a:gd name="adj2" fmla="val -4775"/>
              <a:gd name="adj3" fmla="val 106109"/>
              <a:gd name="adj4" fmla="val -46770"/>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400" dirty="0"/>
              <a:t>确保与碎片相关联的活动已经创建完毕的时候调用</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P spid="7" grpId="0" bldLvl="0" animBg="1"/>
      <p:bldP spid="8" grpId="0" bldLvl="0" animBg="1"/>
      <p:bldP spid="9" grpId="0" bldLvl="0" animBg="1"/>
      <p:bldP spid="10" grpId="0" bldLvl="0" animBg="1"/>
      <p:bldP spid="11" grpId="0" bldLvl="0" animBg="1"/>
      <p:bldP spid="12" grpId="0" bldLvl="0" animBg="1"/>
      <p:bldP spid="17" grpId="0" bldLvl="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sym typeface="+mn-ea"/>
              </a:rPr>
              <a:t>碎片的生命周期</a:t>
            </a:r>
            <a:endParaRPr lang="zh-CN" altLang="en-US"/>
          </a:p>
        </p:txBody>
      </p:sp>
      <p:sp>
        <p:nvSpPr>
          <p:cNvPr id="3" name="内容占位符 2"/>
          <p:cNvSpPr>
            <a:spLocks noGrp="1"/>
          </p:cNvSpPr>
          <p:nvPr>
            <p:ph idx="1"/>
          </p:nvPr>
        </p:nvSpPr>
        <p:spPr/>
        <p:txBody>
          <a:bodyPr/>
          <a:lstStyle/>
          <a:p>
            <a:r>
              <a:rPr lang="zh-CN" altLang="en-US">
                <a:solidFill>
                  <a:srgbClr val="0000CC"/>
                </a:solidFill>
              </a:rPr>
              <a:t>重新运行程序，观察</a:t>
            </a:r>
            <a:r>
              <a:rPr lang="en-US" altLang="zh-CN">
                <a:solidFill>
                  <a:srgbClr val="0000CC"/>
                </a:solidFill>
              </a:rPr>
              <a:t>logcat</a:t>
            </a:r>
            <a:r>
              <a:rPr lang="zh-CN" altLang="en-US">
                <a:solidFill>
                  <a:srgbClr val="0000CC"/>
                </a:solidFill>
              </a:rPr>
              <a:t>中的打印信息</a:t>
            </a:r>
          </a:p>
          <a:p>
            <a:endParaRPr lang="zh-CN" altLang="en-US">
              <a:solidFill>
                <a:srgbClr val="0000CC"/>
              </a:solidFill>
            </a:endParaRPr>
          </a:p>
          <a:p>
            <a:endParaRPr lang="zh-CN" altLang="en-US">
              <a:solidFill>
                <a:srgbClr val="0000CC"/>
              </a:solidFill>
            </a:endParaRPr>
          </a:p>
          <a:p>
            <a:endParaRPr lang="zh-CN" altLang="en-US">
              <a:solidFill>
                <a:srgbClr val="0000CC"/>
              </a:solidFill>
            </a:endParaRPr>
          </a:p>
          <a:p>
            <a:endParaRPr lang="zh-CN" altLang="en-US">
              <a:solidFill>
                <a:srgbClr val="0000CC"/>
              </a:solidFill>
            </a:endParaRPr>
          </a:p>
          <a:p>
            <a:endParaRPr lang="zh-CN" altLang="en-US">
              <a:solidFill>
                <a:srgbClr val="0000CC"/>
              </a:solidFill>
            </a:endParaRPr>
          </a:p>
          <a:p>
            <a:r>
              <a:rPr lang="zh-CN" altLang="en-US">
                <a:solidFill>
                  <a:srgbClr val="0000CC"/>
                </a:solidFill>
                <a:sym typeface="+mn-ea"/>
              </a:rPr>
              <a:t>点击</a:t>
            </a:r>
            <a:r>
              <a:rPr lang="en-US" altLang="zh-CN">
                <a:solidFill>
                  <a:srgbClr val="0000CC"/>
                </a:solidFill>
                <a:sym typeface="+mn-ea"/>
              </a:rPr>
              <a:t>LeftFragment</a:t>
            </a:r>
            <a:r>
              <a:rPr lang="zh-CN" altLang="en-US">
                <a:solidFill>
                  <a:srgbClr val="0000CC"/>
                </a:solidFill>
                <a:sym typeface="+mn-ea"/>
              </a:rPr>
              <a:t>中的按钮，进行碎片替换</a:t>
            </a:r>
            <a:endParaRPr lang="zh-CN" altLang="en-US">
              <a:solidFill>
                <a:srgbClr val="0000CC"/>
              </a:solidFill>
            </a:endParaRPr>
          </a:p>
          <a:p>
            <a:endParaRPr lang="zh-CN" altLang="en-US">
              <a:solidFill>
                <a:srgbClr val="0000CC"/>
              </a:solidFill>
            </a:endParaRPr>
          </a:p>
          <a:p>
            <a:endParaRPr lang="zh-CN" altLang="en-US">
              <a:solidFill>
                <a:srgbClr val="0000CC"/>
              </a:solidFill>
            </a:endParaRPr>
          </a:p>
        </p:txBody>
      </p:sp>
      <p:pic>
        <p:nvPicPr>
          <p:cNvPr id="4" name="图片 3" descr="捕获14"/>
          <p:cNvPicPr>
            <a:picLocks noChangeAspect="1"/>
          </p:cNvPicPr>
          <p:nvPr/>
        </p:nvPicPr>
        <p:blipFill>
          <a:blip r:embed="rId2"/>
          <a:stretch>
            <a:fillRect/>
          </a:stretch>
        </p:blipFill>
        <p:spPr>
          <a:xfrm>
            <a:off x="457200" y="1179195"/>
            <a:ext cx="5682615" cy="1808480"/>
          </a:xfrm>
          <a:prstGeom prst="rect">
            <a:avLst/>
          </a:prstGeom>
        </p:spPr>
      </p:pic>
      <p:sp>
        <p:nvSpPr>
          <p:cNvPr id="6" name="线形标注 1 5"/>
          <p:cNvSpPr/>
          <p:nvPr/>
        </p:nvSpPr>
        <p:spPr>
          <a:xfrm>
            <a:off x="5694045" y="1298575"/>
            <a:ext cx="3151505" cy="1569720"/>
          </a:xfrm>
          <a:prstGeom prst="borderCallout1">
            <a:avLst>
              <a:gd name="adj1" fmla="val 42156"/>
              <a:gd name="adj2" fmla="val -4775"/>
              <a:gd name="adj3" fmla="val 88725"/>
              <a:gd name="adj4" fmla="val -52639"/>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600">
                <a:solidFill>
                  <a:schemeClr val="tx1"/>
                </a:solidFill>
                <a:sym typeface="+mn-ea"/>
              </a:rPr>
              <a:t>可以看到当</a:t>
            </a:r>
            <a:r>
              <a:rPr lang="en-US" altLang="zh-CN" sz="1600">
                <a:solidFill>
                  <a:schemeClr val="tx1"/>
                </a:solidFill>
                <a:sym typeface="+mn-ea"/>
              </a:rPr>
              <a:t>RightFragment</a:t>
            </a:r>
            <a:r>
              <a:rPr lang="zh-CN" altLang="en-US" sz="1600">
                <a:solidFill>
                  <a:schemeClr val="tx1"/>
                </a:solidFill>
                <a:sym typeface="+mn-ea"/>
              </a:rPr>
              <a:t>第一次加载到屏幕上时，会依次执行</a:t>
            </a:r>
            <a:r>
              <a:rPr lang="en-US" altLang="zh-CN" sz="1600">
                <a:solidFill>
                  <a:schemeClr val="tx1"/>
                </a:solidFill>
                <a:sym typeface="+mn-ea"/>
              </a:rPr>
              <a:t>onAttach()</a:t>
            </a:r>
            <a:r>
              <a:rPr lang="zh-CN" altLang="en-US" sz="1600">
                <a:solidFill>
                  <a:schemeClr val="tx1"/>
                </a:solidFill>
                <a:sym typeface="+mn-ea"/>
              </a:rPr>
              <a:t>、</a:t>
            </a:r>
            <a:r>
              <a:rPr lang="en-US" altLang="zh-CN" sz="1600">
                <a:solidFill>
                  <a:schemeClr val="tx1"/>
                </a:solidFill>
                <a:sym typeface="+mn-ea"/>
              </a:rPr>
              <a:t>onCreate()</a:t>
            </a:r>
            <a:r>
              <a:rPr lang="zh-CN" altLang="en-US" sz="1600">
                <a:solidFill>
                  <a:schemeClr val="tx1"/>
                </a:solidFill>
                <a:sym typeface="+mn-ea"/>
              </a:rPr>
              <a:t>、</a:t>
            </a:r>
            <a:r>
              <a:rPr lang="en-US" altLang="zh-CN" sz="1600">
                <a:solidFill>
                  <a:schemeClr val="tx1"/>
                </a:solidFill>
                <a:sym typeface="+mn-ea"/>
              </a:rPr>
              <a:t>onCreateView() </a:t>
            </a:r>
            <a:r>
              <a:rPr lang="zh-CN" altLang="en-US" sz="1600">
                <a:solidFill>
                  <a:schemeClr val="tx1"/>
                </a:solidFill>
                <a:sym typeface="+mn-ea"/>
              </a:rPr>
              <a:t>、 onActivityCreated() 、onStart() 、onResume() 方法</a:t>
            </a:r>
            <a:endParaRPr lang="zh-CN" altLang="en-US" sz="1600" dirty="0">
              <a:solidFill>
                <a:schemeClr val="tx1"/>
              </a:solidFill>
              <a:sym typeface="+mn-ea"/>
            </a:endParaRPr>
          </a:p>
        </p:txBody>
      </p:sp>
      <p:pic>
        <p:nvPicPr>
          <p:cNvPr id="5" name="图片 4" descr="捕获16"/>
          <p:cNvPicPr>
            <a:picLocks noChangeAspect="1"/>
          </p:cNvPicPr>
          <p:nvPr/>
        </p:nvPicPr>
        <p:blipFill>
          <a:blip r:embed="rId3"/>
          <a:stretch>
            <a:fillRect/>
          </a:stretch>
        </p:blipFill>
        <p:spPr>
          <a:xfrm>
            <a:off x="457200" y="3303905"/>
            <a:ext cx="6419215" cy="1428115"/>
          </a:xfrm>
          <a:prstGeom prst="rect">
            <a:avLst/>
          </a:prstGeom>
        </p:spPr>
      </p:pic>
      <p:sp>
        <p:nvSpPr>
          <p:cNvPr id="7" name="线形标注 1 6"/>
          <p:cNvSpPr/>
          <p:nvPr/>
        </p:nvSpPr>
        <p:spPr>
          <a:xfrm>
            <a:off x="5694045" y="3691255"/>
            <a:ext cx="3151505" cy="796925"/>
          </a:xfrm>
          <a:prstGeom prst="borderCallout1">
            <a:avLst>
              <a:gd name="adj1" fmla="val 42156"/>
              <a:gd name="adj2" fmla="val -4775"/>
              <a:gd name="adj3" fmla="val 88725"/>
              <a:gd name="adj4" fmla="val -52639"/>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600">
                <a:solidFill>
                  <a:schemeClr val="tx1"/>
                </a:solidFill>
                <a:sym typeface="+mn-ea"/>
              </a:rPr>
              <a:t>此时</a:t>
            </a:r>
            <a:r>
              <a:rPr lang="en-US" altLang="zh-CN" sz="1600">
                <a:solidFill>
                  <a:schemeClr val="tx1"/>
                </a:solidFill>
                <a:sym typeface="+mn-ea"/>
              </a:rPr>
              <a:t>RightFragment</a:t>
            </a:r>
            <a:r>
              <a:rPr lang="zh-CN" altLang="en-US" sz="1600">
                <a:solidFill>
                  <a:schemeClr val="tx1"/>
                </a:solidFill>
                <a:sym typeface="+mn-ea"/>
              </a:rPr>
              <a:t>会进入停止状态，因此 onPause() 、 onStop() 、onDestroyView() 会被调用。</a:t>
            </a:r>
            <a:endParaRPr lang="zh-CN" altLang="en-US" sz="1600" dirty="0">
              <a:solidFill>
                <a:schemeClr val="tx1"/>
              </a:solidFill>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P spid="7" grpId="0" bldLvl="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sym typeface="+mn-ea"/>
              </a:rPr>
              <a:t>碎片的生命周期</a:t>
            </a:r>
            <a:endParaRPr lang="zh-CN" altLang="en-US"/>
          </a:p>
        </p:txBody>
      </p:sp>
      <p:sp>
        <p:nvSpPr>
          <p:cNvPr id="3" name="内容占位符 2"/>
          <p:cNvSpPr>
            <a:spLocks noGrp="1"/>
          </p:cNvSpPr>
          <p:nvPr>
            <p:ph idx="1"/>
          </p:nvPr>
        </p:nvSpPr>
        <p:spPr/>
        <p:txBody>
          <a:bodyPr/>
          <a:lstStyle/>
          <a:p>
            <a:r>
              <a:rPr lang="zh-CN" altLang="en-US">
                <a:solidFill>
                  <a:srgbClr val="0000CC"/>
                </a:solidFill>
              </a:rPr>
              <a:t>按下</a:t>
            </a:r>
            <a:r>
              <a:rPr lang="en-US" altLang="zh-CN">
                <a:solidFill>
                  <a:srgbClr val="0000CC"/>
                </a:solidFill>
              </a:rPr>
              <a:t>Back</a:t>
            </a:r>
            <a:r>
              <a:rPr lang="zh-CN" altLang="en-US">
                <a:solidFill>
                  <a:srgbClr val="0000CC"/>
                </a:solidFill>
              </a:rPr>
              <a:t>键，</a:t>
            </a:r>
            <a:r>
              <a:rPr lang="en-US" altLang="zh-CN">
                <a:solidFill>
                  <a:srgbClr val="0000CC"/>
                </a:solidFill>
              </a:rPr>
              <a:t>RightFragment</a:t>
            </a:r>
            <a:r>
              <a:rPr lang="zh-CN" altLang="en-US">
                <a:solidFill>
                  <a:srgbClr val="0000CC"/>
                </a:solidFill>
              </a:rPr>
              <a:t>会重新回到屏幕</a:t>
            </a:r>
          </a:p>
          <a:p>
            <a:endParaRPr lang="zh-CN" altLang="en-US">
              <a:solidFill>
                <a:srgbClr val="0000CC"/>
              </a:solidFill>
            </a:endParaRPr>
          </a:p>
          <a:p>
            <a:endParaRPr lang="zh-CN" altLang="en-US">
              <a:solidFill>
                <a:srgbClr val="0000CC"/>
              </a:solidFill>
            </a:endParaRPr>
          </a:p>
          <a:p>
            <a:endParaRPr lang="zh-CN" altLang="en-US">
              <a:solidFill>
                <a:srgbClr val="0000CC"/>
              </a:solidFill>
            </a:endParaRPr>
          </a:p>
          <a:p>
            <a:endParaRPr lang="zh-CN" altLang="en-US">
              <a:solidFill>
                <a:srgbClr val="0000CC"/>
              </a:solidFill>
            </a:endParaRPr>
          </a:p>
          <a:p>
            <a:r>
              <a:rPr lang="zh-CN" altLang="en-US">
                <a:solidFill>
                  <a:srgbClr val="0000CC"/>
                </a:solidFill>
              </a:rPr>
              <a:t>再次按下</a:t>
            </a:r>
            <a:r>
              <a:rPr lang="en-US" altLang="zh-CN">
                <a:solidFill>
                  <a:srgbClr val="0000CC"/>
                </a:solidFill>
              </a:rPr>
              <a:t>Back</a:t>
            </a:r>
            <a:r>
              <a:rPr lang="zh-CN" altLang="en-US">
                <a:solidFill>
                  <a:srgbClr val="0000CC"/>
                </a:solidFill>
              </a:rPr>
              <a:t>间退出程序</a:t>
            </a:r>
          </a:p>
          <a:p>
            <a:endParaRPr lang="zh-CN" altLang="en-US">
              <a:solidFill>
                <a:srgbClr val="0000CC"/>
              </a:solidFill>
            </a:endParaRPr>
          </a:p>
          <a:p>
            <a:endParaRPr lang="zh-CN" altLang="en-US">
              <a:solidFill>
                <a:srgbClr val="0000CC"/>
              </a:solidFill>
            </a:endParaRPr>
          </a:p>
          <a:p>
            <a:endParaRPr lang="zh-CN" altLang="en-US">
              <a:solidFill>
                <a:srgbClr val="0000CC"/>
              </a:solidFill>
            </a:endParaRPr>
          </a:p>
          <a:p>
            <a:endParaRPr lang="zh-CN" altLang="en-US">
              <a:solidFill>
                <a:srgbClr val="0000CC"/>
              </a:solidFill>
            </a:endParaRPr>
          </a:p>
          <a:p>
            <a:pPr marL="0" indent="0">
              <a:buNone/>
            </a:pPr>
            <a:endParaRPr lang="zh-CN" altLang="en-US">
              <a:solidFill>
                <a:srgbClr val="0000CC"/>
              </a:solidFill>
            </a:endParaRPr>
          </a:p>
        </p:txBody>
      </p:sp>
      <p:pic>
        <p:nvPicPr>
          <p:cNvPr id="5" name="图片 4" descr="捕获17"/>
          <p:cNvPicPr>
            <a:picLocks noChangeAspect="1"/>
          </p:cNvPicPr>
          <p:nvPr/>
        </p:nvPicPr>
        <p:blipFill>
          <a:blip r:embed="rId2"/>
          <a:stretch>
            <a:fillRect/>
          </a:stretch>
        </p:blipFill>
        <p:spPr>
          <a:xfrm>
            <a:off x="457200" y="1206500"/>
            <a:ext cx="5834380" cy="1287780"/>
          </a:xfrm>
          <a:prstGeom prst="rect">
            <a:avLst/>
          </a:prstGeom>
        </p:spPr>
      </p:pic>
      <p:sp>
        <p:nvSpPr>
          <p:cNvPr id="7" name="线形标注 1 6"/>
          <p:cNvSpPr/>
          <p:nvPr/>
        </p:nvSpPr>
        <p:spPr>
          <a:xfrm>
            <a:off x="5894705" y="1206500"/>
            <a:ext cx="3151505" cy="796925"/>
          </a:xfrm>
          <a:prstGeom prst="borderCallout1">
            <a:avLst>
              <a:gd name="adj1" fmla="val 42156"/>
              <a:gd name="adj2" fmla="val -4775"/>
              <a:gd name="adj3" fmla="val 88725"/>
              <a:gd name="adj4" fmla="val -52639"/>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600">
                <a:solidFill>
                  <a:schemeClr val="tx1"/>
                </a:solidFill>
                <a:sym typeface="+mn-ea"/>
              </a:rPr>
              <a:t>RightFragment</a:t>
            </a:r>
            <a:r>
              <a:rPr lang="zh-CN" altLang="en-US" sz="1600">
                <a:solidFill>
                  <a:schemeClr val="tx1"/>
                </a:solidFill>
                <a:sym typeface="+mn-ea"/>
              </a:rPr>
              <a:t>重新回到运行状态，onActivityCreated() 、 onStart() 、onResume() 方法得到执行</a:t>
            </a:r>
          </a:p>
        </p:txBody>
      </p:sp>
      <p:pic>
        <p:nvPicPr>
          <p:cNvPr id="6" name="图片 5" descr="捕获18"/>
          <p:cNvPicPr>
            <a:picLocks noChangeAspect="1"/>
          </p:cNvPicPr>
          <p:nvPr/>
        </p:nvPicPr>
        <p:blipFill>
          <a:blip r:embed="rId3"/>
          <a:stretch>
            <a:fillRect/>
          </a:stretch>
        </p:blipFill>
        <p:spPr>
          <a:xfrm>
            <a:off x="457200" y="2910205"/>
            <a:ext cx="5833745" cy="1616710"/>
          </a:xfrm>
          <a:prstGeom prst="rect">
            <a:avLst/>
          </a:prstGeom>
        </p:spPr>
      </p:pic>
      <p:sp>
        <p:nvSpPr>
          <p:cNvPr id="8" name="线形标注 1 7"/>
          <p:cNvSpPr/>
          <p:nvPr/>
        </p:nvSpPr>
        <p:spPr>
          <a:xfrm>
            <a:off x="5894705" y="3206750"/>
            <a:ext cx="3151505" cy="1060450"/>
          </a:xfrm>
          <a:prstGeom prst="borderCallout1">
            <a:avLst>
              <a:gd name="adj1" fmla="val 42156"/>
              <a:gd name="adj2" fmla="val -4775"/>
              <a:gd name="adj3" fmla="val 88725"/>
              <a:gd name="adj4" fmla="val -52639"/>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600">
                <a:solidFill>
                  <a:schemeClr val="tx1"/>
                </a:solidFill>
                <a:sym typeface="+mn-ea"/>
              </a:rPr>
              <a:t>依次执行 onPause() 、onStop() 、onDestroyView() 、onDestory() 、onDetach() 最终将活动和碎片一起销毁</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P spid="8" grpId="0" bldLvl="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本节</a:t>
            </a:r>
            <a:r>
              <a:rPr lang="zh-CN" altLang="en-US" dirty="0" smtClean="0"/>
              <a:t>课学习内容</a:t>
            </a:r>
            <a:endParaRPr lang="en-US" dirty="0"/>
          </a:p>
        </p:txBody>
      </p:sp>
      <p:sp>
        <p:nvSpPr>
          <p:cNvPr id="3" name="Content Placeholder 2"/>
          <p:cNvSpPr>
            <a:spLocks noGrp="1"/>
          </p:cNvSpPr>
          <p:nvPr>
            <p:ph idx="1"/>
          </p:nvPr>
        </p:nvSpPr>
        <p:spPr/>
        <p:txBody>
          <a:bodyPr>
            <a:normAutofit fontScale="92500" lnSpcReduction="10000"/>
          </a:bodyPr>
          <a:lstStyle/>
          <a:p>
            <a:r>
              <a:rPr lang="zh-CN" altLang="en-US" dirty="0" smtClean="0">
                <a:solidFill>
                  <a:srgbClr val="808097"/>
                </a:solidFill>
              </a:rPr>
              <a:t>什么是碎片</a:t>
            </a:r>
          </a:p>
          <a:p>
            <a:pPr marL="0" indent="0">
              <a:buNone/>
            </a:pPr>
            <a:endParaRPr lang="zh-CN" altLang="en-US" b="1" dirty="0" smtClean="0">
              <a:solidFill>
                <a:srgbClr val="808097"/>
              </a:solidFill>
            </a:endParaRPr>
          </a:p>
          <a:p>
            <a:r>
              <a:rPr lang="zh-CN" altLang="en-US" dirty="0">
                <a:solidFill>
                  <a:srgbClr val="808097"/>
                </a:solidFill>
              </a:rPr>
              <a:t>碎片的使用方式</a:t>
            </a:r>
          </a:p>
          <a:p>
            <a:endParaRPr lang="zh-CN" altLang="en-US" dirty="0">
              <a:solidFill>
                <a:srgbClr val="808097"/>
              </a:solidFill>
            </a:endParaRPr>
          </a:p>
          <a:p>
            <a:r>
              <a:rPr lang="zh-CN" altLang="en-US" dirty="0">
                <a:solidFill>
                  <a:srgbClr val="808097"/>
                </a:solidFill>
              </a:rPr>
              <a:t>碎片的生命周期</a:t>
            </a:r>
          </a:p>
          <a:p>
            <a:endParaRPr lang="zh-CN" altLang="en-US" dirty="0">
              <a:solidFill>
                <a:srgbClr val="808097"/>
              </a:solidFill>
            </a:endParaRPr>
          </a:p>
          <a:p>
            <a:r>
              <a:rPr lang="zh-CN" altLang="en-US" dirty="0" smtClean="0">
                <a:solidFill>
                  <a:schemeClr val="tx1"/>
                </a:solidFill>
              </a:rPr>
              <a:t>动态加载布局的技巧</a:t>
            </a:r>
          </a:p>
          <a:p>
            <a:pPr marL="0" indent="0">
              <a:buNone/>
            </a:pPr>
            <a:endParaRPr lang="zh-CN" altLang="en-US" b="1" dirty="0" smtClean="0">
              <a:solidFill>
                <a:srgbClr val="808097"/>
              </a:solidFill>
            </a:endParaRPr>
          </a:p>
          <a:p>
            <a:r>
              <a:rPr lang="zh-CN" altLang="en-US" dirty="0" smtClean="0">
                <a:solidFill>
                  <a:srgbClr val="808097"/>
                </a:solidFill>
              </a:rPr>
              <a:t>碎片的实例</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smtClean="0">
                <a:sym typeface="+mn-ea"/>
              </a:rPr>
              <a:t>动态加载布局的技巧</a:t>
            </a:r>
            <a:endParaRPr lang="zh-CN" altLang="en-US"/>
          </a:p>
        </p:txBody>
      </p:sp>
      <p:sp>
        <p:nvSpPr>
          <p:cNvPr id="3" name="内容占位符 2"/>
          <p:cNvSpPr>
            <a:spLocks noGrp="1"/>
          </p:cNvSpPr>
          <p:nvPr>
            <p:ph idx="1"/>
          </p:nvPr>
        </p:nvSpPr>
        <p:spPr/>
        <p:txBody>
          <a:bodyPr>
            <a:normAutofit fontScale="90000" lnSpcReduction="20000"/>
          </a:bodyPr>
          <a:lstStyle/>
          <a:p>
            <a:r>
              <a:rPr lang="zh-CN" altLang="en-US">
                <a:solidFill>
                  <a:srgbClr val="0000CC"/>
                </a:solidFill>
              </a:rPr>
              <a:t>动态添加布局</a:t>
            </a:r>
          </a:p>
          <a:p>
            <a:pPr marL="0" indent="0" fontAlgn="auto">
              <a:lnSpc>
                <a:spcPct val="150000"/>
              </a:lnSpc>
              <a:spcBef>
                <a:spcPts val="0"/>
              </a:spcBef>
              <a:buNone/>
            </a:pPr>
            <a:r>
              <a:rPr lang="zh-CN" altLang="en-US">
                <a:solidFill>
                  <a:srgbClr val="0000CC"/>
                </a:solidFill>
              </a:rPr>
              <a:t>    </a:t>
            </a:r>
            <a:r>
              <a:rPr lang="zh-CN" altLang="en-US" sz="1800">
                <a:solidFill>
                  <a:schemeClr val="tx1"/>
                </a:solidFill>
              </a:rPr>
              <a:t>虽然动态添加碎片的功能很强大，可以解决很多实际开发中的问题，但是它毕竟只是在 一个布局文件中进行一些添加和替换操作。如果程序能够根据设备的分辨率或屏幕大小在运行时来决定加载哪个布局，那我们可发挥的空间就更多了。因此我们就来探讨一下 Android 中动态加载布局的技巧。</a:t>
            </a:r>
          </a:p>
          <a:p>
            <a:endParaRPr lang="zh-CN" altLang="en-US">
              <a:solidFill>
                <a:srgbClr val="0000CC"/>
              </a:solidFill>
            </a:endParaRPr>
          </a:p>
          <a:p>
            <a:r>
              <a:rPr lang="zh-CN" altLang="en-US">
                <a:solidFill>
                  <a:srgbClr val="0000CC"/>
                </a:solidFill>
              </a:rPr>
              <a:t>使用限定符</a:t>
            </a:r>
          </a:p>
          <a:p>
            <a:pPr marL="0" indent="0" fontAlgn="auto">
              <a:lnSpc>
                <a:spcPct val="150000"/>
              </a:lnSpc>
              <a:spcBef>
                <a:spcPts val="0"/>
              </a:spcBef>
              <a:buNone/>
            </a:pPr>
            <a:r>
              <a:rPr lang="zh-CN" altLang="en-US" sz="1800">
                <a:solidFill>
                  <a:schemeClr val="tx1"/>
                </a:solidFill>
              </a:rPr>
              <a:t>     如果你经常使用平板电脑，应该会发现很多的平板应用现在都采用的是双页模式（程序 会在左侧的面板上显示一个包含子项的列表，在右侧的面板上显示内容），因为平板电脑的 屏幕足够大，完全可以同时显示下两页的内容，但手机的屏幕一次就只能显示一页的内容，因此两个页面需要分开显示。那么怎样才能在运行时判断程序应该是使用双页模式还是单页模式呢？这就需要借助限定符（Qualifiers）来实现了。</a:t>
            </a:r>
          </a:p>
          <a:p>
            <a:pPr marL="0" indent="0" fontAlgn="auto">
              <a:lnSpc>
                <a:spcPct val="150000"/>
              </a:lnSpc>
              <a:spcBef>
                <a:spcPts val="0"/>
              </a:spcBef>
              <a:buNone/>
            </a:pPr>
            <a:endParaRPr lang="en-US" altLang="zh-CN">
              <a:solidFill>
                <a:srgbClr val="0000CC"/>
              </a:solidFill>
            </a:endParaRPr>
          </a:p>
          <a:p>
            <a:endParaRPr lang="zh-CN" alt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smtClean="0">
                <a:sym typeface="+mn-ea"/>
              </a:rPr>
              <a:t>动态加载布局的技巧</a:t>
            </a:r>
            <a:r>
              <a:rPr lang="en-US" altLang="zh-CN" dirty="0" smtClean="0">
                <a:sym typeface="+mn-ea"/>
              </a:rPr>
              <a:t>:</a:t>
            </a:r>
            <a:r>
              <a:rPr lang="zh-CN" altLang="en-US" dirty="0">
                <a:sym typeface="+mn-ea"/>
              </a:rPr>
              <a:t>使用</a:t>
            </a:r>
            <a:r>
              <a:rPr lang="zh-CN" altLang="en-US" dirty="0" smtClean="0">
                <a:sym typeface="+mn-ea"/>
              </a:rPr>
              <a:t>限定符</a:t>
            </a:r>
            <a:endParaRPr lang="zh-CN" altLang="en-US" dirty="0"/>
          </a:p>
        </p:txBody>
      </p:sp>
      <p:sp>
        <p:nvSpPr>
          <p:cNvPr id="3" name="内容占位符 2"/>
          <p:cNvSpPr>
            <a:spLocks noGrp="1"/>
          </p:cNvSpPr>
          <p:nvPr>
            <p:ph idx="1"/>
          </p:nvPr>
        </p:nvSpPr>
        <p:spPr/>
        <p:txBody>
          <a:bodyPr/>
          <a:lstStyle/>
          <a:p>
            <a:r>
              <a:rPr lang="zh-CN" altLang="en-US" dirty="0" smtClean="0">
                <a:solidFill>
                  <a:srgbClr val="0000CC"/>
                </a:solidFill>
              </a:rPr>
              <a:t>修改</a:t>
            </a:r>
            <a:r>
              <a:rPr lang="en-US" altLang="zh-CN" dirty="0">
                <a:solidFill>
                  <a:srgbClr val="0000CC"/>
                </a:solidFill>
              </a:rPr>
              <a:t>activity_main.xml</a:t>
            </a:r>
          </a:p>
          <a:p>
            <a:endParaRPr lang="en-US" altLang="zh-CN" dirty="0">
              <a:solidFill>
                <a:srgbClr val="0000CC"/>
              </a:solidFill>
            </a:endParaRPr>
          </a:p>
          <a:p>
            <a:endParaRPr lang="zh-CN" altLang="en-US" dirty="0"/>
          </a:p>
        </p:txBody>
      </p:sp>
      <p:pic>
        <p:nvPicPr>
          <p:cNvPr id="5" name="图片 4" descr="捕获19"/>
          <p:cNvPicPr>
            <a:picLocks noChangeAspect="1"/>
          </p:cNvPicPr>
          <p:nvPr/>
        </p:nvPicPr>
        <p:blipFill>
          <a:blip r:embed="rId2"/>
          <a:stretch>
            <a:fillRect/>
          </a:stretch>
        </p:blipFill>
        <p:spPr>
          <a:xfrm>
            <a:off x="457200" y="1629410"/>
            <a:ext cx="6649085" cy="2391410"/>
          </a:xfrm>
          <a:prstGeom prst="rect">
            <a:avLst/>
          </a:prstGeom>
          <a:effectLst>
            <a:outerShdw blurRad="292100" dist="139700" dir="2700000" algn="tl" rotWithShape="0">
              <a:prstClr val="black">
                <a:alpha val="64000"/>
              </a:prstClr>
            </a:outerShdw>
          </a:effectLst>
        </p:spPr>
      </p:pic>
      <p:sp>
        <p:nvSpPr>
          <p:cNvPr id="7" name="线形标注 1 6"/>
          <p:cNvSpPr/>
          <p:nvPr/>
        </p:nvSpPr>
        <p:spPr>
          <a:xfrm>
            <a:off x="5812790" y="2343150"/>
            <a:ext cx="3151505" cy="817880"/>
          </a:xfrm>
          <a:prstGeom prst="borderCallout1">
            <a:avLst>
              <a:gd name="adj1" fmla="val 42156"/>
              <a:gd name="adj2" fmla="val -4775"/>
              <a:gd name="adj3" fmla="val 88725"/>
              <a:gd name="adj4" fmla="val -52639"/>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600">
                <a:solidFill>
                  <a:schemeClr val="tx1"/>
                </a:solidFill>
                <a:sym typeface="+mn-ea"/>
              </a:rPr>
              <a:t>只留下一个左侧碎片。并让他充满整个父布局</a:t>
            </a:r>
            <a:r>
              <a:rPr lang="en-US" altLang="zh-CN" sz="1600">
                <a:solidFill>
                  <a:schemeClr val="tx1"/>
                </a:solidFill>
                <a:sym typeface="+mn-ea"/>
              </a:rPr>
              <a:t>,</a:t>
            </a:r>
            <a:r>
              <a:rPr lang="zh-CN" altLang="en-US" sz="1600">
                <a:solidFill>
                  <a:schemeClr val="tx1"/>
                </a:solidFill>
                <a:sym typeface="+mn-ea"/>
              </a:rPr>
              <a:t>此布局只包含一个碎片，即单页模式</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smtClean="0">
                <a:sym typeface="+mn-ea"/>
              </a:rPr>
              <a:t>动态加载布局的技巧</a:t>
            </a:r>
            <a:endParaRPr lang="zh-CN" altLang="en-US"/>
          </a:p>
        </p:txBody>
      </p:sp>
      <p:sp>
        <p:nvSpPr>
          <p:cNvPr id="3" name="内容占位符 2"/>
          <p:cNvSpPr>
            <a:spLocks noGrp="1"/>
          </p:cNvSpPr>
          <p:nvPr>
            <p:ph idx="1"/>
          </p:nvPr>
        </p:nvSpPr>
        <p:spPr>
          <a:xfrm>
            <a:off x="143699" y="591210"/>
            <a:ext cx="8856984" cy="3960440"/>
          </a:xfrm>
        </p:spPr>
        <p:txBody>
          <a:bodyPr/>
          <a:lstStyle/>
          <a:p>
            <a:r>
              <a:rPr lang="zh-CN" altLang="en-US">
                <a:solidFill>
                  <a:srgbClr val="0000CC"/>
                </a:solidFill>
              </a:rPr>
              <a:t>在</a:t>
            </a:r>
            <a:r>
              <a:rPr lang="en-US" altLang="zh-CN">
                <a:solidFill>
                  <a:srgbClr val="0000CC"/>
                </a:solidFill>
              </a:rPr>
              <a:t>res</a:t>
            </a:r>
            <a:r>
              <a:rPr lang="zh-CN" altLang="en-US">
                <a:solidFill>
                  <a:srgbClr val="0000CC"/>
                </a:solidFill>
              </a:rPr>
              <a:t>目录下新建</a:t>
            </a:r>
            <a:r>
              <a:rPr lang="en-US" altLang="zh-CN">
                <a:solidFill>
                  <a:srgbClr val="0000CC"/>
                </a:solidFill>
              </a:rPr>
              <a:t>layout_large</a:t>
            </a:r>
            <a:r>
              <a:rPr lang="zh-CN" altLang="en-US">
                <a:solidFill>
                  <a:srgbClr val="0000CC"/>
                </a:solidFill>
              </a:rPr>
              <a:t>文件夹，在这个文件夹下新建一个</a:t>
            </a:r>
          </a:p>
          <a:p>
            <a:pPr marL="0" indent="0">
              <a:buNone/>
            </a:pPr>
            <a:r>
              <a:rPr lang="zh-CN" altLang="en-US">
                <a:solidFill>
                  <a:srgbClr val="0000CC"/>
                </a:solidFill>
              </a:rPr>
              <a:t>     布局，也叫做</a:t>
            </a:r>
            <a:r>
              <a:rPr lang="en-US" altLang="zh-CN">
                <a:solidFill>
                  <a:srgbClr val="0000CC"/>
                </a:solidFill>
              </a:rPr>
              <a:t>activity_main.xml</a:t>
            </a:r>
          </a:p>
        </p:txBody>
      </p:sp>
      <p:pic>
        <p:nvPicPr>
          <p:cNvPr id="4" name="图片 3" descr="捕获20"/>
          <p:cNvPicPr>
            <a:picLocks noChangeAspect="1"/>
          </p:cNvPicPr>
          <p:nvPr/>
        </p:nvPicPr>
        <p:blipFill>
          <a:blip r:embed="rId2"/>
          <a:stretch>
            <a:fillRect/>
          </a:stretch>
        </p:blipFill>
        <p:spPr>
          <a:xfrm>
            <a:off x="143510" y="1301750"/>
            <a:ext cx="6677660" cy="3867785"/>
          </a:xfrm>
          <a:prstGeom prst="rect">
            <a:avLst/>
          </a:prstGeom>
        </p:spPr>
      </p:pic>
      <p:sp>
        <p:nvSpPr>
          <p:cNvPr id="7" name="线形标注 1 6"/>
          <p:cNvSpPr/>
          <p:nvPr/>
        </p:nvSpPr>
        <p:spPr>
          <a:xfrm>
            <a:off x="5760085" y="1729105"/>
            <a:ext cx="3151505" cy="1494155"/>
          </a:xfrm>
          <a:prstGeom prst="borderCallout1">
            <a:avLst>
              <a:gd name="adj1" fmla="val 42156"/>
              <a:gd name="adj2" fmla="val -4775"/>
              <a:gd name="adj3" fmla="val 88725"/>
              <a:gd name="adj4" fmla="val -52639"/>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600">
                <a:solidFill>
                  <a:schemeClr val="tx1"/>
                </a:solidFill>
                <a:sym typeface="+mn-ea"/>
              </a:rPr>
              <a:t>此布局包含两个碎片，即双页模式，</a:t>
            </a:r>
            <a:r>
              <a:rPr lang="en-US" altLang="zh-CN" sz="1600">
                <a:solidFill>
                  <a:schemeClr val="tx1"/>
                </a:solidFill>
                <a:sym typeface="+mn-ea"/>
              </a:rPr>
              <a:t>layout_large</a:t>
            </a:r>
            <a:r>
              <a:rPr lang="zh-CN" altLang="en-US" sz="1600">
                <a:solidFill>
                  <a:schemeClr val="tx1"/>
                </a:solidFill>
                <a:sym typeface="+mn-ea"/>
              </a:rPr>
              <a:t>中的</a:t>
            </a:r>
            <a:r>
              <a:rPr lang="en-US" altLang="zh-CN" sz="1600">
                <a:solidFill>
                  <a:schemeClr val="tx1"/>
                </a:solidFill>
                <a:sym typeface="+mn-ea"/>
              </a:rPr>
              <a:t>large</a:t>
            </a:r>
            <a:r>
              <a:rPr lang="zh-CN" altLang="en-US" sz="1600">
                <a:solidFill>
                  <a:schemeClr val="tx1"/>
                </a:solidFill>
                <a:sym typeface="+mn-ea"/>
              </a:rPr>
              <a:t>是一个限定符，屏幕是</a:t>
            </a:r>
            <a:r>
              <a:rPr lang="en-US" altLang="zh-CN" sz="1600">
                <a:solidFill>
                  <a:schemeClr val="tx1"/>
                </a:solidFill>
                <a:sym typeface="+mn-ea"/>
              </a:rPr>
              <a:t>large</a:t>
            </a:r>
            <a:r>
              <a:rPr lang="zh-CN" altLang="en-US" sz="1600">
                <a:solidFill>
                  <a:schemeClr val="tx1"/>
                </a:solidFill>
                <a:sym typeface="+mn-ea"/>
              </a:rPr>
              <a:t>的设备会自动加载</a:t>
            </a:r>
            <a:r>
              <a:rPr lang="en-US" altLang="zh-CN" sz="1600">
                <a:solidFill>
                  <a:schemeClr val="tx1"/>
                </a:solidFill>
                <a:sym typeface="+mn-ea"/>
              </a:rPr>
              <a:t>layout_large</a:t>
            </a:r>
            <a:r>
              <a:rPr lang="zh-CN" altLang="en-US" sz="1600">
                <a:solidFill>
                  <a:schemeClr val="tx1"/>
                </a:solidFill>
                <a:sym typeface="+mn-ea"/>
              </a:rPr>
              <a:t>文件夹下的布局，而小屏的设备还是会加载</a:t>
            </a:r>
            <a:r>
              <a:rPr lang="en-US" altLang="zh-CN" sz="1600">
                <a:solidFill>
                  <a:schemeClr val="tx1"/>
                </a:solidFill>
                <a:sym typeface="+mn-ea"/>
              </a:rPr>
              <a:t>layout</a:t>
            </a:r>
            <a:r>
              <a:rPr lang="zh-CN" altLang="en-US" sz="1600">
                <a:solidFill>
                  <a:schemeClr val="tx1"/>
                </a:solidFill>
                <a:sym typeface="+mn-ea"/>
              </a:rPr>
              <a:t>文件夹下的布局</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smtClean="0">
                <a:sym typeface="+mn-ea"/>
              </a:rPr>
              <a:t>动态加载布局的技巧</a:t>
            </a:r>
            <a:endParaRPr lang="zh-CN" altLang="en-US"/>
          </a:p>
        </p:txBody>
      </p:sp>
      <p:sp>
        <p:nvSpPr>
          <p:cNvPr id="3" name="内容占位符 2"/>
          <p:cNvSpPr>
            <a:spLocks noGrp="1"/>
          </p:cNvSpPr>
          <p:nvPr>
            <p:ph idx="1"/>
          </p:nvPr>
        </p:nvSpPr>
        <p:spPr/>
        <p:txBody>
          <a:bodyPr/>
          <a:lstStyle/>
          <a:p>
            <a:r>
              <a:rPr lang="en-US" altLang="zh-CN">
                <a:solidFill>
                  <a:srgbClr val="0000CC"/>
                </a:solidFill>
              </a:rPr>
              <a:t>Android</a:t>
            </a:r>
            <a:r>
              <a:rPr lang="zh-CN" altLang="en-US">
                <a:solidFill>
                  <a:srgbClr val="0000CC"/>
                </a:solidFill>
              </a:rPr>
              <a:t>中一些常见的限定符</a:t>
            </a:r>
          </a:p>
        </p:txBody>
      </p:sp>
      <p:pic>
        <p:nvPicPr>
          <p:cNvPr id="5" name="图片 4" descr="捕获21"/>
          <p:cNvPicPr>
            <a:picLocks noChangeAspect="1"/>
          </p:cNvPicPr>
          <p:nvPr/>
        </p:nvPicPr>
        <p:blipFill>
          <a:blip r:embed="rId2"/>
          <a:stretch>
            <a:fillRect/>
          </a:stretch>
        </p:blipFill>
        <p:spPr>
          <a:xfrm>
            <a:off x="457200" y="1270000"/>
            <a:ext cx="7945120" cy="1419225"/>
          </a:xfrm>
          <a:prstGeom prst="rect">
            <a:avLst/>
          </a:prstGeom>
        </p:spPr>
      </p:pic>
      <p:pic>
        <p:nvPicPr>
          <p:cNvPr id="6" name="图片 5" descr="捕获22"/>
          <p:cNvPicPr>
            <a:picLocks noChangeAspect="1"/>
          </p:cNvPicPr>
          <p:nvPr/>
        </p:nvPicPr>
        <p:blipFill>
          <a:blip r:embed="rId3"/>
          <a:stretch>
            <a:fillRect/>
          </a:stretch>
        </p:blipFill>
        <p:spPr>
          <a:xfrm>
            <a:off x="504825" y="2689860"/>
            <a:ext cx="7849870" cy="21336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smtClean="0">
                <a:sym typeface="+mn-ea"/>
              </a:rPr>
              <a:t>什么是碎片（片段）</a:t>
            </a:r>
            <a:endParaRPr lang="zh-CN" altLang="en-US" dirty="0"/>
          </a:p>
        </p:txBody>
      </p:sp>
      <p:sp>
        <p:nvSpPr>
          <p:cNvPr id="3" name="内容占位符 2"/>
          <p:cNvSpPr>
            <a:spLocks noGrp="1"/>
          </p:cNvSpPr>
          <p:nvPr>
            <p:ph idx="1"/>
          </p:nvPr>
        </p:nvSpPr>
        <p:spPr>
          <a:xfrm>
            <a:off x="107504" y="771550"/>
            <a:ext cx="8856984" cy="4248472"/>
          </a:xfrm>
        </p:spPr>
        <p:txBody>
          <a:bodyPr>
            <a:normAutofit lnSpcReduction="10000"/>
          </a:bodyPr>
          <a:lstStyle/>
          <a:p>
            <a:r>
              <a:rPr lang="zh-CN" altLang="en-US" dirty="0" smtClean="0">
                <a:solidFill>
                  <a:srgbClr val="0000CC"/>
                </a:solidFill>
              </a:rPr>
              <a:t>定义</a:t>
            </a:r>
            <a:endParaRPr lang="en-US" altLang="zh-CN" dirty="0" smtClean="0">
              <a:solidFill>
                <a:srgbClr val="0000CC"/>
              </a:solidFill>
            </a:endParaRPr>
          </a:p>
          <a:p>
            <a:endParaRPr lang="en-US" altLang="zh-CN" dirty="0" smtClean="0">
              <a:solidFill>
                <a:srgbClr val="0000CC"/>
              </a:solidFill>
            </a:endParaRPr>
          </a:p>
          <a:p>
            <a:pPr lvl="1"/>
            <a:r>
              <a:rPr lang="en-US" altLang="zh-CN" dirty="0"/>
              <a:t>Fragment </a:t>
            </a:r>
            <a:r>
              <a:rPr lang="zh-CN" altLang="en-US" dirty="0"/>
              <a:t>表示 </a:t>
            </a:r>
            <a:r>
              <a:rPr lang="en-US" altLang="zh-CN" dirty="0"/>
              <a:t>Activity </a:t>
            </a:r>
            <a:r>
              <a:rPr lang="zh-CN" altLang="en-US" dirty="0"/>
              <a:t>中的行为或用户界面部分。</a:t>
            </a:r>
            <a:r>
              <a:rPr lang="zh-CN" altLang="en-US" dirty="0">
                <a:solidFill>
                  <a:srgbClr val="FF0000"/>
                </a:solidFill>
              </a:rPr>
              <a:t>您可以将多个片段组合在一个 </a:t>
            </a:r>
            <a:r>
              <a:rPr lang="en-US" altLang="zh-CN" dirty="0">
                <a:solidFill>
                  <a:srgbClr val="FF0000"/>
                </a:solidFill>
              </a:rPr>
              <a:t>Activity </a:t>
            </a:r>
            <a:r>
              <a:rPr lang="zh-CN" altLang="en-US" dirty="0">
                <a:solidFill>
                  <a:srgbClr val="FF0000"/>
                </a:solidFill>
              </a:rPr>
              <a:t>中来构建多窗格 </a:t>
            </a:r>
            <a:r>
              <a:rPr lang="en-US" altLang="zh-CN" dirty="0">
                <a:solidFill>
                  <a:srgbClr val="FF0000"/>
                </a:solidFill>
              </a:rPr>
              <a:t>UI</a:t>
            </a:r>
            <a:r>
              <a:rPr lang="zh-CN" altLang="en-US" dirty="0">
                <a:solidFill>
                  <a:srgbClr val="FF0000"/>
                </a:solidFill>
              </a:rPr>
              <a:t>，以及在多个 </a:t>
            </a:r>
            <a:r>
              <a:rPr lang="en-US" altLang="zh-CN" dirty="0">
                <a:solidFill>
                  <a:srgbClr val="FF0000"/>
                </a:solidFill>
              </a:rPr>
              <a:t>Activity </a:t>
            </a:r>
            <a:r>
              <a:rPr lang="zh-CN" altLang="en-US" dirty="0">
                <a:solidFill>
                  <a:srgbClr val="FF0000"/>
                </a:solidFill>
              </a:rPr>
              <a:t>中重复使用某个片段。</a:t>
            </a:r>
            <a:r>
              <a:rPr lang="zh-CN" altLang="en-US" dirty="0"/>
              <a:t>您可以将片段视为 </a:t>
            </a:r>
            <a:r>
              <a:rPr lang="en-US" altLang="zh-CN" dirty="0"/>
              <a:t>Activity </a:t>
            </a:r>
            <a:r>
              <a:rPr lang="zh-CN" altLang="en-US" dirty="0"/>
              <a:t>的模块化组成部分，它具有自己的生命周期，能接收自己的输入事件，并且您可以在 </a:t>
            </a:r>
            <a:r>
              <a:rPr lang="en-US" altLang="zh-CN" dirty="0"/>
              <a:t>Activity </a:t>
            </a:r>
            <a:r>
              <a:rPr lang="zh-CN" altLang="en-US" dirty="0"/>
              <a:t>运行时添加或移除片段（有点像您可以在不同 </a:t>
            </a:r>
            <a:r>
              <a:rPr lang="en-US" altLang="zh-CN" dirty="0"/>
              <a:t>Activity </a:t>
            </a:r>
            <a:r>
              <a:rPr lang="zh-CN" altLang="en-US" dirty="0"/>
              <a:t>中重复使用的“子 </a:t>
            </a:r>
            <a:r>
              <a:rPr lang="en-US" altLang="zh-CN" dirty="0"/>
              <a:t>Activity”</a:t>
            </a:r>
            <a:r>
              <a:rPr lang="zh-CN" altLang="en-US" dirty="0"/>
              <a:t>）。</a:t>
            </a:r>
          </a:p>
          <a:p>
            <a:pPr lvl="1"/>
            <a:endParaRPr lang="zh-CN" altLang="en-US" dirty="0"/>
          </a:p>
          <a:p>
            <a:pPr lvl="1"/>
            <a:r>
              <a:rPr lang="zh-CN" altLang="en-US" dirty="0">
                <a:solidFill>
                  <a:srgbClr val="FF0000"/>
                </a:solidFill>
              </a:rPr>
              <a:t>片段必须始终嵌入在 </a:t>
            </a:r>
            <a:r>
              <a:rPr lang="en-US" altLang="zh-CN" dirty="0">
                <a:solidFill>
                  <a:srgbClr val="FF0000"/>
                </a:solidFill>
              </a:rPr>
              <a:t>Activity </a:t>
            </a:r>
            <a:r>
              <a:rPr lang="zh-CN" altLang="en-US" dirty="0">
                <a:solidFill>
                  <a:srgbClr val="FF0000"/>
                </a:solidFill>
              </a:rPr>
              <a:t>中，其生命周期直接受宿主 </a:t>
            </a:r>
            <a:r>
              <a:rPr lang="en-US" altLang="zh-CN" dirty="0">
                <a:solidFill>
                  <a:srgbClr val="FF0000"/>
                </a:solidFill>
              </a:rPr>
              <a:t>Activity </a:t>
            </a:r>
            <a:r>
              <a:rPr lang="zh-CN" altLang="en-US" dirty="0">
                <a:solidFill>
                  <a:srgbClr val="FF0000"/>
                </a:solidFill>
              </a:rPr>
              <a:t>生命周期的影响。</a:t>
            </a:r>
            <a:r>
              <a:rPr lang="zh-CN" altLang="en-US" dirty="0"/>
              <a:t> 例如，当 </a:t>
            </a:r>
            <a:r>
              <a:rPr lang="en-US" altLang="zh-CN" dirty="0"/>
              <a:t>Activity </a:t>
            </a:r>
            <a:r>
              <a:rPr lang="zh-CN" altLang="en-US" dirty="0"/>
              <a:t>暂停时，其中的所有片段也会暂停；当 </a:t>
            </a:r>
            <a:r>
              <a:rPr lang="en-US" altLang="zh-CN" dirty="0"/>
              <a:t>Activity </a:t>
            </a:r>
            <a:r>
              <a:rPr lang="zh-CN" altLang="en-US" dirty="0"/>
              <a:t>被销毁时，所有片段也会被销毁。 不过，当 </a:t>
            </a:r>
            <a:r>
              <a:rPr lang="en-US" altLang="zh-CN" dirty="0"/>
              <a:t>Activity </a:t>
            </a:r>
            <a:r>
              <a:rPr lang="zh-CN" altLang="en-US" dirty="0"/>
              <a:t>正在运行（处于已恢复生命周期状态）时，您可以独立操纵每个片段，如添加或移除它们。 当您执行此类片段事务时，您也可以将其添加到由 </a:t>
            </a:r>
            <a:r>
              <a:rPr lang="en-US" altLang="zh-CN" dirty="0"/>
              <a:t>Activity </a:t>
            </a:r>
            <a:r>
              <a:rPr lang="zh-CN" altLang="en-US" dirty="0"/>
              <a:t>管理的返回栈 </a:t>
            </a:r>
            <a:r>
              <a:rPr lang="en-US" altLang="zh-CN" dirty="0"/>
              <a:t>— Activity </a:t>
            </a:r>
            <a:r>
              <a:rPr lang="zh-CN" altLang="en-US" dirty="0"/>
              <a:t>中的每个返回栈条目都是一条已发生片段事务的记录。 返回栈让用户可以通过按返回按钮撤消片段事务（后退）。</a:t>
            </a:r>
          </a:p>
          <a:p>
            <a:pPr lvl="1"/>
            <a:endParaRPr lang="zh-CN" altLang="en-US" dirty="0"/>
          </a:p>
          <a:p>
            <a:pPr lvl="1"/>
            <a:endParaRPr lang="zh-CN" alt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smtClean="0">
                <a:sym typeface="+mn-ea"/>
              </a:rPr>
              <a:t>动态加载布局的技巧</a:t>
            </a:r>
            <a:endParaRPr lang="zh-CN" altLang="en-US"/>
          </a:p>
        </p:txBody>
      </p:sp>
      <p:sp>
        <p:nvSpPr>
          <p:cNvPr id="3" name="内容占位符 2"/>
          <p:cNvSpPr>
            <a:spLocks noGrp="1"/>
          </p:cNvSpPr>
          <p:nvPr>
            <p:ph idx="1"/>
          </p:nvPr>
        </p:nvSpPr>
        <p:spPr/>
        <p:txBody>
          <a:bodyPr/>
          <a:lstStyle/>
          <a:p>
            <a:r>
              <a:rPr lang="zh-CN" altLang="en-US">
                <a:solidFill>
                  <a:srgbClr val="0000CC"/>
                </a:solidFill>
              </a:rPr>
              <a:t>使用最小宽度限定符</a:t>
            </a:r>
          </a:p>
          <a:p>
            <a:pPr marL="0" indent="0" fontAlgn="auto">
              <a:lnSpc>
                <a:spcPct val="150000"/>
              </a:lnSpc>
              <a:spcBef>
                <a:spcPts val="0"/>
              </a:spcBef>
              <a:buNone/>
            </a:pPr>
            <a:r>
              <a:rPr lang="zh-CN" altLang="en-US">
                <a:solidFill>
                  <a:schemeClr val="tx1"/>
                </a:solidFill>
              </a:rPr>
              <a:t>      </a:t>
            </a:r>
            <a:r>
              <a:rPr lang="zh-CN" altLang="en-US" sz="1800">
                <a:solidFill>
                  <a:schemeClr val="tx1"/>
                </a:solidFill>
              </a:rPr>
              <a:t>在上一小节中我们使用 large 限定符成功解决了单页双页的判断问题，不过很快又有一 个新的问题出现了，large 到底是指多大呢？有的时候我们希望可以更加灵活地为不同设备加 载布 局，不管它们 是不是 被系统 认定为 “ large ”，这 时就可以使用 最小宽度限定符（Smallest-width Qualifier）了。</a:t>
            </a:r>
          </a:p>
          <a:p>
            <a:pPr marL="0" indent="0" fontAlgn="auto">
              <a:lnSpc>
                <a:spcPct val="150000"/>
              </a:lnSpc>
              <a:spcBef>
                <a:spcPts val="0"/>
              </a:spcBef>
              <a:buNone/>
            </a:pPr>
            <a:r>
              <a:rPr lang="zh-CN" altLang="en-US" sz="1800">
                <a:solidFill>
                  <a:schemeClr val="tx1"/>
                </a:solidFill>
              </a:rPr>
              <a:t>      最小宽度限定符允许我们对屏幕的宽度指定一个最小指（以 dp 为单位），然后以这个最 小值为临界点，屏幕宽度大于这个值的设备就加载一个布局，屏幕宽度小于这个值的设备就 加载另一个布局。</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smtClean="0">
                <a:sym typeface="+mn-ea"/>
              </a:rPr>
              <a:t>动态加载布局的技巧</a:t>
            </a:r>
            <a:endParaRPr lang="zh-CN" altLang="en-US"/>
          </a:p>
        </p:txBody>
      </p:sp>
      <p:sp>
        <p:nvSpPr>
          <p:cNvPr id="3" name="内容占位符 2"/>
          <p:cNvSpPr>
            <a:spLocks noGrp="1"/>
          </p:cNvSpPr>
          <p:nvPr>
            <p:ph idx="1"/>
          </p:nvPr>
        </p:nvSpPr>
        <p:spPr/>
        <p:txBody>
          <a:bodyPr/>
          <a:lstStyle/>
          <a:p>
            <a:r>
              <a:rPr lang="zh-CN" altLang="en-US">
                <a:solidFill>
                  <a:srgbClr val="0000CC"/>
                </a:solidFill>
              </a:rPr>
              <a:t>使用最小宽度限定符，在</a:t>
            </a:r>
            <a:r>
              <a:rPr lang="en-US" altLang="zh-CN">
                <a:solidFill>
                  <a:srgbClr val="0000CC"/>
                </a:solidFill>
              </a:rPr>
              <a:t>res</a:t>
            </a:r>
            <a:r>
              <a:rPr lang="zh-CN" altLang="en-US">
                <a:solidFill>
                  <a:srgbClr val="0000CC"/>
                </a:solidFill>
              </a:rPr>
              <a:t>目录下新建</a:t>
            </a:r>
            <a:r>
              <a:rPr lang="en-US" altLang="zh-CN">
                <a:solidFill>
                  <a:srgbClr val="0000CC"/>
                </a:solidFill>
              </a:rPr>
              <a:t>layout_sw600dp</a:t>
            </a:r>
            <a:r>
              <a:rPr lang="zh-CN" altLang="en-US">
                <a:solidFill>
                  <a:srgbClr val="0000CC"/>
                </a:solidFill>
              </a:rPr>
              <a:t>文件夹</a:t>
            </a:r>
          </a:p>
          <a:p>
            <a:pPr marL="0" indent="0">
              <a:buNone/>
            </a:pPr>
            <a:r>
              <a:rPr lang="zh-CN" altLang="en-US">
                <a:solidFill>
                  <a:srgbClr val="0000CC"/>
                </a:solidFill>
              </a:rPr>
              <a:t>     在这个文件夹下新建</a:t>
            </a:r>
            <a:r>
              <a:rPr lang="en-US" altLang="zh-CN">
                <a:solidFill>
                  <a:srgbClr val="0000CC"/>
                </a:solidFill>
              </a:rPr>
              <a:t>activity_main.xml</a:t>
            </a:r>
            <a:r>
              <a:rPr lang="zh-CN" altLang="en-US">
                <a:solidFill>
                  <a:srgbClr val="0000CC"/>
                </a:solidFill>
              </a:rPr>
              <a:t>布局</a:t>
            </a:r>
          </a:p>
        </p:txBody>
      </p:sp>
      <p:pic>
        <p:nvPicPr>
          <p:cNvPr id="4" name="图片 3" descr="捕获23"/>
          <p:cNvPicPr>
            <a:picLocks noChangeAspect="1"/>
          </p:cNvPicPr>
          <p:nvPr/>
        </p:nvPicPr>
        <p:blipFill>
          <a:blip r:embed="rId2"/>
          <a:stretch>
            <a:fillRect/>
          </a:stretch>
        </p:blipFill>
        <p:spPr>
          <a:xfrm>
            <a:off x="457200" y="1555750"/>
            <a:ext cx="6436360" cy="3495675"/>
          </a:xfrm>
          <a:prstGeom prst="rect">
            <a:avLst/>
          </a:prstGeom>
          <a:effectLst>
            <a:outerShdw blurRad="292100" dist="139700" dir="2700000" algn="tl" rotWithShape="0">
              <a:prstClr val="black">
                <a:alpha val="64000"/>
              </a:prstClr>
            </a:outerShdw>
          </a:effectLst>
        </p:spPr>
      </p:pic>
      <p:sp>
        <p:nvSpPr>
          <p:cNvPr id="7" name="线形标注 1 6"/>
          <p:cNvSpPr/>
          <p:nvPr/>
        </p:nvSpPr>
        <p:spPr>
          <a:xfrm>
            <a:off x="5961380" y="1824990"/>
            <a:ext cx="2918460" cy="1494155"/>
          </a:xfrm>
          <a:prstGeom prst="borderCallout1">
            <a:avLst>
              <a:gd name="adj1" fmla="val 42156"/>
              <a:gd name="adj2" fmla="val -4775"/>
              <a:gd name="adj3" fmla="val 88725"/>
              <a:gd name="adj4" fmla="val -52639"/>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600">
                <a:solidFill>
                  <a:schemeClr val="tx1"/>
                </a:solidFill>
                <a:sym typeface="+mn-ea"/>
              </a:rPr>
              <a:t>当程序运行在屏幕宽度大于</a:t>
            </a:r>
            <a:r>
              <a:rPr lang="en-US" altLang="zh-CN" sz="1600">
                <a:solidFill>
                  <a:schemeClr val="tx1"/>
                </a:solidFill>
                <a:sym typeface="+mn-ea"/>
              </a:rPr>
              <a:t>600dp</a:t>
            </a:r>
            <a:r>
              <a:rPr lang="zh-CN" altLang="en-US" sz="1600">
                <a:solidFill>
                  <a:schemeClr val="tx1"/>
                </a:solidFill>
                <a:sym typeface="+mn-ea"/>
              </a:rPr>
              <a:t>的设备上时，会加载</a:t>
            </a:r>
            <a:r>
              <a:rPr lang="en-US" altLang="zh-CN" sz="1600">
                <a:solidFill>
                  <a:schemeClr val="tx1"/>
                </a:solidFill>
                <a:sym typeface="+mn-ea"/>
              </a:rPr>
              <a:t>layout_sw600dp/activity_main</a:t>
            </a:r>
            <a:r>
              <a:rPr lang="zh-CN" altLang="en-US" sz="1600">
                <a:solidFill>
                  <a:schemeClr val="tx1"/>
                </a:solidFill>
                <a:sym typeface="+mn-ea"/>
              </a:rPr>
              <a:t>布局，当程序运行在屏幕宽度小于</a:t>
            </a:r>
            <a:r>
              <a:rPr lang="en-US" altLang="zh-CN" sz="1600">
                <a:solidFill>
                  <a:schemeClr val="tx1"/>
                </a:solidFill>
                <a:sym typeface="+mn-ea"/>
              </a:rPr>
              <a:t>600dp</a:t>
            </a:r>
            <a:r>
              <a:rPr lang="zh-CN" altLang="en-US" sz="1600">
                <a:solidFill>
                  <a:schemeClr val="tx1"/>
                </a:solidFill>
                <a:sym typeface="+mn-ea"/>
              </a:rPr>
              <a:t>的设备上时，仍会加载默认的</a:t>
            </a:r>
            <a:r>
              <a:rPr lang="en-US" altLang="zh-CN" sz="1600">
                <a:solidFill>
                  <a:schemeClr val="tx1"/>
                </a:solidFill>
                <a:sym typeface="+mn-ea"/>
              </a:rPr>
              <a:t>activity_main</a:t>
            </a:r>
            <a:r>
              <a:rPr lang="zh-CN" altLang="en-US" sz="1600">
                <a:solidFill>
                  <a:schemeClr val="tx1"/>
                </a:solidFill>
                <a:sym typeface="+mn-ea"/>
              </a:rPr>
              <a:t>布局</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本节</a:t>
            </a:r>
            <a:r>
              <a:rPr lang="zh-CN" altLang="en-US" dirty="0" smtClean="0"/>
              <a:t>课学习内容</a:t>
            </a:r>
            <a:endParaRPr lang="en-US" dirty="0"/>
          </a:p>
        </p:txBody>
      </p:sp>
      <p:sp>
        <p:nvSpPr>
          <p:cNvPr id="3" name="Content Placeholder 2"/>
          <p:cNvSpPr>
            <a:spLocks noGrp="1"/>
          </p:cNvSpPr>
          <p:nvPr>
            <p:ph idx="1"/>
          </p:nvPr>
        </p:nvSpPr>
        <p:spPr/>
        <p:txBody>
          <a:bodyPr>
            <a:normAutofit fontScale="92500" lnSpcReduction="10000"/>
          </a:bodyPr>
          <a:lstStyle/>
          <a:p>
            <a:r>
              <a:rPr lang="zh-CN" altLang="en-US" dirty="0" smtClean="0">
                <a:solidFill>
                  <a:srgbClr val="808097"/>
                </a:solidFill>
              </a:rPr>
              <a:t>什么是碎片</a:t>
            </a:r>
          </a:p>
          <a:p>
            <a:pPr marL="0" indent="0">
              <a:buNone/>
            </a:pPr>
            <a:endParaRPr lang="zh-CN" altLang="en-US" b="1" dirty="0" smtClean="0">
              <a:solidFill>
                <a:srgbClr val="808097"/>
              </a:solidFill>
            </a:endParaRPr>
          </a:p>
          <a:p>
            <a:r>
              <a:rPr lang="zh-CN" altLang="en-US" dirty="0">
                <a:solidFill>
                  <a:srgbClr val="808097"/>
                </a:solidFill>
              </a:rPr>
              <a:t>碎片的使用方式</a:t>
            </a:r>
          </a:p>
          <a:p>
            <a:endParaRPr lang="zh-CN" altLang="en-US" dirty="0">
              <a:solidFill>
                <a:srgbClr val="808097"/>
              </a:solidFill>
            </a:endParaRPr>
          </a:p>
          <a:p>
            <a:r>
              <a:rPr lang="zh-CN" altLang="en-US" dirty="0">
                <a:solidFill>
                  <a:srgbClr val="808097"/>
                </a:solidFill>
              </a:rPr>
              <a:t>碎片的生命周期</a:t>
            </a:r>
          </a:p>
          <a:p>
            <a:endParaRPr lang="zh-CN" altLang="en-US" dirty="0">
              <a:solidFill>
                <a:srgbClr val="808097"/>
              </a:solidFill>
            </a:endParaRPr>
          </a:p>
          <a:p>
            <a:r>
              <a:rPr lang="zh-CN" altLang="en-US" dirty="0" smtClean="0">
                <a:solidFill>
                  <a:srgbClr val="808097"/>
                </a:solidFill>
              </a:rPr>
              <a:t>动态加载布局的技巧</a:t>
            </a:r>
          </a:p>
          <a:p>
            <a:pPr marL="0" indent="0">
              <a:buNone/>
            </a:pPr>
            <a:endParaRPr lang="zh-CN" altLang="en-US" dirty="0" smtClean="0">
              <a:solidFill>
                <a:srgbClr val="808097"/>
              </a:solidFill>
            </a:endParaRPr>
          </a:p>
          <a:p>
            <a:r>
              <a:rPr lang="zh-CN" altLang="en-US" dirty="0" smtClean="0">
                <a:solidFill>
                  <a:schemeClr val="tx1"/>
                </a:solidFill>
              </a:rPr>
              <a:t>碎片的实例</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smtClean="0">
                <a:sym typeface="+mn-ea"/>
              </a:rPr>
              <a:t>碎片的实例</a:t>
            </a:r>
            <a:endParaRPr lang="zh-CN" altLang="en-US"/>
          </a:p>
        </p:txBody>
      </p:sp>
      <p:sp>
        <p:nvSpPr>
          <p:cNvPr id="3" name="内容占位符 2"/>
          <p:cNvSpPr>
            <a:spLocks noGrp="1"/>
          </p:cNvSpPr>
          <p:nvPr>
            <p:ph idx="1"/>
          </p:nvPr>
        </p:nvSpPr>
        <p:spPr/>
        <p:txBody>
          <a:bodyPr/>
          <a:lstStyle/>
          <a:p>
            <a:r>
              <a:rPr lang="zh-CN" altLang="en-US">
                <a:solidFill>
                  <a:srgbClr val="0000CC"/>
                </a:solidFill>
              </a:rPr>
              <a:t>简易版的新闻应用</a:t>
            </a:r>
          </a:p>
          <a:p>
            <a:r>
              <a:rPr lang="en-US" altLang="zh-CN">
                <a:solidFill>
                  <a:srgbClr val="0000CC"/>
                </a:solidFill>
                <a:sym typeface="+mn-ea"/>
              </a:rPr>
              <a:t>app/build.gradle</a:t>
            </a:r>
            <a:r>
              <a:rPr lang="zh-CN" altLang="en-US">
                <a:solidFill>
                  <a:srgbClr val="0000CC"/>
                </a:solidFill>
                <a:sym typeface="+mn-ea"/>
              </a:rPr>
              <a:t>添加依赖库</a:t>
            </a:r>
            <a:endParaRPr lang="zh-CN" altLang="en-US">
              <a:solidFill>
                <a:srgbClr val="0000CC"/>
              </a:solidFill>
            </a:endParaRPr>
          </a:p>
          <a:p>
            <a:endParaRPr lang="zh-CN" altLang="en-US">
              <a:solidFill>
                <a:srgbClr val="0000CC"/>
              </a:solidFill>
            </a:endParaRPr>
          </a:p>
        </p:txBody>
      </p:sp>
      <p:pic>
        <p:nvPicPr>
          <p:cNvPr id="5" name="图片 4" descr="捕获11"/>
          <p:cNvPicPr>
            <a:picLocks noChangeAspect="1"/>
          </p:cNvPicPr>
          <p:nvPr/>
        </p:nvPicPr>
        <p:blipFill>
          <a:blip r:embed="rId2"/>
          <a:stretch>
            <a:fillRect/>
          </a:stretch>
        </p:blipFill>
        <p:spPr>
          <a:xfrm>
            <a:off x="467360" y="1847850"/>
            <a:ext cx="5296535" cy="1238250"/>
          </a:xfrm>
          <a:prstGeom prst="rect">
            <a:avLst/>
          </a:prstGeom>
          <a:effectLst>
            <a:outerShdw blurRad="292100" dist="139700" dir="2700000" algn="tl" rotWithShape="0">
              <a:prstClr val="black">
                <a:alpha val="64000"/>
              </a:prstClr>
            </a:outerShdw>
          </a:effectLst>
        </p:spPr>
      </p:pic>
      <p:sp>
        <p:nvSpPr>
          <p:cNvPr id="6" name="线形标注 1 5"/>
          <p:cNvSpPr/>
          <p:nvPr/>
        </p:nvSpPr>
        <p:spPr>
          <a:xfrm>
            <a:off x="5617210" y="3272155"/>
            <a:ext cx="2600960" cy="499745"/>
          </a:xfrm>
          <a:prstGeom prst="borderCallout1">
            <a:avLst>
              <a:gd name="adj1" fmla="val 55435"/>
              <a:gd name="adj2" fmla="val -4652"/>
              <a:gd name="adj3" fmla="val -120457"/>
              <a:gd name="adj4" fmla="val -66918"/>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dirty="0"/>
              <a:t>要用到</a:t>
            </a:r>
            <a:r>
              <a:rPr lang="en-US" altLang="zh-CN" dirty="0"/>
              <a:t>RecyclerView</a:t>
            </a:r>
            <a:r>
              <a:rPr lang="zh-CN" altLang="en-US" dirty="0"/>
              <a:t>，添加依赖库</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smtClean="0">
                <a:sym typeface="+mn-ea"/>
              </a:rPr>
              <a:t>碎片的实例</a:t>
            </a:r>
            <a:endParaRPr lang="zh-CN" altLang="en-US"/>
          </a:p>
        </p:txBody>
      </p:sp>
      <p:sp>
        <p:nvSpPr>
          <p:cNvPr id="3" name="内容占位符 2"/>
          <p:cNvSpPr>
            <a:spLocks noGrp="1"/>
          </p:cNvSpPr>
          <p:nvPr>
            <p:ph idx="1"/>
          </p:nvPr>
        </p:nvSpPr>
        <p:spPr>
          <a:xfrm>
            <a:off x="143699" y="591845"/>
            <a:ext cx="8856984" cy="3960440"/>
          </a:xfrm>
        </p:spPr>
        <p:txBody>
          <a:bodyPr/>
          <a:lstStyle/>
          <a:p>
            <a:r>
              <a:rPr lang="zh-CN" altLang="en-US">
                <a:solidFill>
                  <a:srgbClr val="0000CC"/>
                </a:solidFill>
                <a:effectLst/>
              </a:rPr>
              <a:t>新建新闻实体类</a:t>
            </a:r>
            <a:r>
              <a:rPr lang="en-US" altLang="zh-CN">
                <a:solidFill>
                  <a:srgbClr val="0000CC"/>
                </a:solidFill>
                <a:effectLst/>
              </a:rPr>
              <a:t>News</a:t>
            </a:r>
          </a:p>
        </p:txBody>
      </p:sp>
      <p:pic>
        <p:nvPicPr>
          <p:cNvPr id="4" name="图片 3" descr="捕获24"/>
          <p:cNvPicPr>
            <a:picLocks noChangeAspect="1"/>
          </p:cNvPicPr>
          <p:nvPr/>
        </p:nvPicPr>
        <p:blipFill>
          <a:blip r:embed="rId2"/>
          <a:stretch>
            <a:fillRect/>
          </a:stretch>
        </p:blipFill>
        <p:spPr>
          <a:xfrm>
            <a:off x="457200" y="920115"/>
            <a:ext cx="4105910" cy="4267835"/>
          </a:xfrm>
          <a:prstGeom prst="rect">
            <a:avLst/>
          </a:prstGeom>
        </p:spPr>
      </p:pic>
      <p:sp>
        <p:nvSpPr>
          <p:cNvPr id="6" name="线形标注 1 5"/>
          <p:cNvSpPr/>
          <p:nvPr/>
        </p:nvSpPr>
        <p:spPr>
          <a:xfrm>
            <a:off x="5352415" y="2287905"/>
            <a:ext cx="3066415" cy="774700"/>
          </a:xfrm>
          <a:prstGeom prst="borderCallout1">
            <a:avLst>
              <a:gd name="adj1" fmla="val 55435"/>
              <a:gd name="adj2" fmla="val -4652"/>
              <a:gd name="adj3" fmla="val -120457"/>
              <a:gd name="adj4" fmla="val -66918"/>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title</a:t>
            </a:r>
            <a:r>
              <a:rPr lang="zh-CN" altLang="en-US" dirty="0"/>
              <a:t>字段表示新闻标题</a:t>
            </a:r>
          </a:p>
          <a:p>
            <a:pPr algn="ctr"/>
            <a:r>
              <a:rPr lang="en-US" altLang="zh-CN" dirty="0"/>
              <a:t>content</a:t>
            </a:r>
            <a:r>
              <a:rPr lang="zh-CN" altLang="en-US" dirty="0"/>
              <a:t>字段表示新闻内容</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smtClean="0">
                <a:sym typeface="+mn-ea"/>
              </a:rPr>
              <a:t>碎片的实例</a:t>
            </a:r>
            <a:endParaRPr lang="zh-CN" altLang="en-US"/>
          </a:p>
        </p:txBody>
      </p:sp>
      <p:sp>
        <p:nvSpPr>
          <p:cNvPr id="3" name="内容占位符 2"/>
          <p:cNvSpPr>
            <a:spLocks noGrp="1"/>
          </p:cNvSpPr>
          <p:nvPr>
            <p:ph idx="1"/>
          </p:nvPr>
        </p:nvSpPr>
        <p:spPr/>
        <p:txBody>
          <a:bodyPr/>
          <a:lstStyle/>
          <a:p>
            <a:r>
              <a:rPr lang="zh-CN" altLang="en-US">
                <a:solidFill>
                  <a:srgbClr val="0000CC"/>
                </a:solidFill>
              </a:rPr>
              <a:t>新建布局文件</a:t>
            </a:r>
            <a:r>
              <a:rPr lang="en-US" altLang="zh-CN">
                <a:solidFill>
                  <a:srgbClr val="0000CC"/>
                </a:solidFill>
              </a:rPr>
              <a:t>news_content_frag.xml</a:t>
            </a:r>
            <a:r>
              <a:rPr lang="zh-CN" altLang="en-US">
                <a:solidFill>
                  <a:srgbClr val="0000CC"/>
                </a:solidFill>
              </a:rPr>
              <a:t>作为新闻内容的布局</a:t>
            </a:r>
          </a:p>
        </p:txBody>
      </p:sp>
      <p:pic>
        <p:nvPicPr>
          <p:cNvPr id="4" name="图片 3" descr="捕获25"/>
          <p:cNvPicPr>
            <a:picLocks noChangeAspect="1"/>
          </p:cNvPicPr>
          <p:nvPr/>
        </p:nvPicPr>
        <p:blipFill>
          <a:blip r:embed="rId2"/>
          <a:stretch>
            <a:fillRect/>
          </a:stretch>
        </p:blipFill>
        <p:spPr>
          <a:xfrm>
            <a:off x="107315" y="1269365"/>
            <a:ext cx="5706110" cy="3686810"/>
          </a:xfrm>
          <a:prstGeom prst="rect">
            <a:avLst/>
          </a:prstGeom>
        </p:spPr>
      </p:pic>
      <p:pic>
        <p:nvPicPr>
          <p:cNvPr id="5" name="图片 4" descr="捕获26"/>
          <p:cNvPicPr>
            <a:picLocks noChangeAspect="1"/>
          </p:cNvPicPr>
          <p:nvPr/>
        </p:nvPicPr>
        <p:blipFill>
          <a:blip r:embed="rId3"/>
          <a:stretch>
            <a:fillRect/>
          </a:stretch>
        </p:blipFill>
        <p:spPr>
          <a:xfrm>
            <a:off x="5301615" y="1503680"/>
            <a:ext cx="3772535" cy="3553460"/>
          </a:xfrm>
          <a:prstGeom prst="rect">
            <a:avLst/>
          </a:prstGeom>
        </p:spPr>
      </p:pic>
      <p:sp>
        <p:nvSpPr>
          <p:cNvPr id="6" name="线形标注 1 5"/>
          <p:cNvSpPr/>
          <p:nvPr/>
        </p:nvSpPr>
        <p:spPr>
          <a:xfrm>
            <a:off x="3394075" y="1779905"/>
            <a:ext cx="2527300" cy="1113790"/>
          </a:xfrm>
          <a:prstGeom prst="borderCallout1">
            <a:avLst>
              <a:gd name="adj1" fmla="val 55435"/>
              <a:gd name="adj2" fmla="val -4652"/>
              <a:gd name="adj3" fmla="val -11229"/>
              <a:gd name="adj4" fmla="val -53977"/>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600" dirty="0"/>
              <a:t>布局主要分为两部分，头部部分显示新闻标题，正文部分显示新闻内容，中间使用一条细线隔开</a:t>
            </a:r>
          </a:p>
        </p:txBody>
      </p:sp>
      <p:sp>
        <p:nvSpPr>
          <p:cNvPr id="7" name="线形标注 1 6"/>
          <p:cNvSpPr/>
          <p:nvPr/>
        </p:nvSpPr>
        <p:spPr>
          <a:xfrm>
            <a:off x="3298190" y="3716020"/>
            <a:ext cx="2865755" cy="511810"/>
          </a:xfrm>
          <a:prstGeom prst="borderCallout1">
            <a:avLst>
              <a:gd name="adj1" fmla="val 55435"/>
              <a:gd name="adj2" fmla="val -4652"/>
              <a:gd name="adj3" fmla="val 127047"/>
              <a:gd name="adj4" fmla="val -73565"/>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600" dirty="0"/>
              <a:t>&lt;View&gt;</a:t>
            </a:r>
            <a:r>
              <a:rPr lang="zh-CN" altLang="en-US" sz="1600" dirty="0"/>
              <a:t>来实现细线，将</a:t>
            </a:r>
            <a:r>
              <a:rPr lang="en-US" altLang="zh-CN" sz="1600" dirty="0"/>
              <a:t>View</a:t>
            </a:r>
            <a:r>
              <a:rPr lang="zh-CN" altLang="en-US" sz="1600" dirty="0"/>
              <a:t>的高设置为</a:t>
            </a:r>
            <a:r>
              <a:rPr lang="en-US" altLang="zh-CN" sz="1600" dirty="0"/>
              <a:t>1dp,</a:t>
            </a:r>
            <a:r>
              <a:rPr lang="zh-CN" altLang="en-US" sz="1600" dirty="0"/>
              <a:t>背景设置为黑色</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P spid="7" grpId="0" bldLvl="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smtClean="0">
                <a:sym typeface="+mn-ea"/>
              </a:rPr>
              <a:t>碎片的实例</a:t>
            </a:r>
            <a:endParaRPr lang="zh-CN" altLang="en-US"/>
          </a:p>
        </p:txBody>
      </p:sp>
      <p:sp>
        <p:nvSpPr>
          <p:cNvPr id="3" name="内容占位符 2"/>
          <p:cNvSpPr>
            <a:spLocks noGrp="1"/>
          </p:cNvSpPr>
          <p:nvPr>
            <p:ph idx="1"/>
          </p:nvPr>
        </p:nvSpPr>
        <p:spPr/>
        <p:txBody>
          <a:bodyPr/>
          <a:lstStyle/>
          <a:p>
            <a:r>
              <a:rPr lang="zh-CN" altLang="en-US">
                <a:solidFill>
                  <a:srgbClr val="0000CC"/>
                </a:solidFill>
              </a:rPr>
              <a:t>新建</a:t>
            </a:r>
            <a:r>
              <a:rPr lang="en-US" altLang="zh-CN">
                <a:solidFill>
                  <a:srgbClr val="0000CC"/>
                </a:solidFill>
              </a:rPr>
              <a:t>NewsContentFragment</a:t>
            </a:r>
            <a:r>
              <a:rPr lang="zh-CN" altLang="en-US">
                <a:solidFill>
                  <a:srgbClr val="0000CC"/>
                </a:solidFill>
              </a:rPr>
              <a:t>类，继承自</a:t>
            </a:r>
            <a:r>
              <a:rPr lang="en-US" altLang="zh-CN">
                <a:solidFill>
                  <a:srgbClr val="0000CC"/>
                </a:solidFill>
              </a:rPr>
              <a:t>Fragment</a:t>
            </a:r>
          </a:p>
        </p:txBody>
      </p:sp>
      <p:pic>
        <p:nvPicPr>
          <p:cNvPr id="4" name="图片 3" descr="捕获27"/>
          <p:cNvPicPr>
            <a:picLocks noChangeAspect="1"/>
          </p:cNvPicPr>
          <p:nvPr/>
        </p:nvPicPr>
        <p:blipFill>
          <a:blip r:embed="rId2"/>
          <a:stretch>
            <a:fillRect/>
          </a:stretch>
        </p:blipFill>
        <p:spPr>
          <a:xfrm>
            <a:off x="173990" y="1238250"/>
            <a:ext cx="4010660" cy="219075"/>
          </a:xfrm>
          <a:prstGeom prst="rect">
            <a:avLst/>
          </a:prstGeom>
        </p:spPr>
      </p:pic>
      <p:pic>
        <p:nvPicPr>
          <p:cNvPr id="5" name="图片 4" descr="捕获28"/>
          <p:cNvPicPr>
            <a:picLocks noChangeAspect="1"/>
          </p:cNvPicPr>
          <p:nvPr/>
        </p:nvPicPr>
        <p:blipFill>
          <a:blip r:embed="rId3"/>
          <a:stretch>
            <a:fillRect/>
          </a:stretch>
        </p:blipFill>
        <p:spPr>
          <a:xfrm>
            <a:off x="173990" y="1457325"/>
            <a:ext cx="6382385" cy="3086735"/>
          </a:xfrm>
          <a:prstGeom prst="rect">
            <a:avLst/>
          </a:prstGeom>
        </p:spPr>
      </p:pic>
      <p:sp>
        <p:nvSpPr>
          <p:cNvPr id="7" name="线形标注 1 6"/>
          <p:cNvSpPr/>
          <p:nvPr/>
        </p:nvSpPr>
        <p:spPr>
          <a:xfrm>
            <a:off x="5912485" y="1620520"/>
            <a:ext cx="2865755" cy="511810"/>
          </a:xfrm>
          <a:prstGeom prst="borderCallout1">
            <a:avLst>
              <a:gd name="adj1" fmla="val 55435"/>
              <a:gd name="adj2" fmla="val -4652"/>
              <a:gd name="adj3" fmla="val 127047"/>
              <a:gd name="adj4" fmla="val -73565"/>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600" dirty="0"/>
              <a:t>加载</a:t>
            </a:r>
            <a:r>
              <a:rPr lang="en-US" altLang="zh-CN" sz="1600" dirty="0"/>
              <a:t>news_content_frag</a:t>
            </a:r>
            <a:r>
              <a:rPr lang="zh-CN" altLang="en-US" sz="1600" dirty="0"/>
              <a:t>布局</a:t>
            </a:r>
          </a:p>
        </p:txBody>
      </p:sp>
      <p:sp>
        <p:nvSpPr>
          <p:cNvPr id="6" name="线形标注 1 5"/>
          <p:cNvSpPr/>
          <p:nvPr/>
        </p:nvSpPr>
        <p:spPr>
          <a:xfrm>
            <a:off x="5912485" y="2496185"/>
            <a:ext cx="2865755" cy="511810"/>
          </a:xfrm>
          <a:prstGeom prst="borderCallout1">
            <a:avLst>
              <a:gd name="adj1" fmla="val 55435"/>
              <a:gd name="adj2" fmla="val -4652"/>
              <a:gd name="adj3" fmla="val 85732"/>
              <a:gd name="adj4" fmla="val -141879"/>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600" dirty="0"/>
              <a:t>提供一个</a:t>
            </a:r>
            <a:r>
              <a:rPr lang="en-US" altLang="zh-CN" sz="1600" dirty="0"/>
              <a:t>refresh()</a:t>
            </a:r>
            <a:r>
              <a:rPr lang="zh-CN" altLang="en-US" sz="1600" dirty="0"/>
              <a:t>方法，将新闻的标题和内容显示出来</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P spid="6" grpId="0" bldLvl="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smtClean="0">
                <a:sym typeface="+mn-ea"/>
              </a:rPr>
              <a:t>碎片的实例</a:t>
            </a:r>
            <a:endParaRPr lang="zh-CN" altLang="en-US"/>
          </a:p>
        </p:txBody>
      </p:sp>
      <p:sp>
        <p:nvSpPr>
          <p:cNvPr id="3" name="内容占位符 2"/>
          <p:cNvSpPr>
            <a:spLocks noGrp="1"/>
          </p:cNvSpPr>
          <p:nvPr>
            <p:ph idx="1"/>
          </p:nvPr>
        </p:nvSpPr>
        <p:spPr/>
        <p:txBody>
          <a:bodyPr/>
          <a:lstStyle/>
          <a:p>
            <a:r>
              <a:rPr lang="zh-CN" altLang="en-US">
                <a:solidFill>
                  <a:srgbClr val="0000CC"/>
                </a:solidFill>
              </a:rPr>
              <a:t>新闻内容的碎片和布局是在双页模式中使用的，在单页模式中使</a:t>
            </a:r>
          </a:p>
          <a:p>
            <a:pPr marL="0" indent="0">
              <a:buNone/>
            </a:pPr>
            <a:r>
              <a:rPr lang="zh-CN" altLang="en-US">
                <a:solidFill>
                  <a:srgbClr val="0000CC"/>
                </a:solidFill>
              </a:rPr>
              <a:t>    用的话，创建一个活动</a:t>
            </a:r>
            <a:r>
              <a:rPr lang="en-US" altLang="zh-CN">
                <a:solidFill>
                  <a:srgbClr val="0000CC"/>
                </a:solidFill>
              </a:rPr>
              <a:t>NewsContentActivity,</a:t>
            </a:r>
            <a:r>
              <a:rPr lang="zh-CN" altLang="en-US">
                <a:solidFill>
                  <a:srgbClr val="0000CC"/>
                </a:solidFill>
              </a:rPr>
              <a:t>并将布局为</a:t>
            </a:r>
            <a:r>
              <a:rPr lang="en-US" altLang="zh-CN">
                <a:solidFill>
                  <a:srgbClr val="0000CC"/>
                </a:solidFill>
              </a:rPr>
              <a:t>news_content</a:t>
            </a:r>
            <a:r>
              <a:rPr lang="zh-CN" altLang="en-US">
                <a:solidFill>
                  <a:srgbClr val="0000CC"/>
                </a:solidFill>
              </a:rPr>
              <a:t>，</a:t>
            </a:r>
          </a:p>
          <a:p>
            <a:pPr marL="0" indent="0">
              <a:buNone/>
            </a:pPr>
            <a:r>
              <a:rPr lang="zh-CN" altLang="en-US">
                <a:solidFill>
                  <a:srgbClr val="0000CC"/>
                </a:solidFill>
              </a:rPr>
              <a:t>    修改</a:t>
            </a:r>
            <a:r>
              <a:rPr lang="en-US" altLang="zh-CN">
                <a:solidFill>
                  <a:srgbClr val="0000CC"/>
                </a:solidFill>
              </a:rPr>
              <a:t>news_content</a:t>
            </a:r>
          </a:p>
          <a:p>
            <a:pPr marL="0" indent="0">
              <a:buNone/>
            </a:pPr>
            <a:endParaRPr lang="en-US" altLang="zh-CN">
              <a:solidFill>
                <a:srgbClr val="0000CC"/>
              </a:solidFill>
            </a:endParaRPr>
          </a:p>
        </p:txBody>
      </p:sp>
      <p:pic>
        <p:nvPicPr>
          <p:cNvPr id="4" name="图片 3" descr="捕获29"/>
          <p:cNvPicPr>
            <a:picLocks noChangeAspect="1"/>
          </p:cNvPicPr>
          <p:nvPr/>
        </p:nvPicPr>
        <p:blipFill>
          <a:blip r:embed="rId2"/>
          <a:stretch>
            <a:fillRect/>
          </a:stretch>
        </p:blipFill>
        <p:spPr>
          <a:xfrm>
            <a:off x="457200" y="1958340"/>
            <a:ext cx="6983095" cy="2448560"/>
          </a:xfrm>
          <a:prstGeom prst="rect">
            <a:avLst/>
          </a:prstGeom>
        </p:spPr>
      </p:pic>
      <p:sp>
        <p:nvSpPr>
          <p:cNvPr id="7" name="线形标注 1 6"/>
          <p:cNvSpPr/>
          <p:nvPr/>
        </p:nvSpPr>
        <p:spPr>
          <a:xfrm>
            <a:off x="6008370" y="1958340"/>
            <a:ext cx="2865755" cy="1041400"/>
          </a:xfrm>
          <a:prstGeom prst="borderCallout1">
            <a:avLst>
              <a:gd name="adj1" fmla="val 55435"/>
              <a:gd name="adj2" fmla="val -4652"/>
              <a:gd name="adj3" fmla="val 127047"/>
              <a:gd name="adj4" fmla="val -73565"/>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600" dirty="0"/>
              <a:t>直接在布局中引用</a:t>
            </a:r>
            <a:r>
              <a:rPr lang="en-US" altLang="zh-CN" sz="1600" dirty="0"/>
              <a:t>NewsContentFragment,</a:t>
            </a:r>
            <a:r>
              <a:rPr lang="zh-CN" altLang="en-US" sz="1600" dirty="0"/>
              <a:t>这样相当于把</a:t>
            </a:r>
            <a:r>
              <a:rPr lang="en-US" altLang="zh-CN" sz="1600" dirty="0"/>
              <a:t>news_content_frag</a:t>
            </a:r>
            <a:r>
              <a:rPr lang="zh-CN" altLang="en-US" sz="1600" dirty="0"/>
              <a:t>布局的内容添加进来</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smtClean="0">
                <a:sym typeface="+mn-ea"/>
              </a:rPr>
              <a:t>碎片的实例</a:t>
            </a:r>
            <a:endParaRPr lang="zh-CN" altLang="en-US"/>
          </a:p>
        </p:txBody>
      </p:sp>
      <p:sp>
        <p:nvSpPr>
          <p:cNvPr id="3" name="内容占位符 2"/>
          <p:cNvSpPr>
            <a:spLocks noGrp="1"/>
          </p:cNvSpPr>
          <p:nvPr>
            <p:ph idx="1"/>
          </p:nvPr>
        </p:nvSpPr>
        <p:spPr>
          <a:xfrm>
            <a:off x="107504" y="591845"/>
            <a:ext cx="8856984" cy="3960440"/>
          </a:xfrm>
        </p:spPr>
        <p:txBody>
          <a:bodyPr/>
          <a:lstStyle/>
          <a:p>
            <a:r>
              <a:rPr lang="zh-CN" altLang="en-US">
                <a:solidFill>
                  <a:srgbClr val="0000CC"/>
                </a:solidFill>
              </a:rPr>
              <a:t>修改</a:t>
            </a:r>
            <a:r>
              <a:rPr lang="en-US" altLang="zh-CN">
                <a:solidFill>
                  <a:srgbClr val="0000CC"/>
                </a:solidFill>
              </a:rPr>
              <a:t>NewsContentActivity</a:t>
            </a:r>
          </a:p>
        </p:txBody>
      </p:sp>
      <p:pic>
        <p:nvPicPr>
          <p:cNvPr id="4" name="图片 3" descr="捕获30"/>
          <p:cNvPicPr>
            <a:picLocks noChangeAspect="1"/>
          </p:cNvPicPr>
          <p:nvPr/>
        </p:nvPicPr>
        <p:blipFill>
          <a:blip r:embed="rId2"/>
          <a:stretch>
            <a:fillRect/>
          </a:stretch>
        </p:blipFill>
        <p:spPr>
          <a:xfrm>
            <a:off x="107315" y="1005205"/>
            <a:ext cx="4636770" cy="175895"/>
          </a:xfrm>
          <a:prstGeom prst="rect">
            <a:avLst/>
          </a:prstGeom>
        </p:spPr>
      </p:pic>
      <p:pic>
        <p:nvPicPr>
          <p:cNvPr id="5" name="图片 4" descr="捕获31"/>
          <p:cNvPicPr>
            <a:picLocks noChangeAspect="1"/>
          </p:cNvPicPr>
          <p:nvPr/>
        </p:nvPicPr>
        <p:blipFill>
          <a:blip r:embed="rId3"/>
          <a:stretch>
            <a:fillRect/>
          </a:stretch>
        </p:blipFill>
        <p:spPr>
          <a:xfrm>
            <a:off x="107315" y="1181100"/>
            <a:ext cx="6732905" cy="3907155"/>
          </a:xfrm>
          <a:prstGeom prst="rect">
            <a:avLst/>
          </a:prstGeom>
        </p:spPr>
      </p:pic>
      <p:sp>
        <p:nvSpPr>
          <p:cNvPr id="7" name="线形标注 1 6"/>
          <p:cNvSpPr/>
          <p:nvPr/>
        </p:nvSpPr>
        <p:spPr>
          <a:xfrm>
            <a:off x="6029325" y="1438910"/>
            <a:ext cx="2865755" cy="556260"/>
          </a:xfrm>
          <a:prstGeom prst="borderCallout1">
            <a:avLst>
              <a:gd name="adj1" fmla="val 55435"/>
              <a:gd name="adj2" fmla="val -4652"/>
              <a:gd name="adj3" fmla="val -975"/>
              <a:gd name="adj4" fmla="val -121205"/>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600" dirty="0"/>
              <a:t>actionStart()</a:t>
            </a:r>
            <a:r>
              <a:rPr lang="zh-CN" altLang="en-US" sz="1600" dirty="0"/>
              <a:t>方法之前讲过，忘记可以会看</a:t>
            </a:r>
            <a:r>
              <a:rPr lang="en-US" altLang="zh-CN" sz="1600" dirty="0"/>
              <a:t>2.6.3</a:t>
            </a:r>
            <a:r>
              <a:rPr lang="zh-CN" altLang="en-US" sz="1600" dirty="0"/>
              <a:t>小节的内容</a:t>
            </a:r>
          </a:p>
        </p:txBody>
      </p:sp>
      <p:sp>
        <p:nvSpPr>
          <p:cNvPr id="6" name="线形标注 1 5"/>
          <p:cNvSpPr/>
          <p:nvPr/>
        </p:nvSpPr>
        <p:spPr>
          <a:xfrm>
            <a:off x="5965825" y="2497455"/>
            <a:ext cx="2865755" cy="556260"/>
          </a:xfrm>
          <a:prstGeom prst="borderCallout1">
            <a:avLst>
              <a:gd name="adj1" fmla="val 55435"/>
              <a:gd name="adj2" fmla="val -4652"/>
              <a:gd name="adj3" fmla="val 135958"/>
              <a:gd name="adj4" fmla="val -98670"/>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600" dirty="0"/>
              <a:t>通过</a:t>
            </a:r>
            <a:r>
              <a:rPr lang="en-US" altLang="zh-CN" sz="1600" dirty="0"/>
              <a:t>getIntent()</a:t>
            </a:r>
            <a:r>
              <a:rPr lang="zh-CN" altLang="en-US" sz="1600" dirty="0"/>
              <a:t>方法获得新闻的标题和内容</a:t>
            </a:r>
          </a:p>
        </p:txBody>
      </p:sp>
      <p:sp>
        <p:nvSpPr>
          <p:cNvPr id="8" name="线形标注 1 7"/>
          <p:cNvSpPr/>
          <p:nvPr/>
        </p:nvSpPr>
        <p:spPr>
          <a:xfrm>
            <a:off x="5965825" y="4445000"/>
            <a:ext cx="2865755" cy="556260"/>
          </a:xfrm>
          <a:prstGeom prst="borderCallout1">
            <a:avLst>
              <a:gd name="adj1" fmla="val 55435"/>
              <a:gd name="adj2" fmla="val -4652"/>
              <a:gd name="adj3" fmla="val -27625"/>
              <a:gd name="adj4" fmla="val -113826"/>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600" dirty="0"/>
              <a:t>通过</a:t>
            </a:r>
            <a:r>
              <a:rPr lang="en-US" altLang="zh-CN" sz="1600" dirty="0"/>
              <a:t>findFragmentById</a:t>
            </a:r>
            <a:r>
              <a:rPr lang="zh-CN" altLang="en-US" sz="1600" dirty="0"/>
              <a:t>获得</a:t>
            </a:r>
            <a:r>
              <a:rPr lang="en-US" altLang="zh-CN" sz="1600" dirty="0"/>
              <a:t>newsContentFragment</a:t>
            </a:r>
            <a:r>
              <a:rPr lang="zh-CN" altLang="en-US" sz="1600" dirty="0"/>
              <a:t>实例</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P spid="6" grpId="0" bldLvl="0" animBg="1"/>
      <p:bldP spid="8" grpId="0" bldLvl="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smtClean="0">
                <a:sym typeface="+mn-ea"/>
              </a:rPr>
              <a:t>碎片的实例</a:t>
            </a:r>
            <a:endParaRPr lang="zh-CN" altLang="en-US"/>
          </a:p>
        </p:txBody>
      </p:sp>
      <p:sp>
        <p:nvSpPr>
          <p:cNvPr id="3" name="内容占位符 2"/>
          <p:cNvSpPr>
            <a:spLocks noGrp="1"/>
          </p:cNvSpPr>
          <p:nvPr>
            <p:ph idx="1"/>
          </p:nvPr>
        </p:nvSpPr>
        <p:spPr/>
        <p:txBody>
          <a:bodyPr/>
          <a:lstStyle/>
          <a:p>
            <a:r>
              <a:rPr lang="zh-CN" altLang="en-US">
                <a:solidFill>
                  <a:srgbClr val="0000CC"/>
                </a:solidFill>
              </a:rPr>
              <a:t>创建新闻列表布局</a:t>
            </a:r>
            <a:r>
              <a:rPr lang="en-US" altLang="zh-CN">
                <a:solidFill>
                  <a:srgbClr val="0000CC"/>
                </a:solidFill>
              </a:rPr>
              <a:t>news_title_frag.xml</a:t>
            </a:r>
          </a:p>
        </p:txBody>
      </p:sp>
      <p:pic>
        <p:nvPicPr>
          <p:cNvPr id="4" name="图片 3" descr="捕获32"/>
          <p:cNvPicPr>
            <a:picLocks noChangeAspect="1"/>
          </p:cNvPicPr>
          <p:nvPr/>
        </p:nvPicPr>
        <p:blipFill>
          <a:blip r:embed="rId2"/>
          <a:stretch>
            <a:fillRect/>
          </a:stretch>
        </p:blipFill>
        <p:spPr>
          <a:xfrm>
            <a:off x="457200" y="1322705"/>
            <a:ext cx="6658610" cy="2277110"/>
          </a:xfrm>
          <a:prstGeom prst="rect">
            <a:avLst/>
          </a:prstGeom>
        </p:spPr>
      </p:pic>
      <p:sp>
        <p:nvSpPr>
          <p:cNvPr id="6" name="线形标注 1 5"/>
          <p:cNvSpPr/>
          <p:nvPr/>
        </p:nvSpPr>
        <p:spPr>
          <a:xfrm>
            <a:off x="5821045" y="1852295"/>
            <a:ext cx="2865755" cy="303530"/>
          </a:xfrm>
          <a:prstGeom prst="borderCallout1">
            <a:avLst>
              <a:gd name="adj1" fmla="val 55435"/>
              <a:gd name="adj2" fmla="val -4652"/>
              <a:gd name="adj3" fmla="val 135958"/>
              <a:gd name="adj4" fmla="val -98670"/>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600" dirty="0"/>
              <a:t>新闻列表</a:t>
            </a:r>
            <a:r>
              <a:rPr lang="en-US" altLang="zh-CN" sz="1600" dirty="0"/>
              <a:t>RecyclerView</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smtClean="0"/>
              <a:t>碎片的主要应用</a:t>
            </a:r>
            <a:endParaRPr lang="zh-CN" altLang="en-US" dirty="0"/>
          </a:p>
        </p:txBody>
      </p:sp>
      <p:sp>
        <p:nvSpPr>
          <p:cNvPr id="3" name="内容占位符 2"/>
          <p:cNvSpPr>
            <a:spLocks noGrp="1"/>
          </p:cNvSpPr>
          <p:nvPr>
            <p:ph idx="1"/>
          </p:nvPr>
        </p:nvSpPr>
        <p:spPr>
          <a:xfrm>
            <a:off x="107504" y="771550"/>
            <a:ext cx="8856984" cy="4248472"/>
          </a:xfrm>
        </p:spPr>
        <p:txBody>
          <a:bodyPr>
            <a:normAutofit/>
          </a:bodyPr>
          <a:lstStyle/>
          <a:p>
            <a:r>
              <a:rPr lang="zh-CN" altLang="en-US" dirty="0" smtClean="0">
                <a:solidFill>
                  <a:srgbClr val="0000CC"/>
                </a:solidFill>
              </a:rPr>
              <a:t>应用</a:t>
            </a:r>
            <a:endParaRPr lang="en-US" altLang="zh-CN" dirty="0" smtClean="0">
              <a:solidFill>
                <a:srgbClr val="0000CC"/>
              </a:solidFill>
            </a:endParaRPr>
          </a:p>
          <a:p>
            <a:endParaRPr lang="en-US" altLang="zh-CN" dirty="0" smtClean="0">
              <a:solidFill>
                <a:srgbClr val="0000CC"/>
              </a:solidFill>
            </a:endParaRPr>
          </a:p>
          <a:p>
            <a:pPr lvl="1"/>
            <a:r>
              <a:rPr lang="en-US" altLang="zh-CN" dirty="0"/>
              <a:t>Android </a:t>
            </a:r>
            <a:r>
              <a:rPr lang="zh-CN" altLang="en-US" dirty="0"/>
              <a:t>在 </a:t>
            </a:r>
            <a:r>
              <a:rPr lang="en-US" altLang="zh-CN" dirty="0"/>
              <a:t>Android 3.0</a:t>
            </a:r>
            <a:r>
              <a:rPr lang="zh-CN" altLang="en-US" dirty="0"/>
              <a:t>（</a:t>
            </a:r>
            <a:r>
              <a:rPr lang="en-US" altLang="zh-CN" dirty="0"/>
              <a:t>API </a:t>
            </a:r>
            <a:r>
              <a:rPr lang="zh-CN" altLang="en-US" dirty="0"/>
              <a:t>级别 </a:t>
            </a:r>
            <a:r>
              <a:rPr lang="en-US" altLang="zh-CN" dirty="0"/>
              <a:t>11</a:t>
            </a:r>
            <a:r>
              <a:rPr lang="zh-CN" altLang="en-US" dirty="0"/>
              <a:t>）中引入了片段，主要是</a:t>
            </a:r>
            <a:r>
              <a:rPr lang="zh-CN" altLang="en-US" dirty="0">
                <a:solidFill>
                  <a:srgbClr val="FF0000"/>
                </a:solidFill>
              </a:rPr>
              <a:t>为了给大屏幕（如平板电脑）上更加动态和灵活的 </a:t>
            </a:r>
            <a:r>
              <a:rPr lang="en-US" altLang="zh-CN" dirty="0">
                <a:solidFill>
                  <a:srgbClr val="FF0000"/>
                </a:solidFill>
              </a:rPr>
              <a:t>UI </a:t>
            </a:r>
            <a:r>
              <a:rPr lang="zh-CN" altLang="en-US" dirty="0">
                <a:solidFill>
                  <a:srgbClr val="FF0000"/>
                </a:solidFill>
              </a:rPr>
              <a:t>设计提供支持</a:t>
            </a:r>
            <a:r>
              <a:rPr lang="zh-CN" altLang="en-US" dirty="0"/>
              <a:t>。由于平板电脑的屏幕比手机屏幕大得多，因此可用于组合和交换 </a:t>
            </a:r>
            <a:r>
              <a:rPr lang="en-US" altLang="zh-CN" dirty="0"/>
              <a:t>UI </a:t>
            </a:r>
            <a:r>
              <a:rPr lang="zh-CN" altLang="en-US" dirty="0"/>
              <a:t>组件的空间更大。利用片段实现此类设计时，您无需管理对视图层次结构的复杂更改</a:t>
            </a:r>
            <a:r>
              <a:rPr lang="zh-CN" altLang="en-US" dirty="0">
                <a:solidFill>
                  <a:srgbClr val="FF0000"/>
                </a:solidFill>
              </a:rPr>
              <a:t>。 通过将 </a:t>
            </a:r>
            <a:r>
              <a:rPr lang="en-US" altLang="zh-CN" dirty="0">
                <a:solidFill>
                  <a:srgbClr val="FF0000"/>
                </a:solidFill>
              </a:rPr>
              <a:t>Activity </a:t>
            </a:r>
            <a:r>
              <a:rPr lang="zh-CN" altLang="en-US" dirty="0">
                <a:solidFill>
                  <a:srgbClr val="FF0000"/>
                </a:solidFill>
              </a:rPr>
              <a:t>布局分成片段，您可以在运行时修改 </a:t>
            </a:r>
            <a:r>
              <a:rPr lang="en-US" altLang="zh-CN" dirty="0">
                <a:solidFill>
                  <a:srgbClr val="FF0000"/>
                </a:solidFill>
              </a:rPr>
              <a:t>Activity </a:t>
            </a:r>
            <a:r>
              <a:rPr lang="zh-CN" altLang="en-US" dirty="0">
                <a:solidFill>
                  <a:srgbClr val="FF0000"/>
                </a:solidFill>
              </a:rPr>
              <a:t>的外观，并在由 </a:t>
            </a:r>
            <a:r>
              <a:rPr lang="en-US" altLang="zh-CN" dirty="0">
                <a:solidFill>
                  <a:srgbClr val="FF0000"/>
                </a:solidFill>
              </a:rPr>
              <a:t>Activity </a:t>
            </a:r>
            <a:r>
              <a:rPr lang="zh-CN" altLang="en-US" dirty="0">
                <a:solidFill>
                  <a:srgbClr val="FF0000"/>
                </a:solidFill>
              </a:rPr>
              <a:t>管理的返回栈中保留这些更改。</a:t>
            </a:r>
          </a:p>
          <a:p>
            <a:pPr lvl="1"/>
            <a:endParaRPr lang="zh-CN" altLang="en-US" dirty="0"/>
          </a:p>
          <a:p>
            <a:pPr lvl="1"/>
            <a:r>
              <a:rPr lang="zh-CN" altLang="en-US" dirty="0"/>
              <a:t>例如，新闻应用可以使用一个片段在左侧显示文章列表，使用另一个片段在右侧显示文章 </a:t>
            </a:r>
            <a:r>
              <a:rPr lang="en-US" altLang="zh-CN" dirty="0"/>
              <a:t>— </a:t>
            </a:r>
            <a:r>
              <a:rPr lang="zh-CN" altLang="en-US" dirty="0"/>
              <a:t>两个片段并排显示在一个 </a:t>
            </a:r>
            <a:r>
              <a:rPr lang="en-US" altLang="zh-CN" dirty="0"/>
              <a:t>Activity </a:t>
            </a:r>
            <a:r>
              <a:rPr lang="zh-CN" altLang="en-US" dirty="0"/>
              <a:t>中，每个片段都具有自己的一套生命周期回调方法，并各自处理自己的用户输入事件。 因此，用户不需要使用一个 </a:t>
            </a:r>
            <a:r>
              <a:rPr lang="en-US" altLang="zh-CN" dirty="0"/>
              <a:t>Activity </a:t>
            </a:r>
            <a:r>
              <a:rPr lang="zh-CN" altLang="en-US" dirty="0"/>
              <a:t>来选择文章，然后使用另一个 </a:t>
            </a:r>
            <a:r>
              <a:rPr lang="en-US" altLang="zh-CN" dirty="0"/>
              <a:t>Activity </a:t>
            </a:r>
            <a:r>
              <a:rPr lang="zh-CN" altLang="en-US" dirty="0"/>
              <a:t>来阅读文章，而是可以在同一个 </a:t>
            </a:r>
            <a:r>
              <a:rPr lang="en-US" altLang="zh-CN" dirty="0"/>
              <a:t>Activity </a:t>
            </a:r>
            <a:r>
              <a:rPr lang="zh-CN" altLang="en-US" dirty="0"/>
              <a:t>内选择文章并进行</a:t>
            </a:r>
            <a:r>
              <a:rPr lang="zh-CN" altLang="en-US" dirty="0" smtClean="0"/>
              <a:t>阅读。</a:t>
            </a:r>
            <a:endParaRPr lang="zh-CN" altLang="en-US" dirty="0"/>
          </a:p>
          <a:p>
            <a:pPr lvl="1"/>
            <a:endParaRPr lang="zh-CN" altLang="en-US" dirty="0"/>
          </a:p>
          <a:p>
            <a:pPr lvl="1"/>
            <a:endParaRPr lang="zh-CN" altLang="en-US" dirty="0" smtClean="0"/>
          </a:p>
          <a:p>
            <a:pPr lvl="1"/>
            <a:endParaRPr lang="zh-CN" alt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smtClean="0">
                <a:sym typeface="+mn-ea"/>
              </a:rPr>
              <a:t>碎片的实例</a:t>
            </a:r>
            <a:endParaRPr lang="zh-CN" altLang="en-US"/>
          </a:p>
        </p:txBody>
      </p:sp>
      <p:sp>
        <p:nvSpPr>
          <p:cNvPr id="3" name="内容占位符 2"/>
          <p:cNvSpPr>
            <a:spLocks noGrp="1"/>
          </p:cNvSpPr>
          <p:nvPr>
            <p:ph idx="1"/>
          </p:nvPr>
        </p:nvSpPr>
        <p:spPr/>
        <p:txBody>
          <a:bodyPr/>
          <a:lstStyle/>
          <a:p>
            <a:r>
              <a:rPr lang="zh-CN" altLang="en-US">
                <a:solidFill>
                  <a:srgbClr val="0000CC"/>
                </a:solidFill>
              </a:rPr>
              <a:t>新建</a:t>
            </a:r>
            <a:r>
              <a:rPr lang="en-US" altLang="zh-CN">
                <a:solidFill>
                  <a:srgbClr val="0000CC"/>
                </a:solidFill>
              </a:rPr>
              <a:t>RecyclerView</a:t>
            </a:r>
            <a:r>
              <a:rPr lang="zh-CN" altLang="en-US">
                <a:solidFill>
                  <a:srgbClr val="0000CC"/>
                </a:solidFill>
              </a:rPr>
              <a:t>的子项布局</a:t>
            </a:r>
            <a:r>
              <a:rPr lang="en-US" altLang="zh-CN">
                <a:solidFill>
                  <a:srgbClr val="0000CC"/>
                </a:solidFill>
              </a:rPr>
              <a:t>news_item.xml</a:t>
            </a:r>
          </a:p>
        </p:txBody>
      </p:sp>
      <p:pic>
        <p:nvPicPr>
          <p:cNvPr id="4" name="图片 3" descr="捕获34"/>
          <p:cNvPicPr>
            <a:picLocks noChangeAspect="1"/>
          </p:cNvPicPr>
          <p:nvPr/>
        </p:nvPicPr>
        <p:blipFill>
          <a:blip r:embed="rId2"/>
          <a:stretch>
            <a:fillRect/>
          </a:stretch>
        </p:blipFill>
        <p:spPr>
          <a:xfrm>
            <a:off x="732155" y="1484630"/>
            <a:ext cx="3420110" cy="1943100"/>
          </a:xfrm>
          <a:prstGeom prst="rect">
            <a:avLst/>
          </a:prstGeom>
        </p:spPr>
      </p:pic>
      <p:pic>
        <p:nvPicPr>
          <p:cNvPr id="5" name="图片 4" descr="捕获33"/>
          <p:cNvPicPr>
            <a:picLocks noChangeAspect="1"/>
          </p:cNvPicPr>
          <p:nvPr/>
        </p:nvPicPr>
        <p:blipFill>
          <a:blip r:embed="rId3"/>
          <a:stretch>
            <a:fillRect/>
          </a:stretch>
        </p:blipFill>
        <p:spPr>
          <a:xfrm>
            <a:off x="457200" y="1265555"/>
            <a:ext cx="6210935" cy="219075"/>
          </a:xfrm>
          <a:prstGeom prst="rect">
            <a:avLst/>
          </a:prstGeom>
        </p:spPr>
      </p:pic>
      <p:sp>
        <p:nvSpPr>
          <p:cNvPr id="6" name="线形标注 1 5"/>
          <p:cNvSpPr/>
          <p:nvPr/>
        </p:nvSpPr>
        <p:spPr>
          <a:xfrm>
            <a:off x="5821045" y="1484630"/>
            <a:ext cx="2865755" cy="303530"/>
          </a:xfrm>
          <a:prstGeom prst="borderCallout1">
            <a:avLst>
              <a:gd name="adj1" fmla="val 55435"/>
              <a:gd name="adj2" fmla="val -4652"/>
              <a:gd name="adj3" fmla="val 226569"/>
              <a:gd name="adj4" fmla="val -97540"/>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600" dirty="0"/>
              <a:t>设置</a:t>
            </a:r>
            <a:r>
              <a:rPr lang="en-US" altLang="zh-CN" sz="1600" dirty="0"/>
              <a:t>TextView</a:t>
            </a:r>
            <a:r>
              <a:rPr lang="zh-CN" altLang="en-US" sz="1600" dirty="0"/>
              <a:t>只能单行显示</a:t>
            </a:r>
          </a:p>
        </p:txBody>
      </p:sp>
      <p:sp>
        <p:nvSpPr>
          <p:cNvPr id="7" name="线形标注 1 6"/>
          <p:cNvSpPr/>
          <p:nvPr/>
        </p:nvSpPr>
        <p:spPr>
          <a:xfrm>
            <a:off x="5821045" y="1934210"/>
            <a:ext cx="2865755" cy="504825"/>
          </a:xfrm>
          <a:prstGeom prst="borderCallout1">
            <a:avLst>
              <a:gd name="adj1" fmla="val 55435"/>
              <a:gd name="adj2" fmla="val -4652"/>
              <a:gd name="adj3" fmla="val 115062"/>
              <a:gd name="adj4" fmla="val -98670"/>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600" dirty="0"/>
              <a:t>文本内容超出控件宽度是在尾部进行文本缩进</a:t>
            </a:r>
          </a:p>
        </p:txBody>
      </p:sp>
      <p:sp>
        <p:nvSpPr>
          <p:cNvPr id="8" name="线形标注 1 7"/>
          <p:cNvSpPr/>
          <p:nvPr/>
        </p:nvSpPr>
        <p:spPr>
          <a:xfrm>
            <a:off x="5821045" y="2611755"/>
            <a:ext cx="2865755" cy="504825"/>
          </a:xfrm>
          <a:prstGeom prst="borderCallout1">
            <a:avLst>
              <a:gd name="adj1" fmla="val 55435"/>
              <a:gd name="adj2" fmla="val -4652"/>
              <a:gd name="adj3" fmla="val 115062"/>
              <a:gd name="adj4" fmla="val -98670"/>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600" dirty="0"/>
              <a:t>android:padding</a:t>
            </a:r>
            <a:r>
              <a:rPr lang="zh-CN" altLang="en-US" sz="1600" dirty="0"/>
              <a:t>表示控件的周围留白</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P spid="7" grpId="0" bldLvl="0" animBg="1"/>
      <p:bldP spid="8" grpId="0" bldLvl="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smtClean="0">
                <a:sym typeface="+mn-ea"/>
              </a:rPr>
              <a:t>碎片的实例</a:t>
            </a:r>
            <a:endParaRPr lang="zh-CN" altLang="en-US"/>
          </a:p>
        </p:txBody>
      </p:sp>
      <p:sp>
        <p:nvSpPr>
          <p:cNvPr id="3" name="内容占位符 2"/>
          <p:cNvSpPr>
            <a:spLocks noGrp="1"/>
          </p:cNvSpPr>
          <p:nvPr>
            <p:ph idx="1"/>
          </p:nvPr>
        </p:nvSpPr>
        <p:spPr/>
        <p:txBody>
          <a:bodyPr/>
          <a:lstStyle/>
          <a:p>
            <a:r>
              <a:rPr lang="zh-CN" altLang="en-US">
                <a:solidFill>
                  <a:srgbClr val="0000CC"/>
                </a:solidFill>
              </a:rPr>
              <a:t>修改</a:t>
            </a:r>
            <a:r>
              <a:rPr lang="en-US" altLang="zh-CN">
                <a:solidFill>
                  <a:srgbClr val="0000CC"/>
                </a:solidFill>
              </a:rPr>
              <a:t>activity_main.xml</a:t>
            </a:r>
            <a:r>
              <a:rPr lang="zh-CN" altLang="en-US">
                <a:solidFill>
                  <a:srgbClr val="0000CC"/>
                </a:solidFill>
              </a:rPr>
              <a:t>，用来展示单页模式布局</a:t>
            </a:r>
          </a:p>
        </p:txBody>
      </p:sp>
      <p:pic>
        <p:nvPicPr>
          <p:cNvPr id="4" name="图片 3" descr="捕获35"/>
          <p:cNvPicPr>
            <a:picLocks noChangeAspect="1"/>
          </p:cNvPicPr>
          <p:nvPr/>
        </p:nvPicPr>
        <p:blipFill>
          <a:blip r:embed="rId2"/>
          <a:stretch>
            <a:fillRect/>
          </a:stretch>
        </p:blipFill>
        <p:spPr>
          <a:xfrm>
            <a:off x="457200" y="1309370"/>
            <a:ext cx="6734810" cy="2524760"/>
          </a:xfrm>
          <a:prstGeom prst="rect">
            <a:avLst/>
          </a:prstGeom>
          <a:effectLst>
            <a:outerShdw blurRad="292100" dist="139700" dir="2700000" algn="tl" rotWithShape="0">
              <a:prstClr val="black">
                <a:alpha val="64000"/>
              </a:prstClr>
            </a:outerShdw>
          </a:effectLst>
        </p:spPr>
      </p:pic>
      <p:sp>
        <p:nvSpPr>
          <p:cNvPr id="6" name="线形标注 1 5"/>
          <p:cNvSpPr/>
          <p:nvPr/>
        </p:nvSpPr>
        <p:spPr>
          <a:xfrm>
            <a:off x="5916930" y="1804035"/>
            <a:ext cx="2865755" cy="398780"/>
          </a:xfrm>
          <a:prstGeom prst="borderCallout1">
            <a:avLst>
              <a:gd name="adj1" fmla="val 55435"/>
              <a:gd name="adj2" fmla="val -4652"/>
              <a:gd name="adj3" fmla="val 226569"/>
              <a:gd name="adj4" fmla="val -97540"/>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dirty="0"/>
              <a:t>只加载新闻标题的碎片</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smtClean="0">
                <a:sym typeface="+mn-ea"/>
              </a:rPr>
              <a:t>碎片的实例</a:t>
            </a:r>
            <a:endParaRPr lang="zh-CN" altLang="en-US"/>
          </a:p>
        </p:txBody>
      </p:sp>
      <p:sp>
        <p:nvSpPr>
          <p:cNvPr id="3" name="内容占位符 2"/>
          <p:cNvSpPr>
            <a:spLocks noGrp="1"/>
          </p:cNvSpPr>
          <p:nvPr>
            <p:ph idx="1"/>
          </p:nvPr>
        </p:nvSpPr>
        <p:spPr>
          <a:xfrm>
            <a:off x="143699" y="591845"/>
            <a:ext cx="8856984" cy="3960440"/>
          </a:xfrm>
        </p:spPr>
        <p:txBody>
          <a:bodyPr/>
          <a:lstStyle/>
          <a:p>
            <a:r>
              <a:rPr lang="zh-CN" altLang="en-US">
                <a:solidFill>
                  <a:srgbClr val="0000CC"/>
                </a:solidFill>
              </a:rPr>
              <a:t>新建</a:t>
            </a:r>
            <a:r>
              <a:rPr lang="en-US" altLang="zh-CN">
                <a:solidFill>
                  <a:srgbClr val="0000CC"/>
                </a:solidFill>
              </a:rPr>
              <a:t>layout_sw600dp</a:t>
            </a:r>
            <a:r>
              <a:rPr lang="zh-CN" altLang="en-US">
                <a:solidFill>
                  <a:srgbClr val="0000CC"/>
                </a:solidFill>
              </a:rPr>
              <a:t>文件夹，在文件夹下新建</a:t>
            </a:r>
            <a:r>
              <a:rPr lang="en-US" altLang="zh-CN">
                <a:solidFill>
                  <a:srgbClr val="0000CC"/>
                </a:solidFill>
              </a:rPr>
              <a:t>activity_main.xml</a:t>
            </a:r>
          </a:p>
          <a:p>
            <a:pPr marL="0" indent="0">
              <a:buNone/>
            </a:pPr>
            <a:r>
              <a:rPr lang="en-US" altLang="zh-CN">
                <a:solidFill>
                  <a:srgbClr val="0000CC"/>
                </a:solidFill>
              </a:rPr>
              <a:t>     </a:t>
            </a:r>
            <a:r>
              <a:rPr lang="zh-CN" altLang="en-US">
                <a:solidFill>
                  <a:srgbClr val="0000CC"/>
                </a:solidFill>
              </a:rPr>
              <a:t>用作双页展示布局</a:t>
            </a:r>
          </a:p>
        </p:txBody>
      </p:sp>
      <p:pic>
        <p:nvPicPr>
          <p:cNvPr id="4" name="图片 3" descr="捕获36"/>
          <p:cNvPicPr>
            <a:picLocks noChangeAspect="1"/>
          </p:cNvPicPr>
          <p:nvPr/>
        </p:nvPicPr>
        <p:blipFill>
          <a:blip r:embed="rId2"/>
          <a:stretch>
            <a:fillRect/>
          </a:stretch>
        </p:blipFill>
        <p:spPr>
          <a:xfrm>
            <a:off x="2661285" y="1006475"/>
            <a:ext cx="5913755" cy="4037330"/>
          </a:xfrm>
          <a:prstGeom prst="rect">
            <a:avLst/>
          </a:prstGeom>
        </p:spPr>
      </p:pic>
      <p:sp>
        <p:nvSpPr>
          <p:cNvPr id="6" name="线形标注 1 5"/>
          <p:cNvSpPr/>
          <p:nvPr/>
        </p:nvSpPr>
        <p:spPr>
          <a:xfrm>
            <a:off x="143510" y="2006600"/>
            <a:ext cx="2865755" cy="1217930"/>
          </a:xfrm>
          <a:prstGeom prst="borderCallout1">
            <a:avLst>
              <a:gd name="adj1" fmla="val 74244"/>
              <a:gd name="adj2" fmla="val 124972"/>
              <a:gd name="adj3" fmla="val 60987"/>
              <a:gd name="adj4" fmla="val 102636"/>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600" dirty="0"/>
              <a:t>在这里放置一个</a:t>
            </a:r>
            <a:r>
              <a:rPr lang="en-US" altLang="zh-CN" sz="1600" dirty="0"/>
              <a:t>FrameLayout,</a:t>
            </a:r>
          </a:p>
          <a:p>
            <a:pPr algn="ctr"/>
            <a:r>
              <a:rPr lang="en-US" altLang="zh-CN" sz="1600" dirty="0"/>
              <a:t>id</a:t>
            </a:r>
            <a:r>
              <a:rPr lang="zh-CN" altLang="en-US" sz="1600" dirty="0"/>
              <a:t>为</a:t>
            </a:r>
            <a:r>
              <a:rPr lang="en-US" altLang="zh-CN" sz="1600" dirty="0"/>
              <a:t>news_content_layout,</a:t>
            </a:r>
            <a:r>
              <a:rPr lang="zh-CN" altLang="en-US" sz="1600" dirty="0"/>
              <a:t>在后面的代码中会判断，如果找到这个</a:t>
            </a:r>
            <a:r>
              <a:rPr lang="en-US" altLang="zh-CN" sz="1600" dirty="0"/>
              <a:t>id</a:t>
            </a:r>
            <a:r>
              <a:rPr lang="zh-CN" altLang="en-US" sz="1600" dirty="0"/>
              <a:t>，就是双页模式，否则就是单页模式</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smtClean="0">
                <a:sym typeface="+mn-ea"/>
              </a:rPr>
              <a:t>碎片的实例</a:t>
            </a:r>
            <a:endParaRPr lang="zh-CN" altLang="en-US"/>
          </a:p>
        </p:txBody>
      </p:sp>
      <p:sp>
        <p:nvSpPr>
          <p:cNvPr id="3" name="内容占位符 2"/>
          <p:cNvSpPr>
            <a:spLocks noGrp="1"/>
          </p:cNvSpPr>
          <p:nvPr>
            <p:ph idx="1"/>
          </p:nvPr>
        </p:nvSpPr>
        <p:spPr>
          <a:xfrm>
            <a:off x="143699" y="591845"/>
            <a:ext cx="8856984" cy="3960440"/>
          </a:xfrm>
        </p:spPr>
        <p:txBody>
          <a:bodyPr/>
          <a:lstStyle/>
          <a:p>
            <a:r>
              <a:rPr lang="zh-CN" altLang="en-US">
                <a:solidFill>
                  <a:srgbClr val="0000CC"/>
                </a:solidFill>
              </a:rPr>
              <a:t>新建</a:t>
            </a:r>
            <a:r>
              <a:rPr lang="en-US" altLang="zh-CN">
                <a:solidFill>
                  <a:srgbClr val="0000CC"/>
                </a:solidFill>
              </a:rPr>
              <a:t>NewsTitleFragment</a:t>
            </a:r>
            <a:r>
              <a:rPr lang="zh-CN" altLang="en-US">
                <a:solidFill>
                  <a:srgbClr val="0000CC"/>
                </a:solidFill>
              </a:rPr>
              <a:t>用作展示新闻列表的碎片</a:t>
            </a:r>
          </a:p>
        </p:txBody>
      </p:sp>
      <p:pic>
        <p:nvPicPr>
          <p:cNvPr id="4" name="图片 3" descr="捕获37"/>
          <p:cNvPicPr>
            <a:picLocks noChangeAspect="1"/>
          </p:cNvPicPr>
          <p:nvPr/>
        </p:nvPicPr>
        <p:blipFill>
          <a:blip r:embed="rId2"/>
          <a:stretch>
            <a:fillRect/>
          </a:stretch>
        </p:blipFill>
        <p:spPr>
          <a:xfrm>
            <a:off x="307975" y="975360"/>
            <a:ext cx="7545070" cy="4248785"/>
          </a:xfrm>
          <a:prstGeom prst="rect">
            <a:avLst/>
          </a:prstGeom>
        </p:spPr>
      </p:pic>
      <p:sp>
        <p:nvSpPr>
          <p:cNvPr id="6" name="线形标注 1 5"/>
          <p:cNvSpPr/>
          <p:nvPr/>
        </p:nvSpPr>
        <p:spPr>
          <a:xfrm>
            <a:off x="6012815" y="1399540"/>
            <a:ext cx="2865755" cy="398780"/>
          </a:xfrm>
          <a:prstGeom prst="borderCallout1">
            <a:avLst>
              <a:gd name="adj1" fmla="val 55435"/>
              <a:gd name="adj2" fmla="val -4652"/>
              <a:gd name="adj3" fmla="val 242515"/>
              <a:gd name="adj4" fmla="val -43319"/>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dirty="0"/>
              <a:t>加载</a:t>
            </a:r>
            <a:r>
              <a:rPr lang="en-US" altLang="zh-CN" dirty="0"/>
              <a:t>news_title_frag</a:t>
            </a:r>
            <a:r>
              <a:rPr lang="zh-CN" altLang="en-US" dirty="0"/>
              <a:t>碎片</a:t>
            </a:r>
          </a:p>
        </p:txBody>
      </p:sp>
      <p:sp>
        <p:nvSpPr>
          <p:cNvPr id="5" name="线形标注 1 4"/>
          <p:cNvSpPr/>
          <p:nvPr/>
        </p:nvSpPr>
        <p:spPr>
          <a:xfrm>
            <a:off x="6012815" y="2484755"/>
            <a:ext cx="2865755" cy="1068070"/>
          </a:xfrm>
          <a:prstGeom prst="borderCallout1">
            <a:avLst>
              <a:gd name="adj1" fmla="val 55435"/>
              <a:gd name="adj2" fmla="val -4652"/>
              <a:gd name="adj3" fmla="val 111950"/>
              <a:gd name="adj4" fmla="val -54464"/>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dirty="0"/>
              <a:t>在这里进行了一下判断，是否能找到我们上面提到的</a:t>
            </a:r>
            <a:r>
              <a:rPr lang="en-US" altLang="zh-CN" dirty="0"/>
              <a:t>news_content_layout</a:t>
            </a:r>
            <a:r>
              <a:rPr lang="zh-CN" altLang="en-US" dirty="0"/>
              <a:t>布局，找到为双页模式</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P spid="5" grpId="0" bldLvl="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smtClean="0">
                <a:sym typeface="+mn-ea"/>
              </a:rPr>
              <a:t>碎片的实例</a:t>
            </a:r>
            <a:endParaRPr lang="zh-CN" altLang="en-US"/>
          </a:p>
        </p:txBody>
      </p:sp>
      <p:sp>
        <p:nvSpPr>
          <p:cNvPr id="3" name="内容占位符 2"/>
          <p:cNvSpPr>
            <a:spLocks noGrp="1"/>
          </p:cNvSpPr>
          <p:nvPr>
            <p:ph idx="1"/>
          </p:nvPr>
        </p:nvSpPr>
        <p:spPr>
          <a:xfrm>
            <a:off x="107504" y="591845"/>
            <a:ext cx="8856984" cy="3960440"/>
          </a:xfrm>
        </p:spPr>
        <p:txBody>
          <a:bodyPr/>
          <a:lstStyle/>
          <a:p>
            <a:r>
              <a:rPr lang="zh-CN" altLang="en-US">
                <a:solidFill>
                  <a:srgbClr val="0000CC"/>
                </a:solidFill>
              </a:rPr>
              <a:t>在</a:t>
            </a:r>
            <a:r>
              <a:rPr lang="en-US" altLang="zh-CN">
                <a:solidFill>
                  <a:srgbClr val="0000CC"/>
                </a:solidFill>
              </a:rPr>
              <a:t>NewsTitleFragment</a:t>
            </a:r>
            <a:r>
              <a:rPr lang="zh-CN" altLang="en-US">
                <a:solidFill>
                  <a:srgbClr val="0000CC"/>
                </a:solidFill>
              </a:rPr>
              <a:t>通过</a:t>
            </a:r>
            <a:r>
              <a:rPr lang="en-US" altLang="zh-CN">
                <a:solidFill>
                  <a:srgbClr val="0000CC"/>
                </a:solidFill>
              </a:rPr>
              <a:t>RecyclerView</a:t>
            </a:r>
            <a:r>
              <a:rPr lang="zh-CN" altLang="en-US">
                <a:solidFill>
                  <a:srgbClr val="0000CC"/>
                </a:solidFill>
              </a:rPr>
              <a:t>将新闻列表展示出来</a:t>
            </a:r>
          </a:p>
        </p:txBody>
      </p:sp>
      <p:pic>
        <p:nvPicPr>
          <p:cNvPr id="5" name="图片 4" descr="捕获38"/>
          <p:cNvPicPr>
            <a:picLocks noChangeAspect="1"/>
          </p:cNvPicPr>
          <p:nvPr/>
        </p:nvPicPr>
        <p:blipFill>
          <a:blip r:embed="rId2"/>
          <a:stretch>
            <a:fillRect/>
          </a:stretch>
        </p:blipFill>
        <p:spPr>
          <a:xfrm>
            <a:off x="107315" y="985520"/>
            <a:ext cx="5008880" cy="2675890"/>
          </a:xfrm>
          <a:prstGeom prst="rect">
            <a:avLst/>
          </a:prstGeom>
        </p:spPr>
      </p:pic>
      <p:pic>
        <p:nvPicPr>
          <p:cNvPr id="6" name="图片 5" descr="捕获39"/>
          <p:cNvPicPr>
            <a:picLocks noChangeAspect="1"/>
          </p:cNvPicPr>
          <p:nvPr/>
        </p:nvPicPr>
        <p:blipFill>
          <a:blip r:embed="rId3"/>
          <a:stretch>
            <a:fillRect/>
          </a:stretch>
        </p:blipFill>
        <p:spPr>
          <a:xfrm>
            <a:off x="4300220" y="1198245"/>
            <a:ext cx="4785360" cy="3535680"/>
          </a:xfrm>
          <a:prstGeom prst="rect">
            <a:avLst/>
          </a:prstGeom>
        </p:spPr>
      </p:pic>
      <p:pic>
        <p:nvPicPr>
          <p:cNvPr id="7" name="图片 6" descr="捕获40"/>
          <p:cNvPicPr>
            <a:picLocks noChangeAspect="1"/>
          </p:cNvPicPr>
          <p:nvPr/>
        </p:nvPicPr>
        <p:blipFill>
          <a:blip r:embed="rId4"/>
          <a:stretch>
            <a:fillRect/>
          </a:stretch>
        </p:blipFill>
        <p:spPr>
          <a:xfrm>
            <a:off x="266700" y="3661410"/>
            <a:ext cx="3911600" cy="1371600"/>
          </a:xfrm>
          <a:prstGeom prst="rect">
            <a:avLst/>
          </a:prstGeom>
        </p:spPr>
      </p:pic>
      <p:sp>
        <p:nvSpPr>
          <p:cNvPr id="8" name="线形标注 1 7"/>
          <p:cNvSpPr/>
          <p:nvPr/>
        </p:nvSpPr>
        <p:spPr>
          <a:xfrm>
            <a:off x="5991860" y="4051935"/>
            <a:ext cx="2865755" cy="1058545"/>
          </a:xfrm>
          <a:prstGeom prst="borderCallout1">
            <a:avLst>
              <a:gd name="adj1" fmla="val 55435"/>
              <a:gd name="adj2" fmla="val -4652"/>
              <a:gd name="adj3" fmla="val -138512"/>
              <a:gd name="adj4" fmla="val -28074"/>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400" dirty="0"/>
              <a:t>在这里判断，如果是单页模式，则直接启动</a:t>
            </a:r>
            <a:r>
              <a:rPr lang="en-US" altLang="zh-CN" sz="1400" dirty="0"/>
              <a:t>NewsContentActivity,</a:t>
            </a:r>
            <a:r>
              <a:rPr lang="zh-CN" altLang="en-US" sz="1400" dirty="0"/>
              <a:t>如果是双页模式，则刷新</a:t>
            </a:r>
            <a:r>
              <a:rPr lang="en-US" altLang="zh-CN" sz="1400" dirty="0"/>
              <a:t>NewsContentFragment</a:t>
            </a:r>
            <a:r>
              <a:rPr lang="zh-CN" altLang="en-US" sz="1400" dirty="0"/>
              <a:t>中的内容</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smtClean="0">
                <a:sym typeface="+mn-ea"/>
              </a:rPr>
              <a:t>碎片的实例</a:t>
            </a:r>
            <a:endParaRPr lang="zh-CN" altLang="en-US"/>
          </a:p>
        </p:txBody>
      </p:sp>
      <p:sp>
        <p:nvSpPr>
          <p:cNvPr id="3" name="内容占位符 2"/>
          <p:cNvSpPr>
            <a:spLocks noGrp="1"/>
          </p:cNvSpPr>
          <p:nvPr>
            <p:ph idx="1"/>
          </p:nvPr>
        </p:nvSpPr>
        <p:spPr>
          <a:xfrm>
            <a:off x="107504" y="591845"/>
            <a:ext cx="8856984" cy="3960440"/>
          </a:xfrm>
        </p:spPr>
        <p:txBody>
          <a:bodyPr/>
          <a:lstStyle/>
          <a:p>
            <a:r>
              <a:rPr lang="zh-CN" altLang="en-US">
                <a:solidFill>
                  <a:srgbClr val="0000CC"/>
                </a:solidFill>
              </a:rPr>
              <a:t>最后向</a:t>
            </a:r>
            <a:r>
              <a:rPr lang="en-US" altLang="zh-CN">
                <a:solidFill>
                  <a:srgbClr val="0000CC"/>
                </a:solidFill>
              </a:rPr>
              <a:t>RecyclerView</a:t>
            </a:r>
            <a:r>
              <a:rPr lang="zh-CN" altLang="en-US">
                <a:solidFill>
                  <a:srgbClr val="0000CC"/>
                </a:solidFill>
              </a:rPr>
              <a:t>中填充数据</a:t>
            </a:r>
          </a:p>
        </p:txBody>
      </p:sp>
      <p:pic>
        <p:nvPicPr>
          <p:cNvPr id="4" name="图片 3" descr="捕获41"/>
          <p:cNvPicPr>
            <a:picLocks noChangeAspect="1"/>
          </p:cNvPicPr>
          <p:nvPr/>
        </p:nvPicPr>
        <p:blipFill>
          <a:blip r:embed="rId2"/>
          <a:stretch>
            <a:fillRect/>
          </a:stretch>
        </p:blipFill>
        <p:spPr>
          <a:xfrm>
            <a:off x="330835" y="970915"/>
            <a:ext cx="4804410" cy="2530475"/>
          </a:xfrm>
          <a:prstGeom prst="rect">
            <a:avLst/>
          </a:prstGeom>
        </p:spPr>
      </p:pic>
      <p:pic>
        <p:nvPicPr>
          <p:cNvPr id="5" name="图片 4" descr="捕获42"/>
          <p:cNvPicPr>
            <a:picLocks noChangeAspect="1"/>
          </p:cNvPicPr>
          <p:nvPr/>
        </p:nvPicPr>
        <p:blipFill>
          <a:blip r:embed="rId3"/>
          <a:stretch>
            <a:fillRect/>
          </a:stretch>
        </p:blipFill>
        <p:spPr>
          <a:xfrm>
            <a:off x="330835" y="3501390"/>
            <a:ext cx="3578225" cy="1631315"/>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smtClean="0"/>
              <a:t>碎片在新闻</a:t>
            </a:r>
            <a:r>
              <a:rPr lang="en-US" altLang="zh-CN" dirty="0" smtClean="0"/>
              <a:t>App</a:t>
            </a:r>
            <a:r>
              <a:rPr lang="zh-CN" altLang="en-US" dirty="0" smtClean="0"/>
              <a:t>里的应用</a:t>
            </a:r>
            <a:endParaRPr lang="zh-CN" altLang="en-US" dirty="0"/>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38478" y="699542"/>
            <a:ext cx="6867044" cy="3960813"/>
          </a:xfr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本节</a:t>
            </a:r>
            <a:r>
              <a:rPr lang="zh-CN" altLang="en-US" dirty="0" smtClean="0"/>
              <a:t>课学习内容</a:t>
            </a:r>
            <a:endParaRPr lang="en-US" dirty="0"/>
          </a:p>
        </p:txBody>
      </p:sp>
      <p:sp>
        <p:nvSpPr>
          <p:cNvPr id="3" name="Content Placeholder 2"/>
          <p:cNvSpPr>
            <a:spLocks noGrp="1"/>
          </p:cNvSpPr>
          <p:nvPr>
            <p:ph idx="1"/>
          </p:nvPr>
        </p:nvSpPr>
        <p:spPr/>
        <p:txBody>
          <a:bodyPr>
            <a:normAutofit fontScale="92500" lnSpcReduction="10000"/>
          </a:bodyPr>
          <a:lstStyle/>
          <a:p>
            <a:r>
              <a:rPr lang="zh-CN" altLang="en-US" dirty="0" smtClean="0">
                <a:solidFill>
                  <a:schemeClr val="tx1">
                    <a:lumMod val="50000"/>
                    <a:lumOff val="50000"/>
                  </a:schemeClr>
                </a:solidFill>
              </a:rPr>
              <a:t>什么是碎片</a:t>
            </a:r>
          </a:p>
          <a:p>
            <a:pPr marL="0" indent="0">
              <a:buNone/>
            </a:pPr>
            <a:endParaRPr lang="zh-CN" altLang="en-US" b="1" dirty="0" smtClean="0"/>
          </a:p>
          <a:p>
            <a:r>
              <a:rPr lang="zh-CN" altLang="en-US" dirty="0"/>
              <a:t>碎片的使用方式</a:t>
            </a:r>
          </a:p>
          <a:p>
            <a:endParaRPr lang="zh-CN" altLang="en-US" dirty="0"/>
          </a:p>
          <a:p>
            <a:r>
              <a:rPr lang="zh-CN" altLang="en-US" dirty="0">
                <a:solidFill>
                  <a:schemeClr val="tx1">
                    <a:lumMod val="50000"/>
                    <a:lumOff val="50000"/>
                  </a:schemeClr>
                </a:solidFill>
              </a:rPr>
              <a:t>碎片的生命周期</a:t>
            </a:r>
          </a:p>
          <a:p>
            <a:endParaRPr lang="zh-CN" altLang="en-US" dirty="0">
              <a:solidFill>
                <a:schemeClr val="tx1">
                  <a:lumMod val="50000"/>
                  <a:lumOff val="50000"/>
                </a:schemeClr>
              </a:solidFill>
            </a:endParaRPr>
          </a:p>
          <a:p>
            <a:r>
              <a:rPr lang="zh-CN" altLang="en-US" dirty="0" smtClean="0">
                <a:solidFill>
                  <a:schemeClr val="tx1">
                    <a:lumMod val="50000"/>
                    <a:lumOff val="50000"/>
                  </a:schemeClr>
                </a:solidFill>
              </a:rPr>
              <a:t>动态记载布局的技巧</a:t>
            </a:r>
          </a:p>
          <a:p>
            <a:pPr marL="0" indent="0">
              <a:buNone/>
            </a:pPr>
            <a:endParaRPr lang="zh-CN" altLang="en-US" dirty="0" smtClean="0">
              <a:solidFill>
                <a:schemeClr val="tx1">
                  <a:lumMod val="50000"/>
                  <a:lumOff val="50000"/>
                </a:schemeClr>
              </a:solidFill>
            </a:endParaRPr>
          </a:p>
          <a:p>
            <a:r>
              <a:rPr lang="zh-CN" altLang="en-US" dirty="0" smtClean="0">
                <a:solidFill>
                  <a:schemeClr val="tx1">
                    <a:lumMod val="50000"/>
                    <a:lumOff val="50000"/>
                  </a:schemeClr>
                </a:solidFill>
              </a:rPr>
              <a:t>碎片的实例</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smtClean="0"/>
              <a:t>碎片的简单实例：</a:t>
            </a:r>
            <a:r>
              <a:rPr lang="en-US" altLang="zh-CN" dirty="0" err="1" smtClean="0"/>
              <a:t>FragmentTest</a:t>
            </a:r>
            <a:endParaRPr lang="zh-CN" altLang="en-US" dirty="0"/>
          </a:p>
        </p:txBody>
      </p:sp>
      <p:sp>
        <p:nvSpPr>
          <p:cNvPr id="3" name="内容占位符 2"/>
          <p:cNvSpPr>
            <a:spLocks noGrp="1"/>
          </p:cNvSpPr>
          <p:nvPr>
            <p:ph idx="1"/>
          </p:nvPr>
        </p:nvSpPr>
        <p:spPr/>
        <p:txBody>
          <a:bodyPr/>
          <a:lstStyle/>
          <a:p>
            <a:r>
              <a:rPr lang="zh-CN" altLang="en-US" dirty="0" smtClean="0">
                <a:solidFill>
                  <a:srgbClr val="0000CC"/>
                </a:solidFill>
              </a:rPr>
              <a:t>新建</a:t>
            </a:r>
            <a:r>
              <a:rPr lang="zh-CN" altLang="en-US" dirty="0">
                <a:solidFill>
                  <a:srgbClr val="0000CC"/>
                </a:solidFill>
              </a:rPr>
              <a:t>一个左侧碎片布局</a:t>
            </a:r>
            <a:r>
              <a:rPr lang="en-US" altLang="zh-CN" dirty="0" smtClean="0">
                <a:solidFill>
                  <a:srgbClr val="0000CC"/>
                </a:solidFill>
              </a:rPr>
              <a:t>left_fragment.xml</a:t>
            </a:r>
            <a:endParaRPr lang="en-US" altLang="zh-CN" dirty="0">
              <a:solidFill>
                <a:srgbClr val="0000CC"/>
              </a:solidFill>
            </a:endParaRPr>
          </a:p>
        </p:txBody>
      </p:sp>
      <p:pic>
        <p:nvPicPr>
          <p:cNvPr id="4" name="图片 3" descr="捕获"/>
          <p:cNvPicPr>
            <a:picLocks noChangeAspect="1"/>
          </p:cNvPicPr>
          <p:nvPr/>
        </p:nvPicPr>
        <p:blipFill>
          <a:blip r:embed="rId2"/>
          <a:stretch>
            <a:fillRect/>
          </a:stretch>
        </p:blipFill>
        <p:spPr>
          <a:xfrm>
            <a:off x="1209357" y="1563638"/>
            <a:ext cx="6725285" cy="2715260"/>
          </a:xfrm>
          <a:prstGeom prst="rect">
            <a:avLst/>
          </a:prstGeom>
          <a:effectLst>
            <a:outerShdw blurRad="292100" dist="139700" dir="2700000" algn="tl" rotWithShape="0">
              <a:prstClr val="black">
                <a:alpha val="64000"/>
              </a:prstClr>
            </a:outerShdw>
          </a:effectLst>
        </p:spPr>
      </p:pic>
      <p:sp>
        <p:nvSpPr>
          <p:cNvPr id="5" name="线形标注 1 4"/>
          <p:cNvSpPr/>
          <p:nvPr/>
        </p:nvSpPr>
        <p:spPr>
          <a:xfrm>
            <a:off x="7092280" y="2751770"/>
            <a:ext cx="2232025" cy="609600"/>
          </a:xfrm>
          <a:prstGeom prst="borderCallout1">
            <a:avLst>
              <a:gd name="adj1" fmla="val 55435"/>
              <a:gd name="adj2" fmla="val -4652"/>
              <a:gd name="adj3" fmla="val 103214"/>
              <a:gd name="adj4" fmla="val -107638"/>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dirty="0"/>
              <a:t>放置一个居中显示的按钮</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smtClean="0"/>
              <a:t>碎片的简单实例</a:t>
            </a:r>
            <a:endParaRPr lang="zh-CN" altLang="en-US" dirty="0"/>
          </a:p>
        </p:txBody>
      </p:sp>
      <p:sp>
        <p:nvSpPr>
          <p:cNvPr id="3" name="内容占位符 2"/>
          <p:cNvSpPr>
            <a:spLocks noGrp="1"/>
          </p:cNvSpPr>
          <p:nvPr>
            <p:ph idx="1"/>
          </p:nvPr>
        </p:nvSpPr>
        <p:spPr/>
        <p:txBody>
          <a:bodyPr/>
          <a:lstStyle/>
          <a:p>
            <a:r>
              <a:rPr lang="zh-CN" altLang="en-US">
                <a:solidFill>
                  <a:srgbClr val="0000CC"/>
                </a:solidFill>
              </a:rPr>
              <a:t>新建右侧碎片布局</a:t>
            </a:r>
            <a:r>
              <a:rPr lang="en-US" altLang="zh-CN">
                <a:solidFill>
                  <a:srgbClr val="0000CC"/>
                </a:solidFill>
              </a:rPr>
              <a:t>right_fragment.xml</a:t>
            </a:r>
          </a:p>
          <a:p>
            <a:pPr marL="0" indent="0">
              <a:buNone/>
            </a:pPr>
            <a:endParaRPr lang="en-US" altLang="zh-CN">
              <a:solidFill>
                <a:srgbClr val="0000CC"/>
              </a:solidFill>
            </a:endParaRPr>
          </a:p>
        </p:txBody>
      </p:sp>
      <p:pic>
        <p:nvPicPr>
          <p:cNvPr id="4" name="图片 3" descr="捕获1"/>
          <p:cNvPicPr>
            <a:picLocks noChangeAspect="1"/>
          </p:cNvPicPr>
          <p:nvPr/>
        </p:nvPicPr>
        <p:blipFill>
          <a:blip r:embed="rId2"/>
          <a:stretch>
            <a:fillRect/>
          </a:stretch>
        </p:blipFill>
        <p:spPr>
          <a:xfrm>
            <a:off x="1218882" y="1419622"/>
            <a:ext cx="6706235" cy="2924810"/>
          </a:xfrm>
          <a:prstGeom prst="rect">
            <a:avLst/>
          </a:prstGeom>
          <a:effectLst>
            <a:outerShdw blurRad="292100" dist="139700" dir="2700000" algn="tl" rotWithShape="0">
              <a:prstClr val="black">
                <a:alpha val="64000"/>
              </a:prstClr>
            </a:outerShdw>
          </a:effectLst>
        </p:spPr>
      </p:pic>
      <p:sp>
        <p:nvSpPr>
          <p:cNvPr id="5" name="线形标注 1 4"/>
          <p:cNvSpPr/>
          <p:nvPr/>
        </p:nvSpPr>
        <p:spPr>
          <a:xfrm>
            <a:off x="5940152" y="1758742"/>
            <a:ext cx="2232025" cy="609600"/>
          </a:xfrm>
          <a:prstGeom prst="borderCallout1">
            <a:avLst>
              <a:gd name="adj1" fmla="val 55435"/>
              <a:gd name="adj2" fmla="val -4652"/>
              <a:gd name="adj3" fmla="val 14979"/>
              <a:gd name="adj4" fmla="val -81612"/>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dirty="0"/>
              <a:t>将布局的背景颜色设置为绿色</a:t>
            </a:r>
          </a:p>
        </p:txBody>
      </p:sp>
      <p:sp>
        <p:nvSpPr>
          <p:cNvPr id="6" name="线形标注 1 5"/>
          <p:cNvSpPr/>
          <p:nvPr/>
        </p:nvSpPr>
        <p:spPr>
          <a:xfrm>
            <a:off x="5940151" y="3700916"/>
            <a:ext cx="2232025" cy="609600"/>
          </a:xfrm>
          <a:prstGeom prst="borderCallout1">
            <a:avLst>
              <a:gd name="adj1" fmla="val 55435"/>
              <a:gd name="adj2" fmla="val -4652"/>
              <a:gd name="adj3" fmla="val -32083"/>
              <a:gd name="adj4" fmla="val -80199"/>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dirty="0"/>
              <a:t>放置了一个</a:t>
            </a:r>
            <a:r>
              <a:rPr lang="en-US" altLang="zh-CN" dirty="0"/>
              <a:t>TextView</a:t>
            </a:r>
            <a:r>
              <a:rPr lang="zh-CN" altLang="en-US" dirty="0"/>
              <a:t>显示一段话</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6" grpId="0" bldLvl="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t>碎片的简单实例</a:t>
            </a:r>
          </a:p>
        </p:txBody>
      </p:sp>
      <p:sp>
        <p:nvSpPr>
          <p:cNvPr id="3" name="内容占位符 2"/>
          <p:cNvSpPr>
            <a:spLocks noGrp="1"/>
          </p:cNvSpPr>
          <p:nvPr>
            <p:ph idx="1"/>
          </p:nvPr>
        </p:nvSpPr>
        <p:spPr>
          <a:xfrm>
            <a:off x="107504" y="591845"/>
            <a:ext cx="8856984" cy="3960440"/>
          </a:xfrm>
        </p:spPr>
        <p:txBody>
          <a:bodyPr/>
          <a:lstStyle/>
          <a:p>
            <a:r>
              <a:rPr lang="zh-CN" altLang="en-US" dirty="0">
                <a:solidFill>
                  <a:srgbClr val="0000CC"/>
                </a:solidFill>
              </a:rPr>
              <a:t>新建</a:t>
            </a:r>
            <a:r>
              <a:rPr lang="en-US" altLang="zh-CN" dirty="0" err="1">
                <a:solidFill>
                  <a:srgbClr val="0000CC"/>
                </a:solidFill>
              </a:rPr>
              <a:t>LeftFragment</a:t>
            </a:r>
            <a:r>
              <a:rPr lang="zh-CN" altLang="en-US" dirty="0">
                <a:solidFill>
                  <a:srgbClr val="0000CC"/>
                </a:solidFill>
              </a:rPr>
              <a:t>类</a:t>
            </a:r>
          </a:p>
          <a:p>
            <a:endParaRPr lang="zh-CN" altLang="en-US" dirty="0"/>
          </a:p>
          <a:p>
            <a:endParaRPr lang="zh-CN" altLang="en-US" dirty="0"/>
          </a:p>
          <a:p>
            <a:endParaRPr lang="zh-CN" altLang="en-US" dirty="0"/>
          </a:p>
          <a:p>
            <a:endParaRPr lang="zh-CN" altLang="en-US" dirty="0"/>
          </a:p>
          <a:p>
            <a:endParaRPr lang="zh-CN" altLang="en-US" dirty="0"/>
          </a:p>
          <a:p>
            <a:r>
              <a:rPr lang="zh-CN" altLang="en-US" dirty="0">
                <a:solidFill>
                  <a:srgbClr val="0000CC"/>
                </a:solidFill>
              </a:rPr>
              <a:t>新建</a:t>
            </a:r>
            <a:r>
              <a:rPr lang="en-US" altLang="zh-CN" dirty="0" err="1">
                <a:solidFill>
                  <a:srgbClr val="0000CC"/>
                </a:solidFill>
              </a:rPr>
              <a:t>RightFragment</a:t>
            </a:r>
            <a:r>
              <a:rPr lang="zh-CN" altLang="en-US" dirty="0">
                <a:solidFill>
                  <a:srgbClr val="0000CC"/>
                </a:solidFill>
              </a:rPr>
              <a:t>类</a:t>
            </a:r>
          </a:p>
        </p:txBody>
      </p:sp>
      <p:pic>
        <p:nvPicPr>
          <p:cNvPr id="4" name="图片 3" descr="捕获2"/>
          <p:cNvPicPr>
            <a:picLocks noChangeAspect="1"/>
          </p:cNvPicPr>
          <p:nvPr/>
        </p:nvPicPr>
        <p:blipFill>
          <a:blip r:embed="rId2"/>
          <a:stretch>
            <a:fillRect/>
          </a:stretch>
        </p:blipFill>
        <p:spPr>
          <a:xfrm>
            <a:off x="1016220" y="1081999"/>
            <a:ext cx="5944430" cy="1562318"/>
          </a:xfrm>
          <a:prstGeom prst="rect">
            <a:avLst/>
          </a:prstGeom>
          <a:ln>
            <a:noFill/>
          </a:ln>
          <a:effectLst>
            <a:outerShdw blurRad="292100" dist="139700" dir="2700000" algn="tl" rotWithShape="0">
              <a:srgbClr val="333333">
                <a:alpha val="65000"/>
              </a:srgbClr>
            </a:outerShdw>
          </a:effectLst>
        </p:spPr>
      </p:pic>
      <p:pic>
        <p:nvPicPr>
          <p:cNvPr id="5" name="图片 4" descr="捕获3"/>
          <p:cNvPicPr>
            <a:picLocks noChangeAspect="1"/>
          </p:cNvPicPr>
          <p:nvPr/>
        </p:nvPicPr>
        <p:blipFill>
          <a:blip r:embed="rId3"/>
          <a:stretch>
            <a:fillRect/>
          </a:stretch>
        </p:blipFill>
        <p:spPr>
          <a:xfrm>
            <a:off x="1016220" y="3237206"/>
            <a:ext cx="5929187" cy="1577560"/>
          </a:xfrm>
          <a:prstGeom prst="rect">
            <a:avLst/>
          </a:prstGeom>
          <a:ln>
            <a:noFill/>
          </a:ln>
          <a:effectLst>
            <a:outerShdw blurRad="292100" dist="139700" dir="2700000" algn="tl" rotWithShape="0">
              <a:srgbClr val="333333">
                <a:alpha val="65000"/>
              </a:srgbClr>
            </a:outerShdw>
          </a:effectLst>
        </p:spPr>
      </p:pic>
      <p:sp>
        <p:nvSpPr>
          <p:cNvPr id="6" name="线形标注 1 5"/>
          <p:cNvSpPr/>
          <p:nvPr/>
        </p:nvSpPr>
        <p:spPr>
          <a:xfrm>
            <a:off x="5759099" y="638696"/>
            <a:ext cx="2562225" cy="609600"/>
          </a:xfrm>
          <a:prstGeom prst="borderCallout1">
            <a:avLst>
              <a:gd name="adj1" fmla="val 55435"/>
              <a:gd name="adj2" fmla="val -4652"/>
              <a:gd name="adj3" fmla="val 72726"/>
              <a:gd name="adj4" fmla="val -69677"/>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dirty="0"/>
              <a:t>继承自</a:t>
            </a:r>
            <a:r>
              <a:rPr lang="en-US" altLang="zh-CN" dirty="0"/>
              <a:t>Fragment</a:t>
            </a:r>
            <a:r>
              <a:rPr lang="zh-CN" altLang="en-US" dirty="0"/>
              <a:t>类，注意是</a:t>
            </a:r>
            <a:r>
              <a:rPr lang="en-US" altLang="zh-CN" dirty="0"/>
              <a:t>support-v4</a:t>
            </a:r>
            <a:r>
              <a:rPr lang="zh-CN" altLang="en-US" dirty="0"/>
              <a:t>库中</a:t>
            </a:r>
            <a:r>
              <a:rPr lang="zh-CN" altLang="en-US" dirty="0" smtClean="0"/>
              <a:t>的</a:t>
            </a:r>
            <a:r>
              <a:rPr lang="en-US" altLang="zh-CN" dirty="0" smtClean="0">
                <a:solidFill>
                  <a:srgbClr val="FF0000"/>
                </a:solidFill>
              </a:rPr>
              <a:t>(?)</a:t>
            </a:r>
            <a:endParaRPr lang="zh-CN" altLang="en-US" dirty="0">
              <a:solidFill>
                <a:srgbClr val="FF0000"/>
              </a:solidFill>
            </a:endParaRPr>
          </a:p>
        </p:txBody>
      </p:sp>
      <p:sp>
        <p:nvSpPr>
          <p:cNvPr id="7" name="线形标注 1 6"/>
          <p:cNvSpPr/>
          <p:nvPr/>
        </p:nvSpPr>
        <p:spPr>
          <a:xfrm>
            <a:off x="6581775" y="1411486"/>
            <a:ext cx="2562225" cy="321945"/>
          </a:xfrm>
          <a:prstGeom prst="borderCallout1">
            <a:avLst>
              <a:gd name="adj1" fmla="val 55435"/>
              <a:gd name="adj2" fmla="val -4652"/>
              <a:gd name="adj3" fmla="val 96215"/>
              <a:gd name="adj4" fmla="val -40734"/>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dirty="0"/>
              <a:t>重写</a:t>
            </a:r>
            <a:r>
              <a:rPr lang="en-US" altLang="zh-CN" dirty="0"/>
              <a:t>onCreateView()</a:t>
            </a:r>
            <a:r>
              <a:rPr lang="zh-CN" altLang="en-US" dirty="0"/>
              <a:t>方法</a:t>
            </a:r>
          </a:p>
        </p:txBody>
      </p:sp>
      <p:sp>
        <p:nvSpPr>
          <p:cNvPr id="9" name="线形标注 1 8"/>
          <p:cNvSpPr/>
          <p:nvPr/>
        </p:nvSpPr>
        <p:spPr>
          <a:xfrm>
            <a:off x="5394513" y="2343917"/>
            <a:ext cx="3541395" cy="321945"/>
          </a:xfrm>
          <a:prstGeom prst="borderCallout1">
            <a:avLst>
              <a:gd name="adj1" fmla="val 55435"/>
              <a:gd name="adj2" fmla="val -4652"/>
              <a:gd name="adj3" fmla="val -91017"/>
              <a:gd name="adj4" fmla="val -43621"/>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dirty="0"/>
              <a:t>加载</a:t>
            </a:r>
            <a:r>
              <a:rPr lang="zh-CN" altLang="en-US">
                <a:solidFill>
                  <a:schemeClr val="tx1"/>
                </a:solidFill>
                <a:sym typeface="+mn-ea"/>
              </a:rPr>
              <a:t>左侧碎片布局</a:t>
            </a:r>
            <a:r>
              <a:rPr lang="en-US" altLang="zh-CN">
                <a:solidFill>
                  <a:schemeClr val="tx1"/>
                </a:solidFill>
                <a:sym typeface="+mn-ea"/>
              </a:rPr>
              <a:t>left_fragement</a:t>
            </a:r>
            <a:endParaRPr lang="en-US" altLang="zh-CN" dirty="0">
              <a:solidFill>
                <a:schemeClr val="tx1"/>
              </a:solidFill>
              <a:sym typeface="+mn-ea"/>
            </a:endParaRPr>
          </a:p>
        </p:txBody>
      </p:sp>
      <p:sp>
        <p:nvSpPr>
          <p:cNvPr id="10" name="线形标注 1 9"/>
          <p:cNvSpPr/>
          <p:nvPr/>
        </p:nvSpPr>
        <p:spPr>
          <a:xfrm>
            <a:off x="5145405" y="4273431"/>
            <a:ext cx="3541395" cy="321945"/>
          </a:xfrm>
          <a:prstGeom prst="borderCallout1">
            <a:avLst>
              <a:gd name="adj1" fmla="val 55435"/>
              <a:gd name="adj2" fmla="val -4652"/>
              <a:gd name="adj3" fmla="val -9149"/>
              <a:gd name="adj4" fmla="val -36061"/>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dirty="0"/>
              <a:t>加载</a:t>
            </a:r>
            <a:r>
              <a:rPr lang="zh-CN" altLang="en-US">
                <a:solidFill>
                  <a:schemeClr val="tx1"/>
                </a:solidFill>
                <a:sym typeface="+mn-ea"/>
              </a:rPr>
              <a:t>右侧碎片布局</a:t>
            </a:r>
            <a:r>
              <a:rPr lang="en-US" altLang="zh-CN">
                <a:solidFill>
                  <a:schemeClr val="tx1"/>
                </a:solidFill>
                <a:sym typeface="+mn-ea"/>
              </a:rPr>
              <a:t>right_fragement</a:t>
            </a:r>
            <a:endParaRPr lang="en-US" altLang="zh-CN" dirty="0">
              <a:solidFill>
                <a:schemeClr val="tx1"/>
              </a:solidFill>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P spid="7" grpId="0" bldLvl="0" animBg="1"/>
      <p:bldP spid="9" grpId="0" bldLvl="0" animBg="1"/>
      <p:bldP spid="10" grpId="0" bldLvl="0" animBg="1"/>
    </p:bldLst>
  </p:timing>
</p:sld>
</file>

<file path=ppt/theme/theme1.xml><?xml version="1.0" encoding="utf-8"?>
<a:theme xmlns:a="http://schemas.openxmlformats.org/drawingml/2006/main" name="219">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219</Template>
  <TotalTime>13</TotalTime>
  <Words>2145</Words>
  <Application>Microsoft Office PowerPoint</Application>
  <PresentationFormat>全屏显示(16:9)</PresentationFormat>
  <Paragraphs>239</Paragraphs>
  <Slides>45</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45</vt:i4>
      </vt:variant>
    </vt:vector>
  </HeadingPairs>
  <TitlesOfParts>
    <vt:vector size="50" baseType="lpstr">
      <vt:lpstr>宋体</vt:lpstr>
      <vt:lpstr>微软雅黑</vt:lpstr>
      <vt:lpstr>Arial</vt:lpstr>
      <vt:lpstr>Calibri</vt:lpstr>
      <vt:lpstr>219</vt:lpstr>
      <vt:lpstr>移动应用开发</vt:lpstr>
      <vt:lpstr>本节课学习内容</vt:lpstr>
      <vt:lpstr>什么是碎片（片段）</vt:lpstr>
      <vt:lpstr>碎片的主要应用</vt:lpstr>
      <vt:lpstr>碎片在新闻App里的应用</vt:lpstr>
      <vt:lpstr>本节课学习内容</vt:lpstr>
      <vt:lpstr>碎片的简单实例：FragmentTest</vt:lpstr>
      <vt:lpstr>碎片的简单实例</vt:lpstr>
      <vt:lpstr>碎片的简单实例</vt:lpstr>
      <vt:lpstr>碎片的简单实例</vt:lpstr>
      <vt:lpstr>碎片的动态添加</vt:lpstr>
      <vt:lpstr>碎片的动态添加</vt:lpstr>
      <vt:lpstr>碎片的动态添加</vt:lpstr>
      <vt:lpstr>碎片的动态添加</vt:lpstr>
      <vt:lpstr>碎片的动态添加</vt:lpstr>
      <vt:lpstr>在碎片中模拟返回栈</vt:lpstr>
      <vt:lpstr>本节课学习内容</vt:lpstr>
      <vt:lpstr>碎片的生命周期</vt:lpstr>
      <vt:lpstr>碎片的生命周期</vt:lpstr>
      <vt:lpstr>Fragment类中的回调方法</vt:lpstr>
      <vt:lpstr>碎片的生命周期</vt:lpstr>
      <vt:lpstr>碎片的生命周期</vt:lpstr>
      <vt:lpstr>碎片的生命周期</vt:lpstr>
      <vt:lpstr>碎片的生命周期</vt:lpstr>
      <vt:lpstr>本节课学习内容</vt:lpstr>
      <vt:lpstr>动态加载布局的技巧</vt:lpstr>
      <vt:lpstr>动态加载布局的技巧:使用限定符</vt:lpstr>
      <vt:lpstr>动态加载布局的技巧</vt:lpstr>
      <vt:lpstr>动态加载布局的技巧</vt:lpstr>
      <vt:lpstr>动态加载布局的技巧</vt:lpstr>
      <vt:lpstr>动态加载布局的技巧</vt:lpstr>
      <vt:lpstr>本节课学习内容</vt:lpstr>
      <vt:lpstr>碎片的实例</vt:lpstr>
      <vt:lpstr>碎片的实例</vt:lpstr>
      <vt:lpstr>碎片的实例</vt:lpstr>
      <vt:lpstr>碎片的实例</vt:lpstr>
      <vt:lpstr>碎片的实例</vt:lpstr>
      <vt:lpstr>碎片的实例</vt:lpstr>
      <vt:lpstr>碎片的实例</vt:lpstr>
      <vt:lpstr>碎片的实例</vt:lpstr>
      <vt:lpstr>碎片的实例</vt:lpstr>
      <vt:lpstr>碎片的实例</vt:lpstr>
      <vt:lpstr>碎片的实例</vt:lpstr>
      <vt:lpstr>碎片的实例</vt:lpstr>
      <vt:lpstr>碎片的实例</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NAME OF PRESENTATION</dc:title>
  <dc:creator>YANGS2015</dc:creator>
  <cp:lastModifiedBy>Weiwei Fang</cp:lastModifiedBy>
  <cp:revision>106</cp:revision>
  <dcterms:created xsi:type="dcterms:W3CDTF">2015-03-18T15:00:00Z</dcterms:created>
  <dcterms:modified xsi:type="dcterms:W3CDTF">2018-01-08T05:51:40Z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2052-10.1.0.6929</vt:lpwstr>
  </property>
</Properties>
</file>