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70" r:id="rId6"/>
    <p:sldId id="274" r:id="rId7"/>
    <p:sldId id="275" r:id="rId8"/>
    <p:sldId id="276" r:id="rId9"/>
    <p:sldId id="277" r:id="rId10"/>
    <p:sldId id="271" r:id="rId11"/>
    <p:sldId id="278" r:id="rId12"/>
    <p:sldId id="280" r:id="rId13"/>
    <p:sldId id="279" r:id="rId14"/>
    <p:sldId id="282" r:id="rId15"/>
    <p:sldId id="281" r:id="rId16"/>
    <p:sldId id="283" r:id="rId17"/>
    <p:sldId id="285" r:id="rId18"/>
    <p:sldId id="284" r:id="rId19"/>
    <p:sldId id="272" r:id="rId20"/>
    <p:sldId id="286" r:id="rId21"/>
    <p:sldId id="273" r:id="rId22"/>
    <p:sldId id="28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9CC7D-4651-4AED-80A3-AE3A1E6FA2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16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11/11/2017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819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什么是广播机制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自定义广播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广播的实践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8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自定义广播：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新建一个</a:t>
            </a:r>
            <a:r>
              <a:rPr lang="en-US" altLang="zh-CN" dirty="0" err="1" smtClean="0">
                <a:solidFill>
                  <a:srgbClr val="0000CC"/>
                </a:solidFill>
              </a:rPr>
              <a:t>MyBroadcastReceiver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2283"/>
            <a:ext cx="7409904" cy="1690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6444208" y="1652896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确定广播接收后的动作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8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自定义广播：标准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自定义接收器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7614"/>
            <a:ext cx="6193705" cy="3251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166520" y="3291830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130842"/>
              <a:gd name="adj4" fmla="val -32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自定义广播的名称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6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自定义广播：标准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按钮点击触发广播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smtClean="0"/>
              <a:t>activity_main.xml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1670"/>
            <a:ext cx="5904656" cy="2241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4932040" y="2612400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130842"/>
              <a:gd name="adj4" fmla="val -3291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定义布局中的按钮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自定义广播：标准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按钮点击触发广播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 smtClean="0"/>
              <a:t>MainActivity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798859"/>
            <a:ext cx="5057491" cy="1746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60" y="2282950"/>
            <a:ext cx="5688632" cy="267280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81176" y="2297434"/>
            <a:ext cx="2520280" cy="360040"/>
          </a:xfrm>
          <a:prstGeom prst="borderCallout1">
            <a:avLst>
              <a:gd name="adj1" fmla="val 49791"/>
              <a:gd name="adj2" fmla="val 102984"/>
              <a:gd name="adj3" fmla="val 68760"/>
              <a:gd name="adj4" fmla="val 1230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监听</a:t>
            </a:r>
            <a:r>
              <a:rPr lang="zh-CN" altLang="en-US" dirty="0" smtClean="0"/>
              <a:t>按钮点击事件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1187624" y="3042792"/>
            <a:ext cx="2520280" cy="360040"/>
          </a:xfrm>
          <a:prstGeom prst="borderCallout1">
            <a:avLst>
              <a:gd name="adj1" fmla="val 49791"/>
              <a:gd name="adj2" fmla="val 102984"/>
              <a:gd name="adj3" fmla="val 68760"/>
              <a:gd name="adj4" fmla="val 12309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实例并广播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49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自定义广播：标准 </a:t>
            </a:r>
            <a:r>
              <a:rPr lang="en-US" altLang="zh-CN" dirty="0" smtClean="0"/>
              <a:t>Broadcast2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让另一个</a:t>
            </a:r>
            <a:r>
              <a:rPr lang="en-US" altLang="zh-CN" dirty="0" smtClean="0">
                <a:solidFill>
                  <a:srgbClr val="0000CC"/>
                </a:solidFill>
              </a:rPr>
              <a:t>Broadcast2 App</a:t>
            </a:r>
            <a:r>
              <a:rPr lang="zh-CN" altLang="en-US" dirty="0" smtClean="0">
                <a:solidFill>
                  <a:srgbClr val="0000CC"/>
                </a:solidFill>
              </a:rPr>
              <a:t>来接收该广播（弹两次不同的</a:t>
            </a:r>
            <a:r>
              <a:rPr lang="en-US" altLang="zh-CN" dirty="0" smtClean="0">
                <a:solidFill>
                  <a:srgbClr val="0000CC"/>
                </a:solidFill>
              </a:rPr>
              <a:t>toast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4993184" cy="1313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75466"/>
            <a:ext cx="5102548" cy="274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67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</a:t>
            </a:r>
            <a:r>
              <a:rPr lang="zh-CN" altLang="en-US" dirty="0" smtClean="0"/>
              <a:t>：</a:t>
            </a:r>
            <a:r>
              <a:rPr lang="zh-CN" altLang="en-US" dirty="0"/>
              <a:t>有序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好，让</a:t>
            </a:r>
            <a:r>
              <a:rPr lang="en-US" altLang="zh-CN" dirty="0" smtClean="0">
                <a:solidFill>
                  <a:srgbClr val="0000CC"/>
                </a:solidFill>
              </a:rPr>
              <a:t>Broadcast</a:t>
            </a:r>
            <a:r>
              <a:rPr lang="zh-CN" altLang="en-US" dirty="0" smtClean="0">
                <a:solidFill>
                  <a:srgbClr val="0000CC"/>
                </a:solidFill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</a:rPr>
              <a:t>Broadcast2</a:t>
            </a:r>
            <a:r>
              <a:rPr lang="zh-CN" altLang="en-US" dirty="0" smtClean="0">
                <a:solidFill>
                  <a:srgbClr val="0000CC"/>
                </a:solidFill>
              </a:rPr>
              <a:t>的广播有序传播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5444972" cy="374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652120" y="3723878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-1788"/>
              <a:gd name="adj4" fmla="val -4420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改为有序广播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37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</a:t>
            </a:r>
            <a:r>
              <a:rPr lang="zh-CN" altLang="en-US" dirty="0" smtClean="0"/>
              <a:t>：</a:t>
            </a:r>
            <a:r>
              <a:rPr lang="zh-CN" altLang="en-US" dirty="0"/>
              <a:t>有序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定义有序传播中先后次序的优先级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47614"/>
            <a:ext cx="6541021" cy="354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940152" y="2715766"/>
            <a:ext cx="2520280" cy="732279"/>
          </a:xfrm>
          <a:prstGeom prst="borderCallout1">
            <a:avLst>
              <a:gd name="adj1" fmla="val 55435"/>
              <a:gd name="adj2" fmla="val -4652"/>
              <a:gd name="adj3" fmla="val 138625"/>
              <a:gd name="adj4" fmla="val -534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优先级设置，高的优先，等同的先注册的优先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80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自定义广播</a:t>
            </a:r>
            <a:r>
              <a:rPr lang="zh-CN" altLang="en-US" dirty="0" smtClean="0"/>
              <a:t>：</a:t>
            </a:r>
            <a:r>
              <a:rPr lang="zh-CN" altLang="en-US" dirty="0"/>
              <a:t>有序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进一步让</a:t>
            </a:r>
            <a:r>
              <a:rPr lang="en-US" altLang="zh-CN" dirty="0" smtClean="0">
                <a:solidFill>
                  <a:srgbClr val="0000CC"/>
                </a:solidFill>
              </a:rPr>
              <a:t>Broadcast</a:t>
            </a:r>
            <a:r>
              <a:rPr lang="zh-CN" altLang="en-US" dirty="0" smtClean="0">
                <a:solidFill>
                  <a:srgbClr val="0000CC"/>
                </a:solidFill>
              </a:rPr>
              <a:t>阻止向</a:t>
            </a:r>
            <a:r>
              <a:rPr lang="en-US" altLang="zh-CN" dirty="0" smtClean="0">
                <a:solidFill>
                  <a:srgbClr val="0000CC"/>
                </a:solidFill>
              </a:rPr>
              <a:t>Broadcast2</a:t>
            </a:r>
            <a:r>
              <a:rPr lang="zh-CN" altLang="en-US" dirty="0" smtClean="0">
                <a:solidFill>
                  <a:srgbClr val="0000CC"/>
                </a:solidFill>
              </a:rPr>
              <a:t>广播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2649"/>
            <a:ext cx="6086475" cy="2000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652120" y="3723878"/>
            <a:ext cx="2520280" cy="360040"/>
          </a:xfrm>
          <a:prstGeom prst="borderCallout1">
            <a:avLst>
              <a:gd name="adj1" fmla="val 55435"/>
              <a:gd name="adj2" fmla="val -4652"/>
              <a:gd name="adj3" fmla="val -326308"/>
              <a:gd name="adj4" fmla="val -11152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截断广播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1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819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什么是广播机制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本地广播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广播的实践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6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819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什么是广播机制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广播的实践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zh-CN" altLang="en-US" dirty="0" smtClean="0"/>
              <a:t>本地广播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单个应用内部的消息传递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安全可靠，避免骚扰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和普通的</a:t>
            </a:r>
            <a:r>
              <a:rPr lang="en-US" altLang="zh-CN" dirty="0" err="1" smtClean="0"/>
              <a:t>BroadcastReceiver</a:t>
            </a:r>
            <a:r>
              <a:rPr lang="zh-CN" altLang="en-US" dirty="0" smtClean="0"/>
              <a:t>区别不大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无法通过静态方式接收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411" y="123478"/>
            <a:ext cx="4324528" cy="30650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10" y="3219822"/>
            <a:ext cx="4165294" cy="1810997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971600" y="2283717"/>
            <a:ext cx="3096344" cy="904769"/>
          </a:xfrm>
          <a:prstGeom prst="borderCallout1">
            <a:avLst>
              <a:gd name="adj1" fmla="val 49791"/>
              <a:gd name="adj2" fmla="val 102984"/>
              <a:gd name="adj3" fmla="val -76895"/>
              <a:gd name="adj4" fmla="val 1341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不同之处在于</a:t>
            </a:r>
            <a:r>
              <a:rPr lang="zh-CN" altLang="en-US" dirty="0" smtClean="0"/>
              <a:t>需要创建</a:t>
            </a:r>
            <a:r>
              <a:rPr lang="en-US" altLang="zh-CN" dirty="0" err="1" smtClean="0"/>
              <a:t>LocalBroadcastManager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广播机制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496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819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什么是广播机制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广播的实践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730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对于一个已登录的应用进程，当它被迫踢下线时，需要强制退出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不可能在每个界面里都去写一套同样的处理机制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解决方案：建立一个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的父类管理该应用所有的子类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，由其来接收下线的广播，一旦接收到，则销毁所有的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，回到登录界面。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具体内容请自学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9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的广播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2048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广播</a:t>
            </a:r>
            <a:r>
              <a:rPr lang="zh-CN" altLang="en-US" dirty="0" smtClean="0">
                <a:solidFill>
                  <a:schemeClr val="tx1"/>
                </a:solidFill>
              </a:rPr>
              <a:t>：在</a:t>
            </a:r>
            <a:r>
              <a:rPr lang="zh-CN" altLang="en-US" dirty="0" smtClean="0">
                <a:solidFill>
                  <a:schemeClr val="tx1"/>
                </a:solidFill>
              </a:rPr>
              <a:t>应用程序（进程）内部或之间传输事件信息</a:t>
            </a:r>
            <a:r>
              <a:rPr lang="zh-CN" altLang="en-US" dirty="0" smtClean="0">
                <a:solidFill>
                  <a:schemeClr val="tx1"/>
                </a:solidFill>
              </a:rPr>
              <a:t>的机制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来自</a:t>
            </a:r>
            <a:r>
              <a:rPr lang="zh-CN" altLang="en-US" b="1" dirty="0" smtClean="0"/>
              <a:t>系统</a:t>
            </a:r>
            <a:r>
              <a:rPr lang="zh-CN" altLang="en-US" dirty="0" smtClean="0"/>
              <a:t>的：网络连接开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来自</a:t>
            </a:r>
            <a:r>
              <a:rPr lang="zh-CN" altLang="en-US" b="1" dirty="0" smtClean="0"/>
              <a:t>程序</a:t>
            </a:r>
            <a:r>
              <a:rPr lang="zh-CN" altLang="en-US" dirty="0" smtClean="0"/>
              <a:t>的：重要信息</a:t>
            </a:r>
            <a:r>
              <a:rPr lang="zh-CN" altLang="en-US" dirty="0" smtClean="0"/>
              <a:t>提示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广播接收器（</a:t>
            </a:r>
            <a:r>
              <a:rPr lang="en-US" altLang="zh-CN" dirty="0" err="1" smtClean="0">
                <a:solidFill>
                  <a:srgbClr val="0000CC"/>
                </a:solidFill>
              </a:rPr>
              <a:t>BroadcastReceiver</a:t>
            </a:r>
            <a:r>
              <a:rPr lang="zh-CN" altLang="en-US" dirty="0" smtClean="0">
                <a:solidFill>
                  <a:srgbClr val="0000CC"/>
                </a:solidFill>
              </a:rPr>
              <a:t>）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全局监听器</a:t>
            </a:r>
            <a:r>
              <a:rPr lang="zh-CN" altLang="en-US" dirty="0" smtClean="0"/>
              <a:t>，用于监听系统全局的广播消息，因此它可以方便地实现系统中不同组件之间的通信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用于接收</a:t>
            </a:r>
            <a:r>
              <a:rPr lang="zh-CN" altLang="en-US" dirty="0" smtClean="0">
                <a:solidFill>
                  <a:srgbClr val="FF0000"/>
                </a:solidFill>
              </a:rPr>
              <a:t>指定的广播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本身不实现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，但是可以</a:t>
            </a:r>
            <a:r>
              <a:rPr lang="zh-CN" altLang="en-US" dirty="0" smtClean="0">
                <a:solidFill>
                  <a:srgbClr val="FF0000"/>
                </a:solidFill>
              </a:rPr>
              <a:t>启动</a:t>
            </a:r>
            <a:r>
              <a:rPr lang="en-US" altLang="zh-CN" dirty="0" smtClean="0">
                <a:solidFill>
                  <a:srgbClr val="FF0000"/>
                </a:solidFill>
              </a:rPr>
              <a:t>Activity</a:t>
            </a:r>
            <a:r>
              <a:rPr lang="zh-CN" altLang="en-US" dirty="0" smtClean="0">
                <a:solidFill>
                  <a:srgbClr val="FF0000"/>
                </a:solidFill>
              </a:rPr>
              <a:t>响应</a:t>
            </a:r>
            <a:r>
              <a:rPr lang="zh-CN" altLang="en-US" dirty="0" smtClean="0"/>
              <a:t>，或</a:t>
            </a:r>
            <a:r>
              <a:rPr lang="zh-CN" altLang="en-US" dirty="0" smtClean="0">
                <a:solidFill>
                  <a:srgbClr val="FF0000"/>
                </a:solidFill>
              </a:rPr>
              <a:t>通过</a:t>
            </a:r>
            <a:r>
              <a:rPr lang="en-US" altLang="zh-CN" dirty="0" err="1" smtClean="0">
                <a:solidFill>
                  <a:srgbClr val="FF0000"/>
                </a:solidFill>
              </a:rPr>
              <a:t>NotificationManager</a:t>
            </a:r>
            <a:r>
              <a:rPr lang="zh-CN" altLang="en-US" dirty="0" smtClean="0">
                <a:solidFill>
                  <a:srgbClr val="FF0000"/>
                </a:solidFill>
              </a:rPr>
              <a:t>提醒用户</a:t>
            </a:r>
            <a:r>
              <a:rPr lang="zh-CN" altLang="en-US" dirty="0" smtClean="0"/>
              <a:t>，或</a:t>
            </a:r>
            <a:r>
              <a:rPr lang="zh-CN" altLang="en-US" dirty="0" smtClean="0">
                <a:solidFill>
                  <a:srgbClr val="FF0000"/>
                </a:solidFill>
              </a:rPr>
              <a:t>启动</a:t>
            </a:r>
            <a:r>
              <a:rPr lang="en-US" altLang="zh-CN" dirty="0" smtClean="0">
                <a:solidFill>
                  <a:srgbClr val="FF0000"/>
                </a:solidFill>
              </a:rPr>
              <a:t>Service</a:t>
            </a:r>
            <a:r>
              <a:rPr lang="zh-CN" altLang="en-US" dirty="0" smtClean="0"/>
              <a:t>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AutoShape 2" descr="Image resul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Image result for 大喇叭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11536" y="98757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两种广播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标准广播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完全异步执行的广播，在广播发出之后，</a:t>
            </a:r>
            <a:r>
              <a:rPr lang="zh-CN" altLang="en-US" dirty="0" smtClean="0">
                <a:solidFill>
                  <a:srgbClr val="FF0000"/>
                </a:solidFill>
              </a:rPr>
              <a:t>所有的广播接收器</a:t>
            </a:r>
            <a:r>
              <a:rPr lang="zh-CN" altLang="en-US" dirty="0" smtClean="0"/>
              <a:t>几乎</a:t>
            </a:r>
            <a:r>
              <a:rPr lang="zh-CN" altLang="en-US" dirty="0" smtClean="0">
                <a:solidFill>
                  <a:srgbClr val="FF0000"/>
                </a:solidFill>
              </a:rPr>
              <a:t>同一时刻收到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广播效率高</a:t>
            </a:r>
            <a:r>
              <a:rPr lang="zh-CN" altLang="en-US" dirty="0" smtClean="0"/>
              <a:t>，但</a:t>
            </a:r>
            <a:r>
              <a:rPr lang="zh-CN" altLang="en-US" dirty="0" smtClean="0">
                <a:solidFill>
                  <a:srgbClr val="FF0000"/>
                </a:solidFill>
              </a:rPr>
              <a:t>无法被截断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有序广播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同步执行的广播，发出后</a:t>
            </a:r>
            <a:r>
              <a:rPr lang="zh-CN" altLang="en-US" dirty="0" smtClean="0">
                <a:solidFill>
                  <a:srgbClr val="FF0000"/>
                </a:solidFill>
              </a:rPr>
              <a:t>同一时刻只有一个广播接收器能够收到</a:t>
            </a:r>
            <a:r>
              <a:rPr lang="zh-CN" altLang="en-US" dirty="0" smtClean="0"/>
              <a:t>这条消息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优先级</a:t>
            </a:r>
            <a:r>
              <a:rPr lang="zh-CN" altLang="en-US" dirty="0" smtClean="0"/>
              <a:t>：一个广播接收器逻辑</a:t>
            </a:r>
            <a:r>
              <a:rPr lang="zh-CN" altLang="en-US" dirty="0" smtClean="0">
                <a:solidFill>
                  <a:srgbClr val="FF0000"/>
                </a:solidFill>
              </a:rPr>
              <a:t>执行完毕之后</a:t>
            </a:r>
            <a:r>
              <a:rPr lang="zh-CN" altLang="en-US" dirty="0" smtClean="0"/>
              <a:t>广播才会</a:t>
            </a:r>
            <a:r>
              <a:rPr lang="zh-CN" altLang="en-US" dirty="0" smtClean="0">
                <a:solidFill>
                  <a:srgbClr val="FF0000"/>
                </a:solidFill>
              </a:rPr>
              <a:t>继续传递</a:t>
            </a:r>
            <a:r>
              <a:rPr lang="zh-CN" altLang="en-US" dirty="0" smtClean="0"/>
              <a:t>，或被</a:t>
            </a:r>
            <a:r>
              <a:rPr lang="zh-CN" altLang="en-US" dirty="0" smtClean="0">
                <a:solidFill>
                  <a:srgbClr val="FF0000"/>
                </a:solidFill>
              </a:rPr>
              <a:t>截断不传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78" y="3032675"/>
            <a:ext cx="3514725" cy="2076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15" y="2985050"/>
            <a:ext cx="48006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1200150"/>
            <a:ext cx="6491064" cy="3819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什么是广播机制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系统广播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自定义广播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本地广播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广播的实践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系统广播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系统在关键状态变化时发出一条广播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列表在</a:t>
            </a:r>
            <a:r>
              <a:rPr lang="en-US" altLang="zh-CN" dirty="0" smtClean="0"/>
              <a:t>~SDK/platforms/data/broadcast_actions.txt</a:t>
            </a:r>
            <a:endParaRPr lang="en-US" altLang="zh-CN" dirty="0"/>
          </a:p>
          <a:p>
            <a:pPr lvl="1"/>
            <a:r>
              <a:rPr lang="zh-CN" altLang="en-US" dirty="0" smtClean="0"/>
              <a:t>我们看看网络相关的都有什么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1670"/>
            <a:ext cx="4629150" cy="3124200"/>
          </a:xfrm>
          <a:prstGeom prst="rect">
            <a:avLst/>
          </a:prstGeom>
        </p:spPr>
      </p:pic>
      <p:sp>
        <p:nvSpPr>
          <p:cNvPr id="8" name="椭圆形标注 7"/>
          <p:cNvSpPr/>
          <p:nvPr/>
        </p:nvSpPr>
        <p:spPr>
          <a:xfrm>
            <a:off x="4417640" y="2720888"/>
            <a:ext cx="4896544" cy="1814904"/>
          </a:xfrm>
          <a:prstGeom prst="wedgeEllipseCallout">
            <a:avLst>
              <a:gd name="adj1" fmla="val -72599"/>
              <a:gd name="adj2" fmla="val -823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以此为例，实现一个</a:t>
            </a:r>
            <a:endParaRPr lang="en-US" altLang="zh-CN" b="1" dirty="0" smtClean="0"/>
          </a:p>
          <a:p>
            <a:pPr algn="ctr"/>
            <a:r>
              <a:rPr lang="zh-CN" altLang="en-US" b="1" dirty="0" smtClean="0"/>
              <a:t>系统广播接收的程序</a:t>
            </a:r>
            <a:endParaRPr lang="en-US" altLang="zh-CN" b="1" dirty="0" smtClean="0"/>
          </a:p>
          <a:p>
            <a:pPr marL="342900" indent="-342900" algn="ctr">
              <a:buAutoNum type="arabicPeriod"/>
            </a:pPr>
            <a:r>
              <a:rPr lang="zh-CN" altLang="en-US" b="1" dirty="0" smtClean="0"/>
              <a:t>动态：代码中注册</a:t>
            </a:r>
            <a:endParaRPr lang="en-US" altLang="zh-CN" b="1" dirty="0" smtClean="0"/>
          </a:p>
          <a:p>
            <a:pPr marL="342900" indent="-342900" algn="ctr">
              <a:buAutoNum type="arabicPeriod"/>
            </a:pPr>
            <a:r>
              <a:rPr lang="zh-CN" altLang="en-US" b="1" dirty="0" smtClean="0"/>
              <a:t>静态：</a:t>
            </a:r>
            <a:r>
              <a:rPr lang="en-US" altLang="zh-CN" b="1" dirty="0" smtClean="0"/>
              <a:t>AndroidManifest.xml</a:t>
            </a:r>
            <a:r>
              <a:rPr lang="zh-CN" altLang="en-US" b="1" dirty="0" smtClean="0"/>
              <a:t>中注册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74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动态注册：</a:t>
            </a:r>
            <a:r>
              <a:rPr lang="en-US" altLang="zh-CN" dirty="0" err="1" smtClean="0"/>
              <a:t>BroadcastTest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726306"/>
            <a:ext cx="5451698" cy="4427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227619" y="3291830"/>
            <a:ext cx="2865226" cy="648072"/>
          </a:xfrm>
          <a:prstGeom prst="borderCallout1">
            <a:avLst>
              <a:gd name="adj1" fmla="val 55435"/>
              <a:gd name="adj2" fmla="val -4652"/>
              <a:gd name="adj3" fmla="val 82036"/>
              <a:gd name="adj4" fmla="val -9115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定义一个新的子类，确定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接收广播后的动作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5004048" y="1178860"/>
            <a:ext cx="1656184" cy="360040"/>
          </a:xfrm>
          <a:prstGeom prst="borderCallout1">
            <a:avLst>
              <a:gd name="adj1" fmla="val 55435"/>
              <a:gd name="adj2" fmla="val -4652"/>
              <a:gd name="adj3" fmla="val 49007"/>
              <a:gd name="adj4" fmla="val -452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子类实例化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004048" y="699542"/>
            <a:ext cx="2160240" cy="360040"/>
          </a:xfrm>
          <a:prstGeom prst="borderCallout1">
            <a:avLst>
              <a:gd name="adj1" fmla="val 55435"/>
              <a:gd name="adj2" fmla="val -4652"/>
              <a:gd name="adj3" fmla="val 105445"/>
              <a:gd name="adj4" fmla="val -11146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IntentFilter</a:t>
            </a:r>
            <a:r>
              <a:rPr lang="zh-CN" altLang="en-US" dirty="0" smtClean="0"/>
              <a:t>实例化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6228184" y="1946908"/>
            <a:ext cx="2160240" cy="624841"/>
          </a:xfrm>
          <a:prstGeom prst="borderCallout1">
            <a:avLst>
              <a:gd name="adj1" fmla="val 55435"/>
              <a:gd name="adj2" fmla="val -4652"/>
              <a:gd name="adj3" fmla="val 86269"/>
              <a:gd name="adj4" fmla="val -470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监听网络连接变化，注册接收者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3671900" y="2710055"/>
            <a:ext cx="2160240" cy="624841"/>
          </a:xfrm>
          <a:prstGeom prst="borderCallout1">
            <a:avLst>
              <a:gd name="adj1" fmla="val 55435"/>
              <a:gd name="adj2" fmla="val -4652"/>
              <a:gd name="adj3" fmla="val 86269"/>
              <a:gd name="adj4" fmla="val -4702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结束时取消注册（</a:t>
            </a:r>
            <a:r>
              <a:rPr lang="zh-CN" altLang="en-US" dirty="0" smtClean="0">
                <a:solidFill>
                  <a:srgbClr val="FF0000"/>
                </a:solidFill>
              </a:rPr>
              <a:t>一定要做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8" y="4011910"/>
            <a:ext cx="4947642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8" y="1311002"/>
            <a:ext cx="6638925" cy="2628900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185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4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39604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系统权限申请 </a:t>
            </a:r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</a:p>
          <a:p>
            <a:endParaRPr lang="en-US" altLang="zh-CN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447824" y="1295605"/>
            <a:ext cx="7419975" cy="1368741"/>
            <a:chOff x="447824" y="1295605"/>
            <a:chExt cx="7419975" cy="136874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825" y="1635646"/>
              <a:ext cx="7419974" cy="10287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824" y="1295605"/>
              <a:ext cx="7419975" cy="419100"/>
            </a:xfrm>
            <a:prstGeom prst="rect">
              <a:avLst/>
            </a:prstGeom>
          </p:spPr>
        </p:pic>
      </p:grp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动态注册：</a:t>
            </a:r>
            <a:r>
              <a:rPr lang="en-US" altLang="zh-CN" dirty="0" err="1" smtClean="0"/>
              <a:t>BroadcastTest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4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静态注册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程序未启动接收广播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zh-CN" altLang="en-US" dirty="0" smtClean="0"/>
              <a:t>用</a:t>
            </a:r>
            <a:r>
              <a:rPr lang="en-US" altLang="zh-CN" dirty="0" smtClean="0"/>
              <a:t>AS</a:t>
            </a:r>
            <a:r>
              <a:rPr lang="zh-CN" altLang="en-US" dirty="0" smtClean="0"/>
              <a:t>提供的快捷方式，创建一个</a:t>
            </a:r>
            <a:r>
              <a:rPr lang="zh-CN" altLang="en-US" dirty="0"/>
              <a:t>子</a:t>
            </a:r>
            <a:r>
              <a:rPr lang="zh-CN" altLang="en-US" dirty="0" smtClean="0"/>
              <a:t>类</a:t>
            </a:r>
            <a:r>
              <a:rPr lang="en-US" altLang="zh-CN" dirty="0" err="1" smtClean="0"/>
              <a:t>BootCompleteReceiver</a:t>
            </a:r>
            <a:r>
              <a:rPr lang="zh-CN" altLang="en-US" dirty="0" smtClean="0"/>
              <a:t>及其方法</a:t>
            </a:r>
            <a:r>
              <a:rPr lang="en-US" altLang="zh-CN" dirty="0" err="1" smtClean="0"/>
              <a:t>onReceive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修改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增加权限和广播过滤设置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>
                <a:solidFill>
                  <a:srgbClr val="FF0000"/>
                </a:solidFill>
              </a:rPr>
              <a:t>注意书上的实现方式，易受到具体厂商实现的干扰（如</a:t>
            </a:r>
            <a:r>
              <a:rPr lang="en-US" altLang="zh-CN" sz="1400" dirty="0" smtClean="0">
                <a:solidFill>
                  <a:srgbClr val="FF0000"/>
                </a:solidFill>
              </a:rPr>
              <a:t>MIUI</a:t>
            </a:r>
            <a:r>
              <a:rPr lang="zh-CN" altLang="en-US" sz="1400" dirty="0" smtClean="0">
                <a:solidFill>
                  <a:srgbClr val="FF0000"/>
                </a:solidFill>
              </a:rPr>
              <a:t>），我们只能采用</a:t>
            </a:r>
            <a:r>
              <a:rPr lang="en-US" altLang="zh-CN" sz="1400" dirty="0" smtClean="0">
                <a:solidFill>
                  <a:srgbClr val="FF0000"/>
                </a:solidFill>
              </a:rPr>
              <a:t>Log</a:t>
            </a:r>
            <a:r>
              <a:rPr lang="zh-CN" altLang="en-US" sz="1400" dirty="0" smtClean="0">
                <a:solidFill>
                  <a:srgbClr val="FF0000"/>
                </a:solidFill>
              </a:rPr>
              <a:t>方式来观察是否执行了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851670"/>
            <a:ext cx="4473500" cy="2760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856660" y="2067694"/>
            <a:ext cx="1603772" cy="360040"/>
          </a:xfrm>
          <a:prstGeom prst="borderCallout1">
            <a:avLst>
              <a:gd name="adj1" fmla="val 55435"/>
              <a:gd name="adj2" fmla="val -4652"/>
              <a:gd name="adj3" fmla="val 88513"/>
              <a:gd name="adj4" fmla="val -202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权限设置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6526560" y="3543858"/>
            <a:ext cx="1429816" cy="360040"/>
          </a:xfrm>
          <a:prstGeom prst="borderCallout1">
            <a:avLst>
              <a:gd name="adj1" fmla="val 55435"/>
              <a:gd name="adj2" fmla="val -4652"/>
              <a:gd name="adj3" fmla="val 88513"/>
              <a:gd name="adj4" fmla="val -2021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过滤设置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29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1424</TotalTime>
  <Words>665</Words>
  <Application>Microsoft Office PowerPoint</Application>
  <PresentationFormat>全屏显示(16:9)</PresentationFormat>
  <Paragraphs>149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219</vt:lpstr>
      <vt:lpstr>移动应用开发</vt:lpstr>
      <vt:lpstr>本节课学习内容</vt:lpstr>
      <vt:lpstr>Android的广播</vt:lpstr>
      <vt:lpstr>两种广播</vt:lpstr>
      <vt:lpstr>本节课学习内容</vt:lpstr>
      <vt:lpstr>系统广播</vt:lpstr>
      <vt:lpstr>动态注册：BroadcastTest</vt:lpstr>
      <vt:lpstr>动态注册：BroadcastTest</vt:lpstr>
      <vt:lpstr>静态注册</vt:lpstr>
      <vt:lpstr>本节课学习内容</vt:lpstr>
      <vt:lpstr>自定义广播：标准</vt:lpstr>
      <vt:lpstr>自定义广播：标准</vt:lpstr>
      <vt:lpstr>自定义广播：标准</vt:lpstr>
      <vt:lpstr>自定义广播：标准</vt:lpstr>
      <vt:lpstr>自定义广播：标准 Broadcast2</vt:lpstr>
      <vt:lpstr>自定义广播：有序</vt:lpstr>
      <vt:lpstr>自定义广播：有序</vt:lpstr>
      <vt:lpstr>自定义广播：有序</vt:lpstr>
      <vt:lpstr>本节课学习内容</vt:lpstr>
      <vt:lpstr>本地广播</vt:lpstr>
      <vt:lpstr>本节课学习内容</vt:lpstr>
      <vt:lpstr>基本原理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127</cp:revision>
  <dcterms:created xsi:type="dcterms:W3CDTF">2015-03-18T15:00:32Z</dcterms:created>
  <dcterms:modified xsi:type="dcterms:W3CDTF">2017-11-11T15:49:27Z</dcterms:modified>
</cp:coreProperties>
</file>