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7" r:id="rId4"/>
    <p:sldId id="345" r:id="rId5"/>
    <p:sldId id="349" r:id="rId6"/>
    <p:sldId id="284" r:id="rId7"/>
    <p:sldId id="285" r:id="rId8"/>
    <p:sldId id="350" r:id="rId9"/>
    <p:sldId id="351" r:id="rId10"/>
    <p:sldId id="286" r:id="rId11"/>
    <p:sldId id="346" r:id="rId12"/>
    <p:sldId id="352" r:id="rId13"/>
    <p:sldId id="354" r:id="rId14"/>
    <p:sldId id="355" r:id="rId15"/>
    <p:sldId id="356" r:id="rId16"/>
    <p:sldId id="303" r:id="rId17"/>
    <p:sldId id="304" r:id="rId18"/>
    <p:sldId id="306" r:id="rId19"/>
    <p:sldId id="353" r:id="rId20"/>
    <p:sldId id="307" r:id="rId21"/>
    <p:sldId id="308" r:id="rId22"/>
    <p:sldId id="347" r:id="rId23"/>
    <p:sldId id="390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21" r:id="rId33"/>
    <p:sldId id="322" r:id="rId34"/>
    <p:sldId id="330" r:id="rId35"/>
    <p:sldId id="348" r:id="rId36"/>
    <p:sldId id="324" r:id="rId37"/>
    <p:sldId id="326" r:id="rId38"/>
    <p:sldId id="327" r:id="rId39"/>
    <p:sldId id="328" r:id="rId40"/>
    <p:sldId id="329" r:id="rId41"/>
    <p:sldId id="325" r:id="rId42"/>
    <p:sldId id="340" r:id="rId43"/>
    <p:sldId id="341" r:id="rId44"/>
    <p:sldId id="342" r:id="rId45"/>
    <p:sldId id="343" r:id="rId46"/>
    <p:sldId id="34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4" autoAdjust="0"/>
    <p:restoredTop sz="94660"/>
  </p:normalViewPr>
  <p:slideViewPr>
    <p:cSldViewPr>
      <p:cViewPr varScale="1">
        <p:scale>
          <a:sx n="142" d="100"/>
          <a:sy n="142" d="100"/>
        </p:scale>
        <p:origin x="252" y="114"/>
      </p:cViewPr>
      <p:guideLst>
        <p:guide orient="horz" pos="16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" y="1227179"/>
            <a:ext cx="5074676" cy="1620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文件存储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" y="591820"/>
            <a:ext cx="8856980" cy="4290695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读取文件中的内容，修改</a:t>
            </a:r>
            <a:r>
              <a:rPr lang="en-US" altLang="zh-CN" dirty="0" err="1">
                <a:solidFill>
                  <a:srgbClr val="0000CC"/>
                </a:solidFill>
              </a:rPr>
              <a:t>MainActivity</a:t>
            </a:r>
            <a:endParaRPr lang="en-US" altLang="zh-CN" dirty="0">
              <a:solidFill>
                <a:srgbClr val="0000CC"/>
              </a:solidFill>
            </a:endParaRPr>
          </a:p>
        </p:txBody>
      </p:sp>
      <p:pic>
        <p:nvPicPr>
          <p:cNvPr id="5" name="图片 4" descr="捕获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31" y="1213842"/>
            <a:ext cx="4054406" cy="3267531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821055" y="3303049"/>
            <a:ext cx="3750945" cy="874395"/>
          </a:xfrm>
          <a:prstGeom prst="borderCallout1">
            <a:avLst>
              <a:gd name="adj1" fmla="val -160362"/>
              <a:gd name="adj2" fmla="val 127555"/>
              <a:gd name="adj3" fmla="val 51021"/>
              <a:gd name="adj4" fmla="val 1005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r>
              <a:rPr lang="en-US" altLang="zh-CN" sz="1400" dirty="0"/>
              <a:t>openFileInput()</a:t>
            </a:r>
            <a:r>
              <a:rPr lang="zh-CN" altLang="en-US" sz="1400" dirty="0"/>
              <a:t>创建一个</a:t>
            </a:r>
            <a:r>
              <a:rPr lang="en-US" altLang="zh-CN" sz="1400" dirty="0"/>
              <a:t>FileInPutStream</a:t>
            </a:r>
            <a:r>
              <a:rPr lang="zh-CN" altLang="en-US" sz="1400" dirty="0"/>
              <a:t>对象，然后通过它构建出一个</a:t>
            </a:r>
            <a:r>
              <a:rPr lang="en-US" altLang="zh-CN" sz="1400" dirty="0"/>
              <a:t>InputStreamRead</a:t>
            </a:r>
            <a:r>
              <a:rPr lang="zh-CN" altLang="en-US" sz="1400" dirty="0"/>
              <a:t>对象，在使用</a:t>
            </a:r>
            <a:r>
              <a:rPr lang="en-US" altLang="zh-CN" sz="1400" dirty="0">
                <a:sym typeface="+mn-ea"/>
              </a:rPr>
              <a:t>InputStreamRead</a:t>
            </a:r>
            <a:r>
              <a:rPr lang="zh-CN" altLang="en-US" sz="1400" dirty="0">
                <a:sym typeface="+mn-ea"/>
              </a:rPr>
              <a:t>构建出</a:t>
            </a:r>
            <a:r>
              <a:rPr lang="en-US" altLang="zh-CN" sz="1400" dirty="0">
                <a:sym typeface="+mn-ea"/>
              </a:rPr>
              <a:t>BufferReader</a:t>
            </a:r>
            <a:r>
              <a:rPr lang="zh-CN" altLang="en-US" sz="1400" dirty="0">
                <a:sym typeface="+mn-ea"/>
              </a:rPr>
              <a:t>对象对文件进行读取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7092280" y="3807549"/>
            <a:ext cx="1834396" cy="1074966"/>
          </a:xfrm>
          <a:prstGeom prst="borderCallout1">
            <a:avLst>
              <a:gd name="adj1" fmla="val -125836"/>
              <a:gd name="adj2" fmla="val 9102"/>
              <a:gd name="adj3" fmla="val 1264"/>
              <a:gd name="adj4" fmla="val 410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ea"/>
              </a:rPr>
              <a:t>判断读取的下一行是否为空，不为空的话就读取出来，追加到一个字符串中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6758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持久化技术简介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文件存储</a:t>
            </a:r>
          </a:p>
          <a:p>
            <a:endParaRPr lang="en-US" altLang="zh-CN" dirty="0"/>
          </a:p>
          <a:p>
            <a:r>
              <a:rPr lang="en-US" altLang="zh-CN" dirty="0"/>
              <a:t>SharedPreferences</a:t>
            </a:r>
            <a:r>
              <a:rPr lang="zh-CN" altLang="en-US" dirty="0"/>
              <a:t>存储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SQLite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数据库存储</a:t>
            </a:r>
          </a:p>
          <a:p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LitePal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操作数据库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SharedPreferences</a:t>
            </a:r>
            <a:r>
              <a:rPr lang="zh-CN" altLang="en-US" dirty="0">
                <a:sym typeface="+mn-ea"/>
              </a:rPr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采用键值对的方式来存储数据（实际就是一个</a:t>
            </a:r>
            <a:r>
              <a:rPr lang="en-US" altLang="zh-CN" dirty="0" smtClean="0">
                <a:solidFill>
                  <a:srgbClr val="0000CC"/>
                </a:solidFill>
                <a:sym typeface="+mn-ea"/>
              </a:rPr>
              <a:t>XML</a:t>
            </a:r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）</a:t>
            </a:r>
            <a:endParaRPr lang="en-US" altLang="zh-CN" dirty="0" smtClean="0">
              <a:solidFill>
                <a:srgbClr val="0000CC"/>
              </a:solidFill>
              <a:sym typeface="+mn-ea"/>
            </a:endParaRPr>
          </a:p>
          <a:p>
            <a:endParaRPr lang="en-US" altLang="zh-CN" dirty="0">
              <a:solidFill>
                <a:srgbClr val="0000CC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数据有一个对应的键值</a:t>
            </a:r>
            <a:endParaRPr lang="en-US" altLang="zh-CN" dirty="0" smtClean="0">
              <a:solidFill>
                <a:srgbClr val="0000CC"/>
              </a:solidFill>
              <a:sym typeface="+mn-ea"/>
            </a:endParaRPr>
          </a:p>
          <a:p>
            <a:endParaRPr lang="en-US" altLang="zh-CN" dirty="0">
              <a:solidFill>
                <a:srgbClr val="0000CC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支持不同的数据类型存储</a:t>
            </a:r>
            <a:endParaRPr lang="zh-CN" altLang="en-US" dirty="0">
              <a:solidFill>
                <a:srgbClr val="0000CC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获取</a:t>
            </a:r>
            <a:r>
              <a:rPr lang="en-US" altLang="zh-CN" dirty="0" err="1" smtClean="0">
                <a:sym typeface="+mn-ea"/>
              </a:rPr>
              <a:t>SharedPreferences</a:t>
            </a:r>
            <a:r>
              <a:rPr lang="zh-CN" altLang="en-US" dirty="0" smtClean="0"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sym typeface="+mn-ea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种获取方式</a:t>
            </a:r>
            <a:endParaRPr lang="zh-CN" altLang="en-US" dirty="0">
              <a:solidFill>
                <a:srgbClr val="0000CC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97" y="1316061"/>
            <a:ext cx="6019006" cy="3487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获取</a:t>
            </a:r>
            <a:r>
              <a:rPr lang="en-US" altLang="zh-CN" dirty="0" err="1" smtClean="0">
                <a:sym typeface="+mn-ea"/>
              </a:rPr>
              <a:t>SharedPreferences</a:t>
            </a:r>
            <a:r>
              <a:rPr lang="zh-CN" altLang="en-US" smtClean="0"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sym typeface="+mn-ea"/>
              </a:rPr>
              <a:t>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9360"/>
            <a:ext cx="7524750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读</a:t>
            </a:r>
            <a:r>
              <a:rPr lang="en-US" altLang="zh-CN" dirty="0" err="1" smtClean="0">
                <a:sym typeface="+mn-ea"/>
              </a:rPr>
              <a:t>SharedPreferences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sym typeface="+mn-ea"/>
              </a:rPr>
              <a:t>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1" y="1275606"/>
            <a:ext cx="748665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SP</a:t>
            </a:r>
            <a:r>
              <a:rPr lang="zh-CN" altLang="en-US" dirty="0" smtClean="0">
                <a:sym typeface="+mn-ea"/>
              </a:rPr>
              <a:t>存储实例：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SharedPreferencesTest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sym typeface="+mn-ea"/>
              </a:rPr>
              <a:t>activity_main.xml</a:t>
            </a:r>
            <a:endParaRPr lang="en-US" altLang="zh-CN" dirty="0">
              <a:solidFill>
                <a:srgbClr val="0000CC"/>
              </a:solidFill>
              <a:sym typeface="+mn-ea"/>
            </a:endParaRPr>
          </a:p>
        </p:txBody>
      </p:sp>
      <p:pic>
        <p:nvPicPr>
          <p:cNvPr id="4" name="图片 3" descr="捕获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263923"/>
            <a:ext cx="5281397" cy="2019582"/>
          </a:xfrm>
          <a:prstGeom prst="rect">
            <a:avLst/>
          </a:prstGeom>
          <a:effectLst/>
        </p:spPr>
      </p:pic>
      <p:sp>
        <p:nvSpPr>
          <p:cNvPr id="8" name="线形标注 1 7"/>
          <p:cNvSpPr/>
          <p:nvPr/>
        </p:nvSpPr>
        <p:spPr>
          <a:xfrm>
            <a:off x="4883785" y="1995805"/>
            <a:ext cx="2920365" cy="800100"/>
          </a:xfrm>
          <a:prstGeom prst="borderCallout1">
            <a:avLst>
              <a:gd name="adj1" fmla="val 55435"/>
              <a:gd name="adj2" fmla="val -4652"/>
              <a:gd name="adj3" fmla="val 77301"/>
              <a:gd name="adj4" fmla="val -456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添加一个</a:t>
            </a:r>
            <a:r>
              <a:rPr lang="en-US" altLang="zh-CN" dirty="0"/>
              <a:t>Button,</a:t>
            </a:r>
            <a:r>
              <a:rPr lang="zh-CN" altLang="en-US" dirty="0"/>
              <a:t>点击按钮将数据存储到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</a:t>
            </a:r>
          </a:p>
        </p:txBody>
      </p:sp>
      <p:pic>
        <p:nvPicPr>
          <p:cNvPr id="5" name="图片 4" descr="捕获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7" y="3003798"/>
            <a:ext cx="3315162" cy="1226991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4883785" y="3293745"/>
            <a:ext cx="2920365" cy="800100"/>
          </a:xfrm>
          <a:prstGeom prst="borderCallout1">
            <a:avLst>
              <a:gd name="adj1" fmla="val 55435"/>
              <a:gd name="adj2" fmla="val -4652"/>
              <a:gd name="adj3" fmla="val 54171"/>
              <a:gd name="adj4" fmla="val -404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添加一个</a:t>
            </a:r>
            <a:r>
              <a:rPr lang="en-US" altLang="zh-CN" dirty="0"/>
              <a:t>Button,</a:t>
            </a:r>
            <a:r>
              <a:rPr lang="zh-CN" altLang="en-US" dirty="0"/>
              <a:t>点击按钮将数据从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中读取出来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SP</a:t>
            </a:r>
            <a:r>
              <a:rPr lang="zh-CN" altLang="en-US" dirty="0">
                <a:sym typeface="+mn-ea"/>
              </a:rPr>
              <a:t>存储实例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1" y="1102995"/>
            <a:ext cx="6660738" cy="375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666169" y="591820"/>
            <a:ext cx="3442335" cy="1763906"/>
          </a:xfrm>
          <a:prstGeom prst="borderCallout1">
            <a:avLst>
              <a:gd name="adj1" fmla="val 55435"/>
              <a:gd name="adj2" fmla="val -4652"/>
              <a:gd name="adj3" fmla="val 126355"/>
              <a:gd name="adj4" fmla="val -235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context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getSharedpreferences()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方法获得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对象，有两个参数，第一个参数指定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文件的名称，第二个参数指定操作模式，目前只有一种。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再调用它的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edit()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对象获得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Sharedpreferences.editor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对象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558155" y="3230880"/>
            <a:ext cx="3442335" cy="970280"/>
          </a:xfrm>
          <a:prstGeom prst="borderCallout1">
            <a:avLst>
              <a:gd name="adj1" fmla="val 55435"/>
              <a:gd name="adj2" fmla="val -4652"/>
              <a:gd name="adj3" fmla="val 19332"/>
              <a:gd name="adj4" fmla="val -497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Sharedpreferences.editor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putXXX()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方法向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添加数据，添加形式类似于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(KEY,VALUE)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键值对的形式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558155" y="4332605"/>
            <a:ext cx="3442970" cy="608965"/>
          </a:xfrm>
          <a:prstGeom prst="borderCallout1">
            <a:avLst>
              <a:gd name="adj1" fmla="val 55435"/>
              <a:gd name="adj2" fmla="val -4652"/>
              <a:gd name="adj3" fmla="val -34920"/>
              <a:gd name="adj4" fmla="val -878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最后调用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Sharedpreferences.editor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apply()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方法进行提交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SP</a:t>
            </a:r>
            <a:r>
              <a:rPr lang="zh-CN" altLang="en-US" dirty="0">
                <a:sym typeface="+mn-ea"/>
              </a:rPr>
              <a:t>存储实例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627534"/>
            <a:ext cx="8856984" cy="3960440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从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Sharedpreferences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中读取数据，修改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MianActicity</a:t>
            </a:r>
          </a:p>
        </p:txBody>
      </p:sp>
      <p:pic>
        <p:nvPicPr>
          <p:cNvPr id="4" name="图片 3" descr="捕获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16690"/>
            <a:ext cx="6380736" cy="3700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线形标注 1 8"/>
          <p:cNvSpPr/>
          <p:nvPr/>
        </p:nvSpPr>
        <p:spPr>
          <a:xfrm>
            <a:off x="5724127" y="1216690"/>
            <a:ext cx="3393837" cy="1715100"/>
          </a:xfrm>
          <a:prstGeom prst="borderCallout1">
            <a:avLst>
              <a:gd name="adj1" fmla="val 55435"/>
              <a:gd name="adj2" fmla="val -4652"/>
              <a:gd name="adj3" fmla="val 122627"/>
              <a:gd name="adj4" fmla="val -490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getxxx()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方法，从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中读取数据，该方法中需要两个参数，第一个参数是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(KEY,VALUE)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键值对中的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值，第二个参数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默认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值，当没有找到对应值的时候以该值返回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5665391" y="3651870"/>
            <a:ext cx="2074961" cy="432048"/>
          </a:xfrm>
          <a:prstGeom prst="borderCallout1">
            <a:avLst>
              <a:gd name="adj1" fmla="val 55435"/>
              <a:gd name="adj2" fmla="val -4652"/>
              <a:gd name="adj3" fmla="val 14248"/>
              <a:gd name="adj4" fmla="val -403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注意查看</a:t>
            </a:r>
            <a:r>
              <a:rPr lang="en-US" altLang="zh-CN" sz="1600" dirty="0" err="1" smtClean="0">
                <a:solidFill>
                  <a:schemeClr val="tx1"/>
                </a:solidFill>
                <a:sym typeface="+mn-ea"/>
              </a:rPr>
              <a:t>logcat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信息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 Device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24847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Tools </a:t>
            </a:r>
            <a:r>
              <a:rPr lang="en-US" altLang="zh-CN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Android  Android Device Monitor</a:t>
            </a: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sym typeface="Wingdings" panose="05000000000000000000" pitchFamily="2" charset="2"/>
              </a:rPr>
              <a:t>但是，目前不太可用了（高版本</a:t>
            </a:r>
            <a:r>
              <a:rPr lang="en-US" altLang="zh-CN" dirty="0" smtClean="0">
                <a:solidFill>
                  <a:srgbClr val="0000CC"/>
                </a:solidFill>
                <a:sym typeface="Wingdings" panose="05000000000000000000" pitchFamily="2" charset="2"/>
              </a:rPr>
              <a:t>SDK</a:t>
            </a:r>
            <a:r>
              <a:rPr lang="zh-CN" altLang="en-US" dirty="0" smtClean="0">
                <a:solidFill>
                  <a:srgbClr val="0000CC"/>
                </a:solidFill>
                <a:sym typeface="Wingdings" panose="05000000000000000000" pitchFamily="2" charset="2"/>
              </a:rPr>
              <a:t>），可行的方法有：</a:t>
            </a:r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https://stackoverflow.com/questions/13006315/how-to-access-data-data-folder-in-android-device</a:t>
            </a: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29952"/>
            <a:ext cx="5157486" cy="23337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95" y="1662000"/>
            <a:ext cx="3824089" cy="1973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6758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持久化技术简介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文件存储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SharedPreferences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SQLite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数据库存储</a:t>
            </a:r>
          </a:p>
          <a:p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LitePal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操作数据库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ym typeface="+mn-ea"/>
              </a:rPr>
              <a:t>SharedPreferences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</a:t>
            </a:r>
            <a:r>
              <a:rPr lang="en-US" altLang="zh-CN" dirty="0" err="1">
                <a:sym typeface="+mn-ea"/>
              </a:rPr>
              <a:t>BroadcastBestPractice</a:t>
            </a:r>
            <a:r>
              <a:rPr lang="zh-CN" altLang="en-US" dirty="0">
                <a:sym typeface="+mn-ea"/>
              </a:rPr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sym typeface="+mn-ea"/>
              </a:rPr>
              <a:t>SharedPreferences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实例，实现记住密码功能</a:t>
            </a:r>
          </a:p>
          <a:p>
            <a:r>
              <a:rPr lang="zh-CN" altLang="en-US" dirty="0">
                <a:solidFill>
                  <a:srgbClr val="0000CC"/>
                </a:solidFill>
                <a:sym typeface="+mn-ea"/>
              </a:rPr>
              <a:t>我们修改上一节课的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BroadcastBestPractice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项目，首先修改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activity_login</a:t>
            </a:r>
          </a:p>
        </p:txBody>
      </p:sp>
      <p:pic>
        <p:nvPicPr>
          <p:cNvPr id="4" name="图片 3" descr="捕获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1635646"/>
            <a:ext cx="4321175" cy="29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线形标注 1 8"/>
          <p:cNvSpPr/>
          <p:nvPr/>
        </p:nvSpPr>
        <p:spPr>
          <a:xfrm>
            <a:off x="6948264" y="2211710"/>
            <a:ext cx="2088231" cy="1485766"/>
          </a:xfrm>
          <a:prstGeom prst="borderCallout1">
            <a:avLst>
              <a:gd name="adj1" fmla="val 55435"/>
              <a:gd name="adj2" fmla="val -4652"/>
              <a:gd name="adj3" fmla="val 75325"/>
              <a:gd name="adj4" fmla="val -562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在这里添加一个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ChexBox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复选框，通过选中与否来控制用户是否需要记住密码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1205230"/>
            <a:ext cx="4984750" cy="2732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+mn-ea"/>
              </a:rPr>
              <a:t>SharedPreferences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</a:t>
            </a:r>
            <a:r>
              <a:rPr lang="en-US" altLang="zh-CN" dirty="0" err="1">
                <a:sym typeface="+mn-ea"/>
              </a:rPr>
              <a:t>BroadcastBestPractice</a:t>
            </a:r>
            <a:r>
              <a:rPr lang="zh-CN" altLang="en-US" dirty="0">
                <a:sym typeface="+mn-ea"/>
              </a:rPr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LoginActivity</a:t>
            </a:r>
          </a:p>
        </p:txBody>
      </p:sp>
      <p:pic>
        <p:nvPicPr>
          <p:cNvPr id="5" name="图片 4" descr="捕获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71880"/>
            <a:ext cx="5053330" cy="3999865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457200" y="3937635"/>
            <a:ext cx="3442970" cy="895985"/>
          </a:xfrm>
          <a:prstGeom prst="borderCallout1">
            <a:avLst>
              <a:gd name="adj1" fmla="val -1596"/>
              <a:gd name="adj2" fmla="val 35576"/>
              <a:gd name="adj3" fmla="val -197601"/>
              <a:gd name="adj4" fmla="val 178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getXXX()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方法获取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remeber_password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的值，这个值存储了用户是否点击了记住密码，如果是就将保存的用户名密码显示再文本框里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742940" y="3423920"/>
            <a:ext cx="3442970" cy="513715"/>
          </a:xfrm>
          <a:prstGeom prst="borderCallout1">
            <a:avLst>
              <a:gd name="adj1" fmla="val 55435"/>
              <a:gd name="adj2" fmla="val -4652"/>
              <a:gd name="adj3" fmla="val -233745"/>
              <a:gd name="adj4" fmla="val -142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判断复选框是否被点中，是则将用户名和密码保存到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Sharedpreferences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文件中去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6758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持久化技术简介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文件存储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SharedPreferences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SQLite</a:t>
            </a:r>
            <a:r>
              <a:rPr lang="zh-CN" altLang="en-US" dirty="0" smtClean="0"/>
              <a:t>数据库存储</a:t>
            </a:r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LitePal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操作数据库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SQLite</a:t>
            </a:r>
            <a:r>
              <a:rPr lang="zh-CN" altLang="en-US">
                <a:solidFill>
                  <a:srgbClr val="0000CC"/>
                </a:solidFill>
              </a:rPr>
              <a:t>数据库简介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CC"/>
                </a:solidFill>
              </a:rPr>
              <a:t>    </a:t>
            </a:r>
            <a:r>
              <a:rPr sz="1800">
                <a:solidFill>
                  <a:schemeClr val="tx1"/>
                </a:solidFill>
                <a:sym typeface="+mn-ea"/>
              </a:rPr>
              <a:t>SQLite是目前最流行的开源嵌入式数据库，SQLite可以很好的支持关系型数据库所具备的一些基本特征，如标准SQL语法、事务、数据表和索引等。SQLite支持 NULL、INTEGER、REAL（浮点数字）、TEXT(字符串文本)和BLOB(二进制对象)数据类型，虽然它支持的类型虽然只有五种，但实际上sqlite3也接受varchar(n)、char(n)、decimal(p,s) 等数据类型，只不过在运算或保存时会转成对应的五种数据类型。下面我们将列举一下SQLite的主要特征：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sym typeface="+mn-ea"/>
              </a:rPr>
              <a:t>    1). 管理简单，甚至可以认为无需管理。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sym typeface="+mn-ea"/>
              </a:rPr>
              <a:t>    2). 操作方便，SQLite生成的数据库文件可以在各个平台无缝移植。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sym typeface="+mn-ea"/>
              </a:rPr>
              <a:t>    3). 可以非常方便的以多种形式嵌入到其他应用程序中，如静态库、动态库等。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sym typeface="+mn-ea"/>
              </a:rPr>
              <a:t>    4). 易于维护。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</a:t>
            </a:r>
            <a:r>
              <a:rPr lang="zh-CN" altLang="en-US" dirty="0" smtClean="0">
                <a:sym typeface="+mn-ea"/>
              </a:rPr>
              <a:t>存储：</a:t>
            </a:r>
            <a:r>
              <a:rPr lang="en-US" altLang="zh-CN" dirty="0" err="1" smtClean="0">
                <a:sym typeface="+mn-ea"/>
              </a:rPr>
              <a:t>DatabaseTest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59" y="591210"/>
            <a:ext cx="8856984" cy="3960440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创建数据库，新建一个</a:t>
            </a:r>
            <a:r>
              <a:rPr lang="en-US" altLang="zh-CN" dirty="0" err="1">
                <a:solidFill>
                  <a:srgbClr val="0000CC"/>
                </a:solidFill>
              </a:rPr>
              <a:t>MyDatabaseHelper</a:t>
            </a:r>
            <a:r>
              <a:rPr lang="zh-CN" altLang="en-US" dirty="0">
                <a:solidFill>
                  <a:srgbClr val="0000CC"/>
                </a:solidFill>
              </a:rPr>
              <a:t>类</a:t>
            </a:r>
          </a:p>
        </p:txBody>
      </p:sp>
      <p:pic>
        <p:nvPicPr>
          <p:cNvPr id="5" name="图片 4" descr="捕获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3046095"/>
            <a:ext cx="5861050" cy="2122170"/>
          </a:xfrm>
          <a:prstGeom prst="rect">
            <a:avLst/>
          </a:prstGeom>
        </p:spPr>
      </p:pic>
      <p:pic>
        <p:nvPicPr>
          <p:cNvPr id="4" name="图片 3" descr="捕获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67274"/>
            <a:ext cx="6207760" cy="220916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668010" y="1168400"/>
            <a:ext cx="3442970" cy="1171575"/>
          </a:xfrm>
          <a:prstGeom prst="borderCallout1">
            <a:avLst>
              <a:gd name="adj1" fmla="val 55435"/>
              <a:gd name="adj2" fmla="val -4652"/>
              <a:gd name="adj3" fmla="val 12855"/>
              <a:gd name="adj4" fmla="val -554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创建一个表的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语句，涉及到的数据类型有，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integer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表示整型，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text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表示文本类型，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real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表示浮点型，同时我们使用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primary key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id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设置为主键，并用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autoincrement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关键字表示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id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自动增长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668010" y="3046095"/>
            <a:ext cx="3442970" cy="513715"/>
          </a:xfrm>
          <a:prstGeom prst="borderCallout1">
            <a:avLst>
              <a:gd name="adj1" fmla="val 55435"/>
              <a:gd name="adj2" fmla="val -4652"/>
              <a:gd name="adj3" fmla="val 157849"/>
              <a:gd name="adj4" fmla="val -113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execSQL()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方法执行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7445"/>
            <a:ext cx="7011670" cy="2848610"/>
          </a:xfrm>
          <a:prstGeom prst="rect">
            <a:avLst/>
          </a:prstGeom>
        </p:spPr>
      </p:pic>
      <p:pic>
        <p:nvPicPr>
          <p:cNvPr id="5" name="图片 4" descr="捕获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31920"/>
            <a:ext cx="1019175" cy="8001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649595" y="1347614"/>
            <a:ext cx="3442970" cy="1099041"/>
          </a:xfrm>
          <a:prstGeom prst="borderCallout1">
            <a:avLst>
              <a:gd name="adj1" fmla="val 55435"/>
              <a:gd name="adj2" fmla="val -4652"/>
              <a:gd name="adj3" fmla="val 115501"/>
              <a:gd name="adj4" fmla="val -705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onCreate()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方法中创建了</a:t>
            </a:r>
            <a:r>
              <a:rPr lang="en-US" altLang="zh-CN" sz="1400" dirty="0" err="1">
                <a:solidFill>
                  <a:schemeClr val="tx1"/>
                </a:solidFill>
                <a:sym typeface="+mn-ea"/>
              </a:rPr>
              <a:t>MyDatabaseHelperd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对象，并通过构造方法指定数据库名为</a:t>
            </a:r>
            <a:r>
              <a:rPr lang="en-US" altLang="zh-CN" sz="1400" dirty="0" err="1">
                <a:solidFill>
                  <a:schemeClr val="tx1"/>
                </a:solidFill>
                <a:sym typeface="+mn-ea"/>
              </a:rPr>
              <a:t>BookStore.db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，版本号为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649595" y="3371215"/>
            <a:ext cx="3442970" cy="1106805"/>
          </a:xfrm>
          <a:prstGeom prst="borderCallout1">
            <a:avLst>
              <a:gd name="adj1" fmla="val 55435"/>
              <a:gd name="adj2" fmla="val -4652"/>
              <a:gd name="adj3" fmla="val 29202"/>
              <a:gd name="adj4" fmla="val -736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getWritableDatabase()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方法，当第一次点击按钮的时候，会检测程序中没有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BookStore.db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这个数据库，，如果没有程序会调用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MyDatabaseHelperd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onCreate()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方法来创建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升级数据库，修改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MyDatabaseHelper</a:t>
            </a:r>
            <a:endParaRPr lang="zh-CN" altLang="en-US">
              <a:solidFill>
                <a:srgbClr val="0000CC"/>
              </a:solidFill>
              <a:sym typeface="+mn-ea"/>
            </a:endParaRPr>
          </a:p>
        </p:txBody>
      </p:sp>
      <p:pic>
        <p:nvPicPr>
          <p:cNvPr id="4" name="图片 3" descr="捕获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3135"/>
            <a:ext cx="5901055" cy="433133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5478780" y="1880870"/>
            <a:ext cx="3442970" cy="297815"/>
          </a:xfrm>
          <a:prstGeom prst="borderCallout1">
            <a:avLst>
              <a:gd name="adj1" fmla="val 55435"/>
              <a:gd name="adj2" fmla="val -4652"/>
              <a:gd name="adj3" fmla="val 132128"/>
              <a:gd name="adj4" fmla="val -63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添加一个创建表的语句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404485" y="4201160"/>
            <a:ext cx="3442970" cy="478790"/>
          </a:xfrm>
          <a:prstGeom prst="borderCallout1">
            <a:avLst>
              <a:gd name="adj1" fmla="val 55435"/>
              <a:gd name="adj2" fmla="val -4652"/>
              <a:gd name="adj3" fmla="val 132128"/>
              <a:gd name="adj4" fmla="val -63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execSQL()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方法执行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478780" y="2379980"/>
            <a:ext cx="3442970" cy="1492250"/>
          </a:xfrm>
          <a:prstGeom prst="borderCallout1">
            <a:avLst>
              <a:gd name="adj1" fmla="val 55435"/>
              <a:gd name="adj2" fmla="val -4652"/>
              <a:gd name="adj3" fmla="val 104296"/>
              <a:gd name="adj4" fmla="val -591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运行程序后我们发现，程序里并没有我们新添加的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Category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这个表，因为我们刚刚提过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getWritableDatabase()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方法会检测程序里是否有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BookStore.db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这个数据库，如果存在，就不会在调用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MyDatabaseHelper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onCreate()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方法，因此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Category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这个表也不会被创建了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解决添加新表的的问题，修改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MyDatabaseHelper</a:t>
            </a:r>
            <a:endParaRPr lang="zh-CN" altLang="en-US"/>
          </a:p>
        </p:txBody>
      </p:sp>
      <p:pic>
        <p:nvPicPr>
          <p:cNvPr id="4" name="图片 3" descr="捕获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585"/>
            <a:ext cx="7173595" cy="230568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359400" y="2908300"/>
            <a:ext cx="3442970" cy="1152525"/>
          </a:xfrm>
          <a:prstGeom prst="borderCallout1">
            <a:avLst>
              <a:gd name="adj1" fmla="val 55435"/>
              <a:gd name="adj2" fmla="val -4652"/>
              <a:gd name="adj3" fmla="val -42941"/>
              <a:gd name="adj4" fmla="val -782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onUpgrade()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方法在数据库升级的时候会被调用，在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onUpgrade()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里执行了两条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DROP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语句，意思是如果这个表在数库中存在的话删除表，然后调用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onCreate()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方法，那么什么时候会调用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onUpgrade()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1095"/>
            <a:ext cx="7021195" cy="30772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380990" y="3291840"/>
            <a:ext cx="3442970" cy="1152525"/>
          </a:xfrm>
          <a:prstGeom prst="borderCallout1">
            <a:avLst>
              <a:gd name="adj1" fmla="val 55435"/>
              <a:gd name="adj2" fmla="val -4652"/>
              <a:gd name="adj3" fmla="val -42941"/>
              <a:gd name="adj4" fmla="val -782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在创建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MyDatabaseHelperd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对象的时候我们指定版本号为大于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的整数，这表示我们对数据库进行了升级，程序因此会调用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onUpgrade()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7343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添加数据，修改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953770"/>
            <a:ext cx="5304790" cy="3909695"/>
          </a:xfrm>
          <a:prstGeom prst="rect">
            <a:avLst/>
          </a:prstGeom>
        </p:spPr>
      </p:pic>
      <p:pic>
        <p:nvPicPr>
          <p:cNvPr id="5" name="图片 4" descr="捕获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740" y="840105"/>
            <a:ext cx="4349750" cy="115506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5557520" y="1695450"/>
            <a:ext cx="3442970" cy="1322070"/>
          </a:xfrm>
          <a:prstGeom prst="borderCallout1">
            <a:avLst>
              <a:gd name="adj1" fmla="val 55435"/>
              <a:gd name="adj2" fmla="val -4652"/>
              <a:gd name="adj3" fmla="val 97465"/>
              <a:gd name="adj4" fmla="val -767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首先我们获得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对象，然后用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ContentValues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来对要添加的数据进行组装，这里我们添加了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表里的四列数据，然后调用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insert()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方法将数据添加到表中。这里我们组装了两组不同的数据。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持久化技术简介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数据持久化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就是将内存中的数据保存到存储设备中，使得数据在断电后仍不丢失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三种方式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SharedPerferences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内建数据库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更新数据，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pic>
        <p:nvPicPr>
          <p:cNvPr id="4" name="图片 3" descr="捕获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984250"/>
            <a:ext cx="6125845" cy="3036570"/>
          </a:xfrm>
          <a:prstGeom prst="rect">
            <a:avLst/>
          </a:prstGeom>
        </p:spPr>
      </p:pic>
      <p:pic>
        <p:nvPicPr>
          <p:cNvPr id="5" name="图片 4" descr="捕获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3937000"/>
            <a:ext cx="6695440" cy="122745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5557520" y="984250"/>
            <a:ext cx="3442970" cy="1587500"/>
          </a:xfrm>
          <a:prstGeom prst="borderCallout1">
            <a:avLst>
              <a:gd name="adj1" fmla="val 55435"/>
              <a:gd name="adj2" fmla="val -4652"/>
              <a:gd name="adj3" fmla="val 193275"/>
              <a:gd name="adj4" fmla="val -764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构建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ContentValues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对象，指定了一组数据，表示我们想把价格更新为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10.99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update()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方法，第三、四个参数是来指定具体更新哪几行数据，第三个参数对应的是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where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，表示更新所有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为？的行，第四个参数具体指定？的内容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删除数据，修改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6005"/>
            <a:ext cx="6591935" cy="349631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5557520" y="1186815"/>
            <a:ext cx="3442970" cy="1310640"/>
          </a:xfrm>
          <a:prstGeom prst="borderCallout1">
            <a:avLst>
              <a:gd name="adj1" fmla="val 55435"/>
              <a:gd name="adj2" fmla="val -4652"/>
              <a:gd name="adj3" fmla="val 193275"/>
              <a:gd name="adj4" fmla="val -764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SQLiteDatabase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delete()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方法，第二、三个参数是来指定具体删除哪几行数据，第二个参数对应的是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语句中的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where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，表示删除所有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pages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大于？的行，第三个参数具体指定？的内容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查询数据，</a:t>
            </a:r>
            <a:r>
              <a:rPr lang="en-US" altLang="zh-CN">
                <a:solidFill>
                  <a:srgbClr val="0000CC"/>
                </a:solidFill>
              </a:rPr>
              <a:t>query()</a:t>
            </a:r>
            <a:r>
              <a:rPr lang="zh-CN" altLang="en-US">
                <a:solidFill>
                  <a:srgbClr val="0000CC"/>
                </a:solidFill>
              </a:rPr>
              <a:t>方法参数介绍</a:t>
            </a:r>
          </a:p>
        </p:txBody>
      </p:sp>
      <p:pic>
        <p:nvPicPr>
          <p:cNvPr id="4" name="图片 3" descr="捕获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1423670"/>
            <a:ext cx="8059420" cy="22961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 </a:t>
            </a:r>
          </a:p>
        </p:txBody>
      </p:sp>
      <p:pic>
        <p:nvPicPr>
          <p:cNvPr id="4" name="图片 3" descr="捕获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1102360"/>
            <a:ext cx="5829935" cy="403923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5393690" y="1284605"/>
            <a:ext cx="3442970" cy="478790"/>
          </a:xfrm>
          <a:prstGeom prst="borderCallout1">
            <a:avLst>
              <a:gd name="adj1" fmla="val 55435"/>
              <a:gd name="adj2" fmla="val -4652"/>
              <a:gd name="adj3" fmla="val 132128"/>
              <a:gd name="adj4" fmla="val -63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查出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表中的所有数据，得到一个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Cursor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数据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393690" y="1869440"/>
            <a:ext cx="3442970" cy="478790"/>
          </a:xfrm>
          <a:prstGeom prst="borderCallout1">
            <a:avLst>
              <a:gd name="adj1" fmla="val 55435"/>
              <a:gd name="adj2" fmla="val -4652"/>
              <a:gd name="adj3" fmla="val 54376"/>
              <a:gd name="adj4" fmla="val -736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将数据指针移到第一行位置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557520" y="4253230"/>
            <a:ext cx="3442970" cy="478790"/>
          </a:xfrm>
          <a:prstGeom prst="borderCallout1">
            <a:avLst>
              <a:gd name="adj1" fmla="val 55435"/>
              <a:gd name="adj2" fmla="val -4652"/>
              <a:gd name="adj3" fmla="val 27586"/>
              <a:gd name="adj4" fmla="val -563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遍历查询到的每一行数据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5744210" y="2571115"/>
            <a:ext cx="3442970" cy="478790"/>
          </a:xfrm>
          <a:prstGeom prst="borderCallout1">
            <a:avLst>
              <a:gd name="adj1" fmla="val 55435"/>
              <a:gd name="adj2" fmla="val -4652"/>
              <a:gd name="adj3" fmla="val 21087"/>
              <a:gd name="adj4" fmla="val -30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getColumnIndex()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方法获取某一列在表中对应的位置索引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 bldLvl="0" animBg="1"/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SQLite</a:t>
            </a:r>
            <a:r>
              <a:rPr lang="zh-CN" altLang="en-US" dirty="0" smtClean="0">
                <a:sym typeface="+mn-ea"/>
              </a:rPr>
              <a:t>数据库存储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使用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操作数据库</a:t>
            </a:r>
          </a:p>
        </p:txBody>
      </p:sp>
      <p:pic>
        <p:nvPicPr>
          <p:cNvPr id="5" name="图片 4" descr="捕获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4730"/>
            <a:ext cx="828802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6758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持久化技术简介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文件存储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SharedPreferences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存储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数据库存储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LitePal</a:t>
            </a:r>
            <a:r>
              <a:rPr lang="zh-CN" altLang="en-US" dirty="0" smtClean="0"/>
              <a:t>操作数据库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LitePal</a:t>
            </a:r>
            <a:r>
              <a:rPr lang="zh-CN" altLang="en-US">
                <a:solidFill>
                  <a:srgbClr val="0000CC"/>
                </a:solidFill>
              </a:rPr>
              <a:t>简介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</a:rPr>
              <a:t>       LitePal是一款开源的Android数据库框架，它采用了对象关系映射(ORM)的模式，并将我们平时开发时最常用到的一些数据库功能进行了封装，使得不用编写一行SQL语句就可以完成各种建表、増删改查的操作。并且LitePal很“轻”，jar包只有100k不到，而且近乎零配置，这一点和Hibernate这类的框架有很大区别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配置</a:t>
            </a:r>
            <a:r>
              <a:rPr lang="en-US" altLang="zh-CN">
                <a:solidFill>
                  <a:srgbClr val="0000CC"/>
                </a:solidFill>
              </a:rPr>
              <a:t>LitePal</a:t>
            </a:r>
          </a:p>
          <a:p>
            <a:r>
              <a:rPr lang="zh-CN" altLang="en-US">
                <a:solidFill>
                  <a:srgbClr val="0000CC"/>
                </a:solidFill>
              </a:rPr>
              <a:t>第一步，编辑</a:t>
            </a:r>
            <a:r>
              <a:rPr lang="en-US" altLang="zh-CN">
                <a:solidFill>
                  <a:srgbClr val="0000CC"/>
                </a:solidFill>
              </a:rPr>
              <a:t>app/build.gradle</a:t>
            </a:r>
          </a:p>
          <a:p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第二步，配置</a:t>
            </a:r>
            <a:r>
              <a:rPr lang="en-US" altLang="zh-CN">
                <a:solidFill>
                  <a:srgbClr val="0000CC"/>
                </a:solidFill>
              </a:rPr>
              <a:t>litepal.xml</a:t>
            </a:r>
            <a:r>
              <a:rPr lang="zh-CN" altLang="en-US">
                <a:solidFill>
                  <a:srgbClr val="0000CC"/>
                </a:solidFill>
              </a:rPr>
              <a:t>文件</a:t>
            </a:r>
          </a:p>
        </p:txBody>
      </p:sp>
      <p:pic>
        <p:nvPicPr>
          <p:cNvPr id="4" name="图片 3" descr="捕获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4130"/>
            <a:ext cx="4925060" cy="11811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521325" y="1506855"/>
            <a:ext cx="3442970" cy="361315"/>
          </a:xfrm>
          <a:prstGeom prst="borderCallout1">
            <a:avLst>
              <a:gd name="adj1" fmla="val 55435"/>
              <a:gd name="adj2" fmla="val -4652"/>
              <a:gd name="adj3" fmla="val 167639"/>
              <a:gd name="adj4" fmla="val -54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LitePal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引入到项目中</a:t>
            </a:r>
          </a:p>
        </p:txBody>
      </p:sp>
      <p:pic>
        <p:nvPicPr>
          <p:cNvPr id="7" name="图片 6" descr="捕获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01315"/>
            <a:ext cx="3886835" cy="188595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243830" y="2719705"/>
            <a:ext cx="3442970" cy="361315"/>
          </a:xfrm>
          <a:prstGeom prst="borderCallout1">
            <a:avLst>
              <a:gd name="adj1" fmla="val 55435"/>
              <a:gd name="adj2" fmla="val -4652"/>
              <a:gd name="adj3" fmla="val 167639"/>
              <a:gd name="adj4" fmla="val -54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&lt;dpname&gt;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指定数据库名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243830" y="3187700"/>
            <a:ext cx="3442970" cy="361315"/>
          </a:xfrm>
          <a:prstGeom prst="borderCallout1">
            <a:avLst>
              <a:gd name="adj1" fmla="val 55435"/>
              <a:gd name="adj2" fmla="val -4652"/>
              <a:gd name="adj3" fmla="val 167639"/>
              <a:gd name="adj4" fmla="val -54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&lt;version&gt;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指定数据库版本号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243830" y="3910965"/>
            <a:ext cx="3442970" cy="361315"/>
          </a:xfrm>
          <a:prstGeom prst="borderCallout1">
            <a:avLst>
              <a:gd name="adj1" fmla="val 55435"/>
              <a:gd name="adj2" fmla="val -4652"/>
              <a:gd name="adj3" fmla="val 105799"/>
              <a:gd name="adj4" fmla="val -1091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+mn-ea"/>
              </a:rPr>
              <a:t>&lt;list&gt;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指定所有的映射模型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第三步，配置</a:t>
            </a:r>
            <a:r>
              <a:rPr lang="en-US" altLang="zh-CN">
                <a:solidFill>
                  <a:srgbClr val="0000CC"/>
                </a:solidFill>
              </a:rPr>
              <a:t>LitePalApplication,</a:t>
            </a:r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AndroidManifest.xml</a:t>
            </a:r>
          </a:p>
        </p:txBody>
      </p:sp>
      <p:pic>
        <p:nvPicPr>
          <p:cNvPr id="4" name="图片 3" descr="捕获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8880"/>
            <a:ext cx="6315710" cy="1019175"/>
          </a:xfrm>
          <a:prstGeom prst="rect">
            <a:avLst/>
          </a:prstGeom>
        </p:spPr>
      </p:pic>
      <p:pic>
        <p:nvPicPr>
          <p:cNvPr id="5" name="图片 4" descr="捕获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6300"/>
            <a:ext cx="3943985" cy="134302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43830" y="2218055"/>
            <a:ext cx="3442970" cy="914400"/>
          </a:xfrm>
          <a:prstGeom prst="borderCallout1">
            <a:avLst>
              <a:gd name="adj1" fmla="val 55435"/>
              <a:gd name="adj2" fmla="val -4652"/>
              <a:gd name="adj3" fmla="val -28055"/>
              <a:gd name="adj4" fmla="val -523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将项目的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application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配置为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org.litpal.LitLapApplication,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这样才能让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LitPal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所有的功能正常使用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创建和升级数据库，创建一个</a:t>
            </a:r>
            <a:r>
              <a:rPr lang="en-US" altLang="zh-CN">
                <a:solidFill>
                  <a:srgbClr val="0000CC"/>
                </a:solidFill>
              </a:rPr>
              <a:t>Book</a:t>
            </a:r>
            <a:r>
              <a:rPr lang="zh-CN" altLang="en-US">
                <a:solidFill>
                  <a:srgbClr val="0000CC"/>
                </a:solidFill>
              </a:rPr>
              <a:t>类</a:t>
            </a:r>
          </a:p>
        </p:txBody>
      </p:sp>
      <p:pic>
        <p:nvPicPr>
          <p:cNvPr id="8" name="图片 7" descr="捕获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0755"/>
            <a:ext cx="2515235" cy="2839085"/>
          </a:xfrm>
          <a:prstGeom prst="rect">
            <a:avLst/>
          </a:prstGeom>
        </p:spPr>
      </p:pic>
      <p:pic>
        <p:nvPicPr>
          <p:cNvPr id="10" name="图片 9" descr="捕获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799840"/>
            <a:ext cx="2696210" cy="1362075"/>
          </a:xfrm>
          <a:prstGeom prst="rect">
            <a:avLst/>
          </a:prstGeom>
        </p:spPr>
      </p:pic>
      <p:pic>
        <p:nvPicPr>
          <p:cNvPr id="11" name="图片 10" descr="捕获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91185"/>
            <a:ext cx="3255010" cy="463169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2850515" y="2178685"/>
            <a:ext cx="2721610" cy="914400"/>
          </a:xfrm>
          <a:prstGeom prst="borderCallout1">
            <a:avLst>
              <a:gd name="adj1" fmla="val 55435"/>
              <a:gd name="adj2" fmla="val -4652"/>
              <a:gd name="adj3" fmla="val -20486"/>
              <a:gd name="adj4" fmla="val -35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这是一个典型的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JavaBean,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中我们定义了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个字段、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getter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setter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方法，与数据库表中的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表中的列一一对应</a:t>
            </a:r>
          </a:p>
        </p:txBody>
      </p:sp>
      <p:pic>
        <p:nvPicPr>
          <p:cNvPr id="4" name="图片 3" descr="捕获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960755"/>
            <a:ext cx="3629660" cy="257175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2850515" y="1382395"/>
            <a:ext cx="2721610" cy="490855"/>
          </a:xfrm>
          <a:prstGeom prst="borderCallout1">
            <a:avLst>
              <a:gd name="adj1" fmla="val 55435"/>
              <a:gd name="adj2" fmla="val -4652"/>
              <a:gd name="adj3" fmla="val -48641"/>
              <a:gd name="adj4" fmla="val 35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只有继承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DataSupport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类，才能进行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CRUD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6758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持久化技术简介</a:t>
            </a:r>
          </a:p>
          <a:p>
            <a:endParaRPr lang="zh-CN" altLang="en-US" dirty="0"/>
          </a:p>
          <a:p>
            <a:r>
              <a:rPr lang="zh-CN" altLang="en-US" dirty="0"/>
              <a:t>文件存储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SharedPreferences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SQLite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数据库存储</a:t>
            </a:r>
          </a:p>
          <a:p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LitePal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操作数据库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litepal.xml</a:t>
            </a:r>
          </a:p>
        </p:txBody>
      </p:sp>
      <p:pic>
        <p:nvPicPr>
          <p:cNvPr id="4" name="图片 3" descr="捕获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3175"/>
            <a:ext cx="3696335" cy="419100"/>
          </a:xfrm>
          <a:prstGeom prst="rect">
            <a:avLst/>
          </a:prstGeom>
        </p:spPr>
      </p:pic>
      <p:pic>
        <p:nvPicPr>
          <p:cNvPr id="5" name="图片 4" descr="捕获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2275"/>
            <a:ext cx="5953760" cy="117157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008630" y="2863850"/>
            <a:ext cx="2721610" cy="914400"/>
          </a:xfrm>
          <a:prstGeom prst="borderCallout1">
            <a:avLst>
              <a:gd name="adj1" fmla="val 55435"/>
              <a:gd name="adj2" fmla="val -4652"/>
              <a:gd name="adj3" fmla="val -20486"/>
              <a:gd name="adj4" fmla="val -35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&lt;mapping&gt;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标签来声明我们要配置的映射模型类，注意一定要用完整的类名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7930"/>
            <a:ext cx="6964045" cy="306768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719830" y="3524885"/>
            <a:ext cx="2721610" cy="914400"/>
          </a:xfrm>
          <a:prstGeom prst="borderCallout1">
            <a:avLst>
              <a:gd name="adj1" fmla="val 55435"/>
              <a:gd name="adj2" fmla="val -4652"/>
              <a:gd name="adj3" fmla="val -20486"/>
              <a:gd name="adj4" fmla="val -35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Connector.getDatabase()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方法就是最简单的一次数据库操作，完成数据库的创建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使用</a:t>
            </a:r>
            <a:r>
              <a:rPr lang="en-US" altLang="zh-CN">
                <a:solidFill>
                  <a:srgbClr val="0000CC"/>
                </a:solidFill>
              </a:rPr>
              <a:t>LitePal</a:t>
            </a:r>
            <a:r>
              <a:rPr lang="zh-CN" altLang="en-US">
                <a:solidFill>
                  <a:srgbClr val="0000CC"/>
                </a:solidFill>
              </a:rPr>
              <a:t>添加数据，修改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7" name="图片 6" descr="捕获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983615"/>
            <a:ext cx="5494655" cy="417004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825365" y="2540000"/>
            <a:ext cx="2721610" cy="520065"/>
          </a:xfrm>
          <a:prstGeom prst="borderCallout1">
            <a:avLst>
              <a:gd name="adj1" fmla="val 55435"/>
              <a:gd name="adj2" fmla="val -4652"/>
              <a:gd name="adj3" fmla="val 109401"/>
              <a:gd name="adj4" fmla="val -765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中的各个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方法对数据进行设置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4825365" y="3763010"/>
            <a:ext cx="2721610" cy="520065"/>
          </a:xfrm>
          <a:prstGeom prst="borderCallout1">
            <a:avLst>
              <a:gd name="adj1" fmla="val 55435"/>
              <a:gd name="adj2" fmla="val -4652"/>
              <a:gd name="adj3" fmla="val 54456"/>
              <a:gd name="adj4" fmla="val -72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调用继承自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DataSupport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save()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方法完成数据添加操作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使用</a:t>
            </a:r>
            <a:r>
              <a:rPr lang="en-US" altLang="zh-CN">
                <a:solidFill>
                  <a:srgbClr val="0000CC"/>
                </a:solidFill>
              </a:rPr>
              <a:t>LitePal</a:t>
            </a:r>
            <a:r>
              <a:rPr lang="zh-CN" altLang="en-US">
                <a:solidFill>
                  <a:srgbClr val="0000CC"/>
                </a:solidFill>
              </a:rPr>
              <a:t>更新数据</a:t>
            </a:r>
            <a:r>
              <a:rPr lang="en-US" altLang="zh-CN">
                <a:solidFill>
                  <a:srgbClr val="0000CC"/>
                </a:solidFill>
              </a:rPr>
              <a:t>(1)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5" name="图片 4" descr="捕获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5255"/>
            <a:ext cx="3724910" cy="2489200"/>
          </a:xfrm>
          <a:prstGeom prst="rect">
            <a:avLst/>
          </a:prstGeom>
        </p:spPr>
      </p:pic>
      <p:pic>
        <p:nvPicPr>
          <p:cNvPr id="4" name="图片 3" descr="捕获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1570"/>
            <a:ext cx="5311140" cy="161925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368290" y="2500630"/>
            <a:ext cx="2721610" cy="915035"/>
          </a:xfrm>
          <a:prstGeom prst="borderCallout1">
            <a:avLst>
              <a:gd name="adj1" fmla="val 55435"/>
              <a:gd name="adj2" fmla="val -4652"/>
              <a:gd name="adj3" fmla="val 109401"/>
              <a:gd name="adj4" fmla="val -765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向数据库中添加了一条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数据，然后调用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setPrice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对这本书的价格进行修改，再次调用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save()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，会直接更新当前的数据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LitePal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更新数据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(2)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，修改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endParaRPr lang="zh-CN" altLang="en-US">
              <a:solidFill>
                <a:srgbClr val="0000CC"/>
              </a:solidFill>
              <a:sym typeface="+mn-ea"/>
            </a:endParaRPr>
          </a:p>
        </p:txBody>
      </p:sp>
      <p:pic>
        <p:nvPicPr>
          <p:cNvPr id="4" name="图片 3" descr="捕获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240"/>
            <a:ext cx="6277610" cy="2448560"/>
          </a:xfrm>
          <a:prstGeom prst="rect">
            <a:avLst/>
          </a:prstGeom>
        </p:spPr>
      </p:pic>
      <p:pic>
        <p:nvPicPr>
          <p:cNvPr id="5" name="图片 4" descr="捕获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6800"/>
            <a:ext cx="7174230" cy="152463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753735" y="1513205"/>
            <a:ext cx="2721610" cy="915035"/>
          </a:xfrm>
          <a:prstGeom prst="borderCallout1">
            <a:avLst>
              <a:gd name="adj1" fmla="val 55435"/>
              <a:gd name="adj2" fmla="val -4652"/>
              <a:gd name="adj3" fmla="val 190284"/>
              <a:gd name="adj4" fmla="val -671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首先创建一个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实例，调用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方法设置要更新的数据，调用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updateAll()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方法来执行更新操作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LitePal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删除数据，修改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6820"/>
            <a:ext cx="6458585" cy="325818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635625" y="3665855"/>
            <a:ext cx="2721610" cy="915035"/>
          </a:xfrm>
          <a:prstGeom prst="borderCallout1">
            <a:avLst>
              <a:gd name="adj1" fmla="val 55435"/>
              <a:gd name="adj2" fmla="val -4652"/>
              <a:gd name="adj3" fmla="val -22276"/>
              <a:gd name="adj4" fmla="val -856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DataSupport.deleteAll()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来删除数据，第一个参数指定是删除哪张表走中的数据，后面的参数用于约束条件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LitePal</a:t>
            </a:r>
            <a:r>
              <a:rPr lang="zh-CN" altLang="en-US" dirty="0" smtClean="0">
                <a:sym typeface="+mn-ea"/>
              </a:rPr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LitePal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查询数据，修改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endParaRPr lang="zh-CN" altLang="en-US"/>
          </a:p>
        </p:txBody>
      </p:sp>
      <p:pic>
        <p:nvPicPr>
          <p:cNvPr id="4" name="图片 3" descr="捕获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3925"/>
            <a:ext cx="6772910" cy="421957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6208395" y="1138555"/>
            <a:ext cx="2721610" cy="915035"/>
          </a:xfrm>
          <a:prstGeom prst="borderCallout1">
            <a:avLst>
              <a:gd name="adj1" fmla="val 55435"/>
              <a:gd name="adj2" fmla="val -4652"/>
              <a:gd name="adj3" fmla="val 184871"/>
              <a:gd name="adj4" fmla="val -943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DataSupport.findAll()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来查询指定数据库的所有数据，并返回一个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Book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类型的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List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文件存储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896544" cy="3960440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文件存储</a:t>
            </a:r>
            <a:r>
              <a:rPr lang="zh-CN" altLang="en-US" dirty="0" smtClean="0">
                <a:solidFill>
                  <a:srgbClr val="0000CC"/>
                </a:solidFill>
              </a:rPr>
              <a:t>说明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基本的一种数据存储方式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不对存储的内容进行任何的格式化处理，原样保存到文件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适合存储简单的文本数据或二进制数据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复杂的文本数据，需要自己来定义格式规范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使用：写文件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Context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openFileOutput</a:t>
            </a:r>
            <a:r>
              <a:rPr lang="zh-CN" altLang="en-US" dirty="0" smtClean="0"/>
              <a:t>方法，参数为文件名（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注意：无路径</a:t>
            </a:r>
            <a:r>
              <a:rPr lang="zh-CN" altLang="en-US" dirty="0" smtClean="0"/>
              <a:t>）和操作模式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4" y="1923678"/>
            <a:ext cx="3880485" cy="2480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文件</a:t>
            </a:r>
            <a:r>
              <a:rPr lang="zh-CN" altLang="en-US" dirty="0" smtClean="0">
                <a:sym typeface="+mn-ea"/>
              </a:rPr>
              <a:t>存储实例：</a:t>
            </a:r>
            <a:r>
              <a:rPr lang="en-US" altLang="zh-CN" dirty="0" err="1" smtClean="0">
                <a:sym typeface="+mn-ea"/>
              </a:rPr>
              <a:t>FilePersistenceTest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en-US" altLang="zh-CN" dirty="0">
              <a:solidFill>
                <a:srgbClr val="0000CC"/>
              </a:solidFill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475102"/>
            <a:ext cx="6706235" cy="255333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364088" y="2211710"/>
            <a:ext cx="2920365" cy="619760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添加一个</a:t>
            </a:r>
            <a:r>
              <a:rPr lang="en-US" altLang="zh-CN" dirty="0"/>
              <a:t>EditText,</a:t>
            </a:r>
            <a:r>
              <a:rPr lang="zh-CN" altLang="en-US" dirty="0"/>
              <a:t>用来输入保存到文件里的内容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文件</a:t>
            </a:r>
            <a:r>
              <a:rPr lang="zh-CN" altLang="en-US" dirty="0" smtClean="0">
                <a:sym typeface="+mn-ea"/>
              </a:rPr>
              <a:t>存储实例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MainActivity</a:t>
            </a:r>
          </a:p>
        </p:txBody>
      </p:sp>
      <p:pic>
        <p:nvPicPr>
          <p:cNvPr id="4" name="图片 3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5" y="1059815"/>
            <a:ext cx="4049395" cy="3253105"/>
          </a:xfrm>
          <a:prstGeom prst="rect">
            <a:avLst/>
          </a:prstGeom>
        </p:spPr>
      </p:pic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5" y="1768475"/>
            <a:ext cx="4939030" cy="254444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932040" y="537845"/>
            <a:ext cx="3623945" cy="1087755"/>
          </a:xfrm>
          <a:prstGeom prst="borderCallout1">
            <a:avLst>
              <a:gd name="adj1" fmla="val 95563"/>
              <a:gd name="adj2" fmla="val 107569"/>
              <a:gd name="adj3" fmla="val 51021"/>
              <a:gd name="adj4" fmla="val 1005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r>
              <a:rPr lang="en-US" altLang="zh-CN" sz="1400" dirty="0"/>
              <a:t>openFileOutput()</a:t>
            </a:r>
            <a:r>
              <a:rPr lang="zh-CN" altLang="en-US" sz="1400" dirty="0"/>
              <a:t>创建一个</a:t>
            </a:r>
            <a:r>
              <a:rPr lang="en-US" altLang="zh-CN" sz="1400" dirty="0"/>
              <a:t>FileOutPutStream</a:t>
            </a:r>
            <a:r>
              <a:rPr lang="zh-CN" altLang="en-US" sz="1400" dirty="0"/>
              <a:t>对象，传入两个参数，第一个参数为文件名，第二个参数为写入文件的方式，有两种，</a:t>
            </a:r>
            <a:r>
              <a:rPr lang="en-US" altLang="zh-CN" sz="1400" dirty="0"/>
              <a:t>MODE_PRIVATE</a:t>
            </a:r>
            <a:r>
              <a:rPr lang="zh-CN" altLang="en-US" sz="1400" dirty="0"/>
              <a:t>为覆盖写</a:t>
            </a:r>
          </a:p>
          <a:p>
            <a:pPr algn="ctr"/>
            <a:r>
              <a:rPr lang="en-US" altLang="zh-CN" sz="1400" dirty="0"/>
              <a:t>MODE_APPEND</a:t>
            </a:r>
            <a:r>
              <a:rPr lang="zh-CN" altLang="en-US" sz="1400" dirty="0"/>
              <a:t>为追加写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224286" y="3936831"/>
            <a:ext cx="3336925" cy="799465"/>
          </a:xfrm>
          <a:prstGeom prst="borderCallout1">
            <a:avLst>
              <a:gd name="adj1" fmla="val -223860"/>
              <a:gd name="adj2" fmla="val 63474"/>
              <a:gd name="adj3" fmla="val -5494"/>
              <a:gd name="adj4" fmla="val 528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再使用</a:t>
            </a:r>
            <a:r>
              <a:rPr lang="en-US" altLang="zh-CN" sz="1400" dirty="0"/>
              <a:t>OutPutStreamWriter</a:t>
            </a:r>
            <a:r>
              <a:rPr lang="zh-CN" altLang="en-US" sz="1400" dirty="0"/>
              <a:t>构造出一个</a:t>
            </a:r>
            <a:r>
              <a:rPr lang="en-US" altLang="zh-CN" sz="1400" dirty="0"/>
              <a:t>BufferWriter</a:t>
            </a:r>
            <a:r>
              <a:rPr lang="zh-CN" altLang="en-US" sz="1400" dirty="0"/>
              <a:t>对象，用它将文本内容写到文件中去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43255" y="4312920"/>
            <a:ext cx="3336925" cy="799465"/>
          </a:xfrm>
          <a:prstGeom prst="borderCallout1">
            <a:avLst>
              <a:gd name="adj1" fmla="val -128262"/>
              <a:gd name="adj2" fmla="val 42872"/>
              <a:gd name="adj3" fmla="val -7849"/>
              <a:gd name="adj4" fmla="val 481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在活动销毁的时候调用</a:t>
            </a:r>
            <a:r>
              <a:rPr lang="en-US" altLang="zh-CN" sz="1400" dirty="0"/>
              <a:t>save()</a:t>
            </a:r>
            <a:r>
              <a:rPr lang="zh-CN" altLang="en-US" sz="1400" dirty="0"/>
              <a:t>方法，将文本内容保存到文件中去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 Device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24847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Tools </a:t>
            </a:r>
            <a:r>
              <a:rPr lang="en-US" altLang="zh-CN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Android  Android Device Monitor</a:t>
            </a: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sym typeface="Wingdings" panose="05000000000000000000" pitchFamily="2" charset="2"/>
              </a:rPr>
              <a:t>但是，目前不太可用了（高版本</a:t>
            </a:r>
            <a:r>
              <a:rPr lang="en-US" altLang="zh-CN" dirty="0" smtClean="0">
                <a:solidFill>
                  <a:srgbClr val="0000CC"/>
                </a:solidFill>
                <a:sym typeface="Wingdings" panose="05000000000000000000" pitchFamily="2" charset="2"/>
              </a:rPr>
              <a:t>SDK</a:t>
            </a:r>
            <a:r>
              <a:rPr lang="zh-CN" altLang="en-US" dirty="0" smtClean="0">
                <a:solidFill>
                  <a:srgbClr val="0000CC"/>
                </a:solidFill>
                <a:sym typeface="Wingdings" panose="05000000000000000000" pitchFamily="2" charset="2"/>
              </a:rPr>
              <a:t>），可行的方法有：</a:t>
            </a:r>
            <a:endParaRPr lang="en-US" altLang="zh-CN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https://stackoverflow.com/questions/13006315/how-to-access-data-data-folder-in-android-device</a:t>
            </a: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29952"/>
            <a:ext cx="5157486" cy="23337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95" y="1662000"/>
            <a:ext cx="3824089" cy="1973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文件存储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896544" cy="39604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使用：读文件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Context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openFileOutput</a:t>
            </a:r>
            <a:r>
              <a:rPr lang="zh-CN" altLang="en-US" dirty="0" smtClean="0"/>
              <a:t>方法，参数为文件名（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注意：无路径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02" y="1218245"/>
            <a:ext cx="3793807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14</TotalTime>
  <Words>1909</Words>
  <Application>Microsoft Office PowerPoint</Application>
  <PresentationFormat>全屏显示(16:9)</PresentationFormat>
  <Paragraphs>230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Wingdings</vt:lpstr>
      <vt:lpstr>219</vt:lpstr>
      <vt:lpstr>移动应用开发</vt:lpstr>
      <vt:lpstr>本节课学习内容</vt:lpstr>
      <vt:lpstr>持久化技术简介</vt:lpstr>
      <vt:lpstr>本节课学习内容</vt:lpstr>
      <vt:lpstr>文件存储</vt:lpstr>
      <vt:lpstr>文件存储实例：FilePersistenceTest</vt:lpstr>
      <vt:lpstr>文件存储实例</vt:lpstr>
      <vt:lpstr>Android Device Monitor</vt:lpstr>
      <vt:lpstr>文件存储</vt:lpstr>
      <vt:lpstr>文件存储</vt:lpstr>
      <vt:lpstr>本节课学习内容</vt:lpstr>
      <vt:lpstr>SharedPreferences存储</vt:lpstr>
      <vt:lpstr>获取SharedPreferences对象</vt:lpstr>
      <vt:lpstr>获取SharedPreferences对象</vt:lpstr>
      <vt:lpstr>读SharedPreferences</vt:lpstr>
      <vt:lpstr>SP存储实例： SharedPreferencesTest</vt:lpstr>
      <vt:lpstr>SP存储实例</vt:lpstr>
      <vt:lpstr>SP存储实例</vt:lpstr>
      <vt:lpstr>Android Device Monitor</vt:lpstr>
      <vt:lpstr>SharedPreferences + BroadcastBestPractice项目</vt:lpstr>
      <vt:lpstr>SharedPreferences + BroadcastBestPractice项目</vt:lpstr>
      <vt:lpstr>本节课学习内容</vt:lpstr>
      <vt:lpstr>SQLite数据库存储</vt:lpstr>
      <vt:lpstr>SQLite数据库存储：DatabaseTest</vt:lpstr>
      <vt:lpstr>SQLite数据库存储</vt:lpstr>
      <vt:lpstr>SQLite数据库存储</vt:lpstr>
      <vt:lpstr>SQLite数据库存储</vt:lpstr>
      <vt:lpstr>SQLite数据库存储</vt:lpstr>
      <vt:lpstr>SQLite数据库存储</vt:lpstr>
      <vt:lpstr>SQLite数据库存储</vt:lpstr>
      <vt:lpstr>SQLite数据库存储</vt:lpstr>
      <vt:lpstr>SQLite数据库存储</vt:lpstr>
      <vt:lpstr>SQLite数据库存储</vt:lpstr>
      <vt:lpstr>SQLite数据库存储</vt:lpstr>
      <vt:lpstr>本节课学习内容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  <vt:lpstr>使用LitePal操作数据库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107</cp:revision>
  <dcterms:created xsi:type="dcterms:W3CDTF">2015-03-18T15:00:00Z</dcterms:created>
  <dcterms:modified xsi:type="dcterms:W3CDTF">2018-01-08T05:37:10Z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