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9" r:id="rId14"/>
    <p:sldId id="271" r:id="rId15"/>
    <p:sldId id="280" r:id="rId16"/>
    <p:sldId id="281" r:id="rId17"/>
    <p:sldId id="282" r:id="rId18"/>
    <p:sldId id="283" r:id="rId19"/>
    <p:sldId id="284" r:id="rId20"/>
    <p:sldId id="270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5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权限申请实例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3598"/>
            <a:ext cx="5257800" cy="2447925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6245072" y="1563638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84209"/>
              <a:gd name="adj4" fmla="val -449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权限申请实例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 6.0</a:t>
            </a:r>
            <a:r>
              <a:rPr lang="zh-CN" altLang="en-US" dirty="0" smtClean="0">
                <a:solidFill>
                  <a:srgbClr val="0000CC"/>
                </a:solidFill>
              </a:rPr>
              <a:t>以上会报错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694872" cy="228674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051720" y="1396800"/>
            <a:ext cx="1119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权限申请实例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60851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解决</a:t>
            </a:r>
            <a:r>
              <a:rPr lang="en-US" altLang="zh-CN" dirty="0" smtClean="0">
                <a:solidFill>
                  <a:srgbClr val="0000CC"/>
                </a:solidFill>
              </a:rPr>
              <a:t>Android6.0</a:t>
            </a:r>
            <a:r>
              <a:rPr lang="zh-CN" altLang="en-US" dirty="0" smtClean="0">
                <a:solidFill>
                  <a:srgbClr val="0000CC"/>
                </a:solidFill>
              </a:rPr>
              <a:t>以上系统的问题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已经授权的危险权限，可以随时通过系统管理界面解除授权！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29289"/>
            <a:ext cx="2668429" cy="3590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7899"/>
            <a:ext cx="3881914" cy="28355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80" y="1460917"/>
            <a:ext cx="4150552" cy="1801065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691681" y="3007354"/>
            <a:ext cx="2304255" cy="572508"/>
          </a:xfrm>
          <a:prstGeom prst="borderCallout1">
            <a:avLst>
              <a:gd name="adj1" fmla="val -4459"/>
              <a:gd name="adj2" fmla="val 38332"/>
              <a:gd name="adj3" fmla="val -24569"/>
              <a:gd name="adj4" fmla="val 300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是否已经有了权限？没有申请权限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508104" y="3007354"/>
            <a:ext cx="3108707" cy="572508"/>
          </a:xfrm>
          <a:prstGeom prst="borderCallout1">
            <a:avLst>
              <a:gd name="adj1" fmla="val -4459"/>
              <a:gd name="adj2" fmla="val 38332"/>
              <a:gd name="adj3" fmla="val -121065"/>
              <a:gd name="adj4" fmla="val 380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如果申请到了权限，打电话；否则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告知。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2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内容提供器简介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运行时权限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访问其他应用中的数据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创建自己的内容提供器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使用现有的内容提供器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ContentResolver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CRUD</a:t>
            </a:r>
            <a:r>
              <a:rPr lang="zh-CN" altLang="en-US" dirty="0" smtClean="0"/>
              <a:t>操作和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参数不同：</a:t>
            </a:r>
            <a:r>
              <a:rPr lang="en-US" altLang="zh-CN" dirty="0" smtClean="0"/>
              <a:t>URI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URI = authority (</a:t>
            </a:r>
            <a:r>
              <a:rPr lang="zh-CN" altLang="en-US" dirty="0" smtClean="0"/>
              <a:t>程序包名</a:t>
            </a:r>
            <a:r>
              <a:rPr lang="en-US" altLang="zh-CN" dirty="0" smtClean="0"/>
              <a:t>) +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 (</a:t>
            </a:r>
            <a:r>
              <a:rPr lang="zh-CN" altLang="en-US" dirty="0" smtClean="0"/>
              <a:t>包名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699542"/>
            <a:ext cx="4829019" cy="21811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23878"/>
            <a:ext cx="3248025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8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获取</a:t>
            </a:r>
            <a:r>
              <a:rPr lang="en-US" altLang="zh-CN" dirty="0" smtClean="0">
                <a:solidFill>
                  <a:srgbClr val="0000CC"/>
                </a:solidFill>
              </a:rPr>
              <a:t>URI</a:t>
            </a:r>
            <a:r>
              <a:rPr lang="zh-CN" altLang="en-US" dirty="0" smtClean="0">
                <a:solidFill>
                  <a:srgbClr val="0000CC"/>
                </a:solidFill>
              </a:rPr>
              <a:t>对象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查询数据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读取数据 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30" y="843558"/>
            <a:ext cx="4933950" cy="238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53691"/>
            <a:ext cx="3381375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205819"/>
            <a:ext cx="5616624" cy="12154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497380"/>
            <a:ext cx="5271362" cy="16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添加</a:t>
            </a:r>
            <a:r>
              <a:rPr lang="zh-CN" altLang="en-US" dirty="0" smtClean="0">
                <a:solidFill>
                  <a:srgbClr val="0000CC"/>
                </a:solidFill>
              </a:rPr>
              <a:t>数据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更新数据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删除数据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771550"/>
            <a:ext cx="3400425" cy="77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51670"/>
            <a:ext cx="5905500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469" y="3015605"/>
            <a:ext cx="5476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读取联系人内容：</a:t>
            </a:r>
            <a:r>
              <a:rPr lang="en-US" altLang="zh-CN" dirty="0" err="1" smtClean="0"/>
              <a:t>ContactsTest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5606"/>
            <a:ext cx="5534025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037573" y="1961944"/>
            <a:ext cx="1800200" cy="608523"/>
          </a:xfrm>
          <a:prstGeom prst="borderCallout1">
            <a:avLst>
              <a:gd name="adj1" fmla="val 55435"/>
              <a:gd name="adj2" fmla="val -4652"/>
              <a:gd name="adj3" fmla="val 84209"/>
              <a:gd name="adj4" fmla="val -449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定义显示联系人信息的</a:t>
            </a:r>
            <a:r>
              <a:rPr lang="en-US" altLang="zh-CN" dirty="0" err="1" smtClean="0"/>
              <a:t>ListView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读取联系人内容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7" y="1148938"/>
            <a:ext cx="3956209" cy="23464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79683"/>
            <a:ext cx="3838575" cy="2748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769314"/>
            <a:ext cx="3863340" cy="5510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656" y="3218254"/>
            <a:ext cx="4123373" cy="1479709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>
          <a:xfrm>
            <a:off x="3580174" y="1635646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165916"/>
              <a:gd name="adj4" fmla="val -25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关联界面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1475656" y="3766422"/>
            <a:ext cx="2304255" cy="572508"/>
          </a:xfrm>
          <a:prstGeom prst="borderCallout1">
            <a:avLst>
              <a:gd name="adj1" fmla="val -4459"/>
              <a:gd name="adj2" fmla="val 38332"/>
              <a:gd name="adj3" fmla="val -122729"/>
              <a:gd name="adj4" fmla="val 238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是否已经有了权限？没有申请权限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6660232" y="45656"/>
            <a:ext cx="2279164" cy="338069"/>
          </a:xfrm>
          <a:prstGeom prst="borderCallout1">
            <a:avLst>
              <a:gd name="adj1" fmla="val 106149"/>
              <a:gd name="adj2" fmla="val 49501"/>
              <a:gd name="adj3" fmla="val 137741"/>
              <a:gd name="adj4" fmla="val 667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封装好了，简化实现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7620753" y="1825868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-158093"/>
              <a:gd name="adj4" fmla="val -231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5579581" y="4308817"/>
            <a:ext cx="3108707" cy="572508"/>
          </a:xfrm>
          <a:prstGeom prst="borderCallout1">
            <a:avLst>
              <a:gd name="adj1" fmla="val -4459"/>
              <a:gd name="adj2" fmla="val 38332"/>
              <a:gd name="adj3" fmla="val -121065"/>
              <a:gd name="adj4" fmla="val 380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如果申请到了权限，读联系人；否则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告知。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读取联系人内容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9622"/>
            <a:ext cx="5553075" cy="97155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6876256" y="1586006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84209"/>
              <a:gd name="adj4" fmla="val -449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1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内容提供器简介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运行时权限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访问其他应用中的数据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创建自己的内容提供器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内容提供器简介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运行时权限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访问其他应用中的数据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创建自己的内容提供器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21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创建自己的内容提供器</a:t>
            </a:r>
            <a:r>
              <a:rPr lang="en-US" altLang="zh-CN" dirty="0" err="1" smtClean="0"/>
              <a:t>MyProvider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新建一个类来继承</a:t>
            </a:r>
            <a:r>
              <a:rPr lang="en-US" altLang="zh-CN" dirty="0" err="1" smtClean="0">
                <a:solidFill>
                  <a:srgbClr val="0000CC"/>
                </a:solidFill>
              </a:rPr>
              <a:t>ContentProvider</a:t>
            </a:r>
            <a:r>
              <a:rPr lang="zh-CN" altLang="en-US" dirty="0" smtClean="0">
                <a:solidFill>
                  <a:srgbClr val="0000CC"/>
                </a:solidFill>
              </a:rPr>
              <a:t>来创建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06882"/>
            <a:ext cx="4005739" cy="3597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1619672" y="1491630"/>
            <a:ext cx="2808312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328370"/>
            <a:ext cx="4389596" cy="47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右箭头 8"/>
          <p:cNvSpPr/>
          <p:nvPr/>
        </p:nvSpPr>
        <p:spPr>
          <a:xfrm>
            <a:off x="1619672" y="2212486"/>
            <a:ext cx="2808312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1630353" y="2747869"/>
            <a:ext cx="2808312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606774" y="3283252"/>
            <a:ext cx="2808312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606774" y="3862600"/>
            <a:ext cx="2808312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606774" y="4396178"/>
            <a:ext cx="2808312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934" y="1957169"/>
            <a:ext cx="4333875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024" y="2638460"/>
            <a:ext cx="4346258" cy="328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470" y="3150790"/>
            <a:ext cx="4358640" cy="458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024" y="3758728"/>
            <a:ext cx="4346258" cy="35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024" y="4391806"/>
            <a:ext cx="2148364" cy="185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6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匹配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2484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通配符</a:t>
            </a:r>
            <a:r>
              <a:rPr lang="en-US" altLang="zh-CN" dirty="0" smtClean="0">
                <a:solidFill>
                  <a:srgbClr val="0000CC"/>
                </a:solidFill>
              </a:rPr>
              <a:t>*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#</a:t>
            </a:r>
          </a:p>
          <a:p>
            <a:pPr lvl="1"/>
            <a:r>
              <a:rPr lang="en-US" altLang="zh-CN" dirty="0" smtClean="0"/>
              <a:t>*</a:t>
            </a:r>
            <a:r>
              <a:rPr lang="zh-CN" altLang="en-US" dirty="0" smtClean="0"/>
              <a:t>：表示</a:t>
            </a:r>
            <a:r>
              <a:rPr lang="zh-CN" altLang="en-US" dirty="0" smtClean="0">
                <a:solidFill>
                  <a:srgbClr val="FF0000"/>
                </a:solidFill>
              </a:rPr>
              <a:t>匹配任意长度的任意字符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：表示</a:t>
            </a:r>
            <a:r>
              <a:rPr lang="zh-CN" altLang="en-US" dirty="0" smtClean="0">
                <a:solidFill>
                  <a:srgbClr val="FF0000"/>
                </a:solidFill>
              </a:rPr>
              <a:t>匹配任意长度的数字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用</a:t>
            </a:r>
            <a:r>
              <a:rPr lang="en-US" altLang="zh-CN" dirty="0" err="1" smtClean="0">
                <a:solidFill>
                  <a:srgbClr val="0000CC"/>
                </a:solidFill>
              </a:rPr>
              <a:t>URiMatch</a:t>
            </a:r>
            <a:r>
              <a:rPr lang="zh-CN" altLang="en-US" dirty="0" smtClean="0">
                <a:solidFill>
                  <a:srgbClr val="0000CC"/>
                </a:solidFill>
              </a:rPr>
              <a:t>类匹配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让我们用</a:t>
            </a:r>
            <a:r>
              <a:rPr lang="en-US" altLang="zh-CN" dirty="0" err="1" smtClean="0"/>
              <a:t>MyProvider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方法感受一下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46" y="2067694"/>
            <a:ext cx="483870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3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URiMatch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MyProvider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MyProvider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这些方法实现方式类似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insert()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update()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delete()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01838"/>
            <a:ext cx="3634740" cy="302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410279"/>
            <a:ext cx="1685925" cy="154305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6732240" y="385766"/>
            <a:ext cx="1330484" cy="338069"/>
          </a:xfrm>
          <a:prstGeom prst="borderCallout1">
            <a:avLst>
              <a:gd name="adj1" fmla="val 55435"/>
              <a:gd name="adj2" fmla="val -4652"/>
              <a:gd name="adj3" fmla="val 165916"/>
              <a:gd name="adj4" fmla="val -25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自定义代码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6876256" y="821749"/>
            <a:ext cx="2232248" cy="611115"/>
          </a:xfrm>
          <a:prstGeom prst="borderCallout1">
            <a:avLst>
              <a:gd name="adj1" fmla="val 104927"/>
              <a:gd name="adj2" fmla="val 30009"/>
              <a:gd name="adj3" fmla="val 145199"/>
              <a:gd name="adj4" fmla="val 58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传入</a:t>
            </a:r>
            <a:r>
              <a:rPr lang="en-US" altLang="zh-CN" dirty="0" smtClean="0"/>
              <a:t>authority, path</a:t>
            </a:r>
            <a:r>
              <a:rPr lang="zh-CN" altLang="en-US" dirty="0" smtClean="0"/>
              <a:t>和自定义代码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6265852" y="2859782"/>
            <a:ext cx="1330484" cy="338069"/>
          </a:xfrm>
          <a:prstGeom prst="borderCallout1">
            <a:avLst>
              <a:gd name="adj1" fmla="val 55435"/>
              <a:gd name="adj2" fmla="val -4652"/>
              <a:gd name="adj3" fmla="val 88934"/>
              <a:gd name="adj4" fmla="val -378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匹配</a:t>
            </a:r>
          </a:p>
        </p:txBody>
      </p:sp>
    </p:spTree>
    <p:extLst>
      <p:ext uri="{BB962C8B-B14F-4D97-AF65-F5344CB8AC3E}">
        <p14:creationId xmlns:p14="http://schemas.microsoft.com/office/powerpoint/2010/main" val="32009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getType</a:t>
            </a:r>
            <a:r>
              <a:rPr lang="zh-CN" altLang="en-US" dirty="0" smtClean="0">
                <a:solidFill>
                  <a:srgbClr val="0000CC"/>
                </a:solidFill>
              </a:rPr>
              <a:t>方法</a:t>
            </a:r>
            <a:r>
              <a:rPr lang="zh-CN" altLang="en-US" dirty="0" smtClean="0"/>
              <a:t>：用于获取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对象对应的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必须以</a:t>
            </a:r>
            <a:r>
              <a:rPr lang="en-US" altLang="zh-CN" dirty="0" err="1" smtClean="0"/>
              <a:t>vnd</a:t>
            </a:r>
            <a:r>
              <a:rPr lang="zh-CN" altLang="en-US" dirty="0" smtClean="0"/>
              <a:t>开头；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如果内容</a:t>
            </a:r>
            <a:r>
              <a:rPr lang="en-US" altLang="zh-CN" dirty="0" smtClean="0"/>
              <a:t>URI</a:t>
            </a:r>
            <a:r>
              <a:rPr lang="zh-CN" altLang="en-US" dirty="0" smtClean="0"/>
              <a:t>以路径结尾，则后接</a:t>
            </a:r>
            <a:r>
              <a:rPr lang="en-US" altLang="zh-CN" dirty="0" err="1" smtClean="0"/>
              <a:t>android.cursor.dir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lvl="1"/>
            <a:r>
              <a:rPr lang="zh-CN" altLang="en-US" dirty="0" smtClean="0"/>
              <a:t>如果内容</a:t>
            </a:r>
            <a:r>
              <a:rPr lang="en-US" altLang="zh-CN" dirty="0" smtClean="0"/>
              <a:t>URI</a:t>
            </a:r>
            <a:r>
              <a:rPr lang="zh-CN" altLang="en-US" dirty="0" smtClean="0"/>
              <a:t>以</a:t>
            </a:r>
            <a:r>
              <a:rPr lang="en-US" altLang="zh-CN" dirty="0" smtClean="0"/>
              <a:t>id</a:t>
            </a:r>
            <a:r>
              <a:rPr lang="zh-CN" altLang="en-US" dirty="0" smtClean="0"/>
              <a:t>结尾，则后接</a:t>
            </a:r>
            <a:r>
              <a:rPr lang="en-US" altLang="zh-CN" dirty="0" err="1" smtClean="0"/>
              <a:t>android.cursor.item</a:t>
            </a:r>
            <a:r>
              <a:rPr lang="en-US" altLang="zh-CN" dirty="0" smtClean="0"/>
              <a:t>/</a:t>
            </a:r>
          </a:p>
          <a:p>
            <a:pPr lvl="1"/>
            <a:r>
              <a:rPr lang="zh-CN" altLang="en-US" dirty="0" smtClean="0"/>
              <a:t>最后接上</a:t>
            </a:r>
            <a:r>
              <a:rPr lang="en-US" altLang="zh-CN" dirty="0" err="1" smtClean="0"/>
              <a:t>vnd</a:t>
            </a:r>
            <a:r>
              <a:rPr lang="en-US" altLang="zh-CN" dirty="0" smtClean="0"/>
              <a:t>.&lt;authority&gt;.&lt;path&gt;</a:t>
            </a:r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content://com.example.app.provider/table1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  </a:t>
            </a:r>
            <a:r>
              <a:rPr lang="en-US" altLang="zh-CN" dirty="0" err="1" smtClean="0"/>
              <a:t>vnd.android.cursor.dir</a:t>
            </a:r>
            <a:r>
              <a:rPr lang="en-US" altLang="zh-CN" dirty="0" smtClean="0"/>
              <a:t>/vnd.com.example.app.provider.table1</a:t>
            </a:r>
          </a:p>
          <a:p>
            <a:pPr lvl="1"/>
            <a:r>
              <a:rPr lang="en-US" altLang="zh-CN" dirty="0" smtClean="0"/>
              <a:t>Content://com.example.app.provide/table1/1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  </a:t>
            </a:r>
            <a:r>
              <a:rPr lang="en-US" altLang="zh-CN" dirty="0" err="1" smtClean="0"/>
              <a:t>vnd.android.cursor.item</a:t>
            </a:r>
            <a:r>
              <a:rPr lang="en-US" altLang="zh-CN" dirty="0" smtClean="0"/>
              <a:t>/vnd.com.example.app.provider.table1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getType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Myprovider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实现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64930"/>
            <a:ext cx="4953000" cy="2773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796136" y="1364930"/>
            <a:ext cx="2376264" cy="611115"/>
          </a:xfrm>
          <a:prstGeom prst="borderCallout1">
            <a:avLst>
              <a:gd name="adj1" fmla="val 104927"/>
              <a:gd name="adj2" fmla="val 30009"/>
              <a:gd name="adj3" fmla="val 145199"/>
              <a:gd name="adj4" fmla="val 58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严格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匹配，</a:t>
            </a:r>
            <a:r>
              <a:rPr lang="zh-CN" altLang="en-US" dirty="0"/>
              <a:t>防止</a:t>
            </a:r>
            <a:r>
              <a:rPr lang="zh-CN" altLang="en-US" dirty="0" smtClean="0"/>
              <a:t>隐私安全问题发生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5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自己的内容提供器实例：提供者</a:t>
            </a:r>
            <a:r>
              <a:rPr lang="en-US" altLang="zh-CN" dirty="0" err="1" smtClean="0"/>
              <a:t>DatabaseTest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继续使用上一章中的</a:t>
            </a:r>
            <a:r>
              <a:rPr lang="en-US" altLang="zh-CN" dirty="0" err="1" smtClean="0"/>
              <a:t>DatabaseTest</a:t>
            </a:r>
            <a:r>
              <a:rPr lang="zh-CN" altLang="en-US" dirty="0" smtClean="0"/>
              <a:t>，删除</a:t>
            </a:r>
            <a:r>
              <a:rPr lang="en-US" altLang="zh-CN" dirty="0" smtClean="0"/>
              <a:t>toast</a:t>
            </a:r>
          </a:p>
          <a:p>
            <a:r>
              <a:rPr lang="zh-CN" altLang="en-US" dirty="0"/>
              <a:t>右</a:t>
            </a:r>
            <a:r>
              <a:rPr lang="zh-CN" altLang="en-US" dirty="0" smtClean="0"/>
              <a:t>击</a:t>
            </a:r>
            <a:r>
              <a:rPr lang="en-US" altLang="zh-CN" dirty="0" err="1" smtClean="0"/>
              <a:t>com.example.broadcasttest</a:t>
            </a:r>
            <a:r>
              <a:rPr lang="zh-CN" altLang="en-US" dirty="0" smtClean="0"/>
              <a:t>包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ym typeface="Wingdings" panose="05000000000000000000" pitchFamily="2" charset="2"/>
              </a:rPr>
              <a:t>N</a:t>
            </a:r>
            <a:r>
              <a:rPr lang="en-US" altLang="zh-CN" dirty="0" err="1" smtClean="0">
                <a:sym typeface="Wingdings" panose="05000000000000000000" pitchFamily="2" charset="2"/>
              </a:rPr>
              <a:t>ewOtherContent</a:t>
            </a:r>
            <a:r>
              <a:rPr lang="en-US" altLang="zh-CN" dirty="0" smtClean="0">
                <a:sym typeface="Wingdings" panose="05000000000000000000" pitchFamily="2" charset="2"/>
              </a:rPr>
              <a:t> Provider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63" y="1707654"/>
            <a:ext cx="4989274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自己的内容提供器实例：提供者</a:t>
            </a:r>
            <a:r>
              <a:rPr lang="en-US" altLang="zh-CN" dirty="0" err="1"/>
              <a:t>DatabaseTest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DatabaseProvider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8" y="1203598"/>
            <a:ext cx="4394835" cy="2714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8" y="3918223"/>
            <a:ext cx="4149090" cy="582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959" y="1203598"/>
            <a:ext cx="4394835" cy="3486150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2972816" y="1491630"/>
            <a:ext cx="1330484" cy="338069"/>
          </a:xfrm>
          <a:prstGeom prst="borderCallout1">
            <a:avLst>
              <a:gd name="adj1" fmla="val 55435"/>
              <a:gd name="adj2" fmla="val -4652"/>
              <a:gd name="adj3" fmla="val 165916"/>
              <a:gd name="adj4" fmla="val -25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自定义代码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2420346" y="2536699"/>
            <a:ext cx="2232248" cy="611115"/>
          </a:xfrm>
          <a:prstGeom prst="borderCallout1">
            <a:avLst>
              <a:gd name="adj1" fmla="val 104927"/>
              <a:gd name="adj2" fmla="val 30009"/>
              <a:gd name="adj3" fmla="val 135991"/>
              <a:gd name="adj4" fmla="val 219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传入</a:t>
            </a:r>
            <a:r>
              <a:rPr lang="en-US" altLang="zh-CN" dirty="0" smtClean="0"/>
              <a:t>authority, path</a:t>
            </a:r>
            <a:r>
              <a:rPr lang="zh-CN" altLang="en-US" dirty="0" smtClean="0"/>
              <a:t>和自定义代码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1979712" y="4610091"/>
            <a:ext cx="1330484" cy="338069"/>
          </a:xfrm>
          <a:prstGeom prst="borderCallout1">
            <a:avLst>
              <a:gd name="adj1" fmla="val -6983"/>
              <a:gd name="adj2" fmla="val 37641"/>
              <a:gd name="adj3" fmla="val -89997"/>
              <a:gd name="adj4" fmla="val 636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打开数据库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5796136" y="4299943"/>
            <a:ext cx="2952328" cy="554898"/>
          </a:xfrm>
          <a:prstGeom prst="borderCallout1">
            <a:avLst>
              <a:gd name="adj1" fmla="val -6983"/>
              <a:gd name="adj2" fmla="val 37641"/>
              <a:gd name="adj3" fmla="val -89997"/>
              <a:gd name="adj4" fmla="val 636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操作返回内容提供器所需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类型数据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548"/>
            <a:ext cx="3481388" cy="1657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57350"/>
            <a:ext cx="3609975" cy="3486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6548"/>
            <a:ext cx="3609975" cy="16240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673898"/>
            <a:ext cx="3543300" cy="2900363"/>
          </a:xfrm>
          <a:prstGeom prst="rect">
            <a:avLst/>
          </a:prstGeom>
        </p:spPr>
      </p:pic>
      <p:sp>
        <p:nvSpPr>
          <p:cNvPr id="11" name="线形标注 1 10"/>
          <p:cNvSpPr/>
          <p:nvPr/>
        </p:nvSpPr>
        <p:spPr>
          <a:xfrm>
            <a:off x="1611030" y="1633270"/>
            <a:ext cx="2952328" cy="554898"/>
          </a:xfrm>
          <a:prstGeom prst="borderCallout1">
            <a:avLst>
              <a:gd name="adj1" fmla="val -6983"/>
              <a:gd name="adj2" fmla="val 37641"/>
              <a:gd name="adj3" fmla="val -74786"/>
              <a:gd name="adj4" fmla="val 922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操作返回内容提供器所需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类型数据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444208" y="2067694"/>
            <a:ext cx="2376264" cy="611115"/>
          </a:xfrm>
          <a:prstGeom prst="borderCallout1">
            <a:avLst>
              <a:gd name="adj1" fmla="val 104927"/>
              <a:gd name="adj2" fmla="val 30009"/>
              <a:gd name="adj3" fmla="val 145199"/>
              <a:gd name="adj4" fmla="val 58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严格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匹配，</a:t>
            </a:r>
            <a:r>
              <a:rPr lang="zh-CN" altLang="en-US" dirty="0"/>
              <a:t>防止</a:t>
            </a:r>
            <a:r>
              <a:rPr lang="zh-CN" altLang="en-US" dirty="0" smtClean="0"/>
              <a:t>隐私安全问题发生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1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自己的内容提供器实例：提供者</a:t>
            </a:r>
            <a:r>
              <a:rPr lang="en-US" altLang="zh-CN" dirty="0" err="1"/>
              <a:t>DatabaseTest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06" y="1347614"/>
            <a:ext cx="5097780" cy="301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444208" y="2067694"/>
            <a:ext cx="2376264" cy="611115"/>
          </a:xfrm>
          <a:prstGeom prst="borderCallout1">
            <a:avLst>
              <a:gd name="adj1" fmla="val 104927"/>
              <a:gd name="adj2" fmla="val 30009"/>
              <a:gd name="adj3" fmla="val 145199"/>
              <a:gd name="adj4" fmla="val 58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快捷方式，此处自动生成注册代码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数据持久化技术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上堂课：</a:t>
            </a:r>
            <a:r>
              <a:rPr lang="zh-CN" altLang="en-US" b="1" dirty="0" smtClean="0"/>
              <a:t>文件存储，</a:t>
            </a:r>
            <a:r>
              <a:rPr lang="en-US" altLang="zh-CN" b="1" dirty="0" err="1" smtClean="0"/>
              <a:t>SharedPreferences</a:t>
            </a:r>
            <a:r>
              <a:rPr lang="zh-CN" altLang="en-US" b="1" dirty="0" smtClean="0"/>
              <a:t>存储，数据库存储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/>
              <a:t>它</a:t>
            </a:r>
            <a:r>
              <a:rPr lang="zh-CN" altLang="en-US" dirty="0" smtClean="0"/>
              <a:t>们的数据</a:t>
            </a:r>
            <a:r>
              <a:rPr lang="zh-CN" altLang="en-US" dirty="0" smtClean="0">
                <a:solidFill>
                  <a:srgbClr val="FF0000"/>
                </a:solidFill>
              </a:rPr>
              <a:t>只能在当前</a:t>
            </a:r>
            <a:r>
              <a:rPr lang="en-US" altLang="zh-CN" dirty="0" smtClean="0">
                <a:solidFill>
                  <a:srgbClr val="FF0000"/>
                </a:solidFill>
              </a:rPr>
              <a:t>App</a:t>
            </a:r>
            <a:r>
              <a:rPr lang="zh-CN" altLang="en-US" dirty="0" smtClean="0">
                <a:solidFill>
                  <a:srgbClr val="FF0000"/>
                </a:solidFill>
              </a:rPr>
              <a:t>中访问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新的</a:t>
            </a:r>
            <a:r>
              <a:rPr lang="zh-CN" altLang="en-US" dirty="0" smtClean="0">
                <a:solidFill>
                  <a:srgbClr val="0000CC"/>
                </a:solidFill>
              </a:rPr>
              <a:t>内容提供器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安全可靠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跨程序数据共享，保护隐私数据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它的作用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电话簿程序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短</a:t>
            </a:r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媒体库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872281"/>
            <a:ext cx="3404642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自己的内容提供器实例</a:t>
            </a:r>
            <a:r>
              <a:rPr lang="zh-CN" altLang="en-US" dirty="0" smtClean="0"/>
              <a:t>：使用者</a:t>
            </a:r>
            <a:r>
              <a:rPr lang="en-US" altLang="zh-CN" dirty="0" err="1" smtClean="0"/>
              <a:t>ProviderTest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用来访问</a:t>
            </a:r>
            <a:r>
              <a:rPr lang="en-US" altLang="zh-CN" dirty="0" err="1" smtClean="0"/>
              <a:t>DatabaseTest</a:t>
            </a:r>
            <a:r>
              <a:rPr lang="zh-CN" altLang="en-US" dirty="0" smtClean="0"/>
              <a:t>所提供的数据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34410"/>
            <a:ext cx="4000500" cy="349758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6054411" y="2808109"/>
            <a:ext cx="2075365" cy="847846"/>
          </a:xfrm>
          <a:prstGeom prst="borderCallout1">
            <a:avLst>
              <a:gd name="adj1" fmla="val 55435"/>
              <a:gd name="adj2" fmla="val -4652"/>
              <a:gd name="adj3" fmla="val -156025"/>
              <a:gd name="adj4" fmla="val -44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创建一个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，放置</a:t>
            </a:r>
            <a:r>
              <a:rPr lang="zh-CN" altLang="en-US" dirty="0"/>
              <a:t>四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5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3478"/>
            <a:ext cx="2671763" cy="585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709266"/>
            <a:ext cx="3462338" cy="433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23478"/>
            <a:ext cx="3429000" cy="871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00" y="986767"/>
            <a:ext cx="3805238" cy="1757363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3336648" y="432208"/>
            <a:ext cx="1330484" cy="338069"/>
          </a:xfrm>
          <a:prstGeom prst="borderCallout1">
            <a:avLst>
              <a:gd name="adj1" fmla="val 55435"/>
              <a:gd name="adj2" fmla="val -4652"/>
              <a:gd name="adj3" fmla="val 165916"/>
              <a:gd name="adj4" fmla="val -25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关联界面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3291331" y="878300"/>
            <a:ext cx="1330484" cy="338069"/>
          </a:xfrm>
          <a:prstGeom prst="borderCallout1">
            <a:avLst>
              <a:gd name="adj1" fmla="val 55435"/>
              <a:gd name="adj2" fmla="val -4652"/>
              <a:gd name="adj3" fmla="val 86854"/>
              <a:gd name="adj4" fmla="val -378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响应点击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3443116" y="1910623"/>
            <a:ext cx="1330484" cy="338069"/>
          </a:xfrm>
          <a:prstGeom prst="borderCallout1">
            <a:avLst>
              <a:gd name="adj1" fmla="val 55435"/>
              <a:gd name="adj2" fmla="val -4652"/>
              <a:gd name="adj3" fmla="val 103499"/>
              <a:gd name="adj4" fmla="val -526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4289922" y="4011910"/>
            <a:ext cx="2010270" cy="338069"/>
          </a:xfrm>
          <a:prstGeom prst="borderCallout1">
            <a:avLst>
              <a:gd name="adj1" fmla="val 55435"/>
              <a:gd name="adj2" fmla="val -4652"/>
              <a:gd name="adj3" fmla="val 103499"/>
              <a:gd name="adj4" fmla="val -526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显示结果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8028384" y="770277"/>
            <a:ext cx="1029612" cy="937377"/>
          </a:xfrm>
          <a:prstGeom prst="borderCallout1">
            <a:avLst>
              <a:gd name="adj1" fmla="val 55435"/>
              <a:gd name="adj2" fmla="val -4652"/>
              <a:gd name="adj3" fmla="val -3805"/>
              <a:gd name="adj4" fmla="val -1516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使用得到的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6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注意观察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中显示的结果，并且对照数据库原有</a:t>
            </a:r>
            <a:r>
              <a:rPr lang="zh-CN" altLang="en-US" smtClean="0"/>
              <a:t>的数据。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体会其和数据库方式的不同！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5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内容提供器简介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运行时权限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访问其他应用中的数据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创建自己的内容提供器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 </a:t>
            </a:r>
            <a:r>
              <a:rPr lang="zh-CN" altLang="en-US" smtClean="0"/>
              <a:t>权限机制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申请权限有什么用？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/>
          </a:p>
          <a:p>
            <a:pPr lvl="1"/>
            <a:r>
              <a:rPr lang="zh-CN" altLang="en-US" dirty="0"/>
              <a:t>安装</a:t>
            </a:r>
            <a:r>
              <a:rPr lang="zh-CN" altLang="en-US" dirty="0" smtClean="0"/>
              <a:t>时赋予权限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时了解权限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但是往往是：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不管</a:t>
            </a:r>
            <a:r>
              <a:rPr lang="en-US" altLang="zh-CN" dirty="0" smtClean="0">
                <a:solidFill>
                  <a:srgbClr val="0000CC"/>
                </a:solidFill>
              </a:rPr>
              <a:t>3721</a:t>
            </a:r>
            <a:r>
              <a:rPr lang="zh-CN" altLang="en-US" dirty="0" smtClean="0">
                <a:solidFill>
                  <a:srgbClr val="0000CC"/>
                </a:solidFill>
              </a:rPr>
              <a:t>，应用开发者是能申请的全都申请上先！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CC"/>
              </a:solidFill>
            </a:endParaRPr>
          </a:p>
          <a:p>
            <a:pPr marL="400050"/>
            <a:endParaRPr lang="en-US" altLang="zh-CN" dirty="0" smtClean="0"/>
          </a:p>
          <a:p>
            <a:pPr marL="400050"/>
            <a:r>
              <a:rPr lang="zh-CN" altLang="en-US" dirty="0" smtClean="0"/>
              <a:t>从</a:t>
            </a:r>
            <a:r>
              <a:rPr lang="en-US" altLang="zh-CN" dirty="0"/>
              <a:t>Android 6.0</a:t>
            </a:r>
            <a:r>
              <a:rPr lang="zh-CN" altLang="en-US" dirty="0"/>
              <a:t>开始，提供“</a:t>
            </a:r>
            <a:r>
              <a:rPr lang="zh-CN" altLang="en-US" dirty="0">
                <a:solidFill>
                  <a:srgbClr val="FF0000"/>
                </a:solidFill>
              </a:rPr>
              <a:t>运行时权限</a:t>
            </a:r>
            <a:r>
              <a:rPr lang="zh-CN" altLang="en-US" dirty="0"/>
              <a:t>”</a:t>
            </a:r>
            <a:r>
              <a:rPr lang="zh-CN" altLang="en-US" dirty="0" smtClean="0"/>
              <a:t>功能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71919"/>
            <a:ext cx="3917535" cy="712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66" y="1496894"/>
            <a:ext cx="1449249" cy="27157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057" y="1495895"/>
            <a:ext cx="1445255" cy="27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权限的分类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普通权限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不会直接威胁到用户的安全和隐私的权限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系统自动帮助授权，无需用户手动操作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危险权限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触及用户隐私，或者对设备安全性造成影响的权限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必须用户手动点击授权才可以，否则无法使用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0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危险权限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698004"/>
            <a:ext cx="53644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权限申请实例：</a:t>
            </a:r>
            <a:r>
              <a:rPr lang="en-US" altLang="zh-CN" dirty="0" err="1" smtClean="0"/>
              <a:t>RuntimePermissionTest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CALL_PHONE</a:t>
            </a:r>
            <a:r>
              <a:rPr lang="zh-CN" altLang="en-US" dirty="0" smtClean="0">
                <a:solidFill>
                  <a:srgbClr val="0000CC"/>
                </a:solidFill>
              </a:rPr>
              <a:t>权限</a:t>
            </a:r>
            <a:r>
              <a:rPr lang="zh-CN" altLang="en-US" dirty="0" smtClean="0"/>
              <a:t>：拨打电话时申请</a:t>
            </a:r>
            <a:endParaRPr lang="en-US" altLang="zh-CN" dirty="0" smtClean="0"/>
          </a:p>
          <a:p>
            <a:r>
              <a:rPr lang="en-US" altLang="zh-CN" dirty="0" smtClean="0"/>
              <a:t>Android 6.0</a:t>
            </a:r>
            <a:r>
              <a:rPr lang="zh-CN" altLang="en-US" dirty="0" smtClean="0"/>
              <a:t>之前，实现</a:t>
            </a:r>
            <a:r>
              <a:rPr lang="zh-CN" altLang="en-US" dirty="0" smtClean="0">
                <a:solidFill>
                  <a:srgbClr val="0000CC"/>
                </a:solidFill>
              </a:rPr>
              <a:t>相对简单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83718"/>
            <a:ext cx="5543550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732240" y="2715766"/>
            <a:ext cx="1800200" cy="608523"/>
          </a:xfrm>
          <a:prstGeom prst="borderCallout1">
            <a:avLst>
              <a:gd name="adj1" fmla="val 55435"/>
              <a:gd name="adj2" fmla="val -4652"/>
              <a:gd name="adj3" fmla="val 84209"/>
              <a:gd name="adj4" fmla="val -449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定义打电话的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权限申请实例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9" y="1298798"/>
            <a:ext cx="5172075" cy="35052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5687177" y="1923678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84209"/>
              <a:gd name="adj4" fmla="val -449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关联界面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5687177" y="3051398"/>
            <a:ext cx="2999623" cy="338069"/>
          </a:xfrm>
          <a:prstGeom prst="borderCallout1">
            <a:avLst>
              <a:gd name="adj1" fmla="val 55435"/>
              <a:gd name="adj2" fmla="val -4652"/>
              <a:gd name="adj3" fmla="val 71481"/>
              <a:gd name="adj4" fmla="val -230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调用系统内置的打电话功能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0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1341</TotalTime>
  <Words>762</Words>
  <Application>Microsoft Office PowerPoint</Application>
  <PresentationFormat>全屏显示(16:9)</PresentationFormat>
  <Paragraphs>203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Wingdings</vt:lpstr>
      <vt:lpstr>219</vt:lpstr>
      <vt:lpstr>移动应用开发</vt:lpstr>
      <vt:lpstr>本节课学习内容</vt:lpstr>
      <vt:lpstr>数据持久化技术</vt:lpstr>
      <vt:lpstr>本节课学习内容</vt:lpstr>
      <vt:lpstr>Android 权限机制</vt:lpstr>
      <vt:lpstr>权限的分类</vt:lpstr>
      <vt:lpstr>危险权限</vt:lpstr>
      <vt:lpstr>权限申请实例：RuntimePermissionTest</vt:lpstr>
      <vt:lpstr>权限申请实例</vt:lpstr>
      <vt:lpstr>权限申请实例</vt:lpstr>
      <vt:lpstr>权限申请实例</vt:lpstr>
      <vt:lpstr>权限申请实例</vt:lpstr>
      <vt:lpstr>本节课学习内容</vt:lpstr>
      <vt:lpstr>使用现有的内容提供器</vt:lpstr>
      <vt:lpstr>CRUD操作</vt:lpstr>
      <vt:lpstr>CRUD操作</vt:lpstr>
      <vt:lpstr>读取联系人内容：ContactsTest</vt:lpstr>
      <vt:lpstr>读取联系人内容</vt:lpstr>
      <vt:lpstr>读取联系人内容</vt:lpstr>
      <vt:lpstr>本节课学习内容</vt:lpstr>
      <vt:lpstr>创建自己的内容提供器MyProvider</vt:lpstr>
      <vt:lpstr>匹配URI</vt:lpstr>
      <vt:lpstr>URiMatch in MyProvider</vt:lpstr>
      <vt:lpstr>getType</vt:lpstr>
      <vt:lpstr>getType in Myprovider</vt:lpstr>
      <vt:lpstr>自己的内容提供器实例：提供者DatabaseTest</vt:lpstr>
      <vt:lpstr>自己的内容提供器实例：提供者DatabaseTest</vt:lpstr>
      <vt:lpstr>PowerPoint 演示文稿</vt:lpstr>
      <vt:lpstr>自己的内容提供器实例：提供者DatabaseTest</vt:lpstr>
      <vt:lpstr>自己的内容提供器实例：使用者ProviderTest</vt:lpstr>
      <vt:lpstr>PowerPoint 演示文稿</vt:lpstr>
      <vt:lpstr>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Weiwei Fang</cp:lastModifiedBy>
  <cp:revision>127</cp:revision>
  <dcterms:created xsi:type="dcterms:W3CDTF">2015-03-18T15:00:32Z</dcterms:created>
  <dcterms:modified xsi:type="dcterms:W3CDTF">2017-11-16T13:06:32Z</dcterms:modified>
</cp:coreProperties>
</file>