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8" r:id="rId13"/>
    <p:sldId id="279" r:id="rId14"/>
    <p:sldId id="280" r:id="rId15"/>
    <p:sldId id="281" r:id="rId16"/>
    <p:sldId id="282" r:id="rId17"/>
    <p:sldId id="276" r:id="rId18"/>
    <p:sldId id="283" r:id="rId19"/>
    <p:sldId id="284" r:id="rId20"/>
    <p:sldId id="285" r:id="rId21"/>
    <p:sldId id="286" r:id="rId22"/>
    <p:sldId id="287" r:id="rId23"/>
    <p:sldId id="277" r:id="rId24"/>
    <p:sldId id="288" r:id="rId25"/>
    <p:sldId id="292" r:id="rId26"/>
    <p:sldId id="289" r:id="rId27"/>
    <p:sldId id="290" r:id="rId28"/>
    <p:sldId id="293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4" autoAdjust="0"/>
    <p:restoredTop sz="94660"/>
  </p:normalViewPr>
  <p:slideViewPr>
    <p:cSldViewPr>
      <p:cViewPr varScale="1">
        <p:scale>
          <a:sx n="89" d="100"/>
          <a:sy n="89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53DA7-E541-44F8-8423-E3BBC9E15576}" type="datetimeFigureOut">
              <a:rPr lang="zh-CN" altLang="en-US" smtClean="0"/>
              <a:t>2017/11/15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9CC7D-4651-4AED-80A3-AE3A1E6FA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362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651870"/>
            <a:ext cx="7772400" cy="68589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227934"/>
            <a:ext cx="6400800" cy="504056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152E-323F-479F-AF3E-0327E875EA3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AC7-9D65-43F9-80E6-F5B7FBD6E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96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95736" y="205979"/>
            <a:ext cx="6491064" cy="857250"/>
          </a:xfrm>
        </p:spPr>
        <p:txBody>
          <a:bodyPr/>
          <a:lstStyle>
            <a:lvl1pPr algn="l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95736" y="1200151"/>
            <a:ext cx="6491064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152E-323F-479F-AF3E-0327E875EA3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AC7-9D65-43F9-80E6-F5B7FBD6E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75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478"/>
            <a:ext cx="8229600" cy="576064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504" y="771550"/>
            <a:ext cx="8856984" cy="3960440"/>
          </a:xfrm>
        </p:spPr>
        <p:txBody>
          <a:bodyPr>
            <a:normAutofit/>
          </a:bodyPr>
          <a:lstStyle>
            <a:lvl1pPr marL="342900" indent="-342900" algn="l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/>
            </a:lvl2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lvl="1"/>
            <a:r>
              <a:rPr lang="en-US" altLang="zh-CN" sz="1800" dirty="0" err="1" smtClean="0"/>
              <a:t>Fasfda</a:t>
            </a:r>
            <a:endParaRPr lang="en-US" altLang="zh-CN" sz="1800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152E-323F-479F-AF3E-0327E875EA3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AC7-9D65-43F9-80E6-F5B7FBD6E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14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8152E-323F-479F-AF3E-0327E875EA32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55AC7-9D65-43F9-80E6-F5B7FBD6E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9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移动应用开发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99942"/>
            <a:ext cx="6400800" cy="50405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方维维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88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通知的更多设置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71550"/>
            <a:ext cx="8856984" cy="424847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声音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/>
          </a:p>
          <a:p>
            <a:endParaRPr lang="en-US" altLang="zh-CN" dirty="0" smtClean="0">
              <a:solidFill>
                <a:srgbClr val="0000CC"/>
              </a:solidFill>
            </a:endParaRPr>
          </a:p>
          <a:p>
            <a:r>
              <a:rPr lang="zh-CN" altLang="en-US" dirty="0" smtClean="0">
                <a:solidFill>
                  <a:srgbClr val="0000CC"/>
                </a:solidFill>
              </a:rPr>
              <a:t>震动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/>
          </a:p>
          <a:p>
            <a:r>
              <a:rPr lang="en-US" altLang="zh-CN" dirty="0" smtClean="0">
                <a:solidFill>
                  <a:srgbClr val="0000CC"/>
                </a:solidFill>
              </a:rPr>
              <a:t>LED</a:t>
            </a:r>
            <a:r>
              <a:rPr lang="zh-CN" altLang="en-US" dirty="0" smtClean="0">
                <a:solidFill>
                  <a:srgbClr val="0000CC"/>
                </a:solidFill>
              </a:rPr>
              <a:t>灯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/>
          </a:p>
          <a:p>
            <a:endParaRPr lang="en-US" altLang="zh-CN" dirty="0" smtClean="0">
              <a:solidFill>
                <a:srgbClr val="0000CC"/>
              </a:solidFill>
            </a:endParaRPr>
          </a:p>
          <a:p>
            <a:r>
              <a:rPr lang="zh-CN" altLang="en-US" dirty="0" smtClean="0">
                <a:solidFill>
                  <a:srgbClr val="0000CC"/>
                </a:solidFill>
              </a:rPr>
              <a:t>默认</a:t>
            </a:r>
            <a:endParaRPr lang="en-US" altLang="zh-CN" dirty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412" y="801200"/>
            <a:ext cx="6353175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412" y="1767917"/>
            <a:ext cx="4933950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线形标注 1 7"/>
          <p:cNvSpPr/>
          <p:nvPr/>
        </p:nvSpPr>
        <p:spPr>
          <a:xfrm>
            <a:off x="6595233" y="1701432"/>
            <a:ext cx="2453862" cy="916570"/>
          </a:xfrm>
          <a:prstGeom prst="borderCallout1">
            <a:avLst>
              <a:gd name="adj1" fmla="val 47212"/>
              <a:gd name="adj2" fmla="val 1482"/>
              <a:gd name="adj3" fmla="val 49587"/>
              <a:gd name="adj4" fmla="val -3334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注意要在</a:t>
            </a:r>
            <a:r>
              <a:rPr lang="en-US" altLang="zh-CN" dirty="0" smtClean="0"/>
              <a:t>AndroidManifest.xml</a:t>
            </a:r>
            <a:r>
              <a:rPr lang="zh-CN" altLang="en-US" dirty="0" smtClean="0"/>
              <a:t>中获取权限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412" y="2734634"/>
            <a:ext cx="5048250" cy="676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761" y="3634676"/>
            <a:ext cx="5019675" cy="666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线形标注 1 11"/>
          <p:cNvSpPr/>
          <p:nvPr/>
        </p:nvSpPr>
        <p:spPr>
          <a:xfrm>
            <a:off x="7050009" y="4227934"/>
            <a:ext cx="1397155" cy="526880"/>
          </a:xfrm>
          <a:prstGeom prst="borderCallout1">
            <a:avLst>
              <a:gd name="adj1" fmla="val -10298"/>
              <a:gd name="adj2" fmla="val 48390"/>
              <a:gd name="adj3" fmla="val -129211"/>
              <a:gd name="adj4" fmla="val -3728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真机看效果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030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</a:t>
            </a:r>
            <a:r>
              <a:rPr lang="zh-CN" altLang="en-US" dirty="0" smtClean="0"/>
              <a:t>课学习内容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通知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使用摄像头和相册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播放音频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播放视频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04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修</a:t>
            </a:r>
            <a:r>
              <a:rPr lang="zh-CN" altLang="en-US" dirty="0" smtClean="0"/>
              <a:t>图的第一步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照片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/>
          </a:p>
          <a:p>
            <a:pPr lvl="1"/>
            <a:r>
              <a:rPr lang="zh-CN" altLang="en-US" dirty="0" smtClean="0"/>
              <a:t>拍摄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选择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>
                <a:solidFill>
                  <a:srgbClr val="0000CC"/>
                </a:solidFill>
              </a:rPr>
              <a:t>图像处理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>
              <a:solidFill>
                <a:srgbClr val="0000CC"/>
              </a:solidFill>
            </a:endParaRPr>
          </a:p>
          <a:p>
            <a:pPr lvl="1"/>
            <a:r>
              <a:rPr lang="en-US" altLang="zh-CN" dirty="0" err="1" smtClean="0"/>
              <a:t>OpenCV</a:t>
            </a:r>
            <a:r>
              <a:rPr lang="zh-CN" altLang="en-US" dirty="0" smtClean="0"/>
              <a:t>：超越了本门课的内容范围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970" y="1131590"/>
            <a:ext cx="4316244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8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调用</a:t>
            </a:r>
            <a:r>
              <a:rPr lang="zh-CN" altLang="en-US" dirty="0" smtClean="0"/>
              <a:t>摄像头 </a:t>
            </a:r>
            <a:r>
              <a:rPr lang="en-US" altLang="zh-CN" dirty="0" err="1" smtClean="0"/>
              <a:t>CameraAlbumTest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CC"/>
                </a:solidFill>
              </a:rPr>
              <a:t>activity_main.xml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275606"/>
            <a:ext cx="5288280" cy="2849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线形标注 1 4"/>
          <p:cNvSpPr/>
          <p:nvPr/>
        </p:nvSpPr>
        <p:spPr>
          <a:xfrm>
            <a:off x="5652120" y="2475865"/>
            <a:ext cx="2232248" cy="449362"/>
          </a:xfrm>
          <a:prstGeom prst="borderCallout1">
            <a:avLst>
              <a:gd name="adj1" fmla="val 55435"/>
              <a:gd name="adj2" fmla="val -4652"/>
              <a:gd name="adj3" fmla="val 17385"/>
              <a:gd name="adj4" fmla="val -4967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触发拍照的</a:t>
            </a:r>
            <a:r>
              <a:rPr lang="en-US" altLang="zh-CN" dirty="0" smtClean="0"/>
              <a:t>Button</a:t>
            </a:r>
            <a:endParaRPr lang="zh-CN" altLang="en-US" dirty="0"/>
          </a:p>
        </p:txBody>
      </p:sp>
      <p:sp>
        <p:nvSpPr>
          <p:cNvPr id="6" name="线形标注 1 5"/>
          <p:cNvSpPr/>
          <p:nvPr/>
        </p:nvSpPr>
        <p:spPr>
          <a:xfrm>
            <a:off x="6084168" y="3309988"/>
            <a:ext cx="2376264" cy="449362"/>
          </a:xfrm>
          <a:prstGeom prst="borderCallout1">
            <a:avLst>
              <a:gd name="adj1" fmla="val 55435"/>
              <a:gd name="adj2" fmla="val -4652"/>
              <a:gd name="adj3" fmla="val 53112"/>
              <a:gd name="adj4" fmla="val -4967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显示图片的</a:t>
            </a:r>
            <a:r>
              <a:rPr lang="en-US" altLang="zh-CN" dirty="0" err="1" smtClean="0"/>
              <a:t>ImageView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656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调用摄像头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00CC"/>
                </a:solidFill>
              </a:rPr>
              <a:t>MainActivity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884" y="1131591"/>
            <a:ext cx="3057525" cy="1552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363" y="2658217"/>
            <a:ext cx="3254693" cy="22088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854" y="1419622"/>
            <a:ext cx="3771900" cy="2000250"/>
          </a:xfrm>
          <a:prstGeom prst="rect">
            <a:avLst/>
          </a:prstGeom>
        </p:spPr>
      </p:pic>
      <p:sp>
        <p:nvSpPr>
          <p:cNvPr id="8" name="线形标注 1 7"/>
          <p:cNvSpPr/>
          <p:nvPr/>
        </p:nvSpPr>
        <p:spPr>
          <a:xfrm>
            <a:off x="72489" y="2156307"/>
            <a:ext cx="1574076" cy="343435"/>
          </a:xfrm>
          <a:prstGeom prst="borderCallout1">
            <a:avLst>
              <a:gd name="adj1" fmla="val 57267"/>
              <a:gd name="adj2" fmla="val 103845"/>
              <a:gd name="adj3" fmla="val 52559"/>
              <a:gd name="adj4" fmla="val 11667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关联界面元素</a:t>
            </a:r>
            <a:endParaRPr lang="zh-CN" altLang="en-US" dirty="0"/>
          </a:p>
        </p:txBody>
      </p:sp>
      <p:sp>
        <p:nvSpPr>
          <p:cNvPr id="9" name="线形标注 1 8"/>
          <p:cNvSpPr/>
          <p:nvPr/>
        </p:nvSpPr>
        <p:spPr>
          <a:xfrm>
            <a:off x="107504" y="3786836"/>
            <a:ext cx="1944216" cy="343435"/>
          </a:xfrm>
          <a:prstGeom prst="borderCallout1">
            <a:avLst>
              <a:gd name="adj1" fmla="val 57267"/>
              <a:gd name="adj2" fmla="val 103845"/>
              <a:gd name="adj3" fmla="val 52559"/>
              <a:gd name="adj4" fmla="val 11667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基于</a:t>
            </a:r>
            <a:r>
              <a:rPr lang="en-US" altLang="zh-CN" dirty="0" smtClean="0"/>
              <a:t>SDK</a:t>
            </a:r>
            <a:r>
              <a:rPr lang="zh-CN" altLang="en-US" dirty="0" smtClean="0"/>
              <a:t>版本判断</a:t>
            </a:r>
            <a:endParaRPr lang="zh-CN" altLang="en-US" dirty="0"/>
          </a:p>
        </p:txBody>
      </p:sp>
      <p:sp>
        <p:nvSpPr>
          <p:cNvPr id="10" name="线形标注 1 9"/>
          <p:cNvSpPr/>
          <p:nvPr/>
        </p:nvSpPr>
        <p:spPr>
          <a:xfrm>
            <a:off x="6789915" y="2931790"/>
            <a:ext cx="2102565" cy="1008112"/>
          </a:xfrm>
          <a:prstGeom prst="borderCallout1">
            <a:avLst>
              <a:gd name="adj1" fmla="val -6326"/>
              <a:gd name="adj2" fmla="val 52663"/>
              <a:gd name="adj3" fmla="val -100145"/>
              <a:gd name="adj4" fmla="val -1249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请求是拍照，结果是</a:t>
            </a:r>
            <a:r>
              <a:rPr lang="en-US" altLang="zh-CN" dirty="0" smtClean="0"/>
              <a:t>OK</a:t>
            </a:r>
            <a:r>
              <a:rPr lang="zh-CN" altLang="en-US" dirty="0" smtClean="0"/>
              <a:t>，解析成</a:t>
            </a:r>
            <a:r>
              <a:rPr lang="en-US" altLang="zh-CN" dirty="0" smtClean="0"/>
              <a:t>BMP</a:t>
            </a:r>
            <a:r>
              <a:rPr lang="zh-CN" altLang="en-US" dirty="0" smtClean="0"/>
              <a:t>，显示在</a:t>
            </a:r>
            <a:r>
              <a:rPr lang="en-US" altLang="zh-CN" dirty="0" err="1" smtClean="0"/>
              <a:t>ImageView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42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调用摄像头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CC"/>
                </a:solidFill>
              </a:rPr>
              <a:t>AndroidManifest.xml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275606"/>
            <a:ext cx="3754755" cy="12915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7" y="2528302"/>
            <a:ext cx="4069080" cy="10515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110" y="1442966"/>
            <a:ext cx="4760595" cy="908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直角上箭头 7"/>
          <p:cNvSpPr/>
          <p:nvPr/>
        </p:nvSpPr>
        <p:spPr>
          <a:xfrm>
            <a:off x="3168472" y="2463039"/>
            <a:ext cx="2016224" cy="796163"/>
          </a:xfrm>
          <a:prstGeom prst="bentUpArrow">
            <a:avLst>
              <a:gd name="adj1" fmla="val 12726"/>
              <a:gd name="adj2" fmla="val 25000"/>
              <a:gd name="adj3" fmla="val 2587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2572" y="3575445"/>
            <a:ext cx="4783455" cy="120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547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相册里选择照片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自学内容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>
              <a:solidFill>
                <a:srgbClr val="0000CC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注意</a:t>
            </a:r>
            <a:r>
              <a:rPr lang="en-US" altLang="zh-CN" dirty="0" smtClean="0">
                <a:solidFill>
                  <a:srgbClr val="FF0000"/>
                </a:solidFill>
              </a:rPr>
              <a:t>Android4.4</a:t>
            </a:r>
            <a:r>
              <a:rPr lang="zh-CN" altLang="en-US" dirty="0" smtClean="0">
                <a:solidFill>
                  <a:srgbClr val="FF0000"/>
                </a:solidFill>
              </a:rPr>
              <a:t>之前和之后，所使用的方法是不同的！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57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</a:t>
            </a:r>
            <a:r>
              <a:rPr lang="zh-CN" altLang="en-US" dirty="0" smtClean="0"/>
              <a:t>课学习内容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通知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使用摄像头和相册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播放</a:t>
            </a:r>
            <a:r>
              <a:rPr lang="zh-CN" altLang="en-US" dirty="0" smtClean="0">
                <a:solidFill>
                  <a:schemeClr val="tx1"/>
                </a:solidFill>
              </a:rPr>
              <a:t>音频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播放视频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58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播放音频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使用</a:t>
            </a:r>
            <a:r>
              <a:rPr lang="en-US" altLang="zh-CN" dirty="0" err="1" smtClean="0">
                <a:solidFill>
                  <a:srgbClr val="0000CC"/>
                </a:solidFill>
              </a:rPr>
              <a:t>MediaPlayer</a:t>
            </a:r>
            <a:r>
              <a:rPr lang="zh-CN" altLang="en-US" dirty="0" smtClean="0">
                <a:solidFill>
                  <a:srgbClr val="0000CC"/>
                </a:solidFill>
              </a:rPr>
              <a:t>类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0000CC"/>
                </a:solidFill>
              </a:rPr>
              <a:t>常用</a:t>
            </a:r>
            <a:r>
              <a:rPr lang="en-US" altLang="zh-CN" dirty="0" smtClean="0">
                <a:solidFill>
                  <a:srgbClr val="0000CC"/>
                </a:solidFill>
              </a:rPr>
              <a:t>API</a:t>
            </a:r>
            <a:endParaRPr lang="en-US" altLang="zh-CN" dirty="0">
              <a:solidFill>
                <a:srgbClr val="0000CC"/>
              </a:solidFill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297" y="1995686"/>
            <a:ext cx="6370320" cy="2392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039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MediaPlayer</a:t>
            </a:r>
            <a:r>
              <a:rPr lang="zh-CN" altLang="en-US" dirty="0" smtClean="0"/>
              <a:t>的步骤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71550"/>
            <a:ext cx="8856984" cy="437195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创建</a:t>
            </a:r>
            <a:r>
              <a:rPr lang="en-US" altLang="zh-CN" dirty="0" err="1" smtClean="0">
                <a:solidFill>
                  <a:srgbClr val="0000CC"/>
                </a:solidFill>
              </a:rPr>
              <a:t>MediaPlayer</a:t>
            </a:r>
            <a:r>
              <a:rPr lang="zh-CN" altLang="en-US" dirty="0" smtClean="0">
                <a:solidFill>
                  <a:srgbClr val="0000CC"/>
                </a:solidFill>
              </a:rPr>
              <a:t>对象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>
              <a:solidFill>
                <a:srgbClr val="0000CC"/>
              </a:solidFill>
            </a:endParaRPr>
          </a:p>
          <a:p>
            <a:r>
              <a:rPr lang="zh-CN" altLang="en-US" dirty="0" smtClean="0">
                <a:solidFill>
                  <a:srgbClr val="0000CC"/>
                </a:solidFill>
              </a:rPr>
              <a:t>调用</a:t>
            </a:r>
            <a:r>
              <a:rPr lang="en-US" altLang="zh-CN" dirty="0" err="1" smtClean="0">
                <a:solidFill>
                  <a:srgbClr val="0000CC"/>
                </a:solidFill>
              </a:rPr>
              <a:t>setDataSource</a:t>
            </a:r>
            <a:r>
              <a:rPr lang="zh-CN" altLang="en-US" dirty="0" smtClean="0">
                <a:solidFill>
                  <a:srgbClr val="0000CC"/>
                </a:solidFill>
              </a:rPr>
              <a:t>方法来设置音频文件的路径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>
              <a:solidFill>
                <a:srgbClr val="0000CC"/>
              </a:solidFill>
            </a:endParaRPr>
          </a:p>
          <a:p>
            <a:r>
              <a:rPr lang="zh-CN" altLang="en-US" dirty="0" smtClean="0">
                <a:solidFill>
                  <a:srgbClr val="0000CC"/>
                </a:solidFill>
              </a:rPr>
              <a:t>调用</a:t>
            </a:r>
            <a:r>
              <a:rPr lang="en-US" altLang="zh-CN" dirty="0" smtClean="0">
                <a:solidFill>
                  <a:srgbClr val="0000CC"/>
                </a:solidFill>
              </a:rPr>
              <a:t>prepare</a:t>
            </a:r>
            <a:r>
              <a:rPr lang="zh-CN" altLang="en-US" dirty="0" smtClean="0">
                <a:solidFill>
                  <a:srgbClr val="0000CC"/>
                </a:solidFill>
              </a:rPr>
              <a:t>方法使</a:t>
            </a:r>
            <a:r>
              <a:rPr lang="en-US" altLang="zh-CN" dirty="0" err="1" smtClean="0">
                <a:solidFill>
                  <a:srgbClr val="0000CC"/>
                </a:solidFill>
              </a:rPr>
              <a:t>MediaPlayer</a:t>
            </a:r>
            <a:r>
              <a:rPr lang="zh-CN" altLang="en-US" dirty="0" smtClean="0">
                <a:solidFill>
                  <a:srgbClr val="0000CC"/>
                </a:solidFill>
              </a:rPr>
              <a:t>进入到准备状态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>
              <a:solidFill>
                <a:srgbClr val="0000CC"/>
              </a:solidFill>
            </a:endParaRPr>
          </a:p>
          <a:p>
            <a:r>
              <a:rPr lang="zh-CN" altLang="en-US" dirty="0" smtClean="0">
                <a:solidFill>
                  <a:srgbClr val="0000CC"/>
                </a:solidFill>
              </a:rPr>
              <a:t>调用</a:t>
            </a:r>
            <a:r>
              <a:rPr lang="en-US" altLang="zh-CN" dirty="0" smtClean="0">
                <a:solidFill>
                  <a:srgbClr val="0000CC"/>
                </a:solidFill>
              </a:rPr>
              <a:t>start</a:t>
            </a:r>
            <a:r>
              <a:rPr lang="zh-CN" altLang="en-US" dirty="0" smtClean="0">
                <a:solidFill>
                  <a:srgbClr val="0000CC"/>
                </a:solidFill>
              </a:rPr>
              <a:t>方法开始播放音频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>
              <a:solidFill>
                <a:srgbClr val="0000CC"/>
              </a:solidFill>
            </a:endParaRPr>
          </a:p>
          <a:p>
            <a:r>
              <a:rPr lang="zh-CN" altLang="en-US" dirty="0" smtClean="0">
                <a:solidFill>
                  <a:srgbClr val="0000CC"/>
                </a:solidFill>
              </a:rPr>
              <a:t>调用</a:t>
            </a:r>
            <a:r>
              <a:rPr lang="en-US" altLang="zh-CN" dirty="0" smtClean="0">
                <a:solidFill>
                  <a:srgbClr val="0000CC"/>
                </a:solidFill>
              </a:rPr>
              <a:t>pause</a:t>
            </a:r>
            <a:r>
              <a:rPr lang="zh-CN" altLang="en-US" dirty="0" smtClean="0">
                <a:solidFill>
                  <a:srgbClr val="0000CC"/>
                </a:solidFill>
              </a:rPr>
              <a:t>方法暂停播放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>
              <a:solidFill>
                <a:srgbClr val="0000CC"/>
              </a:solidFill>
            </a:endParaRPr>
          </a:p>
          <a:p>
            <a:r>
              <a:rPr lang="zh-CN" altLang="en-US" dirty="0" smtClean="0">
                <a:solidFill>
                  <a:srgbClr val="0000CC"/>
                </a:solidFill>
              </a:rPr>
              <a:t>调用</a:t>
            </a:r>
            <a:r>
              <a:rPr lang="en-US" altLang="zh-CN" dirty="0" smtClean="0">
                <a:solidFill>
                  <a:srgbClr val="0000CC"/>
                </a:solidFill>
              </a:rPr>
              <a:t>reset</a:t>
            </a:r>
            <a:r>
              <a:rPr lang="zh-CN" altLang="en-US" dirty="0" smtClean="0">
                <a:solidFill>
                  <a:srgbClr val="0000CC"/>
                </a:solidFill>
              </a:rPr>
              <a:t>方法停止播放</a:t>
            </a:r>
            <a:endParaRPr lang="zh-CN" alt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54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</a:t>
            </a:r>
            <a:r>
              <a:rPr lang="zh-CN" altLang="en-US" dirty="0" smtClean="0"/>
              <a:t>课学习内容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使用摄像头和相册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播放音频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播放视频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37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播放音频实例：</a:t>
            </a:r>
            <a:r>
              <a:rPr lang="en-US" altLang="zh-CN" dirty="0" err="1" smtClean="0"/>
              <a:t>PlayAudioTest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CC"/>
                </a:solidFill>
              </a:rPr>
              <a:t>activity_main.xml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480" y="1212101"/>
            <a:ext cx="5273040" cy="1524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480" y="2571750"/>
            <a:ext cx="3284220" cy="2004060"/>
          </a:xfrm>
          <a:prstGeom prst="rect">
            <a:avLst/>
          </a:prstGeom>
        </p:spPr>
      </p:pic>
      <p:sp>
        <p:nvSpPr>
          <p:cNvPr id="6" name="线形标注 1 5"/>
          <p:cNvSpPr/>
          <p:nvPr/>
        </p:nvSpPr>
        <p:spPr>
          <a:xfrm>
            <a:off x="6054411" y="2808109"/>
            <a:ext cx="2075365" cy="847846"/>
          </a:xfrm>
          <a:prstGeom prst="borderCallout1">
            <a:avLst>
              <a:gd name="adj1" fmla="val 55435"/>
              <a:gd name="adj2" fmla="val -4652"/>
              <a:gd name="adj3" fmla="val -156025"/>
              <a:gd name="adj4" fmla="val -442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创建一个</a:t>
            </a:r>
            <a:r>
              <a:rPr lang="en-US" altLang="zh-CN" dirty="0" err="1" smtClean="0"/>
              <a:t>LinearLayout</a:t>
            </a:r>
            <a:r>
              <a:rPr lang="zh-CN" altLang="en-US" dirty="0" smtClean="0"/>
              <a:t>，放置三个</a:t>
            </a:r>
            <a:r>
              <a:rPr lang="en-US" altLang="zh-CN" dirty="0" smtClean="0"/>
              <a:t>Button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143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播放音频实例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881" y="555895"/>
            <a:ext cx="8856984" cy="3960440"/>
          </a:xfrm>
        </p:spPr>
        <p:txBody>
          <a:bodyPr/>
          <a:lstStyle/>
          <a:p>
            <a:r>
              <a:rPr lang="en-US" altLang="zh-CN" dirty="0" err="1" smtClean="0">
                <a:solidFill>
                  <a:srgbClr val="0000CC"/>
                </a:solidFill>
              </a:rPr>
              <a:t>MainActivity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6" y="949642"/>
            <a:ext cx="4196239" cy="34366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489673"/>
            <a:ext cx="3866198" cy="314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0610" y="0"/>
            <a:ext cx="3908108" cy="29389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00" y="2931790"/>
            <a:ext cx="2577465" cy="2163604"/>
          </a:xfrm>
          <a:prstGeom prst="rect">
            <a:avLst/>
          </a:prstGeom>
        </p:spPr>
      </p:pic>
      <p:sp>
        <p:nvSpPr>
          <p:cNvPr id="8" name="线形标注 1 7"/>
          <p:cNvSpPr/>
          <p:nvPr/>
        </p:nvSpPr>
        <p:spPr>
          <a:xfrm>
            <a:off x="3177563" y="1225569"/>
            <a:ext cx="1135847" cy="338069"/>
          </a:xfrm>
          <a:prstGeom prst="borderCallout1">
            <a:avLst>
              <a:gd name="adj1" fmla="val 55435"/>
              <a:gd name="adj2" fmla="val -4652"/>
              <a:gd name="adj3" fmla="val 17385"/>
              <a:gd name="adj4" fmla="val -4967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创建实例</a:t>
            </a:r>
          </a:p>
        </p:txBody>
      </p:sp>
      <p:sp>
        <p:nvSpPr>
          <p:cNvPr id="9" name="线形标注 1 8"/>
          <p:cNvSpPr/>
          <p:nvPr/>
        </p:nvSpPr>
        <p:spPr>
          <a:xfrm>
            <a:off x="3239991" y="1827020"/>
            <a:ext cx="1135847" cy="338069"/>
          </a:xfrm>
          <a:prstGeom prst="borderCallout1">
            <a:avLst>
              <a:gd name="adj1" fmla="val 55435"/>
              <a:gd name="adj2" fmla="val -4652"/>
              <a:gd name="adj3" fmla="val 17385"/>
              <a:gd name="adj4" fmla="val -4967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关联界面</a:t>
            </a:r>
            <a:endParaRPr lang="zh-CN" altLang="en-US" dirty="0"/>
          </a:p>
        </p:txBody>
      </p:sp>
      <p:sp>
        <p:nvSpPr>
          <p:cNvPr id="10" name="线形标注 1 9"/>
          <p:cNvSpPr/>
          <p:nvPr/>
        </p:nvSpPr>
        <p:spPr>
          <a:xfrm>
            <a:off x="3149098" y="1914442"/>
            <a:ext cx="1135847" cy="338069"/>
          </a:xfrm>
          <a:prstGeom prst="borderCallout1">
            <a:avLst>
              <a:gd name="adj1" fmla="val 55435"/>
              <a:gd name="adj2" fmla="val -4652"/>
              <a:gd name="adj3" fmla="val 97884"/>
              <a:gd name="adj4" fmla="val -8609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设置监听</a:t>
            </a:r>
            <a:endParaRPr lang="zh-CN" altLang="en-US" dirty="0"/>
          </a:p>
        </p:txBody>
      </p:sp>
      <p:sp>
        <p:nvSpPr>
          <p:cNvPr id="11" name="线形标注 1 10"/>
          <p:cNvSpPr/>
          <p:nvPr/>
        </p:nvSpPr>
        <p:spPr>
          <a:xfrm>
            <a:off x="3353285" y="2833608"/>
            <a:ext cx="1135847" cy="338069"/>
          </a:xfrm>
          <a:prstGeom prst="borderCallout1">
            <a:avLst>
              <a:gd name="adj1" fmla="val 55435"/>
              <a:gd name="adj2" fmla="val -4652"/>
              <a:gd name="adj3" fmla="val 4505"/>
              <a:gd name="adj4" fmla="val -5350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请求</a:t>
            </a:r>
            <a:r>
              <a:rPr lang="zh-CN" altLang="en-US" dirty="0"/>
              <a:t>权限</a:t>
            </a:r>
          </a:p>
        </p:txBody>
      </p:sp>
      <p:sp>
        <p:nvSpPr>
          <p:cNvPr id="12" name="线形标注 1 11"/>
          <p:cNvSpPr/>
          <p:nvPr/>
        </p:nvSpPr>
        <p:spPr>
          <a:xfrm>
            <a:off x="2184007" y="4011910"/>
            <a:ext cx="2005719" cy="430589"/>
          </a:xfrm>
          <a:prstGeom prst="borderCallout1">
            <a:avLst>
              <a:gd name="adj1" fmla="val 55435"/>
              <a:gd name="adj2" fmla="val -4652"/>
              <a:gd name="adj3" fmla="val -114634"/>
              <a:gd name="adj4" fmla="val -2188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注意真实路径</a:t>
            </a:r>
            <a:endParaRPr lang="en-US" altLang="zh-CN" dirty="0" smtClean="0"/>
          </a:p>
          <a:p>
            <a:pPr algn="ctr"/>
            <a:r>
              <a:rPr lang="en-US" altLang="zh-CN" sz="1050" dirty="0" smtClean="0">
                <a:solidFill>
                  <a:srgbClr val="FF0000"/>
                </a:solidFill>
              </a:rPr>
              <a:t>(</a:t>
            </a:r>
            <a:r>
              <a:rPr lang="zh-CN" altLang="en-US" sz="1050" dirty="0" smtClean="0">
                <a:solidFill>
                  <a:srgbClr val="FF0000"/>
                </a:solidFill>
              </a:rPr>
              <a:t>小米不是</a:t>
            </a:r>
            <a:r>
              <a:rPr lang="en-US" altLang="zh-CN" sz="1050" dirty="0" smtClean="0">
                <a:solidFill>
                  <a:srgbClr val="FF0000"/>
                </a:solidFill>
              </a:rPr>
              <a:t>SD</a:t>
            </a:r>
            <a:r>
              <a:rPr lang="zh-CN" altLang="en-US" sz="1050" dirty="0" smtClean="0">
                <a:solidFill>
                  <a:srgbClr val="FF0000"/>
                </a:solidFill>
              </a:rPr>
              <a:t>卡而是内部存储</a:t>
            </a:r>
            <a:r>
              <a:rPr lang="en-US" altLang="zh-CN" sz="1050" dirty="0" smtClean="0">
                <a:solidFill>
                  <a:srgbClr val="FF0000"/>
                </a:solidFill>
              </a:rPr>
              <a:t>)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13" name="线形标注 1 12"/>
          <p:cNvSpPr/>
          <p:nvPr/>
        </p:nvSpPr>
        <p:spPr>
          <a:xfrm>
            <a:off x="7132433" y="1019219"/>
            <a:ext cx="1856895" cy="338069"/>
          </a:xfrm>
          <a:prstGeom prst="borderCallout1">
            <a:avLst>
              <a:gd name="adj1" fmla="val 55435"/>
              <a:gd name="adj2" fmla="val -4652"/>
              <a:gd name="adj3" fmla="val 4505"/>
              <a:gd name="adj4" fmla="val -5350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没有权限就关闭</a:t>
            </a:r>
            <a:endParaRPr lang="zh-CN" altLang="en-US" dirty="0"/>
          </a:p>
        </p:txBody>
      </p:sp>
      <p:sp>
        <p:nvSpPr>
          <p:cNvPr id="14" name="线形标注 1 13"/>
          <p:cNvSpPr/>
          <p:nvPr/>
        </p:nvSpPr>
        <p:spPr>
          <a:xfrm>
            <a:off x="7257465" y="2744701"/>
            <a:ext cx="1856895" cy="338069"/>
          </a:xfrm>
          <a:prstGeom prst="borderCallout1">
            <a:avLst>
              <a:gd name="adj1" fmla="val 55435"/>
              <a:gd name="adj2" fmla="val -4652"/>
              <a:gd name="adj3" fmla="val 4505"/>
              <a:gd name="adj4" fmla="val -5350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对按钮事件响应</a:t>
            </a:r>
            <a:endParaRPr lang="zh-CN" altLang="en-US" dirty="0"/>
          </a:p>
        </p:txBody>
      </p:sp>
      <p:sp>
        <p:nvSpPr>
          <p:cNvPr id="15" name="线形标注 1 14"/>
          <p:cNvSpPr/>
          <p:nvPr/>
        </p:nvSpPr>
        <p:spPr>
          <a:xfrm>
            <a:off x="7046023" y="4330139"/>
            <a:ext cx="1856895" cy="338069"/>
          </a:xfrm>
          <a:prstGeom prst="borderCallout1">
            <a:avLst>
              <a:gd name="adj1" fmla="val 55435"/>
              <a:gd name="adj2" fmla="val -4652"/>
              <a:gd name="adj3" fmla="val 4505"/>
              <a:gd name="adj4" fmla="val -5350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结束，释放资源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986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播放音频实例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CC"/>
                </a:solidFill>
              </a:rPr>
              <a:t>AndroidManifest.xml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96" y="1347614"/>
            <a:ext cx="7315200" cy="981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线形标注 1 4"/>
          <p:cNvSpPr/>
          <p:nvPr/>
        </p:nvSpPr>
        <p:spPr>
          <a:xfrm>
            <a:off x="5148064" y="3219822"/>
            <a:ext cx="2075365" cy="847846"/>
          </a:xfrm>
          <a:prstGeom prst="borderCallout1">
            <a:avLst>
              <a:gd name="adj1" fmla="val 55435"/>
              <a:gd name="adj2" fmla="val -4652"/>
              <a:gd name="adj3" fmla="val -156025"/>
              <a:gd name="adj4" fmla="val -442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</a:t>
            </a:r>
            <a:r>
              <a:rPr lang="en-US" altLang="zh-CN" dirty="0" smtClean="0"/>
              <a:t>SD</a:t>
            </a:r>
            <a:r>
              <a:rPr lang="zh-CN" altLang="en-US" dirty="0" smtClean="0"/>
              <a:t>卡操作权限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599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</a:t>
            </a:r>
            <a:r>
              <a:rPr lang="zh-CN" altLang="en-US" dirty="0" smtClean="0"/>
              <a:t>课学习内容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通知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使用摄像头和相册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播放音频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播放视频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7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播放视频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使用</a:t>
            </a:r>
            <a:r>
              <a:rPr lang="en-US" altLang="zh-CN" dirty="0" err="1" smtClean="0">
                <a:solidFill>
                  <a:srgbClr val="0000CC"/>
                </a:solidFill>
              </a:rPr>
              <a:t>VideoView</a:t>
            </a:r>
            <a:r>
              <a:rPr lang="zh-CN" altLang="en-US" dirty="0" smtClean="0">
                <a:solidFill>
                  <a:srgbClr val="0000CC"/>
                </a:solidFill>
              </a:rPr>
              <a:t>类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>
              <a:solidFill>
                <a:srgbClr val="0000CC"/>
              </a:solidFill>
            </a:endParaRPr>
          </a:p>
          <a:p>
            <a:r>
              <a:rPr lang="zh-CN" altLang="en-US" dirty="0" smtClean="0">
                <a:solidFill>
                  <a:srgbClr val="0000CC"/>
                </a:solidFill>
              </a:rPr>
              <a:t>常用</a:t>
            </a:r>
            <a:r>
              <a:rPr lang="en-US" altLang="zh-CN" dirty="0" smtClean="0">
                <a:solidFill>
                  <a:srgbClr val="0000CC"/>
                </a:solidFill>
              </a:rPr>
              <a:t>API</a:t>
            </a:r>
          </a:p>
          <a:p>
            <a:endParaRPr lang="en-US" altLang="zh-CN" dirty="0">
              <a:solidFill>
                <a:srgbClr val="0000CC"/>
              </a:solidFill>
            </a:endParaRPr>
          </a:p>
          <a:p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>
              <a:solidFill>
                <a:srgbClr val="0000CC"/>
              </a:solidFill>
            </a:endParaRPr>
          </a:p>
          <a:p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>
              <a:solidFill>
                <a:srgbClr val="0000CC"/>
              </a:solidFill>
            </a:endParaRPr>
          </a:p>
          <a:p>
            <a:endParaRPr lang="en-US" altLang="zh-CN" dirty="0" smtClean="0">
              <a:solidFill>
                <a:srgbClr val="0000CC"/>
              </a:solidFill>
            </a:endParaRPr>
          </a:p>
          <a:p>
            <a:r>
              <a:rPr lang="zh-CN" altLang="en-US" dirty="0" smtClean="0">
                <a:solidFill>
                  <a:srgbClr val="0000CC"/>
                </a:solidFill>
              </a:rPr>
              <a:t>使用方法和播放音频有类似之处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995686"/>
            <a:ext cx="5966460" cy="1668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193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使用</a:t>
            </a:r>
            <a:r>
              <a:rPr lang="en-US" altLang="zh-CN" dirty="0" err="1" smtClean="0"/>
              <a:t>VideoView</a:t>
            </a:r>
            <a:r>
              <a:rPr lang="zh-CN" altLang="en-US" dirty="0" smtClean="0"/>
              <a:t>的步骤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71550"/>
            <a:ext cx="8856984" cy="437195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创建</a:t>
            </a:r>
            <a:r>
              <a:rPr lang="en-US" altLang="zh-CN" dirty="0" err="1">
                <a:solidFill>
                  <a:srgbClr val="0000CC"/>
                </a:solidFill>
              </a:rPr>
              <a:t>VideoView</a:t>
            </a:r>
            <a:r>
              <a:rPr lang="zh-CN" altLang="en-US" dirty="0" smtClean="0">
                <a:solidFill>
                  <a:srgbClr val="0000CC"/>
                </a:solidFill>
              </a:rPr>
              <a:t>对象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>
              <a:solidFill>
                <a:srgbClr val="0000CC"/>
              </a:solidFill>
            </a:endParaRPr>
          </a:p>
          <a:p>
            <a:r>
              <a:rPr lang="zh-CN" altLang="en-US" dirty="0" smtClean="0">
                <a:solidFill>
                  <a:srgbClr val="0000CC"/>
                </a:solidFill>
              </a:rPr>
              <a:t>调用</a:t>
            </a:r>
            <a:r>
              <a:rPr lang="en-US" altLang="zh-CN" dirty="0" err="1" smtClean="0">
                <a:solidFill>
                  <a:srgbClr val="0000CC"/>
                </a:solidFill>
              </a:rPr>
              <a:t>setViewSource</a:t>
            </a:r>
            <a:r>
              <a:rPr lang="zh-CN" altLang="en-US" dirty="0" smtClean="0">
                <a:solidFill>
                  <a:srgbClr val="0000CC"/>
                </a:solidFill>
              </a:rPr>
              <a:t>方法来设置音频文件的路径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00CC"/>
              </a:solidFill>
            </a:endParaRPr>
          </a:p>
          <a:p>
            <a:r>
              <a:rPr lang="zh-CN" altLang="en-US" dirty="0" smtClean="0">
                <a:solidFill>
                  <a:srgbClr val="0000CC"/>
                </a:solidFill>
              </a:rPr>
              <a:t>调用</a:t>
            </a:r>
            <a:r>
              <a:rPr lang="en-US" altLang="zh-CN" dirty="0" smtClean="0">
                <a:solidFill>
                  <a:srgbClr val="0000CC"/>
                </a:solidFill>
              </a:rPr>
              <a:t>start</a:t>
            </a:r>
            <a:r>
              <a:rPr lang="zh-CN" altLang="en-US" dirty="0" smtClean="0">
                <a:solidFill>
                  <a:srgbClr val="0000CC"/>
                </a:solidFill>
              </a:rPr>
              <a:t>方法开始播放音频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000CC"/>
              </a:solidFill>
            </a:endParaRPr>
          </a:p>
          <a:p>
            <a:r>
              <a:rPr lang="zh-CN" altLang="en-US" dirty="0" smtClean="0">
                <a:solidFill>
                  <a:srgbClr val="0000CC"/>
                </a:solidFill>
              </a:rPr>
              <a:t>调用</a:t>
            </a:r>
            <a:r>
              <a:rPr lang="en-US" altLang="zh-CN" dirty="0" smtClean="0">
                <a:solidFill>
                  <a:srgbClr val="0000CC"/>
                </a:solidFill>
              </a:rPr>
              <a:t>resume</a:t>
            </a:r>
            <a:r>
              <a:rPr lang="zh-CN" altLang="en-US" dirty="0" smtClean="0">
                <a:solidFill>
                  <a:srgbClr val="0000CC"/>
                </a:solidFill>
              </a:rPr>
              <a:t>方法重新播放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>
              <a:solidFill>
                <a:srgbClr val="0000CC"/>
              </a:solidFill>
            </a:endParaRPr>
          </a:p>
          <a:p>
            <a:r>
              <a:rPr lang="zh-CN" altLang="en-US" dirty="0" smtClean="0">
                <a:solidFill>
                  <a:srgbClr val="0000CC"/>
                </a:solidFill>
              </a:rPr>
              <a:t>调用</a:t>
            </a:r>
            <a:r>
              <a:rPr lang="en-US" altLang="zh-CN" dirty="0" smtClean="0">
                <a:solidFill>
                  <a:srgbClr val="0000CC"/>
                </a:solidFill>
              </a:rPr>
              <a:t>suspend</a:t>
            </a:r>
            <a:r>
              <a:rPr lang="zh-CN" altLang="en-US" dirty="0" smtClean="0">
                <a:solidFill>
                  <a:srgbClr val="0000CC"/>
                </a:solidFill>
              </a:rPr>
              <a:t>方法停止播放</a:t>
            </a:r>
            <a:endParaRPr lang="zh-CN" alt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71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播放视频实例：</a:t>
            </a:r>
            <a:r>
              <a:rPr lang="en-US" altLang="zh-CN" dirty="0" err="1" smtClean="0"/>
              <a:t>PlayVideoTest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CC"/>
                </a:solidFill>
              </a:rPr>
              <a:t>activity_main.xml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627534"/>
            <a:ext cx="3966210" cy="29660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3593619"/>
            <a:ext cx="2668905" cy="1377315"/>
          </a:xfrm>
          <a:prstGeom prst="rect">
            <a:avLst/>
          </a:prstGeom>
        </p:spPr>
      </p:pic>
      <p:sp>
        <p:nvSpPr>
          <p:cNvPr id="6" name="线形标注 1 5"/>
          <p:cNvSpPr/>
          <p:nvPr/>
        </p:nvSpPr>
        <p:spPr>
          <a:xfrm>
            <a:off x="6634666" y="2499742"/>
            <a:ext cx="2075365" cy="847846"/>
          </a:xfrm>
          <a:prstGeom prst="borderCallout1">
            <a:avLst>
              <a:gd name="adj1" fmla="val 55435"/>
              <a:gd name="adj2" fmla="val -4652"/>
              <a:gd name="adj3" fmla="val -13597"/>
              <a:gd name="adj4" fmla="val -7418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创建一个</a:t>
            </a:r>
            <a:r>
              <a:rPr lang="en-US" altLang="zh-CN" dirty="0" err="1" smtClean="0"/>
              <a:t>LinearLayout</a:t>
            </a:r>
            <a:r>
              <a:rPr lang="zh-CN" altLang="en-US" dirty="0" smtClean="0"/>
              <a:t>，放置三个</a:t>
            </a:r>
            <a:r>
              <a:rPr lang="en-US" altLang="zh-CN" dirty="0" smtClean="0"/>
              <a:t>Button</a:t>
            </a:r>
            <a:endParaRPr lang="zh-CN" altLang="en-US" dirty="0"/>
          </a:p>
        </p:txBody>
      </p:sp>
      <p:sp>
        <p:nvSpPr>
          <p:cNvPr id="7" name="线形标注 1 6"/>
          <p:cNvSpPr/>
          <p:nvPr/>
        </p:nvSpPr>
        <p:spPr>
          <a:xfrm>
            <a:off x="6314102" y="4374251"/>
            <a:ext cx="2290346" cy="338069"/>
          </a:xfrm>
          <a:prstGeom prst="borderCallout1">
            <a:avLst>
              <a:gd name="adj1" fmla="val 55435"/>
              <a:gd name="adj2" fmla="val -4652"/>
              <a:gd name="adj3" fmla="val 35476"/>
              <a:gd name="adj4" fmla="val -4053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创建一个</a:t>
            </a:r>
            <a:r>
              <a:rPr lang="en-US" altLang="zh-CN" dirty="0" err="1" smtClean="0"/>
              <a:t>VideoView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08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播放视频实例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00CC"/>
                </a:solidFill>
              </a:rPr>
              <a:t>MainActivity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79177"/>
            <a:ext cx="3762375" cy="34528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650" y="917798"/>
            <a:ext cx="3814763" cy="3886200"/>
          </a:xfrm>
          <a:prstGeom prst="rect">
            <a:avLst/>
          </a:prstGeom>
        </p:spPr>
      </p:pic>
      <p:sp>
        <p:nvSpPr>
          <p:cNvPr id="6" name="线形标注 1 5"/>
          <p:cNvSpPr/>
          <p:nvPr/>
        </p:nvSpPr>
        <p:spPr>
          <a:xfrm>
            <a:off x="3316265" y="2139702"/>
            <a:ext cx="1135847" cy="338069"/>
          </a:xfrm>
          <a:prstGeom prst="borderCallout1">
            <a:avLst>
              <a:gd name="adj1" fmla="val 55435"/>
              <a:gd name="adj2" fmla="val -4652"/>
              <a:gd name="adj3" fmla="val 17385"/>
              <a:gd name="adj4" fmla="val -4967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关联界面</a:t>
            </a:r>
            <a:endParaRPr lang="zh-CN" altLang="en-US" dirty="0"/>
          </a:p>
        </p:txBody>
      </p:sp>
      <p:sp>
        <p:nvSpPr>
          <p:cNvPr id="7" name="线形标注 1 6"/>
          <p:cNvSpPr/>
          <p:nvPr/>
        </p:nvSpPr>
        <p:spPr>
          <a:xfrm>
            <a:off x="3316265" y="2308736"/>
            <a:ext cx="1135847" cy="338069"/>
          </a:xfrm>
          <a:prstGeom prst="borderCallout1">
            <a:avLst>
              <a:gd name="adj1" fmla="val 55435"/>
              <a:gd name="adj2" fmla="val -4652"/>
              <a:gd name="adj3" fmla="val 97884"/>
              <a:gd name="adj4" fmla="val -8609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设置监听</a:t>
            </a:r>
            <a:endParaRPr lang="zh-CN" altLang="en-US" dirty="0"/>
          </a:p>
        </p:txBody>
      </p:sp>
      <p:sp>
        <p:nvSpPr>
          <p:cNvPr id="8" name="线形标注 1 7"/>
          <p:cNvSpPr/>
          <p:nvPr/>
        </p:nvSpPr>
        <p:spPr>
          <a:xfrm>
            <a:off x="3283168" y="3154432"/>
            <a:ext cx="1135847" cy="338069"/>
          </a:xfrm>
          <a:prstGeom prst="borderCallout1">
            <a:avLst>
              <a:gd name="adj1" fmla="val 55435"/>
              <a:gd name="adj2" fmla="val -4652"/>
              <a:gd name="adj3" fmla="val 4505"/>
              <a:gd name="adj4" fmla="val -5350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请求</a:t>
            </a:r>
            <a:r>
              <a:rPr lang="zh-CN" altLang="en-US" dirty="0"/>
              <a:t>权限</a:t>
            </a:r>
          </a:p>
        </p:txBody>
      </p:sp>
      <p:sp>
        <p:nvSpPr>
          <p:cNvPr id="9" name="线形标注 1 8"/>
          <p:cNvSpPr/>
          <p:nvPr/>
        </p:nvSpPr>
        <p:spPr>
          <a:xfrm>
            <a:off x="126917" y="4712911"/>
            <a:ext cx="2005719" cy="430589"/>
          </a:xfrm>
          <a:prstGeom prst="borderCallout1">
            <a:avLst>
              <a:gd name="adj1" fmla="val -17513"/>
              <a:gd name="adj2" fmla="val 32237"/>
              <a:gd name="adj3" fmla="val -208656"/>
              <a:gd name="adj4" fmla="val 5085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注意真实路径</a:t>
            </a:r>
            <a:endParaRPr lang="en-US" altLang="zh-CN" dirty="0" smtClean="0"/>
          </a:p>
          <a:p>
            <a:pPr algn="ctr"/>
            <a:r>
              <a:rPr lang="en-US" altLang="zh-CN" sz="1050" dirty="0" smtClean="0">
                <a:solidFill>
                  <a:srgbClr val="FF0000"/>
                </a:solidFill>
              </a:rPr>
              <a:t>(</a:t>
            </a:r>
            <a:r>
              <a:rPr lang="zh-CN" altLang="en-US" sz="1050" dirty="0" smtClean="0">
                <a:solidFill>
                  <a:srgbClr val="FF0000"/>
                </a:solidFill>
              </a:rPr>
              <a:t>小米不是</a:t>
            </a:r>
            <a:r>
              <a:rPr lang="en-US" altLang="zh-CN" sz="1050" dirty="0" smtClean="0">
                <a:solidFill>
                  <a:srgbClr val="FF0000"/>
                </a:solidFill>
              </a:rPr>
              <a:t>SD</a:t>
            </a:r>
            <a:r>
              <a:rPr lang="zh-CN" altLang="en-US" sz="1050" dirty="0" smtClean="0">
                <a:solidFill>
                  <a:srgbClr val="FF0000"/>
                </a:solidFill>
              </a:rPr>
              <a:t>卡而是内部存储</a:t>
            </a:r>
            <a:r>
              <a:rPr lang="en-US" altLang="zh-CN" sz="1050" dirty="0" smtClean="0">
                <a:solidFill>
                  <a:srgbClr val="FF0000"/>
                </a:solidFill>
              </a:rPr>
              <a:t>)</a:t>
            </a:r>
            <a:endParaRPr lang="zh-CN" altLang="en-US" sz="1050" dirty="0">
              <a:solidFill>
                <a:srgbClr val="FF0000"/>
              </a:solidFill>
            </a:endParaRPr>
          </a:p>
        </p:txBody>
      </p:sp>
      <p:sp>
        <p:nvSpPr>
          <p:cNvPr id="10" name="线形标注 1 9"/>
          <p:cNvSpPr/>
          <p:nvPr/>
        </p:nvSpPr>
        <p:spPr>
          <a:xfrm>
            <a:off x="6900536" y="1491630"/>
            <a:ext cx="1856895" cy="338069"/>
          </a:xfrm>
          <a:prstGeom prst="borderCallout1">
            <a:avLst>
              <a:gd name="adj1" fmla="val 55435"/>
              <a:gd name="adj2" fmla="val -4652"/>
              <a:gd name="adj3" fmla="val 4505"/>
              <a:gd name="adj4" fmla="val -5350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没有权限就关闭</a:t>
            </a:r>
            <a:endParaRPr lang="zh-CN" altLang="en-US" dirty="0"/>
          </a:p>
        </p:txBody>
      </p:sp>
      <p:sp>
        <p:nvSpPr>
          <p:cNvPr id="11" name="线形标注 1 10"/>
          <p:cNvSpPr/>
          <p:nvPr/>
        </p:nvSpPr>
        <p:spPr>
          <a:xfrm>
            <a:off x="7144166" y="2582735"/>
            <a:ext cx="1856895" cy="338069"/>
          </a:xfrm>
          <a:prstGeom prst="borderCallout1">
            <a:avLst>
              <a:gd name="adj1" fmla="val 55435"/>
              <a:gd name="adj2" fmla="val -4652"/>
              <a:gd name="adj3" fmla="val 4505"/>
              <a:gd name="adj4" fmla="val -5350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对按钮事件响应</a:t>
            </a:r>
            <a:endParaRPr lang="zh-CN" altLang="en-US" dirty="0"/>
          </a:p>
        </p:txBody>
      </p:sp>
      <p:sp>
        <p:nvSpPr>
          <p:cNvPr id="12" name="线形标注 1 11"/>
          <p:cNvSpPr/>
          <p:nvPr/>
        </p:nvSpPr>
        <p:spPr>
          <a:xfrm>
            <a:off x="7020272" y="4155926"/>
            <a:ext cx="1856895" cy="338069"/>
          </a:xfrm>
          <a:prstGeom prst="borderCallout1">
            <a:avLst>
              <a:gd name="adj1" fmla="val 55435"/>
              <a:gd name="adj2" fmla="val -4652"/>
              <a:gd name="adj3" fmla="val 4505"/>
              <a:gd name="adj4" fmla="val -5350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结束，释放资源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085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进阶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硬件编解码器</a:t>
            </a:r>
            <a:r>
              <a:rPr lang="en-US" altLang="zh-CN" dirty="0" err="1" smtClean="0">
                <a:solidFill>
                  <a:srgbClr val="0000CC"/>
                </a:solidFill>
              </a:rPr>
              <a:t>MediaCodec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 lvl="1"/>
            <a:r>
              <a:rPr lang="en-US" altLang="zh-CN" dirty="0" err="1"/>
              <a:t>MediaCodec</a:t>
            </a:r>
            <a:r>
              <a:rPr lang="zh-CN" altLang="en-US" dirty="0"/>
              <a:t>是</a:t>
            </a:r>
            <a:r>
              <a:rPr lang="en-US" altLang="zh-CN" dirty="0"/>
              <a:t>API 16</a:t>
            </a:r>
            <a:r>
              <a:rPr lang="zh-CN" altLang="en-US" dirty="0"/>
              <a:t>之后</a:t>
            </a:r>
            <a:r>
              <a:rPr lang="en-US" altLang="zh-CN" dirty="0"/>
              <a:t>Google</a:t>
            </a:r>
            <a:r>
              <a:rPr lang="zh-CN" altLang="en-US" dirty="0"/>
              <a:t>推出的用于音视频编解码的一套偏底层的</a:t>
            </a:r>
            <a:r>
              <a:rPr lang="en-US" altLang="zh-CN" dirty="0"/>
              <a:t>API</a:t>
            </a:r>
            <a:r>
              <a:rPr lang="zh-CN" altLang="en-US" dirty="0"/>
              <a:t>，可以直接利用硬件加速进行视频的编解码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调用</a:t>
            </a:r>
            <a:r>
              <a:rPr lang="zh-CN" altLang="en-US" dirty="0"/>
              <a:t>的时候需要先初始化</a:t>
            </a:r>
            <a:r>
              <a:rPr lang="en-US" altLang="zh-CN" dirty="0" err="1"/>
              <a:t>MediaCodec</a:t>
            </a:r>
            <a:r>
              <a:rPr lang="zh-CN" altLang="en-US" dirty="0"/>
              <a:t>作为视频的编码器，然后只需要不停传入原始的</a:t>
            </a:r>
            <a:r>
              <a:rPr lang="en-US" altLang="zh-CN" dirty="0"/>
              <a:t>YUV</a:t>
            </a:r>
            <a:r>
              <a:rPr lang="zh-CN" altLang="en-US" dirty="0"/>
              <a:t>数据进入编码器就可以直接输出编码</a:t>
            </a:r>
            <a:r>
              <a:rPr lang="zh-CN" altLang="en-US" dirty="0" smtClean="0"/>
              <a:t>好的</a:t>
            </a:r>
            <a:r>
              <a:rPr lang="en-US" altLang="zh-CN" dirty="0" smtClean="0"/>
              <a:t>H.264</a:t>
            </a:r>
            <a:r>
              <a:rPr lang="zh-CN" altLang="en-US" dirty="0" smtClean="0"/>
              <a:t>流。</a:t>
            </a:r>
            <a:endParaRPr lang="zh-CN" altLang="en-US" dirty="0"/>
          </a:p>
        </p:txBody>
      </p:sp>
      <p:pic>
        <p:nvPicPr>
          <p:cNvPr id="1026" name="Picture 2" descr="mediacodec_buff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843620"/>
            <a:ext cx="51435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线形标注 1 4"/>
          <p:cNvSpPr/>
          <p:nvPr/>
        </p:nvSpPr>
        <p:spPr>
          <a:xfrm>
            <a:off x="7130167" y="3651869"/>
            <a:ext cx="1556633" cy="730491"/>
          </a:xfrm>
          <a:prstGeom prst="borderCallout1">
            <a:avLst>
              <a:gd name="adj1" fmla="val 55435"/>
              <a:gd name="adj2" fmla="val -4652"/>
              <a:gd name="adj3" fmla="val 8968"/>
              <a:gd name="adj4" fmla="val -1842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视频通话，</a:t>
            </a:r>
            <a:endParaRPr lang="en-US" altLang="zh-CN" dirty="0" smtClean="0"/>
          </a:p>
          <a:p>
            <a:pPr algn="ctr"/>
            <a:r>
              <a:rPr lang="zh-CN" altLang="en-US" dirty="0"/>
              <a:t>网络</a:t>
            </a:r>
            <a:r>
              <a:rPr lang="zh-CN" altLang="en-US" dirty="0" smtClean="0"/>
              <a:t>直播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597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通知 </a:t>
            </a:r>
            <a:r>
              <a:rPr lang="en-US" altLang="zh-CN" dirty="0"/>
              <a:t>Notification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71550"/>
            <a:ext cx="4464496" cy="396044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概念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/>
          </a:p>
          <a:p>
            <a:pPr lvl="1"/>
            <a:r>
              <a:rPr lang="zh-CN" altLang="en-US" dirty="0"/>
              <a:t>通知是您可以在应用的常规 </a:t>
            </a:r>
            <a:r>
              <a:rPr lang="en-US" altLang="zh-CN" dirty="0"/>
              <a:t>UI </a:t>
            </a:r>
            <a:r>
              <a:rPr lang="zh-CN" altLang="en-US" dirty="0"/>
              <a:t>外部向用户显示的消息。当您告知系统发出通知时，它将先以图标的形式显示在通知区域中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用户</a:t>
            </a:r>
            <a:r>
              <a:rPr lang="zh-CN" altLang="en-US" dirty="0"/>
              <a:t>可以打开抽屉式通知栏查看通知的详细信息。 通知区域和抽屉式通知栏均是由系统控制的区域，用户可以随时查看。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724" y="1779662"/>
            <a:ext cx="2085750" cy="5214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264" y="1287996"/>
            <a:ext cx="2085750" cy="37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1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创建通知的步骤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71550"/>
            <a:ext cx="8856984" cy="437195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创建一个</a:t>
            </a:r>
            <a:r>
              <a:rPr lang="en-US" altLang="zh-CN" dirty="0" err="1" smtClean="0">
                <a:solidFill>
                  <a:srgbClr val="0000CC"/>
                </a:solidFill>
              </a:rPr>
              <a:t>NotificationManager</a:t>
            </a:r>
            <a:r>
              <a:rPr lang="zh-CN" altLang="en-US" dirty="0" smtClean="0">
                <a:solidFill>
                  <a:srgbClr val="0000CC"/>
                </a:solidFill>
              </a:rPr>
              <a:t>的实例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0000CC"/>
                </a:solidFill>
              </a:rPr>
              <a:t>使用一个</a:t>
            </a:r>
            <a:r>
              <a:rPr lang="en-US" altLang="zh-CN" dirty="0" smtClean="0">
                <a:solidFill>
                  <a:srgbClr val="0000CC"/>
                </a:solidFill>
              </a:rPr>
              <a:t>Builder</a:t>
            </a:r>
            <a:r>
              <a:rPr lang="zh-CN" altLang="en-US" dirty="0" smtClean="0">
                <a:solidFill>
                  <a:srgbClr val="0000CC"/>
                </a:solidFill>
              </a:rPr>
              <a:t>构造器来创建</a:t>
            </a:r>
            <a:r>
              <a:rPr lang="en-US" altLang="zh-CN" dirty="0" smtClean="0">
                <a:solidFill>
                  <a:srgbClr val="0000CC"/>
                </a:solidFill>
              </a:rPr>
              <a:t>Notification</a:t>
            </a:r>
            <a:r>
              <a:rPr lang="zh-CN" altLang="en-US" dirty="0" smtClean="0">
                <a:solidFill>
                  <a:srgbClr val="0000CC"/>
                </a:solidFill>
              </a:rPr>
              <a:t>对象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0000CC"/>
                </a:solidFill>
              </a:rPr>
              <a:t>设置标题、文字、时间和图标等信息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>
              <a:solidFill>
                <a:srgbClr val="0000CC"/>
              </a:solidFill>
            </a:endParaRPr>
          </a:p>
          <a:p>
            <a:endParaRPr lang="en-US" altLang="zh-CN" dirty="0" smtClean="0">
              <a:solidFill>
                <a:srgbClr val="0000CC"/>
              </a:solidFill>
            </a:endParaRPr>
          </a:p>
          <a:p>
            <a:r>
              <a:rPr lang="zh-CN" altLang="en-US" dirty="0" smtClean="0">
                <a:solidFill>
                  <a:srgbClr val="0000CC"/>
                </a:solidFill>
              </a:rPr>
              <a:t>显示通知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31590"/>
            <a:ext cx="4686300" cy="457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39" y="1880616"/>
            <a:ext cx="7038975" cy="390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568677"/>
            <a:ext cx="6162675" cy="16287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439" y="4803638"/>
            <a:ext cx="3000375" cy="323850"/>
          </a:xfrm>
          <a:prstGeom prst="rect">
            <a:avLst/>
          </a:prstGeom>
        </p:spPr>
      </p:pic>
      <p:sp>
        <p:nvSpPr>
          <p:cNvPr id="8" name="线形标注 1 7"/>
          <p:cNvSpPr/>
          <p:nvPr/>
        </p:nvSpPr>
        <p:spPr>
          <a:xfrm>
            <a:off x="4947431" y="4550444"/>
            <a:ext cx="3739369" cy="449362"/>
          </a:xfrm>
          <a:prstGeom prst="borderCallout1">
            <a:avLst>
              <a:gd name="adj1" fmla="val 55435"/>
              <a:gd name="adj2" fmla="val -4652"/>
              <a:gd name="adj3" fmla="val 94157"/>
              <a:gd name="adj4" fmla="val -3533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每个通知都有一个独立的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（如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839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通知实例 </a:t>
            </a:r>
            <a:r>
              <a:rPr lang="en-US" altLang="zh-CN" dirty="0" err="1" smtClean="0"/>
              <a:t>NotificationTest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000CC"/>
                </a:solidFill>
              </a:rPr>
              <a:t>activity_main.xml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75606"/>
            <a:ext cx="6724650" cy="2314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线形标注 1 4"/>
          <p:cNvSpPr/>
          <p:nvPr/>
        </p:nvSpPr>
        <p:spPr>
          <a:xfrm>
            <a:off x="4977469" y="3627670"/>
            <a:ext cx="1826779" cy="449362"/>
          </a:xfrm>
          <a:prstGeom prst="borderCallout1">
            <a:avLst>
              <a:gd name="adj1" fmla="val 55435"/>
              <a:gd name="adj2" fmla="val -4652"/>
              <a:gd name="adj3" fmla="val -75816"/>
              <a:gd name="adj4" fmla="val -3821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定义一个</a:t>
            </a:r>
            <a:r>
              <a:rPr lang="en-US" altLang="zh-CN" dirty="0" smtClean="0"/>
              <a:t>Button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859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通知实例 </a:t>
            </a:r>
            <a:r>
              <a:rPr lang="en-US" altLang="zh-CN" dirty="0" err="1"/>
              <a:t>NotificationTest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MainActivity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771550"/>
            <a:ext cx="5113020" cy="41833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线形标注 1 4"/>
          <p:cNvSpPr/>
          <p:nvPr/>
        </p:nvSpPr>
        <p:spPr>
          <a:xfrm>
            <a:off x="6817115" y="1275606"/>
            <a:ext cx="2075365" cy="576064"/>
          </a:xfrm>
          <a:prstGeom prst="borderCallout1">
            <a:avLst>
              <a:gd name="adj1" fmla="val 55435"/>
              <a:gd name="adj2" fmla="val -4652"/>
              <a:gd name="adj3" fmla="val 101339"/>
              <a:gd name="adj4" fmla="val -5998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界面关联，设置点击事件监听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799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设置点击响应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00CC"/>
                </a:solidFill>
              </a:rPr>
              <a:t>PendingIntent</a:t>
            </a:r>
            <a:r>
              <a:rPr lang="zh-CN" altLang="en-US" dirty="0" smtClean="0">
                <a:solidFill>
                  <a:srgbClr val="0000CC"/>
                </a:solidFill>
              </a:rPr>
              <a:t>：延迟执行的</a:t>
            </a:r>
            <a:r>
              <a:rPr lang="en-US" altLang="zh-CN" dirty="0" smtClean="0">
                <a:solidFill>
                  <a:srgbClr val="0000CC"/>
                </a:solidFill>
              </a:rPr>
              <a:t>Intent</a:t>
            </a:r>
          </a:p>
          <a:p>
            <a:r>
              <a:rPr lang="zh-CN" altLang="en-US" dirty="0" smtClean="0">
                <a:solidFill>
                  <a:srgbClr val="0000CC"/>
                </a:solidFill>
              </a:rPr>
              <a:t>新建一个</a:t>
            </a:r>
            <a:r>
              <a:rPr lang="en-US" altLang="zh-CN" dirty="0" smtClean="0">
                <a:solidFill>
                  <a:srgbClr val="0000CC"/>
                </a:solidFill>
              </a:rPr>
              <a:t>activity</a:t>
            </a:r>
            <a:r>
              <a:rPr lang="zh-CN" altLang="en-US" dirty="0" smtClean="0">
                <a:solidFill>
                  <a:srgbClr val="0000CC"/>
                </a:solidFill>
              </a:rPr>
              <a:t>：</a:t>
            </a:r>
            <a:r>
              <a:rPr lang="en-US" altLang="zh-CN" dirty="0" err="1" smtClean="0">
                <a:solidFill>
                  <a:srgbClr val="0000CC"/>
                </a:solidFill>
              </a:rPr>
              <a:t>NotificationActivity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12565"/>
            <a:ext cx="6848475" cy="3019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线形标注 1 4"/>
          <p:cNvSpPr/>
          <p:nvPr/>
        </p:nvSpPr>
        <p:spPr>
          <a:xfrm>
            <a:off x="6372200" y="3363838"/>
            <a:ext cx="2075365" cy="576064"/>
          </a:xfrm>
          <a:prstGeom prst="borderCallout1">
            <a:avLst>
              <a:gd name="adj1" fmla="val 55435"/>
              <a:gd name="adj2" fmla="val -4652"/>
              <a:gd name="adj3" fmla="val 19172"/>
              <a:gd name="adj4" fmla="val -9160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只设置一个简单的界面，无动作设置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125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设置点击响应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0000CC"/>
                </a:solidFill>
              </a:rPr>
              <a:t>MainActivity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805306"/>
            <a:ext cx="5097780" cy="18440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2649346"/>
            <a:ext cx="5036820" cy="1981200"/>
          </a:xfrm>
          <a:prstGeom prst="rect">
            <a:avLst/>
          </a:prstGeom>
        </p:spPr>
      </p:pic>
      <p:sp>
        <p:nvSpPr>
          <p:cNvPr id="6" name="线形标注 1 5"/>
          <p:cNvSpPr/>
          <p:nvPr/>
        </p:nvSpPr>
        <p:spPr>
          <a:xfrm>
            <a:off x="5148065" y="1275606"/>
            <a:ext cx="3816424" cy="418336"/>
          </a:xfrm>
          <a:prstGeom prst="borderCallout1">
            <a:avLst>
              <a:gd name="adj1" fmla="val 104567"/>
              <a:gd name="adj2" fmla="val 34425"/>
              <a:gd name="adj3" fmla="val 119324"/>
              <a:gd name="adj4" fmla="val -272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设置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NotificationActivity</a:t>
            </a:r>
            <a:r>
              <a:rPr lang="zh-CN" altLang="en-US" dirty="0" smtClean="0"/>
              <a:t>关联</a:t>
            </a:r>
            <a:endParaRPr lang="zh-CN" altLang="en-US" dirty="0"/>
          </a:p>
        </p:txBody>
      </p:sp>
      <p:sp>
        <p:nvSpPr>
          <p:cNvPr id="7" name="线形标注 1 6"/>
          <p:cNvSpPr/>
          <p:nvPr/>
        </p:nvSpPr>
        <p:spPr>
          <a:xfrm>
            <a:off x="5138734" y="3817172"/>
            <a:ext cx="2453862" cy="410762"/>
          </a:xfrm>
          <a:prstGeom prst="borderCallout1">
            <a:avLst>
              <a:gd name="adj1" fmla="val -18262"/>
              <a:gd name="adj2" fmla="val 36992"/>
              <a:gd name="adj3" fmla="val -98451"/>
              <a:gd name="adj4" fmla="val 655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多</a:t>
            </a:r>
            <a:r>
              <a:rPr lang="zh-CN" altLang="en-US" dirty="0" smtClean="0"/>
              <a:t>了一个对</a:t>
            </a:r>
            <a:r>
              <a:rPr lang="en-US" altLang="zh-CN" dirty="0" smtClean="0"/>
              <a:t>pi</a:t>
            </a:r>
            <a:r>
              <a:rPr lang="zh-CN" altLang="en-US" dirty="0" smtClean="0"/>
              <a:t>的设置</a:t>
            </a:r>
            <a:endParaRPr lang="zh-CN" altLang="en-US" dirty="0"/>
          </a:p>
        </p:txBody>
      </p:sp>
      <p:sp>
        <p:nvSpPr>
          <p:cNvPr id="8" name="线形标注 1 7"/>
          <p:cNvSpPr/>
          <p:nvPr/>
        </p:nvSpPr>
        <p:spPr>
          <a:xfrm>
            <a:off x="251520" y="1944503"/>
            <a:ext cx="2664296" cy="1275320"/>
          </a:xfrm>
          <a:prstGeom prst="borderCallout1">
            <a:avLst>
              <a:gd name="adj1" fmla="val 40205"/>
              <a:gd name="adj2" fmla="val 101653"/>
              <a:gd name="adj3" fmla="val 5684"/>
              <a:gd name="adj4" fmla="val 13826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dirty="0" smtClean="0"/>
              <a:t>函数原型为</a:t>
            </a:r>
            <a:r>
              <a:rPr lang="en-US" altLang="zh-CN" sz="1200" b="1" dirty="0" err="1" smtClean="0"/>
              <a:t>PendingIntent</a:t>
            </a:r>
            <a:r>
              <a:rPr lang="en-US" altLang="zh-CN" sz="1200" b="1" dirty="0" smtClean="0"/>
              <a:t> </a:t>
            </a:r>
            <a:r>
              <a:rPr lang="en-US" altLang="zh-CN" sz="1200" b="1" dirty="0" err="1"/>
              <a:t>getActivity</a:t>
            </a:r>
            <a:r>
              <a:rPr lang="en-US" altLang="zh-CN" sz="1200" b="1" dirty="0"/>
              <a:t> (Context </a:t>
            </a:r>
            <a:r>
              <a:rPr lang="en-US" altLang="zh-CN" sz="1200" b="1" dirty="0" err="1"/>
              <a:t>context</a:t>
            </a:r>
            <a:r>
              <a:rPr lang="en-US" altLang="zh-CN" sz="1200" b="1" dirty="0"/>
              <a:t>, </a:t>
            </a:r>
            <a:r>
              <a:rPr lang="en-US" altLang="zh-CN" sz="1200" b="1" dirty="0" err="1" smtClean="0"/>
              <a:t>int</a:t>
            </a:r>
            <a:r>
              <a:rPr lang="en-US" altLang="zh-CN" sz="1200" b="1" dirty="0" smtClean="0"/>
              <a:t> </a:t>
            </a:r>
            <a:r>
              <a:rPr lang="en-US" altLang="zh-CN" sz="1200" b="1" dirty="0" err="1"/>
              <a:t>requestCode</a:t>
            </a:r>
            <a:r>
              <a:rPr lang="en-US" altLang="zh-CN" sz="1200" b="1" dirty="0"/>
              <a:t>, </a:t>
            </a:r>
            <a:r>
              <a:rPr lang="en-US" altLang="zh-CN" sz="1200" b="1" dirty="0" smtClean="0"/>
              <a:t>Intent </a:t>
            </a:r>
            <a:r>
              <a:rPr lang="en-US" altLang="zh-CN" sz="1200" b="1" dirty="0" err="1"/>
              <a:t>intent</a:t>
            </a:r>
            <a:r>
              <a:rPr lang="en-US" altLang="zh-CN" sz="1200" b="1" dirty="0"/>
              <a:t>, </a:t>
            </a:r>
            <a:r>
              <a:rPr lang="en-US" altLang="zh-CN" sz="1200" b="1" dirty="0" err="1" smtClean="0"/>
              <a:t>int</a:t>
            </a:r>
            <a:r>
              <a:rPr lang="en-US" altLang="zh-CN" sz="1200" b="1" dirty="0" smtClean="0"/>
              <a:t> </a:t>
            </a:r>
            <a:r>
              <a:rPr lang="en-US" altLang="zh-CN" sz="1200" b="1" dirty="0"/>
              <a:t>flags</a:t>
            </a:r>
            <a:r>
              <a:rPr lang="en-US" altLang="zh-CN" sz="1200" b="1" dirty="0" smtClean="0"/>
              <a:t>)</a:t>
            </a:r>
            <a:r>
              <a:rPr lang="zh-CN" altLang="en-US" sz="1200" dirty="0" smtClean="0"/>
              <a:t>，其中</a:t>
            </a:r>
            <a:r>
              <a:rPr lang="en-US" altLang="zh-CN" sz="1200" dirty="0" err="1" smtClean="0"/>
              <a:t>requestCode</a:t>
            </a:r>
            <a:r>
              <a:rPr lang="zh-CN" altLang="en-US" sz="1200" dirty="0" smtClean="0"/>
              <a:t>一般设置为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flags</a:t>
            </a:r>
            <a:r>
              <a:rPr lang="zh-CN" altLang="en-US" sz="1200" dirty="0" smtClean="0"/>
              <a:t>多种设置的含义可以进一步查</a:t>
            </a:r>
            <a:r>
              <a:rPr lang="en-US" altLang="zh-CN" sz="1200" dirty="0" smtClean="0"/>
              <a:t>API</a:t>
            </a:r>
            <a:r>
              <a:rPr lang="zh-CN" altLang="en-US" sz="1200" dirty="0" smtClean="0"/>
              <a:t>文档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9786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设置查看</a:t>
            </a:r>
            <a:r>
              <a:rPr lang="en-US" altLang="zh-CN" dirty="0" err="1" smtClean="0"/>
              <a:t>NotificationActivity</a:t>
            </a:r>
            <a:r>
              <a:rPr lang="zh-CN" altLang="en-US" dirty="0" smtClean="0"/>
              <a:t>后消失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00CC"/>
                </a:solidFill>
              </a:rPr>
              <a:t>两种方法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>
                <a:solidFill>
                  <a:srgbClr val="0000CC"/>
                </a:solidFill>
              </a:rPr>
              <a:t>方法</a:t>
            </a:r>
            <a:r>
              <a:rPr lang="en-US" altLang="zh-CN" dirty="0" smtClean="0">
                <a:solidFill>
                  <a:srgbClr val="0000CC"/>
                </a:solidFill>
              </a:rPr>
              <a:t>1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0000CC"/>
                </a:solidFill>
              </a:rPr>
              <a:t>方法</a:t>
            </a:r>
            <a:r>
              <a:rPr lang="en-US" altLang="zh-CN" dirty="0" smtClean="0">
                <a:solidFill>
                  <a:srgbClr val="0000CC"/>
                </a:solidFill>
              </a:rPr>
              <a:t>2</a:t>
            </a:r>
            <a:endParaRPr lang="zh-CN" altLang="en-US" dirty="0">
              <a:solidFill>
                <a:srgbClr val="0000CC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491630"/>
            <a:ext cx="5086350" cy="74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694289"/>
            <a:ext cx="5972175" cy="180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线形标注 1 5"/>
          <p:cNvSpPr/>
          <p:nvPr/>
        </p:nvSpPr>
        <p:spPr>
          <a:xfrm>
            <a:off x="3419872" y="4551082"/>
            <a:ext cx="2453862" cy="410762"/>
          </a:xfrm>
          <a:prstGeom prst="borderCallout1">
            <a:avLst>
              <a:gd name="adj1" fmla="val -18262"/>
              <a:gd name="adj2" fmla="val 36992"/>
              <a:gd name="adj3" fmla="val -98451"/>
              <a:gd name="adj4" fmla="val 6551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r>
              <a:rPr lang="zh-CN" altLang="en-US" dirty="0" smtClean="0"/>
              <a:t>就是开始时设置的</a:t>
            </a:r>
            <a:r>
              <a:rPr lang="en-US" altLang="zh-CN" dirty="0" smtClean="0"/>
              <a:t>id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518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21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219</Template>
  <TotalTime>1107</TotalTime>
  <Words>678</Words>
  <Application>Microsoft Office PowerPoint</Application>
  <PresentationFormat>全屏显示(16:9)</PresentationFormat>
  <Paragraphs>188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宋体</vt:lpstr>
      <vt:lpstr>微软雅黑</vt:lpstr>
      <vt:lpstr>Arial</vt:lpstr>
      <vt:lpstr>Calibri</vt:lpstr>
      <vt:lpstr>219</vt:lpstr>
      <vt:lpstr>移动应用开发</vt:lpstr>
      <vt:lpstr>本节课学习内容</vt:lpstr>
      <vt:lpstr>通知 Notification</vt:lpstr>
      <vt:lpstr>创建通知的步骤</vt:lpstr>
      <vt:lpstr>通知实例 NotificationTest</vt:lpstr>
      <vt:lpstr>通知实例 NotificationTest</vt:lpstr>
      <vt:lpstr>设置点击响应</vt:lpstr>
      <vt:lpstr>设置点击响应</vt:lpstr>
      <vt:lpstr>设置查看NotificationActivity后消失</vt:lpstr>
      <vt:lpstr>通知的更多设置</vt:lpstr>
      <vt:lpstr>本节课学习内容</vt:lpstr>
      <vt:lpstr>修图的第一步</vt:lpstr>
      <vt:lpstr>调用摄像头 CameraAlbumTest</vt:lpstr>
      <vt:lpstr>调用摄像头</vt:lpstr>
      <vt:lpstr>调用摄像头</vt:lpstr>
      <vt:lpstr>相册里选择照片</vt:lpstr>
      <vt:lpstr>本节课学习内容</vt:lpstr>
      <vt:lpstr>播放音频</vt:lpstr>
      <vt:lpstr>使用MediaPlayer的步骤</vt:lpstr>
      <vt:lpstr>播放音频实例：PlayAudioTest</vt:lpstr>
      <vt:lpstr>播放音频实例</vt:lpstr>
      <vt:lpstr>播放音频实例</vt:lpstr>
      <vt:lpstr>本节课学习内容</vt:lpstr>
      <vt:lpstr>播放视频</vt:lpstr>
      <vt:lpstr>使用VideoView的步骤</vt:lpstr>
      <vt:lpstr>播放视频实例：PlayVideoTest</vt:lpstr>
      <vt:lpstr>播放视频实例</vt:lpstr>
      <vt:lpstr>进阶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YANGS2015</dc:creator>
  <cp:lastModifiedBy>Weiwei Fang</cp:lastModifiedBy>
  <cp:revision>133</cp:revision>
  <dcterms:created xsi:type="dcterms:W3CDTF">2015-03-18T15:00:32Z</dcterms:created>
  <dcterms:modified xsi:type="dcterms:W3CDTF">2017-11-15T04:55:48Z</dcterms:modified>
</cp:coreProperties>
</file>