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7" r:id="rId4"/>
    <p:sldId id="268" r:id="rId5"/>
    <p:sldId id="272" r:id="rId6"/>
    <p:sldId id="273" r:id="rId7"/>
    <p:sldId id="274" r:id="rId8"/>
    <p:sldId id="275" r:id="rId9"/>
    <p:sldId id="276" r:id="rId10"/>
    <p:sldId id="269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70" r:id="rId21"/>
    <p:sldId id="287" r:id="rId22"/>
    <p:sldId id="292" r:id="rId23"/>
    <p:sldId id="288" r:id="rId24"/>
    <p:sldId id="290" r:id="rId25"/>
    <p:sldId id="291" r:id="rId26"/>
    <p:sldId id="289" r:id="rId27"/>
    <p:sldId id="293" r:id="rId28"/>
    <p:sldId id="294" r:id="rId29"/>
    <p:sldId id="271" r:id="rId30"/>
    <p:sldId id="296" r:id="rId31"/>
    <p:sldId id="297" r:id="rId32"/>
    <p:sldId id="298" r:id="rId33"/>
    <p:sldId id="299" r:id="rId34"/>
    <p:sldId id="300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WebView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HTTP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XML</a:t>
            </a: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7821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771550"/>
            <a:ext cx="9036496" cy="437195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Web</a:t>
            </a:r>
            <a:r>
              <a:rPr lang="zh-CN" altLang="en-US" dirty="0" smtClean="0">
                <a:solidFill>
                  <a:srgbClr val="0000CC"/>
                </a:solidFill>
              </a:rPr>
              <a:t>的背后是</a:t>
            </a:r>
            <a:r>
              <a:rPr lang="en-US" altLang="zh-CN" dirty="0" smtClean="0">
                <a:solidFill>
                  <a:srgbClr val="0000CC"/>
                </a:solidFill>
              </a:rPr>
              <a:t>HTTP</a:t>
            </a:r>
            <a:r>
              <a:rPr lang="zh-CN" altLang="en-US" dirty="0" smtClean="0">
                <a:solidFill>
                  <a:srgbClr val="0000CC"/>
                </a:solidFill>
              </a:rPr>
              <a:t>协议交互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下面分别使用内建的</a:t>
            </a:r>
            <a:r>
              <a:rPr lang="en-US" altLang="zh-CN" dirty="0" err="1" smtClean="0">
                <a:solidFill>
                  <a:srgbClr val="0000CC"/>
                </a:solidFill>
              </a:rPr>
              <a:t>HttpURLConnection</a:t>
            </a:r>
            <a:r>
              <a:rPr lang="zh-CN" altLang="en-US" dirty="0" smtClean="0">
                <a:solidFill>
                  <a:srgbClr val="0000CC"/>
                </a:solidFill>
              </a:rPr>
              <a:t>和第三方</a:t>
            </a:r>
            <a:r>
              <a:rPr lang="en-US" altLang="zh-CN" dirty="0" err="1" smtClean="0">
                <a:solidFill>
                  <a:srgbClr val="0000CC"/>
                </a:solidFill>
              </a:rPr>
              <a:t>OkHttp</a:t>
            </a:r>
            <a:r>
              <a:rPr lang="zh-CN" altLang="en-US" dirty="0" smtClean="0">
                <a:solidFill>
                  <a:srgbClr val="0000CC"/>
                </a:solidFill>
              </a:rPr>
              <a:t>库实现</a:t>
            </a:r>
            <a:r>
              <a:rPr lang="en-US" altLang="zh-CN" dirty="0" smtClean="0">
                <a:solidFill>
                  <a:srgbClr val="0000CC"/>
                </a:solidFill>
              </a:rPr>
              <a:t>GET</a:t>
            </a:r>
            <a:r>
              <a:rPr lang="zh-CN" altLang="en-US" dirty="0" smtClean="0">
                <a:solidFill>
                  <a:srgbClr val="0000CC"/>
                </a:solidFill>
              </a:rPr>
              <a:t>操作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3074" name="Picture 2" descr="Image result for http proto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5646"/>
            <a:ext cx="359092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http metho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88" y="1923678"/>
            <a:ext cx="4808400" cy="217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肘形连接符 11"/>
          <p:cNvCxnSpPr/>
          <p:nvPr/>
        </p:nvCxnSpPr>
        <p:spPr>
          <a:xfrm flipV="1">
            <a:off x="1835696" y="2139702"/>
            <a:ext cx="2320392" cy="1440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HttpURLConnection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719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获取</a:t>
            </a:r>
            <a:r>
              <a:rPr lang="en-US" altLang="zh-CN" dirty="0" err="1" smtClean="0">
                <a:solidFill>
                  <a:srgbClr val="0000CC"/>
                </a:solidFill>
              </a:rPr>
              <a:t>HttpURLConnection</a:t>
            </a:r>
            <a:r>
              <a:rPr lang="zh-CN" altLang="en-US" dirty="0" smtClean="0">
                <a:solidFill>
                  <a:srgbClr val="0000CC"/>
                </a:solidFill>
              </a:rPr>
              <a:t>的实例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设置</a:t>
            </a:r>
            <a:r>
              <a:rPr lang="en-US" altLang="zh-CN" dirty="0" smtClean="0">
                <a:solidFill>
                  <a:srgbClr val="0000CC"/>
                </a:solidFill>
              </a:rPr>
              <a:t>HTTP</a:t>
            </a:r>
            <a:r>
              <a:rPr lang="zh-CN" altLang="en-US" dirty="0" smtClean="0">
                <a:solidFill>
                  <a:srgbClr val="0000CC"/>
                </a:solidFill>
              </a:rPr>
              <a:t>请求使用的方法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定制</a:t>
            </a:r>
            <a:r>
              <a:rPr lang="en-US" altLang="zh-CN" dirty="0" smtClean="0">
                <a:solidFill>
                  <a:srgbClr val="0000CC"/>
                </a:solidFill>
              </a:rPr>
              <a:t>HTTP</a:t>
            </a:r>
            <a:r>
              <a:rPr lang="zh-CN" altLang="en-US" dirty="0" smtClean="0">
                <a:solidFill>
                  <a:srgbClr val="0000CC"/>
                </a:solidFill>
              </a:rPr>
              <a:t>请求，如连接超时、读取超时的毫秒数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err="1" smtClean="0">
                <a:solidFill>
                  <a:srgbClr val="0000CC"/>
                </a:solidFill>
              </a:rPr>
              <a:t>getInputStream</a:t>
            </a:r>
            <a:r>
              <a:rPr lang="en-US" altLang="zh-CN" dirty="0" smtClean="0">
                <a:solidFill>
                  <a:srgbClr val="0000CC"/>
                </a:solidFill>
              </a:rPr>
              <a:t>()</a:t>
            </a:r>
            <a:r>
              <a:rPr lang="zh-CN" altLang="en-US" dirty="0" smtClean="0">
                <a:solidFill>
                  <a:srgbClr val="0000CC"/>
                </a:solidFill>
              </a:rPr>
              <a:t>方法获取返回的输入流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关闭</a:t>
            </a:r>
            <a:r>
              <a:rPr lang="en-US" altLang="zh-CN" dirty="0" smtClean="0">
                <a:solidFill>
                  <a:srgbClr val="0000CC"/>
                </a:solidFill>
              </a:rPr>
              <a:t>HTTP</a:t>
            </a:r>
            <a:r>
              <a:rPr lang="zh-CN" altLang="en-US" dirty="0" smtClean="0">
                <a:solidFill>
                  <a:srgbClr val="0000CC"/>
                </a:solidFill>
              </a:rPr>
              <a:t>连接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5606"/>
            <a:ext cx="6696075" cy="50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59863"/>
            <a:ext cx="3305175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12" y="3090490"/>
            <a:ext cx="3238500" cy="371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58" y="4164620"/>
            <a:ext cx="4162425" cy="276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12" y="4829175"/>
            <a:ext cx="2276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实例：</a:t>
            </a:r>
            <a:r>
              <a:rPr lang="en-US" altLang="zh-CN" dirty="0" err="1" smtClean="0"/>
              <a:t>NetworkTest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3598"/>
            <a:ext cx="6743700" cy="2314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3147814"/>
            <a:ext cx="4733925" cy="194310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216899" y="1900567"/>
            <a:ext cx="2091406" cy="449362"/>
          </a:xfrm>
          <a:prstGeom prst="borderCallout1">
            <a:avLst>
              <a:gd name="adj1" fmla="val 55435"/>
              <a:gd name="adj2" fmla="val -4652"/>
              <a:gd name="adj3" fmla="val -47986"/>
              <a:gd name="adj4" fmla="val -4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</a:t>
            </a:r>
            <a:r>
              <a:rPr lang="en-US" altLang="zh-CN" dirty="0" err="1" smtClean="0"/>
              <a:t>LinearLayout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580112" y="3091597"/>
            <a:ext cx="2880320" cy="449362"/>
          </a:xfrm>
          <a:prstGeom prst="borderCallout1">
            <a:avLst>
              <a:gd name="adj1" fmla="val 55435"/>
              <a:gd name="adj2" fmla="val -4652"/>
              <a:gd name="adj3" fmla="val -47986"/>
              <a:gd name="adj4" fmla="val -4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定义发送</a:t>
            </a:r>
            <a:r>
              <a:rPr lang="en-US" altLang="zh-CN" dirty="0" smtClean="0"/>
              <a:t>HTTP GET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5878488" y="4252160"/>
            <a:ext cx="3132800" cy="449362"/>
          </a:xfrm>
          <a:prstGeom prst="borderCallout1">
            <a:avLst>
              <a:gd name="adj1" fmla="val 55435"/>
              <a:gd name="adj2" fmla="val -4652"/>
              <a:gd name="adj3" fmla="val -47986"/>
              <a:gd name="adj4" fmla="val -450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定义显示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响应的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18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实例：</a:t>
            </a:r>
            <a:r>
              <a:rPr lang="en-US" altLang="zh-CN" dirty="0" err="1"/>
              <a:t>NetworkTest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03598"/>
            <a:ext cx="4323275" cy="372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4" y="824957"/>
            <a:ext cx="3914489" cy="410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2475833" y="709486"/>
            <a:ext cx="2026954" cy="278088"/>
          </a:xfrm>
          <a:prstGeom prst="borderCallout1">
            <a:avLst>
              <a:gd name="adj1" fmla="val 113611"/>
              <a:gd name="adj2" fmla="val 54224"/>
              <a:gd name="adj3" fmla="val 187244"/>
              <a:gd name="adj4" fmla="val 704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注明实现该接口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3275856" y="1707654"/>
            <a:ext cx="1584176" cy="278088"/>
          </a:xfrm>
          <a:prstGeom prst="borderCallout1">
            <a:avLst>
              <a:gd name="adj1" fmla="val 113611"/>
              <a:gd name="adj2" fmla="val 54224"/>
              <a:gd name="adj3" fmla="val 177127"/>
              <a:gd name="adj4" fmla="val 257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关联界面元素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2697222" y="2417790"/>
            <a:ext cx="2018794" cy="278088"/>
          </a:xfrm>
          <a:prstGeom prst="borderCallout1">
            <a:avLst>
              <a:gd name="adj1" fmla="val 50377"/>
              <a:gd name="adj2" fmla="val -1523"/>
              <a:gd name="adj3" fmla="val 72"/>
              <a:gd name="adj4" fmla="val -181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设置点击事件监听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2748787" y="2988882"/>
            <a:ext cx="2018794" cy="278088"/>
          </a:xfrm>
          <a:prstGeom prst="borderCallout1">
            <a:avLst>
              <a:gd name="adj1" fmla="val 50377"/>
              <a:gd name="adj2" fmla="val -1523"/>
              <a:gd name="adj3" fmla="val 38012"/>
              <a:gd name="adj4" fmla="val -167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点击按钮发送请求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6372200" y="4413581"/>
            <a:ext cx="2018794" cy="278088"/>
          </a:xfrm>
          <a:prstGeom prst="borderCallout1">
            <a:avLst>
              <a:gd name="adj1" fmla="val 50377"/>
              <a:gd name="adj2" fmla="val -1523"/>
              <a:gd name="adj3" fmla="val 38012"/>
              <a:gd name="adj4" fmla="val -167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</a:t>
            </a:r>
            <a:r>
              <a:rPr lang="en-US" altLang="zh-CN" dirty="0" smtClean="0"/>
              <a:t>HTTP GET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3022037" y="3482994"/>
            <a:ext cx="2018794" cy="447392"/>
          </a:xfrm>
          <a:prstGeom prst="borderCallout1">
            <a:avLst>
              <a:gd name="adj1" fmla="val 50377"/>
              <a:gd name="adj2" fmla="val -1523"/>
              <a:gd name="adj3" fmla="val 169746"/>
              <a:gd name="adj4" fmla="val -94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还记得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步骤吗？</a:t>
            </a:r>
            <a:endParaRPr lang="en-US" altLang="zh-CN" dirty="0" smtClean="0"/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请不要用百度</a:t>
            </a:r>
            <a:r>
              <a:rPr lang="en-US" altLang="zh-CN" sz="1100" dirty="0" smtClean="0">
                <a:solidFill>
                  <a:srgbClr val="FF0000"/>
                </a:solidFill>
              </a:rPr>
              <a:t>(302)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实例：</a:t>
            </a:r>
            <a:r>
              <a:rPr lang="en-US" altLang="zh-CN" dirty="0" err="1"/>
              <a:t>NetworkTest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AndroidManifest.xml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4105"/>
            <a:ext cx="623887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469111" y="2855363"/>
            <a:ext cx="2217689" cy="450974"/>
          </a:xfrm>
          <a:prstGeom prst="borderCallout1">
            <a:avLst>
              <a:gd name="adj1" fmla="val 55435"/>
              <a:gd name="adj2" fmla="val -4652"/>
              <a:gd name="adj3" fmla="val -195903"/>
              <a:gd name="adj4" fmla="val -403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获得网络访问权限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OkHttp</a:t>
            </a:r>
            <a:r>
              <a:rPr lang="zh-CN" altLang="en-US" dirty="0"/>
              <a:t>：</a:t>
            </a:r>
            <a:r>
              <a:rPr lang="zh-CN" altLang="en-US" dirty="0" smtClean="0"/>
              <a:t>一</a:t>
            </a:r>
            <a:r>
              <a:rPr lang="zh-CN" altLang="en-US" dirty="0"/>
              <a:t>个专注于性能和易用性的 </a:t>
            </a:r>
            <a:r>
              <a:rPr lang="en-US" altLang="zh-CN" dirty="0"/>
              <a:t>HTTP 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OkHttp</a:t>
            </a:r>
            <a:r>
              <a:rPr lang="en-US" altLang="zh-CN" dirty="0" smtClean="0"/>
              <a:t> </a:t>
            </a:r>
            <a:r>
              <a:rPr lang="zh-CN" altLang="en-US" dirty="0"/>
              <a:t>库的设计和实现的首要目标是高效。这也是选择 </a:t>
            </a:r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的重要理由之一。</a:t>
            </a:r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提供了对最新的 </a:t>
            </a:r>
            <a:r>
              <a:rPr lang="en-US" altLang="zh-CN" dirty="0"/>
              <a:t>HTTP </a:t>
            </a:r>
            <a:r>
              <a:rPr lang="zh-CN" altLang="en-US" dirty="0"/>
              <a:t>协议版本 </a:t>
            </a:r>
            <a:r>
              <a:rPr lang="en-US" altLang="zh-CN" dirty="0"/>
              <a:t>HTTP/2 </a:t>
            </a:r>
            <a:r>
              <a:rPr lang="zh-CN" altLang="en-US" dirty="0"/>
              <a:t>和 </a:t>
            </a:r>
            <a:r>
              <a:rPr lang="en-US" altLang="zh-CN" dirty="0"/>
              <a:t>SPDY </a:t>
            </a:r>
            <a:r>
              <a:rPr lang="zh-CN" altLang="en-US" dirty="0"/>
              <a:t>的支持，这使得对同一个主机发出的所有请求都可以共享相同的套接字连接。如果 </a:t>
            </a:r>
            <a:r>
              <a:rPr lang="en-US" altLang="zh-CN" dirty="0"/>
              <a:t>HTTP/2 </a:t>
            </a:r>
            <a:r>
              <a:rPr lang="zh-CN" altLang="en-US" dirty="0"/>
              <a:t>和 </a:t>
            </a:r>
            <a:r>
              <a:rPr lang="en-US" altLang="zh-CN" dirty="0"/>
              <a:t>SPDY </a:t>
            </a:r>
            <a:r>
              <a:rPr lang="zh-CN" altLang="en-US" dirty="0"/>
              <a:t>不可用，</a:t>
            </a:r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会使用连接池来复用连接以提高效率。</a:t>
            </a:r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提供了对 </a:t>
            </a:r>
            <a:r>
              <a:rPr lang="en-US" altLang="zh-CN" dirty="0"/>
              <a:t>GZIP </a:t>
            </a:r>
            <a:r>
              <a:rPr lang="zh-CN" altLang="en-US" dirty="0"/>
              <a:t>的默认支持来降低传输内容的大小。</a:t>
            </a:r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也提供了对 </a:t>
            </a:r>
            <a:r>
              <a:rPr lang="en-US" altLang="zh-CN" dirty="0"/>
              <a:t>HTTP </a:t>
            </a:r>
            <a:r>
              <a:rPr lang="zh-CN" altLang="en-US" dirty="0"/>
              <a:t>响应的缓存机制，可以避免不必要的网络请求。当网络出现问题时，</a:t>
            </a:r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/>
              <a:t>会自动重试一个主机的多个 </a:t>
            </a:r>
            <a:r>
              <a:rPr lang="en-US" altLang="zh-CN" dirty="0"/>
              <a:t>IP </a:t>
            </a:r>
            <a:r>
              <a:rPr lang="zh-CN" altLang="en-US" dirty="0"/>
              <a:t>地址。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906855"/>
            <a:ext cx="4834880" cy="8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添加对包的引用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新方法（自动下载）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注意轻易不要用这种方法（极慢）！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传统方法：下载</a:t>
            </a:r>
            <a:r>
              <a:rPr lang="en-US" altLang="zh-CN" dirty="0" smtClean="0">
                <a:solidFill>
                  <a:srgbClr val="0000CC"/>
                </a:solidFill>
              </a:rPr>
              <a:t>okhttp-3.4.1.jar</a:t>
            </a:r>
            <a:r>
              <a:rPr lang="zh-CN" altLang="en-US" dirty="0" smtClean="0">
                <a:solidFill>
                  <a:srgbClr val="0000CC"/>
                </a:solidFill>
              </a:rPr>
              <a:t>放到</a:t>
            </a:r>
            <a:r>
              <a:rPr lang="en-US" altLang="zh-CN" dirty="0" err="1" smtClean="0">
                <a:solidFill>
                  <a:srgbClr val="0000CC"/>
                </a:solidFill>
              </a:rPr>
              <a:t>NetworkTest</a:t>
            </a:r>
            <a:r>
              <a:rPr lang="en-US" altLang="zh-CN" dirty="0" smtClean="0">
                <a:solidFill>
                  <a:srgbClr val="0000CC"/>
                </a:solidFill>
              </a:rPr>
              <a:t>/app/libs</a:t>
            </a:r>
            <a:r>
              <a:rPr lang="zh-CN" altLang="en-US" dirty="0" smtClean="0">
                <a:solidFill>
                  <a:srgbClr val="0000CC"/>
                </a:solidFill>
              </a:rPr>
              <a:t>目录下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622"/>
            <a:ext cx="6800428" cy="1594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OkHttpClient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创建</a:t>
            </a:r>
            <a:r>
              <a:rPr lang="en-US" altLang="zh-CN" dirty="0" err="1" smtClean="0">
                <a:solidFill>
                  <a:srgbClr val="0000CC"/>
                </a:solidFill>
              </a:rPr>
              <a:t>OkHttpClient</a:t>
            </a:r>
            <a:r>
              <a:rPr lang="zh-CN" altLang="en-US" dirty="0" smtClean="0">
                <a:solidFill>
                  <a:srgbClr val="0000CC"/>
                </a:solidFill>
              </a:rPr>
              <a:t>的实例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创建</a:t>
            </a:r>
            <a:r>
              <a:rPr lang="en-US" altLang="zh-CN" dirty="0" smtClean="0">
                <a:solidFill>
                  <a:srgbClr val="0000CC"/>
                </a:solidFill>
              </a:rPr>
              <a:t>Request</a:t>
            </a:r>
            <a:r>
              <a:rPr lang="zh-CN" altLang="en-US" dirty="0" smtClean="0">
                <a:solidFill>
                  <a:srgbClr val="0000CC"/>
                </a:solidFill>
              </a:rPr>
              <a:t>对象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设置目标网络的</a:t>
            </a:r>
            <a:r>
              <a:rPr lang="en-US" altLang="zh-CN" dirty="0" smtClean="0">
                <a:solidFill>
                  <a:srgbClr val="0000CC"/>
                </a:solidFill>
              </a:rPr>
              <a:t>URL</a:t>
            </a:r>
            <a:r>
              <a:rPr lang="zh-CN" altLang="en-US" dirty="0" smtClean="0">
                <a:solidFill>
                  <a:srgbClr val="0000CC"/>
                </a:solidFill>
              </a:rPr>
              <a:t>地址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发送请求获取服务器返回的数据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获得返回的具体内容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31590"/>
            <a:ext cx="3829050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36020"/>
            <a:ext cx="4438650" cy="28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59" y="2643758"/>
            <a:ext cx="3648075" cy="628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01" y="3783123"/>
            <a:ext cx="4981575" cy="21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4496780"/>
            <a:ext cx="43815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实例：</a:t>
            </a:r>
            <a:r>
              <a:rPr lang="en-US" altLang="zh-CN" dirty="0" err="1" smtClean="0"/>
              <a:t>NetworkTest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771550"/>
            <a:ext cx="4537710" cy="2920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689168"/>
            <a:ext cx="1131570" cy="88011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6372200" y="4343791"/>
            <a:ext cx="2376264" cy="450974"/>
          </a:xfrm>
          <a:prstGeom prst="borderCallout1">
            <a:avLst>
              <a:gd name="adj1" fmla="val 55435"/>
              <a:gd name="adj2" fmla="val -4652"/>
              <a:gd name="adj3" fmla="val -195903"/>
              <a:gd name="adj4" fmla="val -403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是不是更加简洁方便？</a:t>
            </a:r>
            <a:endParaRPr lang="en-US" altLang="zh-CN" dirty="0" smtClean="0"/>
          </a:p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请不要用百度</a:t>
            </a:r>
            <a:r>
              <a:rPr lang="en-US" altLang="zh-CN" sz="1100" dirty="0">
                <a:solidFill>
                  <a:srgbClr val="FF0000"/>
                </a:solidFill>
              </a:rPr>
              <a:t>(302</a:t>
            </a:r>
            <a:r>
              <a:rPr lang="en-US" altLang="zh-CN" sz="1100" dirty="0" smtClean="0">
                <a:solidFill>
                  <a:srgbClr val="FF0000"/>
                </a:solidFill>
              </a:rPr>
              <a:t>)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3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XML</a:t>
            </a: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853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WebView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XML</a:t>
            </a: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137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交换格式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数据交换不仅仅是内容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还要对数据的属性、作用进行描述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假如我公司有三个雇员：</a:t>
            </a:r>
            <a:r>
              <a:rPr lang="en-US" altLang="zh-CN" dirty="0" smtClean="0"/>
              <a:t>John Doe, Anna Smith, Peter Jones</a:t>
            </a:r>
            <a:r>
              <a:rPr lang="zh-CN" altLang="en-US" dirty="0" smtClean="0"/>
              <a:t>，如何描述？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0961"/>
            <a:ext cx="4409331" cy="2642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150961"/>
            <a:ext cx="3425095" cy="1584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6310421" y="4311829"/>
            <a:ext cx="2217689" cy="450974"/>
          </a:xfrm>
          <a:prstGeom prst="borderCallout1">
            <a:avLst>
              <a:gd name="adj1" fmla="val 55435"/>
              <a:gd name="adj2" fmla="val -4652"/>
              <a:gd name="adj3" fmla="val -92963"/>
              <a:gd name="adj4" fmla="val -508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接收，</a:t>
            </a:r>
            <a:r>
              <a:rPr lang="zh-CN" altLang="en-US" dirty="0" smtClean="0">
                <a:solidFill>
                  <a:srgbClr val="FF0000"/>
                </a:solidFill>
              </a:rPr>
              <a:t>解析</a:t>
            </a:r>
            <a:r>
              <a:rPr lang="zh-CN" altLang="en-US" dirty="0" smtClean="0"/>
              <a:t>，获取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33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对格式文件解析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分别提供两种方法来解析，请体会它们的不同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对</a:t>
            </a:r>
            <a:r>
              <a:rPr lang="en-US" altLang="zh-CN" dirty="0" smtClean="0">
                <a:solidFill>
                  <a:srgbClr val="0000CC"/>
                </a:solidFill>
              </a:rPr>
              <a:t>XML</a:t>
            </a:r>
            <a:r>
              <a:rPr lang="zh-CN" altLang="en-US" dirty="0" smtClean="0">
                <a:solidFill>
                  <a:srgbClr val="0000CC"/>
                </a:solidFill>
              </a:rPr>
              <a:t>文件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Pull</a:t>
            </a:r>
          </a:p>
          <a:p>
            <a:pPr lvl="1"/>
            <a:r>
              <a:rPr lang="en-US" altLang="zh-CN" dirty="0" smtClean="0"/>
              <a:t>SAX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对</a:t>
            </a:r>
            <a:r>
              <a:rPr lang="en-US" altLang="zh-CN" dirty="0" smtClean="0">
                <a:solidFill>
                  <a:srgbClr val="0000CC"/>
                </a:solidFill>
              </a:rPr>
              <a:t>JSON</a:t>
            </a:r>
            <a:r>
              <a:rPr lang="zh-CN" altLang="en-US" dirty="0" smtClean="0">
                <a:solidFill>
                  <a:srgbClr val="0000CC"/>
                </a:solidFill>
              </a:rPr>
              <a:t>文件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en-US" altLang="zh-CN" dirty="0" err="1" smtClean="0"/>
              <a:t>JSONObject</a:t>
            </a:r>
            <a:endParaRPr lang="en-US" altLang="zh-CN" dirty="0" smtClean="0"/>
          </a:p>
          <a:p>
            <a:pPr lvl="1"/>
            <a:r>
              <a:rPr lang="en-US" altLang="zh-CN" dirty="0"/>
              <a:t>GSON</a:t>
            </a:r>
            <a:endParaRPr lang="zh-CN" altLang="en-US" dirty="0"/>
          </a:p>
        </p:txBody>
      </p:sp>
      <p:pic>
        <p:nvPicPr>
          <p:cNvPr id="1026" name="Picture 2" descr="Image result for reinvent the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63638"/>
            <a:ext cx="3641813" cy="20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用一个简单的程序</a:t>
            </a:r>
            <a:r>
              <a:rPr lang="en-US" altLang="zh-CN" dirty="0" err="1" smtClean="0">
                <a:solidFill>
                  <a:srgbClr val="0000CC"/>
                </a:solidFill>
              </a:rPr>
              <a:t>EasyWebServer</a:t>
            </a:r>
            <a:r>
              <a:rPr lang="zh-CN" altLang="en-US" dirty="0" smtClean="0"/>
              <a:t>建立</a:t>
            </a:r>
            <a:r>
              <a:rPr lang="zh-CN" altLang="en-US" dirty="0">
                <a:solidFill>
                  <a:srgbClr val="0000CC"/>
                </a:solidFill>
              </a:rPr>
              <a:t>笔记本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设置</a:t>
            </a:r>
            <a:r>
              <a:rPr lang="zh-CN" altLang="en-US" dirty="0">
                <a:solidFill>
                  <a:srgbClr val="0000CC"/>
                </a:solidFill>
              </a:rPr>
              <a:t>笔记本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启动安卓手机（真机）的</a:t>
            </a:r>
            <a:r>
              <a:rPr lang="zh-CN" altLang="en-US" dirty="0" smtClean="0">
                <a:solidFill>
                  <a:srgbClr val="0000CC"/>
                </a:solidFill>
              </a:rPr>
              <a:t>热点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zh-CN" altLang="en-US" dirty="0">
                <a:solidFill>
                  <a:srgbClr val="0000CC"/>
                </a:solidFill>
              </a:rPr>
              <a:t>笔记本</a:t>
            </a:r>
            <a:r>
              <a:rPr lang="zh-CN" altLang="en-US" dirty="0" smtClean="0"/>
              <a:t>加入到你建立的热点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查看笔记本获得的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，启动</a:t>
            </a:r>
            <a:r>
              <a:rPr lang="en-US" altLang="zh-CN" dirty="0" err="1" smtClean="0"/>
              <a:t>EasyWebServer</a:t>
            </a:r>
            <a:r>
              <a:rPr lang="zh-CN" altLang="en-US" dirty="0" smtClean="0"/>
              <a:t>，先用</a:t>
            </a:r>
            <a:r>
              <a:rPr lang="zh-CN" altLang="en-US" dirty="0" smtClean="0">
                <a:solidFill>
                  <a:srgbClr val="0000CC"/>
                </a:solidFill>
              </a:rPr>
              <a:t>手机浏览器访问该</a:t>
            </a:r>
            <a:r>
              <a:rPr lang="en-US" altLang="zh-CN" dirty="0" smtClean="0">
                <a:solidFill>
                  <a:srgbClr val="0000CC"/>
                </a:solidFill>
              </a:rPr>
              <a:t>IP</a:t>
            </a:r>
            <a:r>
              <a:rPr lang="zh-CN" altLang="en-US" dirty="0" smtClean="0"/>
              <a:t>，是否</a:t>
            </a:r>
            <a:r>
              <a:rPr lang="zh-CN" altLang="en-US" dirty="0" smtClean="0">
                <a:solidFill>
                  <a:srgbClr val="0000CC"/>
                </a:solidFill>
              </a:rPr>
              <a:t>显示默认的</a:t>
            </a:r>
            <a:r>
              <a:rPr lang="en-US" altLang="zh-CN" dirty="0" smtClean="0">
                <a:solidFill>
                  <a:srgbClr val="0000CC"/>
                </a:solidFill>
              </a:rPr>
              <a:t>index.htm</a:t>
            </a:r>
            <a:r>
              <a:rPr lang="zh-CN" altLang="en-US" dirty="0" smtClean="0">
                <a:solidFill>
                  <a:srgbClr val="0000CC"/>
                </a:solidFill>
              </a:rPr>
              <a:t>页面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37" y="1203598"/>
            <a:ext cx="3264363" cy="24482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11" y="2203677"/>
            <a:ext cx="827584" cy="5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创建需解析的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在网页目录下创建</a:t>
            </a:r>
            <a:r>
              <a:rPr lang="en-US" altLang="zh-CN" dirty="0" smtClean="0"/>
              <a:t>get_data.xml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245840"/>
            <a:ext cx="3648075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0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方式解析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1" y="1172707"/>
            <a:ext cx="3942588" cy="3902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91630"/>
            <a:ext cx="3590925" cy="299656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3419872" y="1707654"/>
            <a:ext cx="1584176" cy="278088"/>
          </a:xfrm>
          <a:prstGeom prst="borderCallout1">
            <a:avLst>
              <a:gd name="adj1" fmla="val 113611"/>
              <a:gd name="adj2" fmla="val 54224"/>
              <a:gd name="adj3" fmla="val 220126"/>
              <a:gd name="adj4" fmla="val 8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设置访问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2996527" y="2958880"/>
            <a:ext cx="1584176" cy="278088"/>
          </a:xfrm>
          <a:prstGeom prst="borderCallout1">
            <a:avLst>
              <a:gd name="adj1" fmla="val -210"/>
              <a:gd name="adj2" fmla="val -2609"/>
              <a:gd name="adj3" fmla="val -15105"/>
              <a:gd name="adj4" fmla="val -1780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调用解析函数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2996526" y="3360037"/>
            <a:ext cx="2079529" cy="278088"/>
          </a:xfrm>
          <a:prstGeom prst="borderCallout1">
            <a:avLst>
              <a:gd name="adj1" fmla="val 131317"/>
              <a:gd name="adj2" fmla="val 40460"/>
              <a:gd name="adj3" fmla="val 275771"/>
              <a:gd name="adj4" fmla="val 181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解析器创建和设置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5436096" y="853502"/>
            <a:ext cx="2943625" cy="278088"/>
          </a:xfrm>
          <a:prstGeom prst="borderCallout1">
            <a:avLst>
              <a:gd name="adj1" fmla="val 131317"/>
              <a:gd name="adj2" fmla="val 40460"/>
              <a:gd name="adj3" fmla="val 202420"/>
              <a:gd name="adj4" fmla="val 364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从</a:t>
            </a:r>
            <a:r>
              <a:rPr lang="en-US" altLang="zh-CN" dirty="0" smtClean="0"/>
              <a:t>START_TAG</a:t>
            </a:r>
            <a:r>
              <a:rPr lang="zh-CN" altLang="en-US" dirty="0" smtClean="0"/>
              <a:t>识别解析数据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7073175" y="4183786"/>
            <a:ext cx="1584176" cy="278088"/>
          </a:xfrm>
          <a:prstGeom prst="borderCallout1">
            <a:avLst>
              <a:gd name="adj1" fmla="val -30562"/>
              <a:gd name="adj2" fmla="val 35576"/>
              <a:gd name="adj3" fmla="val -381862"/>
              <a:gd name="adj4" fmla="val 177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打印日志显示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SAX</a:t>
            </a:r>
            <a:r>
              <a:rPr lang="zh-CN" altLang="en-US" dirty="0" smtClean="0"/>
              <a:t>方式解析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SAX</a:t>
            </a:r>
            <a:r>
              <a:rPr lang="zh-CN" altLang="en-US" dirty="0" smtClean="0">
                <a:solidFill>
                  <a:srgbClr val="0000CC"/>
                </a:solidFill>
              </a:rPr>
              <a:t>方式提供更加清晰的步骤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9" y="1203598"/>
            <a:ext cx="5917282" cy="3731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804248" y="1491630"/>
            <a:ext cx="1584176" cy="566120"/>
          </a:xfrm>
          <a:prstGeom prst="borderCallout1">
            <a:avLst>
              <a:gd name="adj1" fmla="val 45318"/>
              <a:gd name="adj2" fmla="val -2609"/>
              <a:gd name="adj3" fmla="val 48129"/>
              <a:gd name="adj4" fmla="val -1399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解析时调用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6804248" y="2235894"/>
            <a:ext cx="1584176" cy="566120"/>
          </a:xfrm>
          <a:prstGeom prst="borderCallout1">
            <a:avLst>
              <a:gd name="adj1" fmla="val 45318"/>
              <a:gd name="adj2" fmla="val -2609"/>
              <a:gd name="adj3" fmla="val 48129"/>
              <a:gd name="adj4" fmla="val -1399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解析某个节点时调用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6804248" y="2931790"/>
            <a:ext cx="1584176" cy="566120"/>
          </a:xfrm>
          <a:prstGeom prst="borderCallout1">
            <a:avLst>
              <a:gd name="adj1" fmla="val 45318"/>
              <a:gd name="adj2" fmla="val -2609"/>
              <a:gd name="adj3" fmla="val 48129"/>
              <a:gd name="adj4" fmla="val -1399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获取某个节点内容时调用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6804248" y="3589806"/>
            <a:ext cx="1584176" cy="566120"/>
          </a:xfrm>
          <a:prstGeom prst="borderCallout1">
            <a:avLst>
              <a:gd name="adj1" fmla="val 45318"/>
              <a:gd name="adj2" fmla="val -2609"/>
              <a:gd name="adj3" fmla="val 48129"/>
              <a:gd name="adj4" fmla="val -1399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完成某个节点的解析时调用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6804248" y="4295646"/>
            <a:ext cx="1584176" cy="566120"/>
          </a:xfrm>
          <a:prstGeom prst="borderCallout1">
            <a:avLst>
              <a:gd name="adj1" fmla="val 45318"/>
              <a:gd name="adj2" fmla="val -2609"/>
              <a:gd name="adj3" fmla="val 48129"/>
              <a:gd name="adj4" fmla="val -1399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完成整个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解析时调用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62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SAX</a:t>
            </a:r>
            <a:r>
              <a:rPr lang="zh-CN" altLang="en-US" dirty="0"/>
              <a:t>方式解析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创建</a:t>
            </a:r>
            <a:r>
              <a:rPr lang="en-US" altLang="zh-CN" dirty="0" err="1" smtClean="0">
                <a:solidFill>
                  <a:srgbClr val="0000CC"/>
                </a:solidFill>
              </a:rPr>
              <a:t>ContentHandler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7614"/>
            <a:ext cx="4185761" cy="3709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10" y="1350131"/>
            <a:ext cx="3845243" cy="9901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283718"/>
            <a:ext cx="2598420" cy="117348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7111731" y="3284670"/>
            <a:ext cx="1584176" cy="583224"/>
          </a:xfrm>
          <a:prstGeom prst="borderCallout1">
            <a:avLst>
              <a:gd name="adj1" fmla="val -210"/>
              <a:gd name="adj2" fmla="val 59552"/>
              <a:gd name="adj3" fmla="val -192665"/>
              <a:gd name="adj4" fmla="val 172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一些安全操作的设置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08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SAX</a:t>
            </a:r>
            <a:r>
              <a:rPr lang="zh-CN" altLang="en-US" dirty="0"/>
              <a:t>方式解析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627534"/>
            <a:ext cx="4560570" cy="288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341585"/>
            <a:ext cx="4023360" cy="178879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724128" y="1347614"/>
            <a:ext cx="1584176" cy="278088"/>
          </a:xfrm>
          <a:prstGeom prst="borderCallout1">
            <a:avLst>
              <a:gd name="adj1" fmla="val 113611"/>
              <a:gd name="adj2" fmla="val 54224"/>
              <a:gd name="adj3" fmla="val 220126"/>
              <a:gd name="adj4" fmla="val 84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设置访问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520137" y="2612726"/>
            <a:ext cx="1584176" cy="278088"/>
          </a:xfrm>
          <a:prstGeom prst="borderCallout1">
            <a:avLst>
              <a:gd name="adj1" fmla="val -210"/>
              <a:gd name="adj2" fmla="val -2609"/>
              <a:gd name="adj3" fmla="val -15105"/>
              <a:gd name="adj4" fmla="val -1780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调用解析函数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6363112" y="3202541"/>
            <a:ext cx="2079529" cy="278088"/>
          </a:xfrm>
          <a:prstGeom prst="borderCallout1">
            <a:avLst>
              <a:gd name="adj1" fmla="val 131317"/>
              <a:gd name="adj2" fmla="val 40460"/>
              <a:gd name="adj3" fmla="val 192302"/>
              <a:gd name="adj4" fmla="val -34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解析器创建和设置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6804248" y="3752295"/>
            <a:ext cx="2232248" cy="1351144"/>
          </a:xfrm>
          <a:prstGeom prst="borderCallout1">
            <a:avLst>
              <a:gd name="adj1" fmla="val 50378"/>
              <a:gd name="adj2" fmla="val -806"/>
              <a:gd name="adj3" fmla="val 21947"/>
              <a:gd name="adj4" fmla="val -636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创建解析类</a:t>
            </a:r>
            <a:r>
              <a:rPr lang="en-US" altLang="zh-CN" dirty="0" err="1" smtClean="0"/>
              <a:t>ContentHandler</a:t>
            </a:r>
            <a:r>
              <a:rPr lang="zh-CN" altLang="en-US" dirty="0" smtClean="0"/>
              <a:t>实例，并交给</a:t>
            </a:r>
            <a:r>
              <a:rPr lang="en-US" altLang="zh-CN" dirty="0" err="1" smtClean="0"/>
              <a:t>xmlReader</a:t>
            </a:r>
            <a:r>
              <a:rPr lang="zh-CN" altLang="en-US" dirty="0" smtClean="0"/>
              <a:t>进行解析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1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WebView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XML</a:t>
            </a: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194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大背景：移动计算 </a:t>
            </a:r>
            <a:r>
              <a:rPr lang="en-US" altLang="zh-CN" dirty="0" smtClean="0">
                <a:solidFill>
                  <a:srgbClr val="0000CC"/>
                </a:solidFill>
              </a:rPr>
              <a:t>+ </a:t>
            </a:r>
            <a:r>
              <a:rPr lang="zh-CN" altLang="en-US" dirty="0" smtClean="0">
                <a:solidFill>
                  <a:srgbClr val="0000CC"/>
                </a:solidFill>
              </a:rPr>
              <a:t>云计算 </a:t>
            </a:r>
            <a:r>
              <a:rPr lang="en-US" altLang="zh-CN" dirty="0" smtClean="0">
                <a:solidFill>
                  <a:srgbClr val="0000CC"/>
                </a:solidFill>
              </a:rPr>
              <a:t>= </a:t>
            </a:r>
            <a:r>
              <a:rPr lang="zh-CN" altLang="en-US" dirty="0" smtClean="0">
                <a:solidFill>
                  <a:srgbClr val="0000CC"/>
                </a:solidFill>
              </a:rPr>
              <a:t>移动云</a:t>
            </a:r>
            <a:r>
              <a:rPr lang="zh-CN" altLang="en-US" dirty="0" smtClean="0">
                <a:solidFill>
                  <a:srgbClr val="0000CC"/>
                </a:solidFill>
              </a:rPr>
              <a:t>计算 （</a:t>
            </a:r>
            <a:r>
              <a:rPr lang="zh-CN" altLang="en-US" dirty="0" smtClean="0">
                <a:solidFill>
                  <a:srgbClr val="FF0000"/>
                </a:solidFill>
              </a:rPr>
              <a:t>为什么需要云？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7614"/>
            <a:ext cx="4618856" cy="26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5637326" y="1487700"/>
            <a:ext cx="2808312" cy="1296144"/>
          </a:xfrm>
          <a:prstGeom prst="cloudCallout">
            <a:avLst>
              <a:gd name="adj1" fmla="val -95294"/>
              <a:gd name="adj2" fmla="val 7245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普通用户更多的是数据交互而非“计算”</a:t>
            </a:r>
            <a:r>
              <a:rPr lang="zh-CN" altLang="en-US" dirty="0"/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30850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创建需解析的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在网页目录下创建</a:t>
            </a:r>
            <a:r>
              <a:rPr lang="en-US" altLang="zh-CN" dirty="0" err="1" smtClean="0"/>
              <a:t>get_data.json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563638"/>
            <a:ext cx="488632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3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JSONObject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8" y="1563638"/>
            <a:ext cx="4554855" cy="2863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43" y="1563638"/>
            <a:ext cx="3674745" cy="209740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3203848" y="2067694"/>
            <a:ext cx="1584176" cy="278088"/>
          </a:xfrm>
          <a:prstGeom prst="borderCallout1">
            <a:avLst>
              <a:gd name="adj1" fmla="val 113611"/>
              <a:gd name="adj2" fmla="val 54224"/>
              <a:gd name="adj3" fmla="val 308653"/>
              <a:gd name="adj4" fmla="val 416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设置访问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2915816" y="4152262"/>
            <a:ext cx="1584176" cy="278088"/>
          </a:xfrm>
          <a:prstGeom prst="borderCallout1">
            <a:avLst>
              <a:gd name="adj1" fmla="val -28033"/>
              <a:gd name="adj2" fmla="val 34688"/>
              <a:gd name="adj3" fmla="val -217453"/>
              <a:gd name="adj4" fmla="val 43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调用解析函数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7236296" y="3521999"/>
            <a:ext cx="1584176" cy="278088"/>
          </a:xfrm>
          <a:prstGeom prst="borderCallout1">
            <a:avLst>
              <a:gd name="adj1" fmla="val -28033"/>
              <a:gd name="adj2" fmla="val 34688"/>
              <a:gd name="adj3" fmla="val -217453"/>
              <a:gd name="adj4" fmla="val 439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</a:t>
            </a:r>
            <a:r>
              <a:rPr lang="zh-CN" altLang="en-US" dirty="0" smtClean="0"/>
              <a:t>逐个检查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6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GSON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添加对库的引用（两种方法）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它的优势：自动将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数据映射为一个对象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11710"/>
            <a:ext cx="800100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5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GSON</a:t>
            </a:r>
            <a:r>
              <a:rPr lang="zh-CN" altLang="en-US" dirty="0"/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新建</a:t>
            </a:r>
            <a:r>
              <a:rPr lang="en-US" altLang="zh-CN" dirty="0" smtClean="0">
                <a:solidFill>
                  <a:srgbClr val="0000CC"/>
                </a:solidFill>
              </a:rPr>
              <a:t>App</a:t>
            </a:r>
            <a:r>
              <a:rPr lang="zh-CN" altLang="en-US" dirty="0" smtClean="0">
                <a:solidFill>
                  <a:srgbClr val="0000CC"/>
                </a:solidFill>
              </a:rPr>
              <a:t>类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15566"/>
            <a:ext cx="1903095" cy="2165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063423"/>
            <a:ext cx="2463165" cy="153162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520136" y="2612726"/>
            <a:ext cx="1860175" cy="278088"/>
          </a:xfrm>
          <a:prstGeom prst="borderCallout1">
            <a:avLst>
              <a:gd name="adj1" fmla="val -210"/>
              <a:gd name="adj2" fmla="val -2609"/>
              <a:gd name="adj3" fmla="val -17634"/>
              <a:gd name="adj4" fmla="val -915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太简单了不解释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8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GSON</a:t>
            </a:r>
            <a:r>
              <a:rPr lang="zh-CN" altLang="en-US" dirty="0"/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705717"/>
            <a:ext cx="4537710" cy="430339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868144" y="2612726"/>
            <a:ext cx="1584176" cy="278088"/>
          </a:xfrm>
          <a:prstGeom prst="borderCallout1">
            <a:avLst>
              <a:gd name="adj1" fmla="val -210"/>
              <a:gd name="adj2" fmla="val -2609"/>
              <a:gd name="adj3" fmla="val -15105"/>
              <a:gd name="adj4" fmla="val -1780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调用解析函数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7102624" y="3723878"/>
            <a:ext cx="1584176" cy="638128"/>
          </a:xfrm>
          <a:prstGeom prst="borderCallout1">
            <a:avLst>
              <a:gd name="adj1" fmla="val 63721"/>
              <a:gd name="adj2" fmla="val -3053"/>
              <a:gd name="adj3" fmla="val 47724"/>
              <a:gd name="adj4" fmla="val -39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中元素挨个解析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5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典型方式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直接下载内容：视频、</a:t>
            </a:r>
            <a:r>
              <a:rPr lang="zh-CN" altLang="en-US" dirty="0" smtClean="0"/>
              <a:t>音频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直接查看内容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   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今天讲的内容：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下载格式化数据</a:t>
            </a:r>
            <a:r>
              <a:rPr lang="zh-CN" altLang="en-US" dirty="0" smtClean="0"/>
              <a:t>：描述文件 </a:t>
            </a:r>
            <a:r>
              <a:rPr lang="en-US" altLang="zh-CN" dirty="0"/>
              <a:t>--- </a:t>
            </a:r>
            <a:r>
              <a:rPr lang="zh-CN" altLang="en-US" dirty="0"/>
              <a:t>今天讲的内容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</a:t>
            </a:r>
          </a:p>
          <a:p>
            <a:pPr lvl="1"/>
            <a:endParaRPr lang="en-US" altLang="zh-CN" dirty="0">
              <a:solidFill>
                <a:srgbClr val="0000CC"/>
              </a:solidFill>
            </a:endParaRPr>
          </a:p>
          <a:p>
            <a:pPr lvl="1"/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endParaRPr lang="en-US" altLang="zh-CN" dirty="0">
              <a:solidFill>
                <a:srgbClr val="0000CC"/>
              </a:solidFill>
            </a:endParaRPr>
          </a:p>
          <a:p>
            <a:pPr lvl="1"/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283718"/>
            <a:ext cx="2648213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42" y="2283718"/>
            <a:ext cx="3121846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57" y="2283717"/>
            <a:ext cx="2648809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9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WebView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需求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里直接内置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定义</a:t>
            </a:r>
            <a:r>
              <a:rPr lang="zh-CN" altLang="en-US" dirty="0" smtClean="0"/>
              <a:t>：</a:t>
            </a:r>
            <a:r>
              <a:rPr lang="en-US" altLang="zh-CN" dirty="0" err="1"/>
              <a:t>WebView</a:t>
            </a:r>
            <a:r>
              <a:rPr lang="zh-CN" altLang="en-US" dirty="0"/>
              <a:t>是一个基于</a:t>
            </a:r>
            <a:r>
              <a:rPr lang="en-US" altLang="zh-CN" dirty="0" err="1"/>
              <a:t>webkit</a:t>
            </a:r>
            <a:r>
              <a:rPr lang="zh-CN" altLang="en-US" dirty="0"/>
              <a:t>引擎、展现</a:t>
            </a:r>
            <a:r>
              <a:rPr lang="en-US" altLang="zh-CN" dirty="0"/>
              <a:t>web</a:t>
            </a:r>
            <a:r>
              <a:rPr lang="zh-CN" altLang="en-US" dirty="0"/>
              <a:t>页面的控件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作用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显示和渲染</a:t>
            </a:r>
            <a:r>
              <a:rPr lang="en-US" altLang="zh-CN" dirty="0"/>
              <a:t>Web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直接</a:t>
            </a:r>
            <a:r>
              <a:rPr lang="zh-CN" altLang="en-US" dirty="0"/>
              <a:t>使用</a:t>
            </a:r>
            <a:r>
              <a:rPr lang="en-US" altLang="zh-CN" dirty="0"/>
              <a:t>html</a:t>
            </a:r>
            <a:r>
              <a:rPr lang="zh-CN" altLang="en-US" dirty="0"/>
              <a:t>文件（网络上或本地</a:t>
            </a:r>
            <a:r>
              <a:rPr lang="en-US" altLang="zh-CN" dirty="0"/>
              <a:t>assets</a:t>
            </a:r>
            <a:r>
              <a:rPr lang="zh-CN" altLang="en-US" dirty="0"/>
              <a:t>中）作布局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交互</a:t>
            </a:r>
            <a:r>
              <a:rPr lang="zh-CN" altLang="en-US" dirty="0" smtClean="0"/>
              <a:t>调用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3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WebView</a:t>
            </a:r>
            <a:r>
              <a:rPr lang="zh-CN" altLang="en-US" dirty="0" smtClean="0"/>
              <a:t>简单实例：</a:t>
            </a:r>
            <a:r>
              <a:rPr lang="en-US" altLang="zh-CN" dirty="0" err="1" smtClean="0"/>
              <a:t>WebViewTest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13" y="1347614"/>
            <a:ext cx="6648450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148064" y="1923678"/>
            <a:ext cx="3739369" cy="449362"/>
          </a:xfrm>
          <a:prstGeom prst="borderCallout1">
            <a:avLst>
              <a:gd name="adj1" fmla="val 55435"/>
              <a:gd name="adj2" fmla="val -4652"/>
              <a:gd name="adj3" fmla="val 94157"/>
              <a:gd name="adj4" fmla="val -353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和其中的</a:t>
            </a:r>
            <a:r>
              <a:rPr lang="en-US" altLang="zh-CN" dirty="0" err="1" smtClean="0"/>
              <a:t>WebView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5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WebView</a:t>
            </a:r>
            <a:r>
              <a:rPr lang="zh-CN" altLang="en-US" dirty="0"/>
              <a:t>简单实例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5606"/>
            <a:ext cx="5895975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516216" y="2139702"/>
            <a:ext cx="2217689" cy="450974"/>
          </a:xfrm>
          <a:prstGeom prst="borderCallout1">
            <a:avLst>
              <a:gd name="adj1" fmla="val 55435"/>
              <a:gd name="adj2" fmla="val -4652"/>
              <a:gd name="adj3" fmla="val 66494"/>
              <a:gd name="adj4" fmla="val -263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获得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6516216" y="2631248"/>
            <a:ext cx="2217689" cy="450974"/>
          </a:xfrm>
          <a:prstGeom prst="borderCallout1">
            <a:avLst>
              <a:gd name="adj1" fmla="val 55435"/>
              <a:gd name="adj2" fmla="val -4652"/>
              <a:gd name="adj3" fmla="val 25942"/>
              <a:gd name="adj4" fmla="val -389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允许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6516216" y="3180848"/>
            <a:ext cx="2217689" cy="666507"/>
          </a:xfrm>
          <a:prstGeom prst="borderCallout1">
            <a:avLst>
              <a:gd name="adj1" fmla="val 55435"/>
              <a:gd name="adj2" fmla="val -4652"/>
              <a:gd name="adj3" fmla="val -28709"/>
              <a:gd name="adj4" fmla="val -462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新的网页仍然在该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中跳转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6516215" y="4038309"/>
            <a:ext cx="2217689" cy="450974"/>
          </a:xfrm>
          <a:prstGeom prst="borderCallout1">
            <a:avLst>
              <a:gd name="adj1" fmla="val 55435"/>
              <a:gd name="adj2" fmla="val -4652"/>
              <a:gd name="adj3" fmla="val -174434"/>
              <a:gd name="adj4" fmla="val -859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</a:t>
            </a:r>
            <a:r>
              <a:rPr lang="en-US" altLang="zh-CN" dirty="0" err="1" smtClean="0"/>
              <a:t>baidu</a:t>
            </a:r>
            <a:r>
              <a:rPr lang="zh-CN" altLang="en-US" dirty="0" smtClean="0"/>
              <a:t>首页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WebView</a:t>
            </a:r>
            <a:r>
              <a:rPr lang="zh-CN" altLang="en-US" dirty="0"/>
              <a:t>简单实例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AndroidManifest.xml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4840"/>
            <a:ext cx="634365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588224" y="3093768"/>
            <a:ext cx="2217689" cy="450974"/>
          </a:xfrm>
          <a:prstGeom prst="borderCallout1">
            <a:avLst>
              <a:gd name="adj1" fmla="val 55435"/>
              <a:gd name="adj2" fmla="val -4652"/>
              <a:gd name="adj3" fmla="val -195903"/>
              <a:gd name="adj4" fmla="val -403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获得网络访问权限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4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远远不止这些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可以进一步学习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操作网页前进、后退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设置缩放、自适应屏幕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清除缓存数据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滚动事件监听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交互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5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1280</TotalTime>
  <Words>894</Words>
  <Application>Microsoft Office PowerPoint</Application>
  <PresentationFormat>全屏显示(16:9)</PresentationFormat>
  <Paragraphs>218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219</vt:lpstr>
      <vt:lpstr>移动应用开发</vt:lpstr>
      <vt:lpstr>本节课学习内容</vt:lpstr>
      <vt:lpstr>网络应用</vt:lpstr>
      <vt:lpstr>数据交互</vt:lpstr>
      <vt:lpstr>WebView</vt:lpstr>
      <vt:lpstr>WebView简单实例：WebViewTest</vt:lpstr>
      <vt:lpstr>WebView简单实例</vt:lpstr>
      <vt:lpstr>WebView简单实例</vt:lpstr>
      <vt:lpstr>远远不止这些</vt:lpstr>
      <vt:lpstr>本节课学习内容</vt:lpstr>
      <vt:lpstr>HTTP协议</vt:lpstr>
      <vt:lpstr>使用Android的HttpURLConnection步骤</vt:lpstr>
      <vt:lpstr>实例：NetworkTest</vt:lpstr>
      <vt:lpstr>实例：NetworkTest</vt:lpstr>
      <vt:lpstr>实例：NetworkTest</vt:lpstr>
      <vt:lpstr>第三方HTTP库</vt:lpstr>
      <vt:lpstr>添加对包的引用</vt:lpstr>
      <vt:lpstr>使用OkHttpClient的步骤</vt:lpstr>
      <vt:lpstr>实例：NetworkTest</vt:lpstr>
      <vt:lpstr>本节课学习内容</vt:lpstr>
      <vt:lpstr>数据交换格式</vt:lpstr>
      <vt:lpstr>对格式文件解析</vt:lpstr>
      <vt:lpstr>准备工作</vt:lpstr>
      <vt:lpstr>创建需解析的XML文件</vt:lpstr>
      <vt:lpstr>用Pull方式解析</vt:lpstr>
      <vt:lpstr>用SAX方式解析</vt:lpstr>
      <vt:lpstr>用SAX方式解析</vt:lpstr>
      <vt:lpstr>用SAX方式解析</vt:lpstr>
      <vt:lpstr>本节课学习内容</vt:lpstr>
      <vt:lpstr>创建需解析的JSON文件</vt:lpstr>
      <vt:lpstr>用JSONObject解析</vt:lpstr>
      <vt:lpstr>用GSON解析</vt:lpstr>
      <vt:lpstr>用GSON解析</vt:lpstr>
      <vt:lpstr>用GSON解析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Weiwei Fang</cp:lastModifiedBy>
  <cp:revision>136</cp:revision>
  <dcterms:created xsi:type="dcterms:W3CDTF">2015-03-18T15:00:32Z</dcterms:created>
  <dcterms:modified xsi:type="dcterms:W3CDTF">2017-11-13T07:35:14Z</dcterms:modified>
</cp:coreProperties>
</file>