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64" r:id="rId6"/>
    <p:sldId id="265" r:id="rId7"/>
    <p:sldId id="290" r:id="rId8"/>
    <p:sldId id="282" r:id="rId9"/>
    <p:sldId id="266" r:id="rId10"/>
    <p:sldId id="284" r:id="rId11"/>
    <p:sldId id="268" r:id="rId12"/>
    <p:sldId id="274" r:id="rId13"/>
    <p:sldId id="283" r:id="rId14"/>
    <p:sldId id="275" r:id="rId15"/>
    <p:sldId id="26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76835"/>
            <a:ext cx="3114040" cy="366395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altLang="zh-CN" smtClean="0"/>
              <a:t>nRF21540</a:t>
            </a:r>
            <a:r>
              <a:rPr lang="zh-CN" altLang="en-US" smtClean="0"/>
              <a:t>使用测评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76835"/>
            <a:ext cx="3114040" cy="366395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altLang="zh-CN" smtClean="0"/>
              <a:t>nRF21540</a:t>
            </a:r>
            <a:r>
              <a:rPr lang="zh-CN" altLang="en-US" smtClean="0"/>
              <a:t>使用测评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" y="43180"/>
            <a:ext cx="2652395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nRF21540</a:t>
            </a:r>
            <a:r>
              <a:rPr lang="zh-CN" altLang="en-US" smtClean="0"/>
              <a:t>使用与测试</a:t>
            </a:r>
            <a:r>
              <a:rPr lang="en-US" altLang="zh-CN" smtClean="0"/>
              <a:t>  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 userDrawn="1">
            <p:custDataLst>
              <p:tags r:id="rId12"/>
            </p:custDataLst>
          </p:nvPr>
        </p:nvSpPr>
        <p:spPr>
          <a:xfrm>
            <a:off x="9756775" y="43180"/>
            <a:ext cx="2309495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1600" b="1" i="1" kern="1500" spc="30" smtClean="0">
                <a:solidFill>
                  <a:schemeClr val="tx2">
                    <a:lumMod val="60000"/>
                    <a:lumOff val="40000"/>
                  </a:schemeClr>
                </a:solidFill>
                <a:uFillTx/>
              </a:rPr>
              <a:t>**</a:t>
            </a:r>
            <a:r>
              <a:rPr lang="zh-CN" altLang="en-US" sz="1600" b="1" i="1" kern="1500" spc="30" smtClean="0">
                <a:solidFill>
                  <a:schemeClr val="tx2">
                    <a:lumMod val="60000"/>
                    <a:lumOff val="40000"/>
                  </a:schemeClr>
                </a:solidFill>
                <a:uFillTx/>
              </a:rPr>
              <a:t>Front-End Modules</a:t>
            </a:r>
            <a:r>
              <a:rPr lang="en-US" altLang="zh-CN" sz="1600" b="1" i="1" kern="1500" spc="30" smtClean="0">
                <a:solidFill>
                  <a:schemeClr val="tx2">
                    <a:lumMod val="60000"/>
                    <a:lumOff val="40000"/>
                  </a:schemeClr>
                </a:solidFill>
                <a:uFillTx/>
              </a:rPr>
              <a:t>**  </a:t>
            </a:r>
            <a:endParaRPr lang="en-US" altLang="zh-CN" sz="1600" b="1" i="1" kern="1500" spc="30" smtClean="0">
              <a:solidFill>
                <a:schemeClr val="tx2">
                  <a:lumMod val="60000"/>
                  <a:lumOff val="40000"/>
                </a:scheme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1" u="none" strike="noStrike" kern="1200" cap="none" spc="0" normalizeH="0">
          <a:ln>
            <a:solidFill>
              <a:schemeClr val="tx2"/>
            </a:solidFill>
          </a:ln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  <a:reflection blurRad="6350" stA="60000" endA="900" endPos="58000" dir="5400000" sy="-100000" algn="bl" rotWithShape="0"/>
          </a:effectLst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" y="43180"/>
            <a:ext cx="2652395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nRF21540</a:t>
            </a:r>
            <a:r>
              <a:rPr lang="zh-CN" altLang="en-US" smtClean="0"/>
              <a:t>使用与测试</a:t>
            </a:r>
            <a:r>
              <a:rPr lang="en-US" altLang="zh-CN" smtClean="0"/>
              <a:t>  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 userDrawn="1">
            <p:custDataLst>
              <p:tags r:id="rId12"/>
            </p:custDataLst>
          </p:nvPr>
        </p:nvSpPr>
        <p:spPr>
          <a:xfrm>
            <a:off x="9756775" y="43180"/>
            <a:ext cx="2309495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1600" b="1" i="1" kern="1500" spc="30" smtClean="0">
                <a:solidFill>
                  <a:schemeClr val="tx2">
                    <a:lumMod val="60000"/>
                    <a:lumOff val="40000"/>
                  </a:schemeClr>
                </a:solidFill>
                <a:uFillTx/>
              </a:rPr>
              <a:t>**</a:t>
            </a:r>
            <a:r>
              <a:rPr lang="zh-CN" altLang="en-US" sz="1600" b="1" i="1" kern="1500" spc="30" smtClean="0">
                <a:solidFill>
                  <a:schemeClr val="tx2">
                    <a:lumMod val="60000"/>
                    <a:lumOff val="40000"/>
                  </a:schemeClr>
                </a:solidFill>
                <a:uFillTx/>
              </a:rPr>
              <a:t>Front-End Modules</a:t>
            </a:r>
            <a:r>
              <a:rPr lang="en-US" altLang="zh-CN" sz="1600" b="1" i="1" kern="1500" spc="30" smtClean="0">
                <a:solidFill>
                  <a:schemeClr val="tx2">
                    <a:lumMod val="60000"/>
                    <a:lumOff val="40000"/>
                  </a:schemeClr>
                </a:solidFill>
                <a:uFillTx/>
              </a:rPr>
              <a:t>**  </a:t>
            </a:r>
            <a:endParaRPr lang="en-US" altLang="zh-CN" sz="1600" b="1" i="1" kern="1500" spc="30" smtClean="0">
              <a:solidFill>
                <a:schemeClr val="tx2">
                  <a:lumMod val="60000"/>
                  <a:lumOff val="40000"/>
                </a:scheme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1" u="none" strike="noStrike" kern="1200" cap="none" spc="0" normalizeH="0">
          <a:ln>
            <a:solidFill>
              <a:schemeClr val="tx2"/>
            </a:solidFill>
          </a:ln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  <a:reflection blurRad="6350" stA="60000" endA="900" endPos="58000" dir="5400000" sy="-100000" algn="bl" rotWithShape="0"/>
          </a:effectLst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tags" Target="../tags/tag24.xml"/><Relationship Id="rId4" Type="http://schemas.openxmlformats.org/officeDocument/2006/relationships/image" Target="../media/image14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tags" Target="../tags/tag27.xml"/><Relationship Id="rId4" Type="http://schemas.openxmlformats.org/officeDocument/2006/relationships/image" Target="../media/image16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des" TargetMode="External"/><Relationship Id="rId2" Type="http://schemas.openxmlformats.org/officeDocument/2006/relationships/tags" Target="../tags/tag2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tags" Target="../tags/tag17.xml"/><Relationship Id="rId4" Type="http://schemas.openxmlformats.org/officeDocument/2006/relationships/image" Target="../media/image10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tags" Target="../tags/tag21.xml"/><Relationship Id="rId4" Type="http://schemas.openxmlformats.org/officeDocument/2006/relationships/image" Target="../media/image12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/>
              <a:t>nRF21540</a:t>
            </a:r>
            <a:r>
              <a:rPr lang="zh-CN" altLang="en-US"/>
              <a:t>蓝牙使用与测评</a:t>
            </a:r>
            <a:endParaRPr lang="zh-CN" altLang="en-US"/>
          </a:p>
        </p:txBody>
      </p:sp>
      <p:sp>
        <p:nvSpPr>
          <p:cNvPr id="4" name="文本框 3" descr="7b0a2020202022776f7264617274223a20227b5c2269645c223a32353030323934362c5c227469645c223a31333436397d220a7d0a"/>
          <p:cNvSpPr txBox="1"/>
          <p:nvPr/>
        </p:nvSpPr>
        <p:spPr>
          <a:xfrm>
            <a:off x="1631315" y="751840"/>
            <a:ext cx="880364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</a:rPr>
              <a:t>一</a:t>
            </a:r>
            <a:r>
              <a:rPr lang="en-US" altLang="zh-CN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</a:rPr>
              <a:t>·nRF21540</a:t>
            </a:r>
            <a:r>
              <a: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</a:rPr>
              <a:t>功能与简介</a:t>
            </a:r>
            <a:endParaRPr lang="zh-CN" altLang="en-US" sz="2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</a:endParaRPr>
          </a:p>
          <a:p>
            <a:pPr indent="457200"/>
            <a:r>
              <a:rPr lang="en-US" altLang="zh-CN" sz="1600"/>
              <a:t>1.</a:t>
            </a:r>
            <a:r>
              <a:rPr lang="zh-CN" altLang="en-US" sz="1600"/>
              <a:t>简介</a:t>
            </a:r>
            <a:endParaRPr lang="zh-CN" altLang="en-US" sz="1600"/>
          </a:p>
          <a:p>
            <a:pPr indent="457200"/>
            <a:r>
              <a:rPr lang="en-US" altLang="zh-CN" sz="1600"/>
              <a:t>2.</a:t>
            </a:r>
            <a:r>
              <a:rPr lang="zh-CN" altLang="en-US" sz="1600"/>
              <a:t>功能</a:t>
            </a:r>
            <a:endParaRPr lang="zh-CN" altLang="en-US" sz="1600"/>
          </a:p>
          <a:p>
            <a:pPr indent="457200"/>
            <a:r>
              <a:rPr lang="en-US" altLang="zh-CN" sz="1600"/>
              <a:t>3.</a:t>
            </a:r>
            <a:r>
              <a:rPr lang="zh-CN" altLang="en-US" sz="1600"/>
              <a:t>使用方法</a:t>
            </a:r>
            <a:endParaRPr lang="zh-CN" altLang="en-US" sz="1600"/>
          </a:p>
          <a:p>
            <a:pPr indent="457200"/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sz="2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</a:rPr>
              <a:t>二·测试验证</a:t>
            </a:r>
            <a:endParaRPr lang="zh-CN" altLang="en-US" sz="24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</a:endParaRPr>
          </a:p>
          <a:p>
            <a:pPr indent="457200"/>
            <a:r>
              <a:rPr lang="en-US" altLang="zh-CN" sz="1600"/>
              <a:t>1.</a:t>
            </a:r>
            <a:r>
              <a:rPr lang="zh-CN" altLang="en-US" sz="1600"/>
              <a:t>测试方案（</a:t>
            </a:r>
            <a:r>
              <a:rPr lang="en-US" altLang="zh-CN" sz="1600"/>
              <a:t>nRF5 SDK</a:t>
            </a:r>
            <a:r>
              <a:rPr lang="zh-CN" altLang="en-US" sz="1600"/>
              <a:t>协议栈接口）</a:t>
            </a:r>
            <a:endParaRPr lang="zh-CN" altLang="en-US" sz="1600"/>
          </a:p>
          <a:p>
            <a:pPr indent="457200"/>
            <a:r>
              <a:rPr lang="en-US" altLang="zh-CN" sz="1600"/>
              <a:t>2.</a:t>
            </a:r>
            <a:r>
              <a:rPr lang="zh-CN" altLang="en-US" sz="1600"/>
              <a:t>测试设备</a:t>
            </a:r>
            <a:endParaRPr lang="zh-CN" altLang="en-US" sz="1600"/>
          </a:p>
          <a:p>
            <a:pPr indent="457200"/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sz="2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</a:rPr>
              <a:t>三·前期验证</a:t>
            </a:r>
            <a:endParaRPr lang="zh-CN" altLang="en-US" sz="24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</a:endParaRPr>
          </a:p>
          <a:p>
            <a:pPr indent="457200"/>
            <a:r>
              <a:rPr lang="en-US" altLang="zh-CN" sz="1600"/>
              <a:t>1.</a:t>
            </a:r>
            <a:r>
              <a:rPr lang="zh-CN" altLang="en-US" sz="1600"/>
              <a:t>主机</a:t>
            </a:r>
            <a:r>
              <a:rPr lang="en-US" altLang="zh-CN" sz="1600"/>
              <a:t>tx/rx</a:t>
            </a:r>
            <a:r>
              <a:rPr lang="zh-CN" altLang="en-US" sz="1600"/>
              <a:t>切换引脚逻辑电平</a:t>
            </a:r>
            <a:endParaRPr lang="zh-CN" altLang="en-US" sz="1600"/>
          </a:p>
          <a:p>
            <a:pPr indent="457200"/>
            <a:r>
              <a:rPr lang="en-US" altLang="zh-CN" sz="1600"/>
              <a:t>2.</a:t>
            </a:r>
            <a:r>
              <a:rPr lang="zh-CN" altLang="en-US" sz="1600"/>
              <a:t>从机</a:t>
            </a:r>
            <a:r>
              <a:rPr lang="en-US" altLang="zh-CN" sz="1600"/>
              <a:t>tx/rx</a:t>
            </a:r>
            <a:r>
              <a:rPr lang="zh-CN" altLang="en-US" sz="1600"/>
              <a:t>切换引脚逻辑电平</a:t>
            </a:r>
            <a:endParaRPr lang="zh-CN" altLang="en-US" sz="1600"/>
          </a:p>
          <a:p>
            <a:pPr indent="457200"/>
            <a:r>
              <a:rPr lang="en-US" altLang="zh-CN" sz="1600"/>
              <a:t>3.</a:t>
            </a:r>
            <a:r>
              <a:rPr lang="zh-CN" altLang="en-US" sz="1600">
                <a:sym typeface="+mn-ea"/>
              </a:rPr>
              <a:t>天线匹配</a:t>
            </a:r>
            <a:endParaRPr lang="en-US" altLang="zh-CN" sz="1600"/>
          </a:p>
          <a:p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sz="2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力量黑简" panose="00020600040101010101" charset="-122"/>
                <a:ea typeface="汉仪力量黑简" panose="00020600040101010101" charset="-122"/>
                <a:cs typeface="汉仪力量黑简" panose="00020600040101010101" charset="-122"/>
              </a:rPr>
              <a:t>四·测试结果</a:t>
            </a:r>
            <a:endParaRPr lang="zh-CN" altLang="en-US" sz="24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汉仪力量黑简" panose="00020600040101010101" charset="-122"/>
              <a:ea typeface="汉仪力量黑简" panose="00020600040101010101" charset="-122"/>
              <a:cs typeface="汉仪力量黑简" panose="00020600040101010101" charset="-122"/>
            </a:endParaRPr>
          </a:p>
          <a:p>
            <a:pPr indent="457200"/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在空旷环境测试通信距离</a:t>
            </a:r>
            <a:endParaRPr lang="zh-CN" altLang="en-US" sz="1600"/>
          </a:p>
          <a:p>
            <a:pPr indent="457200"/>
            <a:r>
              <a:rPr lang="en-US" altLang="zh-CN" sz="1600"/>
              <a:t>2.</a:t>
            </a:r>
            <a:r>
              <a:rPr lang="zh-CN" altLang="en-US" sz="1600"/>
              <a:t>总结</a:t>
            </a:r>
            <a:endParaRPr lang="zh-CN" altLang="en-US" sz="1600"/>
          </a:p>
          <a:p>
            <a:pPr indent="457200"/>
            <a:endParaRPr lang="zh-CN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三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.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前期验证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415" y="9652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从机</a:t>
            </a:r>
            <a:r>
              <a:rPr lang="en-US" altLang="zh-CN" b="1">
                <a:sym typeface="+mn-ea"/>
              </a:rPr>
              <a:t>FEM</a:t>
            </a:r>
            <a:r>
              <a:rPr lang="zh-CN" altLang="en-US" b="1">
                <a:sym typeface="+mn-ea"/>
              </a:rPr>
              <a:t>驱动引脚测试</a:t>
            </a: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210" y="153543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如右图，用逻辑分析仪直接连接到</a:t>
            </a:r>
            <a:endParaRPr lang="zh-CN" altLang="en-US"/>
          </a:p>
          <a:p>
            <a:r>
              <a:rPr lang="zh-CN" altLang="en-US"/>
              <a:t>原理图对应</a:t>
            </a:r>
            <a:r>
              <a:rPr lang="en-US" altLang="zh-CN"/>
              <a:t>RX</a:t>
            </a:r>
            <a:r>
              <a:rPr lang="zh-CN" altLang="en-US"/>
              <a:t>和</a:t>
            </a:r>
            <a:r>
              <a:rPr lang="en-US" altLang="zh-CN"/>
              <a:t>TX</a:t>
            </a:r>
            <a:r>
              <a:rPr lang="zh-CN" altLang="en-US"/>
              <a:t>的驱动引脚。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测试结果如下图</a:t>
            </a:r>
            <a:endParaRPr lang="zh-CN" altLang="en-US"/>
          </a:p>
          <a:p>
            <a:r>
              <a:rPr lang="zh-CN" altLang="en-US"/>
              <a:t>蓝牙连接间隔</a:t>
            </a:r>
            <a:r>
              <a:rPr lang="en-US" altLang="zh-CN"/>
              <a:t>20ms</a:t>
            </a:r>
            <a:r>
              <a:rPr lang="zh-CN" altLang="en-US"/>
              <a:t>，广播</a:t>
            </a:r>
            <a:r>
              <a:rPr lang="en-US" altLang="zh-CN"/>
              <a:t>100ms</a:t>
            </a:r>
            <a:endParaRPr lang="en-US" altLang="zh-CN"/>
          </a:p>
          <a:p>
            <a:r>
              <a:rPr lang="zh-CN" altLang="en-US"/>
              <a:t>我们开机蓝牙连接后，基本符合</a:t>
            </a:r>
            <a:r>
              <a:rPr lang="en-US" altLang="zh-CN"/>
              <a:t>20ms</a:t>
            </a:r>
            <a:r>
              <a:rPr lang="zh-CN" altLang="en-US"/>
              <a:t>的实际测试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57210" y="49187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从机</a:t>
            </a:r>
            <a:r>
              <a:rPr lang="en-US" altLang="zh-CN"/>
              <a:t>FEM</a:t>
            </a:r>
            <a:r>
              <a:rPr lang="zh-CN" altLang="en-US"/>
              <a:t>驱动引脚状态</a:t>
            </a:r>
            <a:endParaRPr lang="zh-CN" altLang="en-US"/>
          </a:p>
          <a:p>
            <a:r>
              <a:rPr lang="zh-CN" altLang="en-US"/>
              <a:t>验证实际协议栈接口使用正确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33010" y="862330"/>
            <a:ext cx="6256020" cy="3238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1980" y="4366260"/>
            <a:ext cx="691896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三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.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前期验证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500" y="112395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天线匹配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3395" y="3507740"/>
            <a:ext cx="4145280" cy="2849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93790" y="1058545"/>
            <a:ext cx="5812790" cy="56965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2095" y="1582420"/>
            <a:ext cx="5166360" cy="166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无线设备的天线对于传输质量有着很大的影响，我们借助网络分析仪简单地匹配一下天线性能，保证</a:t>
            </a:r>
            <a:r>
              <a:rPr lang="en-US" altLang="zh-CN" sz="1400"/>
              <a:t>2.4G</a:t>
            </a:r>
            <a:r>
              <a:rPr lang="zh-CN" altLang="en-US" sz="1400"/>
              <a:t>±</a:t>
            </a:r>
            <a:r>
              <a:rPr lang="en-US" altLang="zh-CN" sz="1400"/>
              <a:t>10%</a:t>
            </a:r>
            <a:r>
              <a:rPr lang="zh-CN" altLang="en-US" sz="1400"/>
              <a:t>范围的驻波比在</a:t>
            </a:r>
            <a:r>
              <a:rPr lang="en-US" altLang="zh-CN" sz="1400"/>
              <a:t>1.5</a:t>
            </a:r>
            <a:r>
              <a:rPr lang="zh-CN" altLang="en-US" sz="1400"/>
              <a:t>以下即可。</a:t>
            </a:r>
            <a:endParaRPr lang="zh-CN" altLang="en-US" sz="1400"/>
          </a:p>
          <a:p>
            <a:r>
              <a:rPr lang="zh-CN" altLang="en-US" sz="1400"/>
              <a:t>由于是裸板，所以只是匹配</a:t>
            </a:r>
            <a:r>
              <a:rPr lang="en-US" altLang="zh-CN" sz="1400"/>
              <a:t>21540</a:t>
            </a:r>
            <a:r>
              <a:rPr lang="zh-CN" altLang="en-US" sz="1400"/>
              <a:t>发送到天线端口，确保发送的回波损耗最小，如果实际自己设计设备带外壳，对于信号收发会有这非常明显的干扰，所以带外壳的情况下，最好</a:t>
            </a:r>
            <a:r>
              <a:rPr lang="en-US" altLang="zh-CN" sz="1400"/>
              <a:t>21540</a:t>
            </a:r>
            <a:r>
              <a:rPr lang="zh-CN" altLang="en-US" sz="1400"/>
              <a:t>接受端到天线也做匹配。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四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.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测试结果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970" y="1192530"/>
            <a:ext cx="100736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endParaRPr lang="zh-CN" altLang="en-US"/>
          </a:p>
          <a:p>
            <a:r>
              <a:rPr lang="en-US" altLang="zh-CN"/>
              <a:t>1.8K</a:t>
            </a:r>
            <a:r>
              <a:rPr lang="zh-CN" altLang="en-US"/>
              <a:t>左右的速率，！</a:t>
            </a:r>
            <a:r>
              <a:rPr lang="en-US" altLang="zh-CN"/>
              <a:t>(</a:t>
            </a:r>
            <a:r>
              <a:rPr lang="zh-CN" altLang="en-US"/>
              <a:t>理论可以更大，使用范围最大</a:t>
            </a:r>
            <a:r>
              <a:rPr lang="en-US" altLang="zh-CN"/>
              <a:t>MTU/20ms)</a:t>
            </a:r>
            <a:r>
              <a:rPr lang="zh-CN" altLang="en-US"/>
              <a:t>。在带有</a:t>
            </a:r>
            <a:r>
              <a:rPr lang="en-US" altLang="zh-CN"/>
              <a:t>FEM</a:t>
            </a:r>
            <a:r>
              <a:rPr lang="zh-CN" altLang="en-US"/>
              <a:t>的</a:t>
            </a:r>
            <a:r>
              <a:rPr lang="en-US" altLang="zh-CN"/>
              <a:t>BLE</a:t>
            </a:r>
            <a:r>
              <a:rPr lang="zh-CN" altLang="en-US"/>
              <a:t>设备上，可以有效</a:t>
            </a:r>
            <a:endParaRPr lang="zh-CN" altLang="en-US"/>
          </a:p>
          <a:p>
            <a:r>
              <a:rPr lang="zh-CN" altLang="en-US"/>
              <a:t>提高蓝牙通信质量。如果用户程序内配置对应的连接间隔可以多发送的情况下，带有一定时间数据缓冲，在空旷环境，或</a:t>
            </a:r>
            <a:r>
              <a:rPr lang="en-US" altLang="zh-CN"/>
              <a:t>2.4G</a:t>
            </a:r>
            <a:r>
              <a:rPr lang="zh-CN" altLang="en-US"/>
              <a:t>设备比较少的区域，直线传输距离在</a:t>
            </a:r>
            <a:r>
              <a:rPr lang="en-US" altLang="zh-CN"/>
              <a:t>60 - 90m</a:t>
            </a:r>
            <a:r>
              <a:rPr lang="zh-CN" altLang="en-US"/>
              <a:t>以内，空旷无障碍物的情况下，蓝牙不会丢包。</a:t>
            </a:r>
            <a:endParaRPr lang="zh-CN" altLang="en-US"/>
          </a:p>
          <a:p>
            <a:r>
              <a:rPr lang="zh-CN" altLang="en-US">
                <a:sym typeface="+mn-ea"/>
              </a:rPr>
              <a:t>没有</a:t>
            </a:r>
            <a:r>
              <a:rPr lang="en-US" altLang="zh-CN">
                <a:sym typeface="+mn-ea"/>
              </a:rPr>
              <a:t>FEM</a:t>
            </a:r>
            <a:r>
              <a:rPr lang="zh-CN" altLang="en-US">
                <a:sym typeface="+mn-ea"/>
              </a:rPr>
              <a:t>的蓝牙设备我也测试过，基本发射功率开最大</a:t>
            </a:r>
            <a:r>
              <a:rPr lang="en-US" altLang="zh-CN">
                <a:sym typeface="+mn-ea"/>
              </a:rPr>
              <a:t>4dBm</a:t>
            </a:r>
            <a:r>
              <a:rPr lang="zh-CN" altLang="en-US">
                <a:sym typeface="+mn-ea"/>
              </a:rPr>
              <a:t>，基本</a:t>
            </a:r>
            <a:r>
              <a:rPr lang="en-US" altLang="zh-CN">
                <a:sym typeface="+mn-ea"/>
              </a:rPr>
              <a:t>8-9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左右就会开始出现数据卡顿的情况。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7330" y="3375660"/>
            <a:ext cx="11523980" cy="197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不足：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1.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本次实验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发射功率并没有拉满，不足以真实反馈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nRF21540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的最强性能。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457200"/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本次实验需要修改数据速度，慢慢增加找到一个最适合的速度，通过最远不丢包距离评测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功能，所以本次实验仅仅是一个定性评测，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≥1.8K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的很有可能也能达到本次实验所得到的距离。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457200"/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不仅速率可以在提高，修改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，提高发射功率或许可以更加有效的提高通信距离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457200"/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8010" y="5226050"/>
            <a:ext cx="11163300" cy="888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最终声明：</a:t>
            </a:r>
            <a:endParaRPr lang="zh-CN" altLang="en-US" sz="1200"/>
          </a:p>
          <a:p>
            <a:pPr marL="457200" lvl="1" indent="457200"/>
            <a:r>
              <a:rPr lang="zh-CN" altLang="en-US" sz="1200"/>
              <a:t>做这个视频主要目的，提供想要提高</a:t>
            </a:r>
            <a:r>
              <a:rPr lang="en-US" altLang="zh-CN" sz="1200"/>
              <a:t>nrf52832</a:t>
            </a:r>
            <a:r>
              <a:rPr lang="zh-CN" altLang="en-US" sz="1200"/>
              <a:t>收发性能的小伙伴参考。实际项目中做个低功耗手环，我估计加到</a:t>
            </a:r>
            <a:r>
              <a:rPr lang="en-US" altLang="zh-CN" sz="1200"/>
              <a:t>10KB/s</a:t>
            </a:r>
            <a:r>
              <a:rPr lang="zh-CN" altLang="en-US" sz="1200"/>
              <a:t>速率，空旷环境也能达到</a:t>
            </a:r>
            <a:r>
              <a:rPr lang="en-US" altLang="zh-CN" sz="1200"/>
              <a:t>60-90m</a:t>
            </a:r>
            <a:r>
              <a:rPr lang="zh-CN" altLang="en-US" sz="1200"/>
              <a:t>。</a:t>
            </a:r>
            <a:endParaRPr lang="zh-CN" altLang="en-US" sz="1200"/>
          </a:p>
          <a:p>
            <a:pPr marL="457200" lvl="1" indent="457200"/>
            <a:endParaRPr lang="zh-CN" altLang="en-US" sz="1200"/>
          </a:p>
          <a:p>
            <a:pPr marL="457200" lvl="1" indent="457200"/>
            <a:endParaRPr lang="zh-CN" altLang="en-US" sz="1200"/>
          </a:p>
          <a:p>
            <a:pPr marL="457200" lvl="1" indent="457200"/>
            <a:r>
              <a:rPr lang="zh-CN" altLang="en-US" sz="1200"/>
              <a:t>如果想最大效应使用该芯片，请学习</a:t>
            </a:r>
            <a:r>
              <a:rPr lang="en-US" altLang="zh-CN" sz="1200"/>
              <a:t>nRF connect SDK</a:t>
            </a:r>
            <a:r>
              <a:rPr lang="zh-CN" altLang="en-US" sz="1200"/>
              <a:t>。</a:t>
            </a:r>
            <a:endParaRPr lang="zh-CN" altLang="en-US" sz="1200"/>
          </a:p>
          <a:p>
            <a:pPr marL="457200" lvl="1" indent="457200"/>
            <a:r>
              <a:rPr lang="zh-CN" altLang="en-US" sz="1200">
                <a:hlinkClick r:id="rId3" tooltip="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https://developer.nordicsemi.com/nRF_Connect_SDK/doc/latest/nrf/device_guides/working_with_fem.html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一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.nRF21540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的功能与简介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265" y="1143635"/>
            <a:ext cx="8253095" cy="998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1.</a:t>
            </a:r>
            <a:r>
              <a:rPr lang="zh-CN" altLang="en-US" b="1"/>
              <a:t>芯片简介</a:t>
            </a:r>
            <a:endParaRPr lang="zh-CN" altLang="en-US" b="1"/>
          </a:p>
          <a:p>
            <a:r>
              <a:rPr lang="en-US" altLang="zh-CN"/>
              <a:t>nRF21540</a:t>
            </a:r>
            <a:r>
              <a:rPr lang="zh-CN" altLang="en-US"/>
              <a:t>是一款</a:t>
            </a:r>
            <a:r>
              <a:rPr lang="en-US" altLang="zh-CN"/>
              <a:t>2.4G</a:t>
            </a:r>
            <a:r>
              <a:rPr lang="zh-CN" altLang="en-US"/>
              <a:t>的射频前端，适用于</a:t>
            </a:r>
            <a:r>
              <a:rPr lang="en-US" altLang="zh-CN"/>
              <a:t>nordic</a:t>
            </a:r>
            <a:r>
              <a:rPr lang="zh-CN" altLang="en-US"/>
              <a:t>旗下的低功耗蓝牙和</a:t>
            </a:r>
            <a:r>
              <a:rPr lang="en-US" altLang="zh-CN"/>
              <a:t>wifi </a:t>
            </a:r>
            <a:endParaRPr lang="en-US" altLang="zh-CN"/>
          </a:p>
          <a:p>
            <a:r>
              <a:rPr lang="zh-CN" altLang="en-US"/>
              <a:t>核心参数发射功率</a:t>
            </a:r>
            <a:r>
              <a:rPr lang="en-US" altLang="zh-CN"/>
              <a:t>5-21dBm</a:t>
            </a:r>
            <a:r>
              <a:rPr lang="zh-CN" altLang="en-US"/>
              <a:t>，最高</a:t>
            </a:r>
            <a:r>
              <a:rPr lang="en-US" altLang="zh-CN"/>
              <a:t>22dBm</a:t>
            </a:r>
            <a:r>
              <a:rPr lang="zh-CN" altLang="en-US"/>
              <a:t>，接受增益提高</a:t>
            </a:r>
            <a:r>
              <a:rPr lang="en-US" altLang="zh-CN"/>
              <a:t>+13dB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（转换：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19.95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倍）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2.</a:t>
            </a:r>
            <a:r>
              <a:rPr lang="zh-CN" altLang="en-US" b="1"/>
              <a:t>功能介绍</a:t>
            </a:r>
            <a:endParaRPr lang="zh-CN" altLang="en-US" b="1"/>
          </a:p>
          <a:p>
            <a:r>
              <a:rPr lang="en-US" altLang="zh-CN"/>
              <a:t>nRF21540</a:t>
            </a:r>
            <a:r>
              <a:rPr lang="zh-CN" altLang="en-US"/>
              <a:t>作为射频前端，主要内含一个</a:t>
            </a:r>
            <a:r>
              <a:rPr lang="en-US" altLang="zh-CN"/>
              <a:t>PA</a:t>
            </a:r>
            <a:r>
              <a:rPr lang="zh-CN" altLang="en-US"/>
              <a:t>功率放大器和</a:t>
            </a:r>
            <a:r>
              <a:rPr lang="en-US" altLang="zh-CN"/>
              <a:t>LNA</a:t>
            </a:r>
            <a:r>
              <a:rPr lang="zh-CN" altLang="en-US"/>
              <a:t>低噪声放大器，可以有效的增加通信距离和扩大传输范围。</a:t>
            </a:r>
            <a:endParaRPr lang="zh-CN" altLang="en-US"/>
          </a:p>
          <a:p>
            <a:r>
              <a:rPr lang="zh-CN" altLang="en-US"/>
              <a:t>因为该前端芯片温度在</a:t>
            </a:r>
            <a:r>
              <a:rPr lang="en-US" altLang="zh-CN"/>
              <a:t>-40℃ -  +105℃</a:t>
            </a:r>
            <a:r>
              <a:rPr lang="zh-CN" altLang="en-US"/>
              <a:t>，也可以用于中短距离照明设备。</a:t>
            </a:r>
            <a:endParaRPr lang="zh-CN" altLang="en-US"/>
          </a:p>
          <a:p>
            <a:r>
              <a:rPr lang="en-US" altLang="zh-CN"/>
              <a:t>nordic</a:t>
            </a:r>
            <a:r>
              <a:rPr lang="zh-CN" altLang="en-US"/>
              <a:t>旗下的</a:t>
            </a:r>
            <a:r>
              <a:rPr lang="en-US" altLang="zh-CN"/>
              <a:t>nRF52</a:t>
            </a:r>
            <a:r>
              <a:rPr lang="zh-CN" altLang="en-US"/>
              <a:t>系列、</a:t>
            </a:r>
            <a:r>
              <a:rPr lang="en-US" altLang="zh-CN"/>
              <a:t>nRF5340</a:t>
            </a:r>
            <a:r>
              <a:rPr lang="zh-CN" altLang="en-US"/>
              <a:t>均可以配合使用</a:t>
            </a:r>
            <a:endParaRPr lang="zh-CN" altLang="en-US"/>
          </a:p>
          <a:p>
            <a:r>
              <a:rPr lang="zh-CN" altLang="en-US"/>
              <a:t>当搭配</a:t>
            </a:r>
            <a:r>
              <a:rPr lang="en-US" altLang="zh-CN"/>
              <a:t>soc</a:t>
            </a:r>
            <a:r>
              <a:rPr lang="zh-CN" altLang="en-US"/>
              <a:t>使用可以提高</a:t>
            </a:r>
            <a:r>
              <a:rPr lang="en-US" altLang="zh-CN"/>
              <a:t>6.3 - 10</a:t>
            </a:r>
            <a:r>
              <a:rPr lang="zh-CN" altLang="en-US"/>
              <a:t>倍传输距离。</a:t>
            </a:r>
            <a:endParaRPr lang="zh-CN" altLang="en-US"/>
          </a:p>
          <a:p>
            <a:r>
              <a:rPr lang="en-US" altLang="zh-CN"/>
              <a:t>TX</a:t>
            </a:r>
            <a:r>
              <a:rPr lang="zh-CN" altLang="en-US"/>
              <a:t>调至</a:t>
            </a:r>
            <a:r>
              <a:rPr lang="en-US" altLang="zh-CN"/>
              <a:t>+20dBm 	</a:t>
            </a:r>
            <a:r>
              <a:rPr lang="zh-CN" altLang="en-US"/>
              <a:t>功耗</a:t>
            </a:r>
            <a:r>
              <a:rPr lang="en-US" altLang="zh-CN"/>
              <a:t>115mA</a:t>
            </a:r>
            <a:endParaRPr lang="en-US" altLang="zh-CN"/>
          </a:p>
          <a:p>
            <a:r>
              <a:rPr lang="en-US" altLang="zh-CN"/>
              <a:t>TX</a:t>
            </a:r>
            <a:r>
              <a:rPr lang="zh-CN" altLang="en-US"/>
              <a:t>调至</a:t>
            </a:r>
            <a:r>
              <a:rPr lang="en-US" altLang="zh-CN"/>
              <a:t>+10dBm	</a:t>
            </a:r>
            <a:r>
              <a:rPr lang="zh-CN" altLang="en-US"/>
              <a:t>功耗</a:t>
            </a:r>
            <a:r>
              <a:rPr lang="en-US" altLang="zh-CN"/>
              <a:t>42mA</a:t>
            </a:r>
            <a:endParaRPr lang="en-US" altLang="zh-CN"/>
          </a:p>
          <a:p>
            <a:r>
              <a:rPr lang="en-US" altLang="zh-CN"/>
              <a:t>RX</a:t>
            </a:r>
            <a:r>
              <a:rPr lang="zh-CN" altLang="en-US"/>
              <a:t>接受灵敏度</a:t>
            </a:r>
            <a:r>
              <a:rPr lang="en-US" altLang="zh-CN"/>
              <a:t> </a:t>
            </a:r>
            <a:r>
              <a:rPr lang="zh-CN" altLang="en-US"/>
              <a:t>提升至</a:t>
            </a:r>
            <a:r>
              <a:rPr lang="en-US" altLang="zh-CN"/>
              <a:t>-100dBm</a:t>
            </a:r>
            <a:r>
              <a:rPr lang="zh-CN" altLang="en-US"/>
              <a:t>（</a:t>
            </a:r>
            <a:r>
              <a:rPr lang="en-US" altLang="zh-CN"/>
              <a:t>BLE 1Mdps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15595" y="530225"/>
            <a:ext cx="7181850" cy="5654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3· </a:t>
            </a:r>
            <a:r>
              <a:rPr lang="zh-CN" altLang="en-US" b="1"/>
              <a:t>使用方法</a:t>
            </a:r>
            <a:endParaRPr lang="zh-CN" altLang="en-US" b="1"/>
          </a:p>
          <a:p>
            <a:r>
              <a:rPr lang="zh-CN" altLang="en-US" sz="1400"/>
              <a:t>硬件有两个集分天线，通过</a:t>
            </a:r>
            <a:r>
              <a:rPr lang="en-US" altLang="zh-CN" sz="1400"/>
              <a:t>ANT_SEL</a:t>
            </a:r>
            <a:r>
              <a:rPr lang="zh-CN" altLang="en-US" sz="1400"/>
              <a:t>配置选择哪一个天线。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TX_EN</a:t>
            </a:r>
            <a:r>
              <a:rPr lang="zh-CN" altLang="en-US" sz="1400"/>
              <a:t>和</a:t>
            </a:r>
            <a:r>
              <a:rPr lang="en-US" altLang="zh-CN" sz="1400"/>
              <a:t>RX_EN</a:t>
            </a:r>
            <a:r>
              <a:rPr lang="zh-CN" altLang="en-US" sz="1400"/>
              <a:t>外部驱动，配置</a:t>
            </a:r>
            <a:r>
              <a:rPr lang="en-US" altLang="zh-CN" sz="1400"/>
              <a:t>PA/LNA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PDN#</a:t>
            </a:r>
            <a:r>
              <a:rPr lang="zh-CN" altLang="en-US" sz="1400"/>
              <a:t>芯片硬件掉电，低电平有效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MODE</a:t>
            </a:r>
            <a:r>
              <a:rPr lang="zh-CN" altLang="en-US" sz="1400"/>
              <a:t>，</a:t>
            </a:r>
            <a:r>
              <a:rPr lang="en-US" altLang="zh-CN" sz="1400"/>
              <a:t>TX</a:t>
            </a:r>
            <a:r>
              <a:rPr lang="zh-CN" altLang="en-US" sz="1400"/>
              <a:t>功率配置引脚</a:t>
            </a:r>
            <a:endParaRPr lang="zh-CN" altLang="en-US" sz="1400"/>
          </a:p>
          <a:p>
            <a:endParaRPr lang="zh-CN" altLang="en-US" sz="1400">
              <a:cs typeface="+mn-lt"/>
            </a:endParaRPr>
          </a:p>
          <a:p>
            <a:r>
              <a:rPr lang="en-US" altLang="zh-CN" sz="1400">
                <a:cs typeface="+mn-lt"/>
              </a:rPr>
              <a:t>CS/MISO/MOSI/SCK</a:t>
            </a:r>
            <a:r>
              <a:rPr lang="zh-CN" altLang="en-US" sz="1400">
                <a:cs typeface="+mn-lt"/>
              </a:rPr>
              <a:t>用于</a:t>
            </a:r>
            <a:r>
              <a:rPr lang="en-US" altLang="zh-CN" sz="1400">
                <a:cs typeface="+mn-lt"/>
              </a:rPr>
              <a:t>SPI</a:t>
            </a:r>
            <a:r>
              <a:rPr lang="zh-CN" altLang="en-US" sz="1400">
                <a:cs typeface="+mn-lt"/>
              </a:rPr>
              <a:t>通信引脚，功能配置发射增益</a:t>
            </a:r>
            <a:endParaRPr lang="zh-CN" altLang="en-US" sz="1400">
              <a:cs typeface="+mn-lt"/>
            </a:endParaRPr>
          </a:p>
          <a:p>
            <a:pPr algn="l">
              <a:buClrTx/>
              <a:buSzTx/>
              <a:buFontTx/>
            </a:pPr>
            <a:endParaRPr lang="en-US" altLang="zh-CN" sz="1400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cs typeface="+mn-lt"/>
              </a:rPr>
              <a:t>实际使用过程中，可以只用GPIO切换TX/RX引脚即可</a:t>
            </a:r>
            <a:endParaRPr lang="en-US" altLang="zh-CN" sz="1400">
              <a:cs typeface="+mn-lt"/>
            </a:endParaRPr>
          </a:p>
          <a:p>
            <a:endParaRPr lang="zh-CN" altLang="en-US" sz="1400" b="1">
              <a:cs typeface="+mn-lt"/>
            </a:endParaRPr>
          </a:p>
          <a:p>
            <a:r>
              <a:rPr lang="zh-CN" altLang="en-US" sz="1400">
                <a:cs typeface="+mn-lt"/>
              </a:rPr>
              <a:t>软件用于配置发射功率，也可以通过</a:t>
            </a:r>
            <a:r>
              <a:rPr lang="en-US" altLang="zh-CN" sz="1400">
                <a:cs typeface="+mn-lt"/>
              </a:rPr>
              <a:t>SPI</a:t>
            </a:r>
            <a:r>
              <a:rPr lang="zh-CN" altLang="en-US" sz="1400">
                <a:cs typeface="+mn-lt"/>
              </a:rPr>
              <a:t>切换收发模式</a:t>
            </a:r>
            <a:endParaRPr lang="zh-CN" altLang="en-US" sz="1400">
              <a:cs typeface="+mn-lt"/>
            </a:endParaRPr>
          </a:p>
          <a:p>
            <a:endParaRPr lang="zh-CN" altLang="en-US" sz="1400">
              <a:cs typeface="+mn-lt"/>
            </a:endParaRPr>
          </a:p>
          <a:p>
            <a:r>
              <a:rPr lang="zh-CN" altLang="en-US" sz="1400">
                <a:cs typeface="+mn-lt"/>
              </a:rPr>
              <a:t>使用驱动有两种方式</a:t>
            </a:r>
            <a:endParaRPr lang="zh-CN" altLang="en-US" sz="1400">
              <a:cs typeface="+mn-lt"/>
            </a:endParaRPr>
          </a:p>
          <a:p>
            <a:r>
              <a:rPr lang="en-US" altLang="zh-CN" sz="1400">
                <a:cs typeface="+mn-lt"/>
              </a:rPr>
              <a:t>1.</a:t>
            </a:r>
            <a:r>
              <a:rPr lang="zh-CN" altLang="en-US" sz="1400">
                <a:cs typeface="+mn-lt"/>
              </a:rPr>
              <a:t>新版本</a:t>
            </a:r>
            <a:r>
              <a:rPr lang="en-US" altLang="zh-CN" sz="1400">
                <a:cs typeface="+mn-lt"/>
              </a:rPr>
              <a:t>NCS</a:t>
            </a:r>
            <a:r>
              <a:rPr lang="zh-CN" altLang="en-US" sz="1400">
                <a:cs typeface="+mn-lt"/>
              </a:rPr>
              <a:t>的</a:t>
            </a:r>
            <a:r>
              <a:rPr lang="en-US" altLang="zh-CN" sz="1400">
                <a:cs typeface="+mn-lt"/>
              </a:rPr>
              <a:t>SDK</a:t>
            </a:r>
            <a:r>
              <a:rPr lang="zh-CN" altLang="en-US" sz="1400">
                <a:cs typeface="+mn-lt"/>
              </a:rPr>
              <a:t>，在对应</a:t>
            </a:r>
            <a:r>
              <a:rPr lang="en-US" altLang="zh-CN" sz="1400">
                <a:cs typeface="+mn-lt"/>
              </a:rPr>
              <a:t>nordic</a:t>
            </a:r>
            <a:r>
              <a:rPr lang="zh-CN" altLang="en-US" sz="1400">
                <a:cs typeface="+mn-lt"/>
              </a:rPr>
              <a:t>专有的</a:t>
            </a:r>
            <a:r>
              <a:rPr lang="en-US" altLang="zh-CN" sz="1400">
                <a:cs typeface="+mn-lt"/>
              </a:rPr>
              <a:t>nrfxlib</a:t>
            </a:r>
            <a:r>
              <a:rPr lang="zh-CN" altLang="en-US" sz="1400">
                <a:cs typeface="+mn-lt"/>
              </a:rPr>
              <a:t>中有直接驱动函数</a:t>
            </a:r>
            <a:endParaRPr lang="zh-CN" altLang="en-US" sz="1400">
              <a:cs typeface="+mn-lt"/>
            </a:endParaRPr>
          </a:p>
          <a:p>
            <a:endParaRPr lang="zh-CN" altLang="en-US" sz="1400">
              <a:cs typeface="+mn-lt"/>
            </a:endParaRPr>
          </a:p>
          <a:p>
            <a:r>
              <a:rPr lang="en-US" altLang="zh-CN" sz="1400">
                <a:cs typeface="+mn-lt"/>
              </a:rPr>
              <a:t>2.</a:t>
            </a:r>
            <a:r>
              <a:rPr lang="zh-CN" altLang="en-US" sz="1400">
                <a:cs typeface="+mn-lt"/>
              </a:rPr>
              <a:t>传统</a:t>
            </a:r>
            <a:r>
              <a:rPr lang="en-US" altLang="zh-CN" sz="1400">
                <a:cs typeface="+mn-lt"/>
              </a:rPr>
              <a:t>nRF5</a:t>
            </a:r>
            <a:r>
              <a:rPr lang="zh-CN" altLang="en-US" sz="1400">
                <a:cs typeface="+mn-lt"/>
              </a:rPr>
              <a:t>的</a:t>
            </a:r>
            <a:r>
              <a:rPr lang="en-US" altLang="zh-CN" sz="1400">
                <a:cs typeface="+mn-lt"/>
              </a:rPr>
              <a:t>SDK</a:t>
            </a:r>
            <a:r>
              <a:rPr lang="zh-CN" altLang="en-US" sz="1400">
                <a:cs typeface="+mn-lt"/>
              </a:rPr>
              <a:t>，有一个通过</a:t>
            </a:r>
            <a:r>
              <a:rPr lang="en-US" altLang="zh-CN" sz="1400">
                <a:cs typeface="+mn-lt"/>
              </a:rPr>
              <a:t>ppi</a:t>
            </a:r>
            <a:r>
              <a:rPr lang="zh-CN" altLang="en-US" sz="1400">
                <a:cs typeface="+mn-lt"/>
              </a:rPr>
              <a:t>连接</a:t>
            </a:r>
            <a:r>
              <a:rPr lang="en-US" altLang="zh-CN" sz="1400">
                <a:cs typeface="+mn-lt"/>
              </a:rPr>
              <a:t>GPIOTE</a:t>
            </a:r>
            <a:r>
              <a:rPr lang="zh-CN" altLang="en-US" sz="1400">
                <a:cs typeface="+mn-lt"/>
              </a:rPr>
              <a:t>，然后关联</a:t>
            </a:r>
            <a:r>
              <a:rPr lang="en-US" altLang="zh-CN" sz="1400">
                <a:cs typeface="+mn-lt"/>
              </a:rPr>
              <a:t>PA/LNA</a:t>
            </a:r>
            <a:r>
              <a:rPr lang="zh-CN" altLang="en-US" sz="1400">
                <a:cs typeface="+mn-lt"/>
              </a:rPr>
              <a:t>引</a:t>
            </a:r>
            <a:endParaRPr lang="zh-CN" altLang="en-US" sz="1400">
              <a:cs typeface="+mn-lt"/>
            </a:endParaRPr>
          </a:p>
          <a:p>
            <a:r>
              <a:rPr lang="zh-CN" altLang="en-US" sz="1400">
                <a:cs typeface="+mn-lt"/>
              </a:rPr>
              <a:t>脚的方式，对应的引脚直接连接到</a:t>
            </a:r>
            <a:r>
              <a:rPr lang="en-US" altLang="zh-CN" sz="1400">
                <a:cs typeface="+mn-lt"/>
              </a:rPr>
              <a:t>FEM</a:t>
            </a:r>
            <a:r>
              <a:rPr lang="zh-CN" altLang="en-US" sz="1400">
                <a:cs typeface="+mn-lt"/>
              </a:rPr>
              <a:t>的</a:t>
            </a:r>
            <a:r>
              <a:rPr lang="en-US" altLang="zh-CN" sz="1400">
                <a:cs typeface="+mn-lt"/>
              </a:rPr>
              <a:t>TX_EN</a:t>
            </a:r>
            <a:r>
              <a:rPr lang="zh-CN" altLang="en-US" sz="1400">
                <a:cs typeface="+mn-lt"/>
              </a:rPr>
              <a:t>和</a:t>
            </a:r>
            <a:r>
              <a:rPr lang="en-US" altLang="zh-CN" sz="1400">
                <a:cs typeface="+mn-lt"/>
              </a:rPr>
              <a:t>RX_EN</a:t>
            </a:r>
            <a:r>
              <a:rPr lang="zh-CN" altLang="en-US" sz="1400">
                <a:cs typeface="+mn-lt"/>
              </a:rPr>
              <a:t>即可</a:t>
            </a:r>
            <a:endParaRPr lang="zh-CN" altLang="en-US" sz="1400">
              <a:cs typeface="+mn-lt"/>
            </a:endParaRPr>
          </a:p>
          <a:p>
            <a:endParaRPr lang="zh-CN" altLang="en-US" sz="1400">
              <a:cs typeface="+mn-lt"/>
            </a:endParaRPr>
          </a:p>
          <a:p>
            <a:r>
              <a:rPr lang="zh-CN" altLang="en-US" sz="1400">
                <a:cs typeface="+mn-lt"/>
              </a:rPr>
              <a:t>缺点需要如果想要调节发射功率，需要自己补充</a:t>
            </a:r>
            <a:r>
              <a:rPr lang="en-US" altLang="zh-CN" sz="1400">
                <a:cs typeface="+mn-lt"/>
              </a:rPr>
              <a:t>spi</a:t>
            </a:r>
            <a:r>
              <a:rPr lang="zh-CN" altLang="en-US" sz="1400">
                <a:cs typeface="+mn-lt"/>
              </a:rPr>
              <a:t>的驱动函数</a:t>
            </a:r>
            <a:endParaRPr lang="zh-CN" altLang="en-US" sz="1400">
              <a:cs typeface="+mn-lt"/>
            </a:endParaRPr>
          </a:p>
          <a:p>
            <a:r>
              <a:rPr lang="zh-CN" altLang="en-US" sz="1400">
                <a:cs typeface="+mn-lt"/>
              </a:rPr>
              <a:t>优点使用简单，不用学习</a:t>
            </a:r>
            <a:r>
              <a:rPr lang="en-US" altLang="zh-CN" sz="1400">
                <a:cs typeface="+mn-lt"/>
              </a:rPr>
              <a:t>zephyer</a:t>
            </a:r>
            <a:r>
              <a:rPr lang="zh-CN" altLang="en-US" sz="1400">
                <a:cs typeface="+mn-lt"/>
              </a:rPr>
              <a:t>的操作系统。</a:t>
            </a:r>
            <a:endParaRPr lang="zh-CN" altLang="en-US" sz="1400">
              <a:cs typeface="+mn-lt"/>
            </a:endParaRPr>
          </a:p>
          <a:p>
            <a:endParaRPr lang="en-US" altLang="zh-CN" sz="1400"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39435" y="401320"/>
            <a:ext cx="5553710" cy="3223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39435" y="3855085"/>
            <a:ext cx="5553710" cy="2874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94640" y="530225"/>
            <a:ext cx="4142740" cy="3998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3· </a:t>
            </a:r>
            <a:r>
              <a:rPr lang="zh-CN" altLang="en-US" b="1"/>
              <a:t>使用方法</a:t>
            </a:r>
            <a:endParaRPr lang="zh-CN" altLang="en-US" b="1"/>
          </a:p>
          <a:p>
            <a:r>
              <a:rPr lang="en-US" altLang="zh-CN" sz="1400">
                <a:cs typeface="+mn-lt"/>
              </a:rPr>
              <a:t> </a:t>
            </a:r>
            <a:r>
              <a:rPr lang="zh-CN" altLang="en-US" sz="1400">
                <a:cs typeface="+mn-lt"/>
              </a:rPr>
              <a:t>本次测评只是用</a:t>
            </a:r>
            <a:r>
              <a:rPr lang="en-US" altLang="zh-CN" sz="1400">
                <a:cs typeface="+mn-lt"/>
              </a:rPr>
              <a:t>GPIO</a:t>
            </a:r>
            <a:r>
              <a:rPr lang="zh-CN" altLang="en-US" sz="1400">
                <a:cs typeface="+mn-lt"/>
              </a:rPr>
              <a:t>控制</a:t>
            </a:r>
            <a:r>
              <a:rPr lang="en-US" altLang="zh-CN" sz="1400">
                <a:cs typeface="+mn-lt"/>
              </a:rPr>
              <a:t>TX RX</a:t>
            </a:r>
            <a:r>
              <a:rPr lang="zh-CN" altLang="en-US" sz="1400">
                <a:cs typeface="+mn-lt"/>
              </a:rPr>
              <a:t>引脚开关</a:t>
            </a:r>
            <a:r>
              <a:rPr lang="en-US" altLang="zh-CN" sz="1400">
                <a:cs typeface="+mn-lt"/>
              </a:rPr>
              <a:t>FEM</a:t>
            </a:r>
            <a:r>
              <a:rPr lang="zh-CN" altLang="en-US" sz="1400">
                <a:cs typeface="+mn-lt"/>
              </a:rPr>
              <a:t>内部的</a:t>
            </a:r>
            <a:r>
              <a:rPr lang="en-US" altLang="zh-CN" sz="1400">
                <a:cs typeface="+mn-lt"/>
              </a:rPr>
              <a:t>PA</a:t>
            </a:r>
            <a:r>
              <a:rPr lang="zh-CN" altLang="en-US" sz="1400">
                <a:cs typeface="+mn-lt"/>
              </a:rPr>
              <a:t>和</a:t>
            </a:r>
            <a:r>
              <a:rPr lang="en-US" altLang="zh-CN" sz="1400">
                <a:cs typeface="+mn-lt"/>
              </a:rPr>
              <a:t>LNA</a:t>
            </a:r>
            <a:r>
              <a:rPr lang="zh-CN" altLang="en-US" sz="1400">
                <a:cs typeface="+mn-lt"/>
              </a:rPr>
              <a:t>即可</a:t>
            </a:r>
            <a:endParaRPr lang="zh-CN" altLang="en-US" sz="1400">
              <a:cs typeface="+mn-lt"/>
            </a:endParaRPr>
          </a:p>
          <a:p>
            <a:endParaRPr lang="zh-CN" altLang="en-US" sz="1400">
              <a:cs typeface="+mn-lt"/>
            </a:endParaRPr>
          </a:p>
          <a:p>
            <a:r>
              <a:rPr lang="zh-CN" altLang="en-US" sz="1400">
                <a:cs typeface="+mn-lt"/>
              </a:rPr>
              <a:t>之前说到</a:t>
            </a:r>
            <a:r>
              <a:rPr lang="en-US" altLang="zh-CN" sz="1400">
                <a:cs typeface="+mn-lt"/>
              </a:rPr>
              <a:t>SPI</a:t>
            </a:r>
            <a:r>
              <a:rPr lang="zh-CN" altLang="en-US" sz="1400">
                <a:cs typeface="+mn-lt"/>
              </a:rPr>
              <a:t>是用于设置我们</a:t>
            </a:r>
            <a:r>
              <a:rPr lang="en-US" altLang="zh-CN" sz="1400">
                <a:cs typeface="+mn-lt"/>
              </a:rPr>
              <a:t>PA</a:t>
            </a:r>
            <a:r>
              <a:rPr lang="zh-CN" altLang="en-US" sz="1400">
                <a:cs typeface="+mn-lt"/>
              </a:rPr>
              <a:t>的发射功率，我后面代码里面没有设置发射参数，那么发射功率就是芯片上电默认的</a:t>
            </a:r>
            <a:r>
              <a:rPr lang="en-US" altLang="zh-CN" sz="1400">
                <a:cs typeface="+mn-lt"/>
              </a:rPr>
              <a:t>10dBm</a:t>
            </a:r>
            <a:endParaRPr lang="en-US" altLang="zh-CN" sz="1400">
              <a:cs typeface="+mn-lt"/>
            </a:endParaRPr>
          </a:p>
          <a:p>
            <a:endParaRPr lang="en-US" altLang="zh-CN" sz="1400">
              <a:cs typeface="+mn-lt"/>
            </a:endParaRPr>
          </a:p>
          <a:p>
            <a:r>
              <a:rPr lang="zh-CN" altLang="en-US" sz="1400">
                <a:cs typeface="+mn-lt"/>
              </a:rPr>
              <a:t>我们</a:t>
            </a:r>
            <a:r>
              <a:rPr lang="en-US" altLang="zh-CN" sz="1400">
                <a:cs typeface="+mn-lt"/>
              </a:rPr>
              <a:t>nRF52840/832</a:t>
            </a:r>
            <a:r>
              <a:rPr lang="zh-CN" altLang="en-US" sz="1400">
                <a:cs typeface="+mn-lt"/>
              </a:rPr>
              <a:t>内部发射功率可以设置</a:t>
            </a:r>
            <a:endParaRPr lang="zh-CN" altLang="en-US" sz="1400">
              <a:cs typeface="+mn-lt"/>
            </a:endParaRPr>
          </a:p>
          <a:p>
            <a:r>
              <a:rPr lang="en-US" altLang="zh-CN" sz="1400">
                <a:cs typeface="+mn-lt"/>
              </a:rPr>
              <a:t>840</a:t>
            </a:r>
            <a:r>
              <a:rPr lang="zh-CN" sz="1400">
                <a:cs typeface="+mn-lt"/>
              </a:rPr>
              <a:t>最高设置为</a:t>
            </a:r>
            <a:r>
              <a:rPr lang="en-US" altLang="zh-CN" sz="1400">
                <a:cs typeface="+mn-lt"/>
              </a:rPr>
              <a:t>+8dBm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832</a:t>
            </a:r>
            <a:r>
              <a:rPr lang="zh-CN" altLang="en-US" sz="1400">
                <a:cs typeface="+mn-lt"/>
              </a:rPr>
              <a:t>最高设置为</a:t>
            </a:r>
            <a:r>
              <a:rPr lang="en-US" altLang="zh-CN" sz="1400">
                <a:cs typeface="+mn-lt"/>
              </a:rPr>
              <a:t>+4dBm</a:t>
            </a:r>
            <a:endParaRPr lang="en-US" altLang="zh-CN" sz="1400">
              <a:cs typeface="+mn-lt"/>
            </a:endParaRPr>
          </a:p>
          <a:p>
            <a:r>
              <a:rPr lang="zh-CN" altLang="en-US" sz="1400">
                <a:cs typeface="+mn-lt"/>
              </a:rPr>
              <a:t>但是注意</a:t>
            </a:r>
            <a:r>
              <a:rPr lang="en-US" altLang="zh-CN" sz="1400">
                <a:cs typeface="+mn-lt"/>
              </a:rPr>
              <a:t>FEM</a:t>
            </a:r>
            <a:r>
              <a:rPr lang="zh-CN" altLang="en-US" sz="1400">
                <a:cs typeface="+mn-lt"/>
              </a:rPr>
              <a:t>的</a:t>
            </a:r>
            <a:r>
              <a:rPr lang="en-US" altLang="zh-CN" sz="1400">
                <a:cs typeface="+mn-lt"/>
              </a:rPr>
              <a:t>RF</a:t>
            </a:r>
            <a:r>
              <a:rPr lang="zh-CN" altLang="en-US" sz="1400">
                <a:cs typeface="+mn-lt"/>
              </a:rPr>
              <a:t>引脚，输入最高功率</a:t>
            </a:r>
            <a:r>
              <a:rPr lang="en-US" altLang="zh-CN" sz="1400">
                <a:cs typeface="+mn-lt"/>
              </a:rPr>
              <a:t>+5dBm</a:t>
            </a:r>
            <a:r>
              <a:rPr lang="zh-CN" altLang="en-US" sz="1400">
                <a:cs typeface="+mn-lt"/>
              </a:rPr>
              <a:t>，</a:t>
            </a:r>
            <a:r>
              <a:rPr lang="en-US" altLang="zh-CN" sz="1400">
                <a:cs typeface="+mn-lt"/>
              </a:rPr>
              <a:t>840</a:t>
            </a:r>
            <a:r>
              <a:rPr lang="zh-CN" altLang="en-US" sz="1400">
                <a:cs typeface="+mn-lt"/>
              </a:rPr>
              <a:t>最好不要设置为满配。</a:t>
            </a:r>
            <a:endParaRPr lang="zh-CN" altLang="en-US" sz="1400">
              <a:cs typeface="+mn-lt"/>
            </a:endParaRPr>
          </a:p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cs typeface="+mn-lt"/>
              </a:rPr>
              <a:t>接入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cs typeface="+mn-lt"/>
              </a:rPr>
              <a:t>FEM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cs typeface="+mn-lt"/>
              </a:rPr>
              <a:t>后为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cs typeface="+mn-lt"/>
              </a:rPr>
              <a:t>+10dBm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cs typeface="+mn-lt"/>
            </a:endParaRPr>
          </a:p>
          <a:p>
            <a:endParaRPr lang="zh-CN" altLang="en-US" sz="1400">
              <a:cs typeface="+mn-lt"/>
              <a:sym typeface="+mn-ea"/>
            </a:endParaRPr>
          </a:p>
          <a:p>
            <a:r>
              <a:rPr lang="en-US" altLang="zh-CN" sz="1400">
                <a:cs typeface="+mn-lt"/>
                <a:sym typeface="+mn-ea"/>
              </a:rPr>
              <a:t>840/832</a:t>
            </a:r>
            <a:r>
              <a:rPr lang="zh-CN" altLang="en-US" sz="1400">
                <a:cs typeface="+mn-lt"/>
                <a:sym typeface="+mn-ea"/>
              </a:rPr>
              <a:t>的接受灵敏度都在</a:t>
            </a:r>
            <a:r>
              <a:rPr lang="en-US" altLang="zh-CN" sz="1400">
                <a:cs typeface="+mn-lt"/>
                <a:sym typeface="+mn-ea"/>
              </a:rPr>
              <a:t>-96dBm</a:t>
            </a:r>
            <a:endParaRPr lang="en-US" altLang="zh-CN" sz="1400">
              <a:cs typeface="+mn-lt"/>
              <a:sym typeface="+mn-ea"/>
            </a:endParaRPr>
          </a:p>
          <a:p>
            <a:r>
              <a:rPr lang="zh-CN" altLang="en-US" sz="1400">
                <a:solidFill>
                  <a:srgbClr val="0070C0"/>
                </a:solidFill>
                <a:cs typeface="+mn-lt"/>
                <a:sym typeface="+mn-ea"/>
              </a:rPr>
              <a:t>接入</a:t>
            </a:r>
            <a:r>
              <a:rPr lang="en-US" altLang="zh-CN" sz="1400">
                <a:solidFill>
                  <a:srgbClr val="0070C0"/>
                </a:solidFill>
                <a:cs typeface="+mn-lt"/>
                <a:sym typeface="+mn-ea"/>
              </a:rPr>
              <a:t>FEM</a:t>
            </a:r>
            <a:r>
              <a:rPr lang="zh-CN" altLang="en-US" sz="1400">
                <a:solidFill>
                  <a:srgbClr val="0070C0"/>
                </a:solidFill>
                <a:cs typeface="+mn-lt"/>
                <a:sym typeface="+mn-ea"/>
              </a:rPr>
              <a:t>后为</a:t>
            </a:r>
            <a:r>
              <a:rPr lang="en-US" altLang="zh-CN" sz="1400">
                <a:solidFill>
                  <a:srgbClr val="0070C0"/>
                </a:solidFill>
                <a:cs typeface="+mn-lt"/>
                <a:sym typeface="+mn-ea"/>
              </a:rPr>
              <a:t>-100dBm</a:t>
            </a:r>
            <a:endParaRPr lang="en-US" altLang="zh-CN" sz="1400">
              <a:solidFill>
                <a:srgbClr val="0070C0"/>
              </a:solidFill>
              <a:cs typeface="+mn-lt"/>
              <a:sym typeface="+mn-ea"/>
            </a:endParaRPr>
          </a:p>
          <a:p>
            <a:endParaRPr lang="en-US" altLang="zh-CN" sz="1400">
              <a:solidFill>
                <a:srgbClr val="0070C0"/>
              </a:solidFill>
              <a:cs typeface="+mn-lt"/>
              <a:sym typeface="+mn-ea"/>
            </a:endParaRPr>
          </a:p>
          <a:p>
            <a:endParaRPr lang="en-US" altLang="zh-CN" sz="1400">
              <a:solidFill>
                <a:srgbClr val="0070C0"/>
              </a:solidFill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26305" y="530225"/>
            <a:ext cx="7132320" cy="205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26305" y="2944495"/>
            <a:ext cx="6995160" cy="1783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56970" y="5084445"/>
            <a:ext cx="9253855" cy="1659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76065" y="956310"/>
            <a:ext cx="6865620" cy="2111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71065" y="4244975"/>
            <a:ext cx="5487035" cy="2451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860" y="4432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3· </a:t>
            </a:r>
            <a:r>
              <a:rPr lang="zh-CN" altLang="en-US" b="1">
                <a:sym typeface="+mn-ea"/>
              </a:rPr>
              <a:t>使用方法</a:t>
            </a:r>
            <a:endParaRPr lang="zh-CN" altLang="en-US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2930" y="1162050"/>
            <a:ext cx="84975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SPI</a:t>
            </a:r>
            <a:r>
              <a:rPr lang="zh-CN" altLang="en-US"/>
              <a:t>的驱动可以参考手册</a:t>
            </a:r>
            <a:r>
              <a:rPr lang="en-US" altLang="zh-CN"/>
              <a:t>P15</a:t>
            </a:r>
            <a:r>
              <a:rPr lang="zh-CN" altLang="en-US"/>
              <a:t>页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nordic</a:t>
            </a:r>
            <a:r>
              <a:rPr lang="zh-CN" altLang="en-US"/>
              <a:t>驱动的话，</a:t>
            </a:r>
            <a:r>
              <a:rPr lang="en-US" altLang="zh-CN"/>
              <a:t>SPI</a:t>
            </a:r>
            <a:r>
              <a:rPr lang="zh-CN" altLang="en-US"/>
              <a:t>模式</a:t>
            </a:r>
            <a:r>
              <a:rPr lang="en-US" altLang="zh-CN"/>
              <a:t>1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时钟</a:t>
            </a:r>
            <a:r>
              <a:rPr lang="en-US" altLang="zh-CN"/>
              <a:t>8MHz</a:t>
            </a:r>
            <a:r>
              <a:rPr lang="zh-CN" altLang="en-US"/>
              <a:t>即可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数据格式一次发</a:t>
            </a:r>
            <a:r>
              <a:rPr lang="en-US" altLang="zh-CN"/>
              <a:t>16bit</a:t>
            </a:r>
            <a:endParaRPr lang="en-US" altLang="zh-CN"/>
          </a:p>
          <a:p>
            <a:r>
              <a:rPr lang="en-US" altLang="zh-CN"/>
              <a:t>2bit </a:t>
            </a:r>
            <a:r>
              <a:rPr lang="zh-CN" altLang="en-US"/>
              <a:t>命令</a:t>
            </a:r>
            <a:r>
              <a:rPr lang="en-US" altLang="zh-CN"/>
              <a:t> + 6bit</a:t>
            </a:r>
            <a:r>
              <a:rPr lang="zh-CN" altLang="en-US"/>
              <a:t>地址</a:t>
            </a:r>
            <a:r>
              <a:rPr lang="en-US" altLang="zh-CN"/>
              <a:t> + 8bit</a:t>
            </a:r>
            <a:r>
              <a:rPr lang="zh-CN" altLang="en-US"/>
              <a:t>数据位</a:t>
            </a:r>
            <a:endParaRPr lang="zh-CN" altLang="en-US"/>
          </a:p>
          <a:p>
            <a:r>
              <a:rPr lang="zh-CN" altLang="en-US"/>
              <a:t>寄存器地址</a:t>
            </a:r>
            <a:r>
              <a:rPr lang="en-US" altLang="zh-CN"/>
              <a:t>P16</a:t>
            </a:r>
            <a:r>
              <a:rPr lang="zh-CN" altLang="en-US"/>
              <a:t>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驱动也比较简单。我这边测试自己编写驱动读取芯片</a:t>
            </a:r>
            <a:r>
              <a:rPr lang="en-US" altLang="zh-CN"/>
              <a:t>ID</a:t>
            </a:r>
            <a:r>
              <a:rPr lang="zh-CN" altLang="en-US"/>
              <a:t>，版本号是正常的，但没有尝试过</a:t>
            </a:r>
            <a:r>
              <a:rPr lang="en-US" altLang="zh-CN"/>
              <a:t>SPI</a:t>
            </a:r>
            <a:r>
              <a:rPr lang="zh-CN" altLang="en-US"/>
              <a:t>设置发射功率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二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测试验证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040" y="1061720"/>
            <a:ext cx="8485505" cy="2030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1800" b="1"/>
              <a:t>1.测试方案</a:t>
            </a:r>
            <a:endParaRPr lang="en-US" altLang="zh-CN" sz="1800" b="1"/>
          </a:p>
          <a:p>
            <a:pPr algn="l">
              <a:buClrTx/>
              <a:buSzTx/>
              <a:buFontTx/>
            </a:pPr>
            <a:endParaRPr lang="en-US" altLang="zh-CN" sz="1800" b="1"/>
          </a:p>
          <a:p>
            <a:r>
              <a:rPr lang="zh-CN" altLang="en-US" sz="1600">
                <a:cs typeface="+mn-lt"/>
              </a:rPr>
              <a:t>测试对应的</a:t>
            </a:r>
            <a:r>
              <a:rPr lang="en-US" altLang="zh-CN" sz="1600">
                <a:cs typeface="+mn-lt"/>
              </a:rPr>
              <a:t>soc</a:t>
            </a:r>
            <a:r>
              <a:rPr lang="zh-CN" altLang="en-US" sz="1600">
                <a:cs typeface="+mn-lt"/>
              </a:rPr>
              <a:t>选择</a:t>
            </a:r>
            <a:r>
              <a:rPr lang="en-US" altLang="zh-CN" sz="1600">
                <a:cs typeface="+mn-lt"/>
              </a:rPr>
              <a:t>nordic</a:t>
            </a:r>
            <a:r>
              <a:rPr lang="zh-CN" altLang="en-US" sz="1600">
                <a:cs typeface="+mn-lt"/>
              </a:rPr>
              <a:t>旗下</a:t>
            </a:r>
            <a:r>
              <a:rPr lang="en-US" altLang="zh-CN" sz="1600">
                <a:cs typeface="+mn-lt"/>
              </a:rPr>
              <a:t>nrf52832</a:t>
            </a:r>
            <a:r>
              <a:rPr lang="zh-CN" altLang="en-US" sz="1600">
                <a:cs typeface="+mn-lt"/>
              </a:rPr>
              <a:t>和</a:t>
            </a:r>
            <a:r>
              <a:rPr lang="en-US" altLang="zh-CN" sz="1600">
                <a:cs typeface="+mn-lt"/>
              </a:rPr>
              <a:t>nrf52840</a:t>
            </a:r>
            <a:r>
              <a:rPr lang="zh-CN" altLang="en-US" sz="1600">
                <a:cs typeface="+mn-lt"/>
              </a:rPr>
              <a:t>。</a:t>
            </a:r>
            <a:endParaRPr lang="zh-CN" altLang="en-US" sz="1600">
              <a:cs typeface="+mn-lt"/>
            </a:endParaRPr>
          </a:p>
          <a:p>
            <a:endParaRPr lang="zh-CN" altLang="en-US" sz="1600">
              <a:cs typeface="+mn-lt"/>
            </a:endParaRPr>
          </a:p>
          <a:p>
            <a:r>
              <a:rPr lang="zh-CN" altLang="en-US" sz="1600">
                <a:cs typeface="+mn-lt"/>
              </a:rPr>
              <a:t>实验测试硬件：自己做的</a:t>
            </a:r>
            <a:r>
              <a:rPr lang="en-US" altLang="zh-CN" sz="1600">
                <a:cs typeface="+mn-lt"/>
              </a:rPr>
              <a:t>nrf52840</a:t>
            </a:r>
            <a:r>
              <a:rPr lang="zh-CN" altLang="en-US" sz="1600">
                <a:cs typeface="+mn-lt"/>
              </a:rPr>
              <a:t>接收器作主机，</a:t>
            </a:r>
            <a:r>
              <a:rPr lang="en-US" altLang="zh-CN" sz="1600">
                <a:cs typeface="+mn-lt"/>
              </a:rPr>
              <a:t>nrf52832</a:t>
            </a:r>
            <a:r>
              <a:rPr lang="zh-CN" altLang="en-US" sz="1600">
                <a:cs typeface="+mn-lt"/>
              </a:rPr>
              <a:t>做的心电采集设备作从机。</a:t>
            </a:r>
            <a:endParaRPr lang="zh-CN" altLang="en-US" sz="1600">
              <a:cs typeface="+mn-lt"/>
            </a:endParaRPr>
          </a:p>
          <a:p>
            <a:endParaRPr lang="zh-CN" altLang="en-US" sz="1600">
              <a:cs typeface="+mn-lt"/>
            </a:endParaRPr>
          </a:p>
          <a:p>
            <a:r>
              <a:rPr lang="zh-CN" altLang="en-US" sz="1600">
                <a:cs typeface="+mn-lt"/>
              </a:rPr>
              <a:t>蓝牙协议栈参数如下</a:t>
            </a:r>
            <a:endParaRPr lang="zh-CN" altLang="en-US" sz="1600">
              <a:cs typeface="+mn-lt"/>
            </a:endParaRPr>
          </a:p>
          <a:p>
            <a:endParaRPr lang="zh-CN" altLang="en-US" sz="1600">
              <a:cs typeface="+mn-lt"/>
            </a:endParaRPr>
          </a:p>
          <a:p>
            <a:r>
              <a:rPr lang="en-US" altLang="zh-CN" sz="1600">
                <a:cs typeface="+mn-lt"/>
              </a:rPr>
              <a:t>↓</a:t>
            </a:r>
            <a:r>
              <a:rPr lang="en-US" altLang="zh-CN" sz="1600">
                <a:cs typeface="+mn-lt"/>
                <a:sym typeface="+mn-ea"/>
              </a:rPr>
              <a:t>↓↓↓↓↓</a:t>
            </a:r>
            <a:endParaRPr lang="en-US" altLang="zh-CN" sz="1600"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0040" y="3520440"/>
            <a:ext cx="8534400" cy="287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cs typeface="+mn-lt"/>
              </a:rPr>
              <a:t>连接间隔参考安卓手机，苹果实测要</a:t>
            </a:r>
            <a:r>
              <a:rPr lang="en-US" altLang="zh-CN" sz="1600">
                <a:cs typeface="+mn-lt"/>
              </a:rPr>
              <a:t>30ms</a:t>
            </a:r>
            <a:endParaRPr lang="zh-CN" altLang="en-US" sz="1600">
              <a:cs typeface="+mn-lt"/>
            </a:endParaRPr>
          </a:p>
          <a:p>
            <a:r>
              <a:rPr lang="zh-CN" altLang="en-US" sz="1600">
                <a:cs typeface="+mn-lt"/>
              </a:rPr>
              <a:t>服务端</a:t>
            </a:r>
            <a:r>
              <a:rPr lang="en-US" altLang="zh-CN" sz="1600">
                <a:cs typeface="+mn-lt"/>
              </a:rPr>
              <a:t>                                           </a:t>
            </a:r>
            <a:endParaRPr lang="zh-CN" altLang="en-US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cs typeface="+mn-lt"/>
              </a:rPr>
              <a:t>蓝牙传输速率：</a:t>
            </a:r>
            <a:r>
              <a:rPr lang="en-US" altLang="zh-CN" sz="1600">
                <a:cs typeface="+mn-lt"/>
              </a:rPr>
              <a:t>36bytes/20ms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cs typeface="+mn-lt"/>
              </a:rPr>
              <a:t>蓝牙连接间隔</a:t>
            </a:r>
            <a:r>
              <a:rPr lang="en-US" altLang="zh-CN" sz="1600">
                <a:cs typeface="+mn-lt"/>
              </a:rPr>
              <a:t>max/min</a:t>
            </a:r>
            <a:r>
              <a:rPr lang="zh-CN" altLang="en-US" sz="1600">
                <a:cs typeface="+mn-lt"/>
              </a:rPr>
              <a:t>：</a:t>
            </a:r>
            <a:r>
              <a:rPr lang="en-US" altLang="zh-CN" sz="1600">
                <a:cs typeface="+mn-lt"/>
              </a:rPr>
              <a:t>20ms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cs typeface="+mn-lt"/>
              </a:rPr>
              <a:t>DLE</a:t>
            </a:r>
            <a:r>
              <a:rPr lang="zh-CN" altLang="en-US" sz="1600">
                <a:cs typeface="+mn-lt"/>
              </a:rPr>
              <a:t>：</a:t>
            </a:r>
            <a:r>
              <a:rPr lang="en-US" altLang="zh-CN" sz="1600">
                <a:cs typeface="+mn-lt"/>
              </a:rPr>
              <a:t>247bytes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cs typeface="+mn-lt"/>
              </a:rPr>
              <a:t>MTU</a:t>
            </a:r>
            <a:r>
              <a:rPr lang="zh-CN" altLang="en-US" sz="1600">
                <a:cs typeface="+mn-lt"/>
              </a:rPr>
              <a:t>：</a:t>
            </a:r>
            <a:r>
              <a:rPr lang="en-US" altLang="zh-CN" sz="1600">
                <a:cs typeface="+mn-lt"/>
              </a:rPr>
              <a:t>247bytes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cs typeface="+mn-lt"/>
              </a:rPr>
              <a:t>DLE</a:t>
            </a:r>
            <a:r>
              <a:rPr lang="zh-CN" altLang="en-US" sz="1600">
                <a:cs typeface="+mn-lt"/>
              </a:rPr>
              <a:t>：</a:t>
            </a:r>
            <a:r>
              <a:rPr lang="en-US" altLang="zh-CN" sz="1600">
                <a:cs typeface="+mn-lt"/>
              </a:rPr>
              <a:t>20ms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cs typeface="+mn-lt"/>
              </a:rPr>
              <a:t>CLE</a:t>
            </a:r>
            <a:r>
              <a:rPr lang="zh-CN" altLang="en-US" sz="1600">
                <a:cs typeface="+mn-lt"/>
              </a:rPr>
              <a:t>：</a:t>
            </a:r>
            <a:r>
              <a:rPr lang="en-US" altLang="zh-CN" sz="1600">
                <a:cs typeface="+mn-lt"/>
              </a:rPr>
              <a:t>open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cs typeface="+mn-lt"/>
              </a:rPr>
              <a:t>GAP</a:t>
            </a:r>
            <a:r>
              <a:rPr lang="zh-CN" altLang="en-US" sz="1600">
                <a:cs typeface="+mn-lt"/>
              </a:rPr>
              <a:t>事件长度</a:t>
            </a:r>
            <a:r>
              <a:rPr lang="en-US" altLang="zh-CN" sz="1600">
                <a:cs typeface="+mn-lt"/>
              </a:rPr>
              <a:t> = </a:t>
            </a:r>
            <a:r>
              <a:rPr lang="zh-CN" altLang="en-US" sz="1600">
                <a:cs typeface="+mn-lt"/>
              </a:rPr>
              <a:t>蓝牙连接间隔</a:t>
            </a:r>
            <a:r>
              <a:rPr lang="en-US" altLang="zh-CN" sz="1600">
                <a:cs typeface="+mn-lt"/>
              </a:rPr>
              <a:t>20ms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cs typeface="+mn-lt"/>
              </a:rPr>
              <a:t>PHY</a:t>
            </a:r>
            <a:r>
              <a:rPr lang="zh-CN" altLang="en-US" sz="1600">
                <a:cs typeface="+mn-lt"/>
              </a:rPr>
              <a:t>：</a:t>
            </a:r>
            <a:r>
              <a:rPr lang="en-US" altLang="zh-CN" sz="1600">
                <a:cs typeface="+mn-lt"/>
              </a:rPr>
              <a:t>2M</a:t>
            </a:r>
            <a:endParaRPr lang="en-US" altLang="zh-CN" sz="160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数据缓存</a:t>
            </a:r>
            <a:r>
              <a:rPr lang="en-US" altLang="zh-CN" sz="1600"/>
              <a:t>3600bytes(2s</a:t>
            </a:r>
            <a:r>
              <a:rPr lang="zh-CN" altLang="en-US" sz="1600"/>
              <a:t>的缓存</a:t>
            </a:r>
            <a:r>
              <a:rPr lang="en-US" altLang="zh-CN" sz="1600"/>
              <a:t>+</a:t>
            </a:r>
            <a:r>
              <a:rPr lang="zh-CN" altLang="en-US" sz="1600"/>
              <a:t>重发</a:t>
            </a:r>
            <a:r>
              <a:rPr lang="en-US" altLang="zh-CN" sz="1600"/>
              <a:t>)</a:t>
            </a: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u="sng">
                <a:solidFill>
                  <a:srgbClr val="0070C0"/>
                </a:solidFill>
              </a:rPr>
              <a:t>展示核心驱动代码，和注意点：</a:t>
            </a:r>
            <a:r>
              <a:rPr lang="en-US" altLang="zh-CN" sz="1600">
                <a:solidFill>
                  <a:srgbClr val="FF0000"/>
                </a:solidFill>
              </a:rPr>
              <a:t>GPIOTE</a:t>
            </a:r>
            <a:r>
              <a:rPr lang="zh-CN" altLang="en-US" sz="1600">
                <a:solidFill>
                  <a:srgbClr val="FF0000"/>
                </a:solidFill>
              </a:rPr>
              <a:t>中断</a:t>
            </a:r>
            <a:endParaRPr lang="en-US" altLang="zh-CN" sz="160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76650" y="4230370"/>
            <a:ext cx="4126230" cy="128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+mn-ea"/>
                <a:cs typeface="+mn-ea"/>
              </a:rPr>
              <a:t>客户端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latin typeface="+mn-ea"/>
                <a:cs typeface="+mn-ea"/>
              </a:rPr>
              <a:t>连接后更新从机连接参数即可</a:t>
            </a:r>
            <a:endParaRPr lang="zh-CN" altLang="en-US" sz="160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latin typeface="+mn-ea"/>
                <a:cs typeface="+mn-ea"/>
              </a:rPr>
              <a:t>数据丢包指示灯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二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测试验证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295" y="1023620"/>
            <a:ext cx="5003165" cy="5634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1800" b="1"/>
              <a:t>1.测试方案</a:t>
            </a:r>
            <a:endParaRPr lang="en-US" altLang="zh-CN" sz="1800" b="1"/>
          </a:p>
          <a:p>
            <a:pPr algn="l">
              <a:buClrTx/>
              <a:buSzTx/>
              <a:buFontTx/>
            </a:pPr>
            <a:endParaRPr lang="en-US" altLang="zh-CN" sz="1800" b="1"/>
          </a:p>
          <a:p>
            <a:pPr algn="l">
              <a:buClrTx/>
              <a:buSzTx/>
              <a:buFontTx/>
            </a:pPr>
            <a:r>
              <a:rPr lang="zh-CN" altLang="en-US" sz="1800" b="1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注意：！！！</a:t>
            </a:r>
            <a:endParaRPr lang="en-US" altLang="zh-CN" sz="1800" b="1"/>
          </a:p>
          <a:p>
            <a:pPr algn="l">
              <a:buClrTx/>
              <a:buSzTx/>
              <a:buFontTx/>
            </a:pPr>
            <a:endParaRPr lang="en-US" altLang="zh-CN" sz="1800" b="1"/>
          </a:p>
          <a:p>
            <a:r>
              <a:rPr lang="zh-CN" altLang="en-US" sz="1600">
                <a:cs typeface="+mn-lt"/>
              </a:rPr>
              <a:t>使用</a:t>
            </a:r>
            <a:r>
              <a:rPr lang="en-US" altLang="zh-CN" sz="1600">
                <a:cs typeface="+mn-lt"/>
              </a:rPr>
              <a:t>ppi</a:t>
            </a:r>
            <a:r>
              <a:rPr lang="zh-CN" altLang="en-US" sz="1600">
                <a:cs typeface="+mn-lt"/>
              </a:rPr>
              <a:t>关联</a:t>
            </a:r>
            <a:r>
              <a:rPr lang="en-US" altLang="zh-CN" sz="1600">
                <a:cs typeface="+mn-lt"/>
              </a:rPr>
              <a:t>PA/LNA</a:t>
            </a:r>
            <a:r>
              <a:rPr lang="zh-CN" altLang="en-US" sz="1600">
                <a:cs typeface="+mn-lt"/>
              </a:rPr>
              <a:t>这个协议栈函数，会自动调用</a:t>
            </a:r>
            <a:endParaRPr lang="zh-CN" altLang="en-US" sz="1600">
              <a:cs typeface="+mn-lt"/>
            </a:endParaRPr>
          </a:p>
          <a:p>
            <a:r>
              <a:rPr lang="en-US" altLang="zh-CN" sz="1600">
                <a:cs typeface="+mn-lt"/>
              </a:rPr>
              <a:t>GPIOTE1</a:t>
            </a:r>
            <a:r>
              <a:rPr lang="zh-CN" altLang="en-US" sz="1600">
                <a:cs typeface="+mn-lt"/>
              </a:rPr>
              <a:t>，我从机原本开了个</a:t>
            </a:r>
            <a:r>
              <a:rPr lang="en-US" altLang="zh-CN" sz="1600">
                <a:cs typeface="+mn-lt"/>
              </a:rPr>
              <a:t>GPIOTE</a:t>
            </a:r>
            <a:r>
              <a:rPr lang="zh-CN" altLang="en-US" sz="1600">
                <a:cs typeface="+mn-lt"/>
              </a:rPr>
              <a:t>中断时间，用于判断心电数据的到来，但是开启</a:t>
            </a:r>
            <a:r>
              <a:rPr lang="en-US" altLang="zh-CN" sz="1600">
                <a:cs typeface="+mn-lt"/>
              </a:rPr>
              <a:t>PA/LNA</a:t>
            </a:r>
            <a:r>
              <a:rPr lang="zh-CN" altLang="en-US" sz="1600">
                <a:cs typeface="+mn-lt"/>
              </a:rPr>
              <a:t>后，我初始化的时候，在单步调试寄存器显示正常，完全符合我程序设定，但是全速运行，就会出现第一个</a:t>
            </a:r>
            <a:r>
              <a:rPr lang="en-US" altLang="zh-CN" sz="1600">
                <a:cs typeface="+mn-lt"/>
              </a:rPr>
              <a:t>GPIOTE</a:t>
            </a:r>
            <a:r>
              <a:rPr lang="zh-CN" altLang="en-US" sz="1600">
                <a:cs typeface="+mn-lt"/>
              </a:rPr>
              <a:t>出现错误，我猜对应回调被占用了。</a:t>
            </a:r>
            <a:endParaRPr lang="zh-CN" altLang="en-US" sz="1600">
              <a:cs typeface="+mn-lt"/>
            </a:endParaRPr>
          </a:p>
          <a:p>
            <a:endParaRPr lang="zh-CN" altLang="en-US" sz="1600">
              <a:cs typeface="+mn-lt"/>
            </a:endParaRPr>
          </a:p>
          <a:p>
            <a:r>
              <a:rPr lang="zh-CN" altLang="en-US" sz="1600">
                <a:cs typeface="+mn-lt"/>
              </a:rPr>
              <a:t>然后我在北欧开发者论坛提问，官方回答</a:t>
            </a:r>
            <a:r>
              <a:rPr lang="en-US" altLang="zh-CN" sz="1600">
                <a:cs typeface="+mn-lt"/>
              </a:rPr>
              <a:t>BLE</a:t>
            </a:r>
            <a:r>
              <a:rPr lang="zh-CN" altLang="en-US" sz="1600">
                <a:cs typeface="+mn-lt"/>
              </a:rPr>
              <a:t>不能使用</a:t>
            </a:r>
            <a:r>
              <a:rPr lang="en-US" altLang="zh-CN" sz="1600">
                <a:cs typeface="+mn-lt"/>
              </a:rPr>
              <a:t>nRF5</a:t>
            </a:r>
            <a:r>
              <a:rPr lang="zh-CN" altLang="en-US" sz="1600">
                <a:cs typeface="+mn-lt"/>
              </a:rPr>
              <a:t>的</a:t>
            </a:r>
            <a:r>
              <a:rPr lang="en-US" altLang="zh-CN" sz="1600">
                <a:cs typeface="+mn-lt"/>
              </a:rPr>
              <a:t>SDK</a:t>
            </a:r>
            <a:r>
              <a:rPr lang="zh-CN" altLang="en-US" sz="1600">
                <a:cs typeface="+mn-lt"/>
              </a:rPr>
              <a:t>驱动。尽管这个问题我解决了，就是开一个没有用的</a:t>
            </a:r>
            <a:r>
              <a:rPr lang="en-US" altLang="zh-CN" sz="1600">
                <a:cs typeface="+mn-lt"/>
              </a:rPr>
              <a:t>GPIOTE</a:t>
            </a:r>
            <a:r>
              <a:rPr lang="zh-CN" altLang="en-US" sz="1600">
                <a:cs typeface="+mn-lt"/>
              </a:rPr>
              <a:t>回调，然后实际需要时用的功能放到后面即可。</a:t>
            </a:r>
            <a:endParaRPr lang="zh-CN" altLang="en-US" sz="1600">
              <a:cs typeface="+mn-lt"/>
            </a:endParaRPr>
          </a:p>
          <a:p>
            <a:endParaRPr lang="zh-CN" altLang="en-US" sz="1600">
              <a:cs typeface="+mn-lt"/>
            </a:endParaRPr>
          </a:p>
          <a:p>
            <a:r>
              <a:rPr lang="zh-CN" altLang="en-US" sz="1600">
                <a:cs typeface="+mn-lt"/>
              </a:rPr>
              <a:t>但是后续希望大家使用的时候，有时间学习</a:t>
            </a:r>
            <a:r>
              <a:rPr lang="en-US" altLang="zh-CN" sz="1600">
                <a:cs typeface="+mn-lt"/>
              </a:rPr>
              <a:t>NCS</a:t>
            </a:r>
            <a:r>
              <a:rPr lang="zh-CN" altLang="en-US" sz="1600">
                <a:cs typeface="+mn-lt"/>
              </a:rPr>
              <a:t>的，尽量使用新版</a:t>
            </a:r>
            <a:r>
              <a:rPr lang="en-US" altLang="zh-CN" sz="1600">
                <a:cs typeface="+mn-lt"/>
              </a:rPr>
              <a:t>SDK</a:t>
            </a:r>
            <a:r>
              <a:rPr lang="zh-CN" altLang="en-US" sz="1600">
                <a:cs typeface="+mn-lt"/>
              </a:rPr>
              <a:t>驱动</a:t>
            </a:r>
            <a:r>
              <a:rPr lang="en-US" altLang="zh-CN" sz="1600">
                <a:cs typeface="+mn-lt"/>
              </a:rPr>
              <a:t>FEM</a:t>
            </a:r>
            <a:endParaRPr lang="zh-CN" altLang="en-US" sz="1600">
              <a:cs typeface="+mn-lt"/>
            </a:endParaRPr>
          </a:p>
          <a:p>
            <a:endParaRPr lang="en-US" altLang="zh-CN" sz="1600"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02580" y="792480"/>
            <a:ext cx="6537960" cy="5913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二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测试设备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845" y="1061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测试设备如下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20055" y="1627505"/>
            <a:ext cx="3966210" cy="213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1207135" y="1627505"/>
            <a:ext cx="3625215" cy="21393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325" y="2016760"/>
            <a:ext cx="1147445" cy="345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实验组主机</a:t>
            </a:r>
            <a:endParaRPr lang="zh-CN" altLang="en-US" sz="1400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486265" y="2143760"/>
            <a:ext cx="1147445" cy="345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实验组从机</a:t>
            </a:r>
            <a:endParaRPr lang="zh-CN" altLang="en-US" sz="1400"/>
          </a:p>
        </p:txBody>
      </p:sp>
      <p:cxnSp>
        <p:nvCxnSpPr>
          <p:cNvPr id="15" name="直接箭头连接符 14"/>
          <p:cNvCxnSpPr>
            <a:stCxn id="3" idx="1"/>
            <a:endCxn id="8" idx="1"/>
          </p:cNvCxnSpPr>
          <p:nvPr/>
        </p:nvCxnSpPr>
        <p:spPr>
          <a:xfrm flipH="1">
            <a:off x="4832350" y="2696845"/>
            <a:ext cx="687705" cy="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0990" y="4118610"/>
            <a:ext cx="5114925" cy="228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主机</a:t>
            </a:r>
            <a:r>
              <a:rPr lang="en-US" altLang="zh-CN"/>
              <a:t>nRF52840</a:t>
            </a:r>
            <a:r>
              <a:rPr lang="zh-CN" altLang="en-US"/>
              <a:t>，主机接受从机数据，串口发送给电脑，用</a:t>
            </a:r>
            <a:r>
              <a:rPr lang="en-US" altLang="zh-CN"/>
              <a:t>matlab</a:t>
            </a:r>
            <a:r>
              <a:rPr lang="zh-CN" altLang="en-US"/>
              <a:t>或者</a:t>
            </a:r>
            <a:r>
              <a:rPr lang="en-US" altLang="zh-CN"/>
              <a:t>labview</a:t>
            </a:r>
            <a:r>
              <a:rPr lang="zh-CN" altLang="en-US"/>
              <a:t>可以简单分析。</a:t>
            </a:r>
            <a:endParaRPr lang="zh-CN" altLang="en-US"/>
          </a:p>
          <a:p>
            <a:r>
              <a:rPr lang="zh-CN" altLang="en-US"/>
              <a:t>其中配备</a:t>
            </a:r>
            <a:r>
              <a:rPr lang="en-US" altLang="zh-CN"/>
              <a:t>3</a:t>
            </a:r>
            <a:r>
              <a:rPr lang="zh-CN" altLang="en-US"/>
              <a:t>颗</a:t>
            </a:r>
            <a:r>
              <a:rPr lang="en-US" altLang="zh-CN"/>
              <a:t>LED</a:t>
            </a:r>
            <a:r>
              <a:rPr lang="zh-CN" altLang="en-US"/>
              <a:t>灯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号灯：蓝色，蓝牙连接指示灯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号灯：红色，数据丢包灯</a:t>
            </a:r>
            <a:endParaRPr lang="zh-CN" altLang="en-US"/>
          </a:p>
          <a:p>
            <a:r>
              <a:rPr lang="en-US" altLang="zh-CN" strike="sngStrike"/>
              <a:t>3</a:t>
            </a:r>
            <a:r>
              <a:rPr lang="zh-CN" altLang="en-US" strike="sngStrike"/>
              <a:t>号灯：白色，</a:t>
            </a:r>
            <a:r>
              <a:rPr lang="en-US" altLang="zh-CN" strike="sngStrike"/>
              <a:t>trigger</a:t>
            </a:r>
            <a:r>
              <a:rPr lang="zh-CN" altLang="en-US" strike="sngStrike"/>
              <a:t>指示灯（测试用不到）</a:t>
            </a:r>
            <a:endParaRPr lang="zh-CN" altLang="en-US" strike="sngStrike"/>
          </a:p>
        </p:txBody>
      </p:sp>
      <p:sp>
        <p:nvSpPr>
          <p:cNvPr id="6" name="文本框 5"/>
          <p:cNvSpPr txBox="1"/>
          <p:nvPr/>
        </p:nvSpPr>
        <p:spPr>
          <a:xfrm>
            <a:off x="5833110" y="4103370"/>
            <a:ext cx="6113145" cy="184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从机</a:t>
            </a:r>
            <a:r>
              <a:rPr lang="en-US" altLang="zh-CN"/>
              <a:t>nRF52832</a:t>
            </a:r>
            <a:r>
              <a:rPr lang="zh-CN" altLang="en-US"/>
              <a:t>，从机采集心电数据，透传发送给主机。从机配备</a:t>
            </a:r>
            <a:r>
              <a:rPr lang="en-US" altLang="zh-CN"/>
              <a:t>4</a:t>
            </a:r>
            <a:r>
              <a:rPr lang="zh-CN" altLang="en-US"/>
              <a:t>颗</a:t>
            </a:r>
            <a:r>
              <a:rPr lang="en-US" altLang="zh-CN"/>
              <a:t>LED</a:t>
            </a:r>
            <a:r>
              <a:rPr lang="zh-CN" altLang="en-US"/>
              <a:t>灯，从左到右。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号灯，电量指示灯，</a:t>
            </a:r>
            <a:r>
              <a:rPr lang="en-US" altLang="zh-CN"/>
              <a:t>RGB</a:t>
            </a:r>
            <a:r>
              <a:rPr lang="zh-CN" altLang="en-US"/>
              <a:t>对应当前电量</a:t>
            </a:r>
            <a:br>
              <a:rPr lang="zh-CN" altLang="en-US"/>
            </a:br>
            <a:r>
              <a:rPr lang="en-US" altLang="zh-CN" strike="sngStrike"/>
              <a:t>2</a:t>
            </a:r>
            <a:r>
              <a:rPr lang="zh-CN" altLang="en-US" strike="sngStrike"/>
              <a:t>号灯，红色，心电通道</a:t>
            </a:r>
            <a:r>
              <a:rPr lang="en-US" altLang="zh-CN" strike="sngStrike"/>
              <a:t>1</a:t>
            </a:r>
            <a:r>
              <a:rPr lang="zh-CN" altLang="en-US" strike="sngStrike"/>
              <a:t>脱落指示灯</a:t>
            </a:r>
            <a:endParaRPr lang="zh-CN" altLang="en-US" strike="sngStrike"/>
          </a:p>
          <a:p>
            <a:r>
              <a:rPr lang="en-US" altLang="zh-CN" strike="sngStrike"/>
              <a:t>3</a:t>
            </a:r>
            <a:r>
              <a:rPr lang="zh-CN" altLang="en-US" strike="sngStrike"/>
              <a:t>号灯，红色，心电通道</a:t>
            </a:r>
            <a:r>
              <a:rPr lang="en-US" altLang="zh-CN" strike="sngStrike"/>
              <a:t>2</a:t>
            </a:r>
            <a:r>
              <a:rPr lang="zh-CN" altLang="en-US" strike="sngStrike"/>
              <a:t>脱落指示灯（测试用不到）</a:t>
            </a:r>
            <a:endParaRPr lang="zh-CN" altLang="en-US" strike="sngStrike"/>
          </a:p>
          <a:p>
            <a:r>
              <a:rPr lang="en-US" altLang="zh-CN"/>
              <a:t>4</a:t>
            </a:r>
            <a:r>
              <a:rPr lang="zh-CN" altLang="en-US"/>
              <a:t>号灯，蓝色，蓝牙连接指示灯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nRF21540</a:t>
            </a:r>
            <a:r>
              <a:rPr lang="zh-CN" altLang="en-US">
                <a:sym typeface="+mn-ea"/>
              </a:rPr>
              <a:t>蓝牙使用与测评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99415" y="443230"/>
            <a:ext cx="615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三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前期验证</a:t>
            </a:r>
            <a:endParaRPr lang="zh-C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415" y="9652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主机</a:t>
            </a:r>
            <a:r>
              <a:rPr lang="en-US" altLang="zh-CN" b="1">
                <a:sym typeface="+mn-ea"/>
              </a:rPr>
              <a:t>FEM</a:t>
            </a:r>
            <a:r>
              <a:rPr lang="zh-CN" altLang="en-US" b="1">
                <a:sym typeface="+mn-ea"/>
              </a:rPr>
              <a:t>驱动引脚测试</a:t>
            </a:r>
            <a:endParaRPr lang="zh-CN" altLang="en-US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6200000">
            <a:off x="5791200" y="-453390"/>
            <a:ext cx="3078480" cy="468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210" y="153543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如右图，用逻辑分析仪直接连接到</a:t>
            </a:r>
            <a:endParaRPr lang="zh-CN" altLang="en-US"/>
          </a:p>
          <a:p>
            <a:r>
              <a:rPr lang="zh-CN" altLang="en-US"/>
              <a:t>原理图对应</a:t>
            </a:r>
            <a:r>
              <a:rPr lang="en-US" altLang="zh-CN"/>
              <a:t>RX</a:t>
            </a:r>
            <a:r>
              <a:rPr lang="zh-CN" altLang="en-US"/>
              <a:t>和</a:t>
            </a:r>
            <a:r>
              <a:rPr lang="en-US" altLang="zh-CN"/>
              <a:t>TX</a:t>
            </a:r>
            <a:r>
              <a:rPr lang="zh-CN" altLang="en-US"/>
              <a:t>的驱动引脚。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测试结果如下图</a:t>
            </a:r>
            <a:endParaRPr lang="zh-CN" altLang="en-US"/>
          </a:p>
          <a:p>
            <a:r>
              <a:rPr lang="zh-CN" altLang="en-US"/>
              <a:t>蓝牙连接间隔</a:t>
            </a:r>
            <a:r>
              <a:rPr lang="en-US" altLang="zh-CN"/>
              <a:t>20ms</a:t>
            </a:r>
            <a:r>
              <a:rPr lang="zh-CN" altLang="en-US"/>
              <a:t>，广播</a:t>
            </a:r>
            <a:r>
              <a:rPr lang="en-US" altLang="zh-CN"/>
              <a:t>100ms</a:t>
            </a:r>
            <a:endParaRPr lang="en-US" altLang="zh-CN"/>
          </a:p>
          <a:p>
            <a:r>
              <a:rPr lang="zh-CN" altLang="en-US"/>
              <a:t>我们开机蓝牙连接后，基本符合</a:t>
            </a:r>
            <a:r>
              <a:rPr lang="en-US" altLang="zh-CN"/>
              <a:t>20ms</a:t>
            </a:r>
            <a:r>
              <a:rPr lang="zh-CN" altLang="en-US"/>
              <a:t>的实际测试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1050" y="3945255"/>
            <a:ext cx="7155180" cy="2400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57210" y="49187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r>
              <a:rPr lang="en-US" altLang="zh-CN"/>
              <a:t>FEM</a:t>
            </a:r>
            <a:r>
              <a:rPr lang="zh-CN" altLang="en-US"/>
              <a:t>驱动引脚状态</a:t>
            </a:r>
            <a:endParaRPr lang="zh-CN" altLang="en-US"/>
          </a:p>
          <a:p>
            <a:r>
              <a:rPr lang="zh-CN" altLang="en-US"/>
              <a:t>验证实际协议栈接口使用正确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COMMONDATA" val="eyJoZGlkIjoiMmMyMWJlZTMwNjcyNWM4MGE3OGJjMTdjMzAzMjBlZmUifQ=="/>
  <p:tag name="KSO_WPP_MARK_KEY" val="aa80561c-0e9a-4d8a-88a1-da8925a53d2a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lIns="91440" tIns="45720" rIns="91440" bIns="45720" rtlCol="0" anchor="ctr">
        <a:normAutofit/>
      </a:bodyPr>
      <a:lstStyle>
        <a:defPPr>
          <a:defRPr lang="zh-CN" altLang="en-US" smtClean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lIns="91440" tIns="45720" rIns="91440" bIns="45720" rtlCol="0" anchor="ctr">
        <a:normAutofit/>
      </a:bodyPr>
      <a:lstStyle>
        <a:defPPr>
          <a:defRPr lang="zh-CN" altLang="en-US" smtClean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3282</Words>
  <Application>WPS 演示</Application>
  <PresentationFormat>宽屏</PresentationFormat>
  <Paragraphs>233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汉仪力量黑简</vt:lpstr>
      <vt:lpstr>Wingdings</vt:lpstr>
      <vt:lpstr>Calibri</vt:lpstr>
      <vt:lpstr>微软雅黑</vt:lpstr>
      <vt:lpstr>Arial Unicode MS</vt:lpstr>
      <vt:lpstr>Office 主题</vt:lpstr>
      <vt:lpstr>1_Office 主题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  <vt:lpstr>nRF21540蓝牙使用与测评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诸司马姬</cp:lastModifiedBy>
  <cp:revision>18</cp:revision>
  <dcterms:created xsi:type="dcterms:W3CDTF">2023-07-26T14:40:00Z</dcterms:created>
  <dcterms:modified xsi:type="dcterms:W3CDTF">2023-08-08T14:47:03Z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2F5837579C254620AD876F8990D6BCF3_12</vt:lpwstr>
  </property>
  <property fmtid="{D5CDD505-2E9C-101B-9397-08002B2CF9AE}" pid="3" name="KSOProductBuildVer">
    <vt:lpwstr>2052-11.1.0.14309</vt:lpwstr>
  </property>
</Properties>
</file>