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" r:id="rId2"/>
    <p:sldId id="414" r:id="rId3"/>
    <p:sldId id="415" r:id="rId4"/>
    <p:sldId id="416" r:id="rId5"/>
    <p:sldId id="417" r:id="rId6"/>
    <p:sldId id="420" r:id="rId7"/>
    <p:sldId id="41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B0A26-A835-115D-6EB6-C65C3C458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3A5C71-AA7B-8B80-664C-C759C885D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89058-202C-A817-9588-28B820D5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55CD-BBF3-4C78-A0AC-D6F8FCAC02A0}" type="datetimeFigureOut">
              <a:rPr lang="zh-CN" altLang="en-US" smtClean="0"/>
              <a:t>2023/06/28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19BA1-B2ED-E8D8-EA44-331BE4DC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A363A7-D1C9-E675-12CF-B8B0718F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C50C-85C1-4575-BC3C-C9F6B8C9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618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6185C-C2B4-CA1D-0D9A-1CBB2D14D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77AF07-F0CE-92E1-EE20-E2415E8C2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E619C0-F354-3C6C-53D5-59EBE88F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55CD-BBF3-4C78-A0AC-D6F8FCAC02A0}" type="datetimeFigureOut">
              <a:rPr lang="zh-CN" altLang="en-US" smtClean="0"/>
              <a:t>2023/06/28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274D0-9F53-6D37-B54E-085CD754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B537B-E5D9-066A-1F17-9755FF5A1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C50C-85C1-4575-BC3C-C9F6B8C9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72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421CFF-76E6-7EEC-7EAC-CB73D14D3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CD2D81-9D33-9824-3B86-03CEEA505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96974-5F9E-34D3-BC67-8983D278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55CD-BBF3-4C78-A0AC-D6F8FCAC02A0}" type="datetimeFigureOut">
              <a:rPr lang="zh-CN" altLang="en-US" smtClean="0"/>
              <a:t>2023/06/28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186FCE-8820-45BE-B35D-0C30EC2A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B8DFB-49AC-A55C-5C9A-E2B4C72D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C50C-85C1-4575-BC3C-C9F6B8C9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3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E41A2-D706-7486-D260-42D318A7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707CD-25D2-4352-FD9C-D4B44117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AF033B-D739-4139-0E76-99F75D99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55CD-BBF3-4C78-A0AC-D6F8FCAC02A0}" type="datetimeFigureOut">
              <a:rPr lang="zh-CN" altLang="en-US" smtClean="0"/>
              <a:t>2023/06/28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154E7-F389-CA64-31B9-70C97CF1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54EE6-56A6-4E76-7248-F7D84203E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C50C-85C1-4575-BC3C-C9F6B8C9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52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056D4-8A63-4CD7-F317-C125C2FD5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9C9FA-7179-F363-A52D-21C33A812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18AAA-33B6-467D-7F8A-BD682ADC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55CD-BBF3-4C78-A0AC-D6F8FCAC02A0}" type="datetimeFigureOut">
              <a:rPr lang="zh-CN" altLang="en-US" smtClean="0"/>
              <a:t>2023/06/28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5AF43C-4A57-CBA1-F188-C9502F71A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E608D7-0C1A-151B-BAB5-A59C63DC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C50C-85C1-4575-BC3C-C9F6B8C9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00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2BEF8-DE24-3A91-A197-977C1459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1185B-121F-EE3C-2CA9-77F1FC48B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F7F9FF-45A8-1EF7-1F8B-646EC8336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449E4-60CA-92D6-3A7B-FAAB6FAE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55CD-BBF3-4C78-A0AC-D6F8FCAC02A0}" type="datetimeFigureOut">
              <a:rPr lang="zh-CN" altLang="en-US" smtClean="0"/>
              <a:t>2023/06/28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8C0A3B-F82C-B018-19D9-86BD472C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0E93C6-9A05-9199-00E9-398FAE69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C50C-85C1-4575-BC3C-C9F6B8C9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8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91FD9-4FBC-649C-EA49-EA483FF9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F972ED-9BD2-C4C6-AE32-DD2BA64F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20775-2DFE-14B2-09FC-E7658A29E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78BBA7-238F-0265-3216-C7F782D24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E5EE57-660E-AAFC-1C46-1E91EB724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145401-02BA-706C-680E-C12A56CC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55CD-BBF3-4C78-A0AC-D6F8FCAC02A0}" type="datetimeFigureOut">
              <a:rPr lang="zh-CN" altLang="en-US" smtClean="0"/>
              <a:t>2023/06/28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90511F-4500-5339-5446-3E885A0E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8DAD30-C9E8-FBA7-99C7-369EE3A20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C50C-85C1-4575-BC3C-C9F6B8C9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8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6CCDA-D1F1-8049-0119-E328FAC6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BF0901-CF91-F794-B099-06E5F72ED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55CD-BBF3-4C78-A0AC-D6F8FCAC02A0}" type="datetimeFigureOut">
              <a:rPr lang="zh-CN" altLang="en-US" smtClean="0"/>
              <a:t>2023/06/28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26976CC-617A-6D6A-AB45-6C56E543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9733D5-40B3-AC52-DDD9-03C0CC9E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C50C-85C1-4575-BC3C-C9F6B8C9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30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8D54B4-C49F-3681-916F-BF4FF3F88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55CD-BBF3-4C78-A0AC-D6F8FCAC02A0}" type="datetimeFigureOut">
              <a:rPr lang="zh-CN" altLang="en-US" smtClean="0"/>
              <a:t>2023/06/28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FAEE0E-0F79-F0C0-F7E5-5C8C2D07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DF592F-CE95-366E-1176-779E1BBD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C50C-85C1-4575-BC3C-C9F6B8C9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E4720E-5C91-4B63-A910-FA482191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BBDF82-8333-865E-32D4-867A4F19F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A67AA5-E2A3-E925-E2BA-2B917CD3A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D75761-AAAE-E3D0-86B7-95D61E34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55CD-BBF3-4C78-A0AC-D6F8FCAC02A0}" type="datetimeFigureOut">
              <a:rPr lang="zh-CN" altLang="en-US" smtClean="0"/>
              <a:t>2023/06/28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EBD86-3F83-BFC0-3C3C-9CADCE62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D7342F-8A20-2D51-F266-0F800089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C50C-85C1-4575-BC3C-C9F6B8C9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21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CFE32-2C20-8FD5-56DC-5B1C9F5E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07B218-C543-C7A1-2BC6-292CA9893B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4FE2C0-A723-784C-106E-968E9CAD9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C17B10-1E03-00A7-DB8F-A590A5C2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55CD-BBF3-4C78-A0AC-D6F8FCAC02A0}" type="datetimeFigureOut">
              <a:rPr lang="zh-CN" altLang="en-US" smtClean="0"/>
              <a:t>2023/06/28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D7284A-D4DF-BBCD-08E2-52EA2A94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E47880-5C57-4E43-EC6B-A6D0E09F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2C50C-85C1-4575-BC3C-C9F6B8C9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1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407D42-6976-A6F9-2084-BBC69223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E490C9-98E8-DC34-4462-81F92AB2C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ED66E7-20C9-C489-1290-1AD824FAC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055CD-BBF3-4C78-A0AC-D6F8FCAC02A0}" type="datetimeFigureOut">
              <a:rPr lang="zh-CN" altLang="en-US" smtClean="0"/>
              <a:t>2023/06/28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2D3B9-9723-C517-69E2-1E4957938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372561-4B4A-F528-8E68-BF3B95945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2C50C-85C1-4575-BC3C-C9F6B8C95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158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0FBCBDC-FA11-4010-B4E0-4F58BD4474F5}"/>
              </a:ext>
            </a:extLst>
          </p:cNvPr>
          <p:cNvSpPr/>
          <p:nvPr/>
        </p:nvSpPr>
        <p:spPr>
          <a:xfrm>
            <a:off x="2137147" y="2605639"/>
            <a:ext cx="7917706" cy="1646722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>
                <a:latin typeface="等线" panose="02010600030101010101" pitchFamily="2" charset="-122"/>
                <a:ea typeface="等线" panose="02010600030101010101" pitchFamily="2" charset="-122"/>
              </a:rPr>
              <a:t>从想法到产品：</a:t>
            </a:r>
            <a:endParaRPr lang="en-US" altLang="zh-CN" sz="320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algn="ctr"/>
            <a:r>
              <a:rPr lang="zh-CN" altLang="en-US" sz="3200">
                <a:latin typeface="等线" panose="02010600030101010101" pitchFamily="2" charset="-122"/>
                <a:ea typeface="等线" panose="02010600030101010101" pitchFamily="2" charset="-122"/>
              </a:rPr>
              <a:t>现场展示电子产品的硬件、软件开发过程</a:t>
            </a:r>
          </a:p>
        </p:txBody>
      </p:sp>
    </p:spTree>
    <p:extLst>
      <p:ext uri="{BB962C8B-B14F-4D97-AF65-F5344CB8AC3E}">
        <p14:creationId xmlns:p14="http://schemas.microsoft.com/office/powerpoint/2010/main" val="302509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3E0A0F-03BE-158E-7192-C69109AAD61C}"/>
              </a:ext>
            </a:extLst>
          </p:cNvPr>
          <p:cNvSpPr/>
          <p:nvPr/>
        </p:nvSpPr>
        <p:spPr>
          <a:xfrm>
            <a:off x="154006" y="111849"/>
            <a:ext cx="6237169" cy="63807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/>
              <a:t>电子产品的制作，分为</a:t>
            </a:r>
            <a:r>
              <a:rPr lang="en-US" altLang="zh-CN" sz="3200"/>
              <a:t>4</a:t>
            </a:r>
            <a:r>
              <a:rPr lang="zh-CN" altLang="en-US" sz="3200"/>
              <a:t>个步骤</a:t>
            </a:r>
            <a:endParaRPr lang="zh-CN" altLang="en-US" sz="3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27B570-2EF4-6A5E-2A87-AA065AF05418}"/>
              </a:ext>
            </a:extLst>
          </p:cNvPr>
          <p:cNvSpPr txBox="1"/>
          <p:nvPr/>
        </p:nvSpPr>
        <p:spPr>
          <a:xfrm>
            <a:off x="8417292" y="2096121"/>
            <a:ext cx="3774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4. </a:t>
            </a:r>
            <a:r>
              <a:rPr lang="zh-CN" altLang="en-US" sz="2800"/>
              <a:t>批量生产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6A46523-F93D-588C-CC95-8185A2660CE2}"/>
              </a:ext>
            </a:extLst>
          </p:cNvPr>
          <p:cNvSpPr/>
          <p:nvPr/>
        </p:nvSpPr>
        <p:spPr>
          <a:xfrm>
            <a:off x="774230" y="3367003"/>
            <a:ext cx="5630779" cy="33791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/>
              <a:t>2. </a:t>
            </a:r>
            <a:r>
              <a:rPr lang="zh-CN" altLang="en-US" sz="1800"/>
              <a:t>硬件设计与调试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原理图设计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电路图设计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电路板生产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元件采购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贴片与焊接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测试</a:t>
            </a:r>
            <a:endParaRPr lang="en-US" altLang="zh-CN" sz="1800"/>
          </a:p>
          <a:p>
            <a:pPr algn="ctr"/>
            <a:endParaRPr lang="zh-CN" altLang="en-US">
              <a:noFill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262DE5-D852-A82D-986C-6A356F3E1FF6}"/>
              </a:ext>
            </a:extLst>
          </p:cNvPr>
          <p:cNvSpPr txBox="1"/>
          <p:nvPr/>
        </p:nvSpPr>
        <p:spPr>
          <a:xfrm>
            <a:off x="2089682" y="3637608"/>
            <a:ext cx="377470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2. </a:t>
            </a:r>
            <a:r>
              <a:rPr lang="zh-CN" altLang="en-US" sz="2800"/>
              <a:t>硬件设计与调试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原理图设计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电路图设计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电路板生产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元件采购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贴片与焊接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测试</a:t>
            </a:r>
            <a:endParaRPr lang="en-US" altLang="zh-CN" sz="280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A1C2641-B9FD-823F-6D07-E66DF74F3289}"/>
              </a:ext>
            </a:extLst>
          </p:cNvPr>
          <p:cNvSpPr/>
          <p:nvPr/>
        </p:nvSpPr>
        <p:spPr>
          <a:xfrm>
            <a:off x="1545387" y="879917"/>
            <a:ext cx="4088465" cy="20552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973E21-CD50-80BB-9065-2B99C0C891F4}"/>
              </a:ext>
            </a:extLst>
          </p:cNvPr>
          <p:cNvSpPr txBox="1"/>
          <p:nvPr/>
        </p:nvSpPr>
        <p:spPr>
          <a:xfrm>
            <a:off x="2236066" y="1184496"/>
            <a:ext cx="36283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 </a:t>
            </a:r>
            <a:r>
              <a:rPr lang="zh-CN" altLang="en-US" sz="2800"/>
              <a:t>产品规划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定义功能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定义结构、外观</a:t>
            </a:r>
            <a:endParaRPr lang="en-US" altLang="zh-CN" sz="28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E15311-E682-68B4-04A2-305E021142D6}"/>
              </a:ext>
            </a:extLst>
          </p:cNvPr>
          <p:cNvSpPr txBox="1"/>
          <p:nvPr/>
        </p:nvSpPr>
        <p:spPr>
          <a:xfrm>
            <a:off x="8214964" y="4640246"/>
            <a:ext cx="3774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3. </a:t>
            </a:r>
            <a:r>
              <a:rPr lang="zh-CN" altLang="en-US" sz="2800"/>
              <a:t>软件设计与调试</a:t>
            </a:r>
            <a:endParaRPr lang="en-US" altLang="zh-CN" sz="2800"/>
          </a:p>
          <a:p>
            <a:r>
              <a:rPr lang="en-US" altLang="zh-CN" sz="2800"/>
              <a:t>   •</a:t>
            </a:r>
            <a:r>
              <a:rPr lang="zh-CN" altLang="en-US" sz="2800"/>
              <a:t> 编写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调试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027CB58-F766-0AA7-2AA0-848200D47AF8}"/>
              </a:ext>
            </a:extLst>
          </p:cNvPr>
          <p:cNvSpPr/>
          <p:nvPr/>
        </p:nvSpPr>
        <p:spPr>
          <a:xfrm>
            <a:off x="7492634" y="1311717"/>
            <a:ext cx="4088465" cy="20552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3DD5CCC-F190-7DB8-789A-54900ECAA5F8}"/>
              </a:ext>
            </a:extLst>
          </p:cNvPr>
          <p:cNvSpPr/>
          <p:nvPr/>
        </p:nvSpPr>
        <p:spPr>
          <a:xfrm>
            <a:off x="7492634" y="4179973"/>
            <a:ext cx="4088465" cy="20552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8686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3E0A0F-03BE-158E-7192-C69109AAD61C}"/>
              </a:ext>
            </a:extLst>
          </p:cNvPr>
          <p:cNvSpPr/>
          <p:nvPr/>
        </p:nvSpPr>
        <p:spPr>
          <a:xfrm>
            <a:off x="154007" y="111849"/>
            <a:ext cx="4275380" cy="63807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/>
              <a:t>以制作天花板的灯为例</a:t>
            </a:r>
            <a:endParaRPr lang="zh-CN" altLang="en-US" sz="3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27B570-2EF4-6A5E-2A87-AA065AF05418}"/>
              </a:ext>
            </a:extLst>
          </p:cNvPr>
          <p:cNvSpPr txBox="1"/>
          <p:nvPr/>
        </p:nvSpPr>
        <p:spPr>
          <a:xfrm>
            <a:off x="8417292" y="2096121"/>
            <a:ext cx="3774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4. </a:t>
            </a:r>
            <a:r>
              <a:rPr lang="zh-CN" altLang="en-US" sz="2800"/>
              <a:t>批量生产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6A46523-F93D-588C-CC95-8185A2660CE2}"/>
              </a:ext>
            </a:extLst>
          </p:cNvPr>
          <p:cNvSpPr/>
          <p:nvPr/>
        </p:nvSpPr>
        <p:spPr>
          <a:xfrm>
            <a:off x="774230" y="3367003"/>
            <a:ext cx="5630779" cy="33791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/>
              <a:t>2. </a:t>
            </a:r>
            <a:r>
              <a:rPr lang="zh-CN" altLang="en-US" sz="1800"/>
              <a:t>硬件设计与调试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原理图设计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电路图设计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电路板生产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元件采购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贴片与焊接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测试</a:t>
            </a:r>
            <a:endParaRPr lang="en-US" altLang="zh-CN" sz="1800"/>
          </a:p>
          <a:p>
            <a:pPr algn="ctr"/>
            <a:endParaRPr lang="zh-CN" altLang="en-US">
              <a:noFill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262DE5-D852-A82D-986C-6A356F3E1FF6}"/>
              </a:ext>
            </a:extLst>
          </p:cNvPr>
          <p:cNvSpPr txBox="1"/>
          <p:nvPr/>
        </p:nvSpPr>
        <p:spPr>
          <a:xfrm>
            <a:off x="1800306" y="3653344"/>
            <a:ext cx="51485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2. </a:t>
            </a:r>
            <a:r>
              <a:rPr lang="zh-CN" altLang="en-US" sz="2800"/>
              <a:t>硬件设计与调试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打草稿：电气连接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打草稿：拜访位置、走线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制作底板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买灯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焊接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测试</a:t>
            </a:r>
            <a:endParaRPr lang="en-US" altLang="zh-CN" sz="280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A1C2641-B9FD-823F-6D07-E66DF74F3289}"/>
              </a:ext>
            </a:extLst>
          </p:cNvPr>
          <p:cNvSpPr/>
          <p:nvPr/>
        </p:nvSpPr>
        <p:spPr>
          <a:xfrm>
            <a:off x="1545387" y="879917"/>
            <a:ext cx="4088465" cy="20552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973E21-CD50-80BB-9065-2B99C0C891F4}"/>
              </a:ext>
            </a:extLst>
          </p:cNvPr>
          <p:cNvSpPr txBox="1"/>
          <p:nvPr/>
        </p:nvSpPr>
        <p:spPr>
          <a:xfrm>
            <a:off x="2236066" y="1184496"/>
            <a:ext cx="36283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 </a:t>
            </a:r>
            <a:r>
              <a:rPr lang="zh-CN" altLang="en-US" sz="2800"/>
              <a:t>产品规划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想装什么灯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装在哪里</a:t>
            </a:r>
            <a:endParaRPr lang="en-US" altLang="zh-CN" sz="28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E15311-E682-68B4-04A2-305E021142D6}"/>
              </a:ext>
            </a:extLst>
          </p:cNvPr>
          <p:cNvSpPr txBox="1"/>
          <p:nvPr/>
        </p:nvSpPr>
        <p:spPr>
          <a:xfrm>
            <a:off x="8214964" y="4640246"/>
            <a:ext cx="3774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3. </a:t>
            </a:r>
            <a:r>
              <a:rPr lang="zh-CN" altLang="en-US" sz="2800"/>
              <a:t>软件设计与调试</a:t>
            </a:r>
            <a:endParaRPr lang="en-US" altLang="zh-CN" sz="2800"/>
          </a:p>
          <a:p>
            <a:r>
              <a:rPr lang="en-US" altLang="zh-CN" sz="2800"/>
              <a:t>   •</a:t>
            </a:r>
            <a:r>
              <a:rPr lang="zh-CN" altLang="en-US" sz="2800"/>
              <a:t> 编写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调试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027CB58-F766-0AA7-2AA0-848200D47AF8}"/>
              </a:ext>
            </a:extLst>
          </p:cNvPr>
          <p:cNvSpPr/>
          <p:nvPr/>
        </p:nvSpPr>
        <p:spPr>
          <a:xfrm>
            <a:off x="7492634" y="1311717"/>
            <a:ext cx="4088465" cy="20552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3DD5CCC-F190-7DB8-789A-54900ECAA5F8}"/>
              </a:ext>
            </a:extLst>
          </p:cNvPr>
          <p:cNvSpPr/>
          <p:nvPr/>
        </p:nvSpPr>
        <p:spPr>
          <a:xfrm>
            <a:off x="7492634" y="4179973"/>
            <a:ext cx="4088465" cy="20552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3371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83E0A0F-03BE-158E-7192-C69109AAD61C}"/>
              </a:ext>
            </a:extLst>
          </p:cNvPr>
          <p:cNvSpPr/>
          <p:nvPr/>
        </p:nvSpPr>
        <p:spPr>
          <a:xfrm>
            <a:off x="154007" y="111849"/>
            <a:ext cx="3397716" cy="638075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/>
              <a:t>以安装电灯为例</a:t>
            </a:r>
            <a:endParaRPr lang="zh-CN" altLang="en-US" sz="320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A1C2641-B9FD-823F-6D07-E66DF74F3289}"/>
              </a:ext>
            </a:extLst>
          </p:cNvPr>
          <p:cNvSpPr/>
          <p:nvPr/>
        </p:nvSpPr>
        <p:spPr>
          <a:xfrm>
            <a:off x="1545387" y="879917"/>
            <a:ext cx="4088465" cy="20552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973E21-CD50-80BB-9065-2B99C0C891F4}"/>
              </a:ext>
            </a:extLst>
          </p:cNvPr>
          <p:cNvSpPr txBox="1"/>
          <p:nvPr/>
        </p:nvSpPr>
        <p:spPr>
          <a:xfrm>
            <a:off x="2236066" y="1184496"/>
            <a:ext cx="36283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1. </a:t>
            </a:r>
            <a:r>
              <a:rPr lang="zh-CN" altLang="en-US" sz="2800"/>
              <a:t>产品规划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想装什么灯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装在哪里</a:t>
            </a:r>
            <a:endParaRPr lang="en-US" altLang="zh-CN" sz="28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1FA560-0728-FE7A-E169-DFE4A3DA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390" y="1492505"/>
            <a:ext cx="5828247" cy="438853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996F749-5ED3-7E20-88E7-CA23462C0BD2}"/>
              </a:ext>
            </a:extLst>
          </p:cNvPr>
          <p:cNvSpPr txBox="1"/>
          <p:nvPr/>
        </p:nvSpPr>
        <p:spPr>
          <a:xfrm>
            <a:off x="1343123" y="4192257"/>
            <a:ext cx="40884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• 4</a:t>
            </a:r>
            <a:r>
              <a:rPr lang="zh-CN" altLang="en-US" sz="2800"/>
              <a:t>个筒灯</a:t>
            </a:r>
            <a:endParaRPr lang="en-US" altLang="zh-CN" sz="2800"/>
          </a:p>
          <a:p>
            <a:r>
              <a:rPr lang="en-US" altLang="zh-CN" sz="2800"/>
              <a:t>• </a:t>
            </a:r>
            <a:r>
              <a:rPr lang="zh-CN" altLang="en-US" sz="2800"/>
              <a:t>在天花板，</a:t>
            </a:r>
            <a:endParaRPr lang="en-US" altLang="zh-CN" sz="2800"/>
          </a:p>
          <a:p>
            <a:r>
              <a:rPr lang="en-US" altLang="zh-CN" sz="2800"/>
              <a:t>• 4</a:t>
            </a:r>
            <a:r>
              <a:rPr lang="zh-CN" altLang="en-US" sz="2800"/>
              <a:t>个一组，指向</a:t>
            </a:r>
            <a:r>
              <a:rPr lang="en-US" altLang="zh-CN" sz="2800"/>
              <a:t>4</a:t>
            </a:r>
            <a:r>
              <a:rPr lang="zh-CN" altLang="en-US" sz="2800"/>
              <a:t>个角落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356382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BE0288E-441F-EFFC-B776-702D382C9893}"/>
              </a:ext>
            </a:extLst>
          </p:cNvPr>
          <p:cNvSpPr/>
          <p:nvPr/>
        </p:nvSpPr>
        <p:spPr>
          <a:xfrm>
            <a:off x="187088" y="229168"/>
            <a:ext cx="5630779" cy="33791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/>
              <a:t>2. </a:t>
            </a:r>
            <a:r>
              <a:rPr lang="zh-CN" altLang="en-US" sz="1800"/>
              <a:t>硬件设计与调试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原理图设计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电路图设计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电路板生产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元件采购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贴片与焊接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测试</a:t>
            </a:r>
            <a:endParaRPr lang="en-US" altLang="zh-CN" sz="1800"/>
          </a:p>
          <a:p>
            <a:pPr algn="ctr"/>
            <a:endParaRPr lang="zh-CN" altLang="en-US">
              <a:noFill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C582DD-BB4B-7CD8-0D3E-7FBF90E58DFA}"/>
              </a:ext>
            </a:extLst>
          </p:cNvPr>
          <p:cNvSpPr txBox="1"/>
          <p:nvPr/>
        </p:nvSpPr>
        <p:spPr>
          <a:xfrm>
            <a:off x="1213164" y="515509"/>
            <a:ext cx="51485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2. </a:t>
            </a:r>
            <a:r>
              <a:rPr lang="zh-CN" altLang="en-US" sz="2800"/>
              <a:t>硬件设计与调试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打草稿：电气连接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打草稿：摆放位置、走线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工厂根据装配图生产底板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买灯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焊接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测试</a:t>
            </a:r>
            <a:endParaRPr lang="en-US" altLang="zh-CN" sz="280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40F15D8-4565-2AE4-7E75-99234E437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718" y="342442"/>
            <a:ext cx="6002194" cy="121749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14E4B37-F8CE-C2AA-4737-1583F1759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524" y="3135510"/>
            <a:ext cx="2963250" cy="320698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E43BE96-A0D6-8B9E-86B8-DF10BB285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679" y="2842020"/>
            <a:ext cx="4664998" cy="351263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E243DFCE-C4C3-09DA-DD87-23180B1EBD22}"/>
              </a:ext>
            </a:extLst>
          </p:cNvPr>
          <p:cNvSpPr txBox="1"/>
          <p:nvPr/>
        </p:nvSpPr>
        <p:spPr>
          <a:xfrm>
            <a:off x="6089774" y="1591838"/>
            <a:ext cx="5148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a. </a:t>
            </a:r>
            <a:r>
              <a:rPr lang="zh-CN" altLang="en-US" sz="2000"/>
              <a:t>电气图</a:t>
            </a:r>
            <a:r>
              <a:rPr lang="en-US" altLang="zh-CN" sz="2000"/>
              <a:t>(</a:t>
            </a:r>
            <a:r>
              <a:rPr lang="zh-CN" altLang="en-US" sz="2000"/>
              <a:t>原理图</a:t>
            </a:r>
            <a:r>
              <a:rPr lang="en-US" altLang="zh-CN" sz="2000"/>
              <a:t>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8FA4918-BBC2-B618-AA1F-29AE36B19DDB}"/>
              </a:ext>
            </a:extLst>
          </p:cNvPr>
          <p:cNvSpPr txBox="1"/>
          <p:nvPr/>
        </p:nvSpPr>
        <p:spPr>
          <a:xfrm>
            <a:off x="3126524" y="6315503"/>
            <a:ext cx="296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b. </a:t>
            </a:r>
            <a:r>
              <a:rPr lang="zh-CN" altLang="en-US" sz="2000"/>
              <a:t>装配图</a:t>
            </a:r>
            <a:endParaRPr lang="en-US" altLang="zh-CN" sz="20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E5F3760-2A9B-EFB1-215A-953CF0E58ED7}"/>
              </a:ext>
            </a:extLst>
          </p:cNvPr>
          <p:cNvSpPr txBox="1"/>
          <p:nvPr/>
        </p:nvSpPr>
        <p:spPr>
          <a:xfrm>
            <a:off x="7522190" y="6154597"/>
            <a:ext cx="296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c. </a:t>
            </a:r>
            <a:r>
              <a:rPr lang="zh-CN" altLang="en-US" sz="2000"/>
              <a:t>装好的产品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8277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D6A46523-F93D-588C-CC95-8185A2660CE2}"/>
              </a:ext>
            </a:extLst>
          </p:cNvPr>
          <p:cNvSpPr/>
          <p:nvPr/>
        </p:nvSpPr>
        <p:spPr>
          <a:xfrm>
            <a:off x="226503" y="343949"/>
            <a:ext cx="4166823" cy="35770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/>
              <a:t>2. </a:t>
            </a:r>
            <a:r>
              <a:rPr lang="zh-CN" altLang="en-US" sz="1800"/>
              <a:t>硬件设计与调试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原理图设计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电路图设计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电路板生产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元件采购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贴片与焊接</a:t>
            </a:r>
            <a:endParaRPr lang="en-US" altLang="zh-CN" sz="1800"/>
          </a:p>
          <a:p>
            <a:r>
              <a:rPr lang="en-US" altLang="zh-CN" sz="1800"/>
              <a:t>   • </a:t>
            </a:r>
            <a:r>
              <a:rPr lang="zh-CN" altLang="en-US" sz="1800"/>
              <a:t>测试</a:t>
            </a:r>
            <a:endParaRPr lang="en-US" altLang="zh-CN" sz="1800"/>
          </a:p>
          <a:p>
            <a:pPr algn="ctr"/>
            <a:endParaRPr lang="zh-CN" altLang="en-US">
              <a:noFill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262DE5-D852-A82D-986C-6A356F3E1FF6}"/>
              </a:ext>
            </a:extLst>
          </p:cNvPr>
          <p:cNvSpPr txBox="1"/>
          <p:nvPr/>
        </p:nvSpPr>
        <p:spPr>
          <a:xfrm>
            <a:off x="827555" y="715434"/>
            <a:ext cx="317013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2. </a:t>
            </a:r>
            <a:r>
              <a:rPr lang="zh-CN" altLang="en-US" sz="2800"/>
              <a:t>硬件设计与调试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原理图设计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电路图设计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电路板生产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元件采购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贴片与焊接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测试</a:t>
            </a:r>
            <a:endParaRPr lang="en-US" altLang="zh-CN" sz="28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560E5F-3700-A9A5-799C-5B9210061675}"/>
              </a:ext>
            </a:extLst>
          </p:cNvPr>
          <p:cNvSpPr txBox="1"/>
          <p:nvPr/>
        </p:nvSpPr>
        <p:spPr>
          <a:xfrm>
            <a:off x="4748404" y="777570"/>
            <a:ext cx="491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通过视频展示：从</a:t>
            </a:r>
            <a:r>
              <a:rPr lang="en-US" altLang="zh-CN" sz="2800"/>
              <a:t>0</a:t>
            </a:r>
            <a:r>
              <a:rPr lang="zh-CN" altLang="en-US" sz="2800"/>
              <a:t>开始设计</a:t>
            </a:r>
            <a:endParaRPr lang="en-US" altLang="zh-CN" sz="28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F97F89-037C-8A97-300A-C7237C02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161" y="2105550"/>
            <a:ext cx="1445516" cy="36309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6B17A1E-2C4A-0B22-012F-82FCBBC04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740" y="2105550"/>
            <a:ext cx="1954783" cy="36661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53E9EC3-40FC-449B-CC42-5604EC028F59}"/>
              </a:ext>
            </a:extLst>
          </p:cNvPr>
          <p:cNvSpPr txBox="1"/>
          <p:nvPr/>
        </p:nvSpPr>
        <p:spPr>
          <a:xfrm>
            <a:off x="4484499" y="1727575"/>
            <a:ext cx="184928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/>
              <a:t>a.</a:t>
            </a:r>
            <a:r>
              <a:rPr lang="zh-CN" altLang="en-US" sz="1500"/>
              <a:t>原理图</a:t>
            </a:r>
            <a:r>
              <a:rPr lang="en-US" altLang="zh-CN" sz="1500"/>
              <a:t>(</a:t>
            </a:r>
            <a:r>
              <a:rPr lang="zh-CN" altLang="en-US" sz="1500"/>
              <a:t>电气连接</a:t>
            </a:r>
            <a:r>
              <a:rPr lang="en-US" altLang="zh-CN" sz="1500"/>
              <a:t>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0C1047-A8DF-02C0-BC7E-F9CC5605B689}"/>
              </a:ext>
            </a:extLst>
          </p:cNvPr>
          <p:cNvSpPr txBox="1"/>
          <p:nvPr/>
        </p:nvSpPr>
        <p:spPr>
          <a:xfrm>
            <a:off x="6847932" y="1723661"/>
            <a:ext cx="15467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/>
              <a:t>b.PCB</a:t>
            </a:r>
            <a:r>
              <a:rPr lang="zh-CN" altLang="en-US" sz="1500"/>
              <a:t>图</a:t>
            </a:r>
            <a:r>
              <a:rPr lang="en-US" altLang="zh-CN" sz="1500"/>
              <a:t>(</a:t>
            </a:r>
            <a:r>
              <a:rPr lang="zh-CN" altLang="en-US" sz="1500"/>
              <a:t>装配图</a:t>
            </a:r>
            <a:r>
              <a:rPr lang="en-US" altLang="zh-CN" sz="1500"/>
              <a:t>)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E0435D6-0B45-DCFF-F08F-829006203268}"/>
              </a:ext>
            </a:extLst>
          </p:cNvPr>
          <p:cNvSpPr txBox="1"/>
          <p:nvPr/>
        </p:nvSpPr>
        <p:spPr>
          <a:xfrm>
            <a:off x="8605559" y="1723660"/>
            <a:ext cx="15467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/>
              <a:t>c.PCB(</a:t>
            </a:r>
            <a:r>
              <a:rPr lang="zh-CN" altLang="en-US" sz="1500"/>
              <a:t>电路板</a:t>
            </a:r>
            <a:r>
              <a:rPr lang="en-US" altLang="zh-CN" sz="1500"/>
              <a:t>)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9DA3EAB-8CAD-DC6F-7E78-11ABB9442D8E}"/>
              </a:ext>
            </a:extLst>
          </p:cNvPr>
          <p:cNvSpPr txBox="1"/>
          <p:nvPr/>
        </p:nvSpPr>
        <p:spPr>
          <a:xfrm>
            <a:off x="10123540" y="1723659"/>
            <a:ext cx="17468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/>
              <a:t>d.</a:t>
            </a:r>
            <a:r>
              <a:rPr lang="zh-CN" altLang="en-US" sz="1500"/>
              <a:t>焊接芯片的</a:t>
            </a:r>
            <a:r>
              <a:rPr lang="en-US" altLang="zh-CN" sz="1500"/>
              <a:t>PCB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2106F8D-F63B-393C-DBC1-F1E8ABC50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273182" y="3121272"/>
            <a:ext cx="3447913" cy="147036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AC59EF8-1288-4DFE-9184-FE2D2DE82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632720" y="3147702"/>
            <a:ext cx="3475925" cy="144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78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85E15C-6133-C098-D684-9D7EE1B89241}"/>
              </a:ext>
            </a:extLst>
          </p:cNvPr>
          <p:cNvSpPr txBox="1"/>
          <p:nvPr/>
        </p:nvSpPr>
        <p:spPr>
          <a:xfrm>
            <a:off x="2449432" y="2503438"/>
            <a:ext cx="3774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3. </a:t>
            </a:r>
            <a:r>
              <a:rPr lang="zh-CN" altLang="en-US" sz="2800"/>
              <a:t>软件设计与调试</a:t>
            </a:r>
            <a:endParaRPr lang="en-US" altLang="zh-CN" sz="2800"/>
          </a:p>
          <a:p>
            <a:r>
              <a:rPr lang="en-US" altLang="zh-CN" sz="2800"/>
              <a:t>   •</a:t>
            </a:r>
            <a:r>
              <a:rPr lang="zh-CN" altLang="en-US" sz="2800"/>
              <a:t> 编写</a:t>
            </a:r>
            <a:endParaRPr lang="en-US" altLang="zh-CN" sz="2800"/>
          </a:p>
          <a:p>
            <a:r>
              <a:rPr lang="en-US" altLang="zh-CN" sz="2800"/>
              <a:t>   • </a:t>
            </a:r>
            <a:r>
              <a:rPr lang="zh-CN" altLang="en-US" sz="2800"/>
              <a:t>调试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76B090C-1322-A54F-0A1D-BBF71D822BBF}"/>
              </a:ext>
            </a:extLst>
          </p:cNvPr>
          <p:cNvSpPr/>
          <p:nvPr/>
        </p:nvSpPr>
        <p:spPr>
          <a:xfrm>
            <a:off x="1727102" y="2043165"/>
            <a:ext cx="4088465" cy="20552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AB63C1-DAD1-6D43-110B-53DE0F41E492}"/>
              </a:ext>
            </a:extLst>
          </p:cNvPr>
          <p:cNvSpPr txBox="1"/>
          <p:nvPr/>
        </p:nvSpPr>
        <p:spPr>
          <a:xfrm>
            <a:off x="5964807" y="2503438"/>
            <a:ext cx="491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通过视频展示：从</a:t>
            </a:r>
            <a:r>
              <a:rPr lang="en-US" altLang="zh-CN" sz="2800"/>
              <a:t>0</a:t>
            </a:r>
            <a:r>
              <a:rPr lang="zh-CN" altLang="en-US" sz="2800"/>
              <a:t>开始设计</a:t>
            </a:r>
            <a:endParaRPr lang="en-US" altLang="zh-CN" sz="2800"/>
          </a:p>
        </p:txBody>
      </p:sp>
    </p:spTree>
    <p:extLst>
      <p:ext uri="{BB962C8B-B14F-4D97-AF65-F5344CB8AC3E}">
        <p14:creationId xmlns:p14="http://schemas.microsoft.com/office/powerpoint/2010/main" val="245061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3563</TotalTime>
  <Words>455</Words>
  <Application>Microsoft Office PowerPoint</Application>
  <PresentationFormat>宽屏</PresentationFormat>
  <Paragraphs>93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63</cp:revision>
  <dcterms:created xsi:type="dcterms:W3CDTF">2023-06-28T04:45:19Z</dcterms:created>
  <dcterms:modified xsi:type="dcterms:W3CDTF">2023-06-30T16:08:53Z</dcterms:modified>
</cp:coreProperties>
</file>