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362" r:id="rId2"/>
    <p:sldId id="291" r:id="rId3"/>
    <p:sldId id="363" r:id="rId4"/>
    <p:sldId id="403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5" r:id="rId18"/>
    <p:sldId id="384" r:id="rId19"/>
    <p:sldId id="387" r:id="rId20"/>
    <p:sldId id="386" r:id="rId21"/>
    <p:sldId id="389" r:id="rId22"/>
    <p:sldId id="388" r:id="rId23"/>
    <p:sldId id="390" r:id="rId24"/>
    <p:sldId id="391" r:id="rId25"/>
    <p:sldId id="392" r:id="rId26"/>
    <p:sldId id="393" r:id="rId27"/>
    <p:sldId id="294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259" r:id="rId36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087"/>
    <a:srgbClr val="C5423A"/>
    <a:srgbClr val="C4423A"/>
    <a:srgbClr val="DF3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rgbClr val="FFFFFF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公开课头图模板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236710" cy="5187950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1716405" y="2320608"/>
            <a:ext cx="5711190" cy="502285"/>
            <a:chOff x="2638" y="3629"/>
            <a:chExt cx="9575" cy="842"/>
          </a:xfrm>
        </p:grpSpPr>
        <p:pic>
          <p:nvPicPr>
            <p:cNvPr id="3" name="图片 2" descr="51CTO白色logo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8" y="3657"/>
              <a:ext cx="2212" cy="786"/>
            </a:xfrm>
            <a:prstGeom prst="rect">
              <a:avLst/>
            </a:prstGeom>
          </p:spPr>
        </p:pic>
        <p:pic>
          <p:nvPicPr>
            <p:cNvPr id="4" name="图片 3" descr="logo3-反白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987" y="3629"/>
              <a:ext cx="7226" cy="84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幻灯片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 descr="logo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08165" y="183515"/>
            <a:ext cx="1999615" cy="304800"/>
          </a:xfrm>
          <a:prstGeom prst="rect">
            <a:avLst/>
          </a:prstGeom>
        </p:spPr>
      </p:pic>
      <p:pic>
        <p:nvPicPr>
          <p:cNvPr id="3" name="图片 2" descr="图片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1475" y="183515"/>
            <a:ext cx="677545" cy="236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幻灯片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758528" y="998951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目录页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SemiBold" panose="02020600000000000000" charset="-122"/>
                <a:ea typeface="思源宋体 SemiBold" panose="02020600000000000000" charset="-122"/>
                <a:cs typeface="思源宋体 SemiBold" panose="02020600000000000000" charset="-122"/>
              </a:rPr>
              <a:t> /</a:t>
            </a:r>
          </a:p>
        </p:txBody>
      </p:sp>
      <p:pic>
        <p:nvPicPr>
          <p:cNvPr id="2" name="图片 1" descr="logo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08165" y="183515"/>
            <a:ext cx="1999615" cy="304800"/>
          </a:xfrm>
          <a:prstGeom prst="rect">
            <a:avLst/>
          </a:prstGeom>
        </p:spPr>
      </p:pic>
      <p:pic>
        <p:nvPicPr>
          <p:cNvPr id="4" name="图片 3" descr="图片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1475" y="183515"/>
            <a:ext cx="677545" cy="236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图片 11" descr="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3975" y="1884692"/>
            <a:ext cx="45719" cy="1409669"/>
          </a:xfrm>
          <a:prstGeom prst="rect">
            <a:avLst/>
          </a:prstGeom>
          <a:effectLst/>
        </p:spPr>
      </p:pic>
      <p:pic>
        <p:nvPicPr>
          <p:cNvPr id="3" name="图片 2" descr="logo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08165" y="183515"/>
            <a:ext cx="1999615" cy="304800"/>
          </a:xfrm>
          <a:prstGeom prst="rect">
            <a:avLst/>
          </a:prstGeom>
        </p:spPr>
      </p:pic>
      <p:pic>
        <p:nvPicPr>
          <p:cNvPr id="5" name="图片 4" descr="图片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1475" y="183515"/>
            <a:ext cx="677545" cy="236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图片 4" descr="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7596" y="456787"/>
            <a:ext cx="45719" cy="485775"/>
          </a:xfrm>
          <a:prstGeom prst="rect">
            <a:avLst/>
          </a:prstGeom>
        </p:spPr>
      </p:pic>
      <p:pic>
        <p:nvPicPr>
          <p:cNvPr id="2" name="图片 1" descr="logo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08165" y="183515"/>
            <a:ext cx="1999615" cy="304800"/>
          </a:xfrm>
          <a:prstGeom prst="rect">
            <a:avLst/>
          </a:prstGeom>
        </p:spPr>
      </p:pic>
      <p:pic>
        <p:nvPicPr>
          <p:cNvPr id="6" name="图片 5" descr="图片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1475" y="183515"/>
            <a:ext cx="677545" cy="236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05" y="-21590"/>
            <a:ext cx="9196705" cy="51657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3ADE3-16A3-2A44-8ED4-9FF25A99F1DB}" type="datetimeFigureOut">
              <a:rPr kumimoji="1" lang="zh-CN" altLang="en-US" smtClean="0"/>
              <a:t>2022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DD73-8C32-A34B-952B-E4CA4EB2F9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254375" y="-117475"/>
            <a:ext cx="2416175" cy="5509895"/>
            <a:chOff x="5909" y="0"/>
            <a:chExt cx="3805" cy="8677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7427" y="0"/>
              <a:ext cx="2287" cy="4337"/>
            </a:xfrm>
            <a:prstGeom prst="line">
              <a:avLst/>
            </a:prstGeom>
            <a:ln>
              <a:solidFill>
                <a:srgbClr val="262F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5909" y="2300"/>
              <a:ext cx="3387" cy="6377"/>
            </a:xfrm>
            <a:prstGeom prst="line">
              <a:avLst/>
            </a:prstGeom>
            <a:ln>
              <a:solidFill>
                <a:srgbClr val="D95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-9524" y="1697990"/>
            <a:ext cx="4890557" cy="1091565"/>
            <a:chOff x="0" y="1203604"/>
            <a:chExt cx="5507586" cy="1152331"/>
          </a:xfrm>
        </p:grpSpPr>
        <p:sp>
          <p:nvSpPr>
            <p:cNvPr id="3" name="矩形 2"/>
            <p:cNvSpPr/>
            <p:nvPr/>
          </p:nvSpPr>
          <p:spPr>
            <a:xfrm>
              <a:off x="0" y="1203604"/>
              <a:ext cx="5507586" cy="1152331"/>
            </a:xfrm>
            <a:custGeom>
              <a:avLst/>
              <a:gdLst>
                <a:gd name="connsiteX0" fmla="*/ 0 w 5364088"/>
                <a:gd name="connsiteY0" fmla="*/ 0 h 1152122"/>
                <a:gd name="connsiteX1" fmla="*/ 5364088 w 5364088"/>
                <a:gd name="connsiteY1" fmla="*/ 0 h 1152122"/>
                <a:gd name="connsiteX2" fmla="*/ 5364088 w 5364088"/>
                <a:gd name="connsiteY2" fmla="*/ 1152122 h 1152122"/>
                <a:gd name="connsiteX3" fmla="*/ 0 w 5364088"/>
                <a:gd name="connsiteY3" fmla="*/ 1152122 h 1152122"/>
                <a:gd name="connsiteX4" fmla="*/ 0 w 5364088"/>
                <a:gd name="connsiteY4" fmla="*/ 0 h 1152122"/>
                <a:gd name="connsiteX0-1" fmla="*/ 0 w 5364088"/>
                <a:gd name="connsiteY0-2" fmla="*/ 0 h 1152122"/>
                <a:gd name="connsiteX1-3" fmla="*/ 5364088 w 5364088"/>
                <a:gd name="connsiteY1-4" fmla="*/ 0 h 1152122"/>
                <a:gd name="connsiteX2-5" fmla="*/ 4790650 w 5364088"/>
                <a:gd name="connsiteY2-6" fmla="*/ 1136623 h 1152122"/>
                <a:gd name="connsiteX3-7" fmla="*/ 0 w 5364088"/>
                <a:gd name="connsiteY3-8" fmla="*/ 1152122 h 1152122"/>
                <a:gd name="connsiteX4-9" fmla="*/ 0 w 5364088"/>
                <a:gd name="connsiteY4-10" fmla="*/ 0 h 1152122"/>
                <a:gd name="connsiteX0-11" fmla="*/ 0 w 5364088"/>
                <a:gd name="connsiteY0-12" fmla="*/ 0 h 1152122"/>
                <a:gd name="connsiteX1-13" fmla="*/ 5364088 w 5364088"/>
                <a:gd name="connsiteY1-14" fmla="*/ 0 h 1152122"/>
                <a:gd name="connsiteX2-15" fmla="*/ 4759654 w 5364088"/>
                <a:gd name="connsiteY2-16" fmla="*/ 1136623 h 1152122"/>
                <a:gd name="connsiteX3-17" fmla="*/ 0 w 5364088"/>
                <a:gd name="connsiteY3-18" fmla="*/ 1152122 h 1152122"/>
                <a:gd name="connsiteX4-19" fmla="*/ 0 w 5364088"/>
                <a:gd name="connsiteY4-20" fmla="*/ 0 h 11521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364088" h="1152122">
                  <a:moveTo>
                    <a:pt x="0" y="0"/>
                  </a:moveTo>
                  <a:lnTo>
                    <a:pt x="5364088" y="0"/>
                  </a:lnTo>
                  <a:lnTo>
                    <a:pt x="4759654" y="1136623"/>
                  </a:lnTo>
                  <a:lnTo>
                    <a:pt x="0" y="1152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4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5139" y="1308543"/>
              <a:ext cx="4921885" cy="68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36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单片机开发过程中的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70091" y="3900805"/>
            <a:ext cx="1944369" cy="340261"/>
            <a:chOff x="683385" y="4118161"/>
            <a:chExt cx="1397132" cy="330101"/>
          </a:xfrm>
        </p:grpSpPr>
        <p:sp>
          <p:nvSpPr>
            <p:cNvPr id="5" name="圆角矩形 4"/>
            <p:cNvSpPr/>
            <p:nvPr/>
          </p:nvSpPr>
          <p:spPr>
            <a:xfrm>
              <a:off x="738965" y="4118161"/>
              <a:ext cx="1285098" cy="330101"/>
            </a:xfrm>
            <a:prstGeom prst="roundRect">
              <a:avLst>
                <a:gd name="adj" fmla="val 50000"/>
              </a:avLst>
            </a:prstGeom>
            <a:solidFill>
              <a:srgbClr val="C4423B"/>
            </a:solidFill>
            <a:ln>
              <a:noFill/>
            </a:ln>
            <a:effectLst>
              <a:outerShdw blurRad="381000" sx="102000" sy="102000" algn="ctr" rotWithShape="0">
                <a:srgbClr val="F84639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83385" y="4139722"/>
              <a:ext cx="1397132" cy="29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韦东山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 rot="10800000">
            <a:off x="4152900" y="2292985"/>
            <a:ext cx="5013284" cy="1127760"/>
            <a:chOff x="-507360" y="2219427"/>
            <a:chExt cx="5813178" cy="902811"/>
          </a:xfrm>
        </p:grpSpPr>
        <p:sp>
          <p:nvSpPr>
            <p:cNvPr id="17" name="矩形 2"/>
            <p:cNvSpPr/>
            <p:nvPr/>
          </p:nvSpPr>
          <p:spPr>
            <a:xfrm>
              <a:off x="-507360" y="2219427"/>
              <a:ext cx="5813178" cy="902811"/>
            </a:xfrm>
            <a:custGeom>
              <a:avLst/>
              <a:gdLst>
                <a:gd name="connsiteX0" fmla="*/ 0 w 5364088"/>
                <a:gd name="connsiteY0" fmla="*/ 0 h 1152122"/>
                <a:gd name="connsiteX1" fmla="*/ 5364088 w 5364088"/>
                <a:gd name="connsiteY1" fmla="*/ 0 h 1152122"/>
                <a:gd name="connsiteX2" fmla="*/ 5364088 w 5364088"/>
                <a:gd name="connsiteY2" fmla="*/ 1152122 h 1152122"/>
                <a:gd name="connsiteX3" fmla="*/ 0 w 5364088"/>
                <a:gd name="connsiteY3" fmla="*/ 1152122 h 1152122"/>
                <a:gd name="connsiteX4" fmla="*/ 0 w 5364088"/>
                <a:gd name="connsiteY4" fmla="*/ 0 h 1152122"/>
                <a:gd name="connsiteX0-1" fmla="*/ 0 w 5364088"/>
                <a:gd name="connsiteY0-2" fmla="*/ 0 h 1152122"/>
                <a:gd name="connsiteX1-3" fmla="*/ 5364088 w 5364088"/>
                <a:gd name="connsiteY1-4" fmla="*/ 0 h 1152122"/>
                <a:gd name="connsiteX2-5" fmla="*/ 4790650 w 5364088"/>
                <a:gd name="connsiteY2-6" fmla="*/ 1136623 h 1152122"/>
                <a:gd name="connsiteX3-7" fmla="*/ 0 w 5364088"/>
                <a:gd name="connsiteY3-8" fmla="*/ 1152122 h 1152122"/>
                <a:gd name="connsiteX4-9" fmla="*/ 0 w 5364088"/>
                <a:gd name="connsiteY4-10" fmla="*/ 0 h 1152122"/>
                <a:gd name="connsiteX0-11" fmla="*/ 0 w 5364088"/>
                <a:gd name="connsiteY0-12" fmla="*/ 0 h 1152122"/>
                <a:gd name="connsiteX1-13" fmla="*/ 5364088 w 5364088"/>
                <a:gd name="connsiteY1-14" fmla="*/ 0 h 1152122"/>
                <a:gd name="connsiteX2-15" fmla="*/ 4759654 w 5364088"/>
                <a:gd name="connsiteY2-16" fmla="*/ 1136623 h 1152122"/>
                <a:gd name="connsiteX3-17" fmla="*/ 0 w 5364088"/>
                <a:gd name="connsiteY3-18" fmla="*/ 1152122 h 1152122"/>
                <a:gd name="connsiteX4-19" fmla="*/ 0 w 5364088"/>
                <a:gd name="connsiteY4-20" fmla="*/ 0 h 1152122"/>
                <a:gd name="connsiteX0-21" fmla="*/ 0 w 5364088"/>
                <a:gd name="connsiteY0-22" fmla="*/ 12700 h 1164822"/>
                <a:gd name="connsiteX1-23" fmla="*/ 5364088 w 5364088"/>
                <a:gd name="connsiteY1-24" fmla="*/ 0 h 1164822"/>
                <a:gd name="connsiteX2-25" fmla="*/ 4759654 w 5364088"/>
                <a:gd name="connsiteY2-26" fmla="*/ 1149323 h 1164822"/>
                <a:gd name="connsiteX3-27" fmla="*/ 0 w 5364088"/>
                <a:gd name="connsiteY3-28" fmla="*/ 1164822 h 1164822"/>
                <a:gd name="connsiteX4-29" fmla="*/ 0 w 5364088"/>
                <a:gd name="connsiteY4-30" fmla="*/ 12700 h 1164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364088" h="1164822">
                  <a:moveTo>
                    <a:pt x="0" y="12700"/>
                  </a:moveTo>
                  <a:lnTo>
                    <a:pt x="5364088" y="0"/>
                  </a:lnTo>
                  <a:lnTo>
                    <a:pt x="4759654" y="1149323"/>
                  </a:lnTo>
                  <a:lnTo>
                    <a:pt x="0" y="1164822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26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 rot="10800000">
              <a:off x="-481638" y="2489212"/>
              <a:ext cx="4991383" cy="4434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调试绝招</a:t>
              </a:r>
            </a:p>
          </p:txBody>
        </p:sp>
      </p:grp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96C356-E631-A070-1718-F6CC3B25BAC0}"/>
              </a:ext>
            </a:extLst>
          </p:cNvPr>
          <p:cNvSpPr txBox="1"/>
          <p:nvPr/>
        </p:nvSpPr>
        <p:spPr>
          <a:xfrm>
            <a:off x="1627055" y="350635"/>
            <a:ext cx="51635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C</a:t>
            </a:r>
            <a:r>
              <a:rPr lang="zh-CN" altLang="en-US" sz="2500" b="1" dirty="0"/>
              <a:t>语言函数的返回地址，保存在栈里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3E5867-9B15-DD71-645F-7CCA21ADE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67944"/>
            <a:ext cx="9084978" cy="347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49450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B53BD49-69D7-96E9-912F-45F828CE33C4}"/>
              </a:ext>
            </a:extLst>
          </p:cNvPr>
          <p:cNvSpPr txBox="1"/>
          <p:nvPr/>
        </p:nvSpPr>
        <p:spPr>
          <a:xfrm>
            <a:off x="3079606" y="131248"/>
            <a:ext cx="17876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/>
              <a:t>栈内容示例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01F275-113E-3934-AA10-0EE4938BB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294" y="948821"/>
            <a:ext cx="3647874" cy="379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27042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1ED7E0F-6A5D-7577-52C3-1100788D7D62}"/>
              </a:ext>
            </a:extLst>
          </p:cNvPr>
          <p:cNvSpPr txBox="1"/>
          <p:nvPr/>
        </p:nvSpPr>
        <p:spPr>
          <a:xfrm>
            <a:off x="1163067" y="2217807"/>
            <a:ext cx="7385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2. </a:t>
            </a:r>
            <a:r>
              <a:rPr lang="zh-CN" altLang="en-US" sz="4000" b="1" dirty="0"/>
              <a:t>修改异常处理函数打印栈内容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1085448564"/>
      </p:ext>
    </p:ext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E8502C7-F74D-BAE9-F763-8CB4B3812176}"/>
              </a:ext>
            </a:extLst>
          </p:cNvPr>
          <p:cNvSpPr txBox="1"/>
          <p:nvPr/>
        </p:nvSpPr>
        <p:spPr>
          <a:xfrm>
            <a:off x="2063140" y="801782"/>
            <a:ext cx="50177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/>
              <a:t>发生错误时，异常函数如何处理？</a:t>
            </a:r>
            <a:endParaRPr lang="en-US" altLang="zh-CN" sz="25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603748-398F-C414-0F53-F22B43260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09" y="1481297"/>
            <a:ext cx="5752381" cy="25619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BDC8C7-71F0-A942-F04B-0BC5798BC46F}"/>
              </a:ext>
            </a:extLst>
          </p:cNvPr>
          <p:cNvSpPr txBox="1"/>
          <p:nvPr/>
        </p:nvSpPr>
        <p:spPr>
          <a:xfrm>
            <a:off x="2063140" y="4245663"/>
            <a:ext cx="50177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/>
              <a:t>太浪费！我们可以打印更多信息！</a:t>
            </a:r>
            <a:endParaRPr lang="en-US" altLang="zh-CN" sz="2500" b="1" dirty="0"/>
          </a:p>
        </p:txBody>
      </p:sp>
    </p:spTree>
    <p:extLst>
      <p:ext uri="{BB962C8B-B14F-4D97-AF65-F5344CB8AC3E}">
        <p14:creationId xmlns:p14="http://schemas.microsoft.com/office/powerpoint/2010/main" val="3349326329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C577D5-9728-3144-A460-407B85559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550" y="628650"/>
            <a:ext cx="2449813" cy="426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94CABF-D95A-613C-A194-C3C84D24086F}"/>
              </a:ext>
            </a:extLst>
          </p:cNvPr>
          <p:cNvSpPr txBox="1"/>
          <p:nvPr/>
        </p:nvSpPr>
        <p:spPr>
          <a:xfrm>
            <a:off x="2025040" y="172328"/>
            <a:ext cx="40511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/>
              <a:t>发生错误时，栈的使用情况</a:t>
            </a:r>
            <a:endParaRPr lang="en-US" altLang="zh-CN" sz="2500" b="1" dirty="0"/>
          </a:p>
        </p:txBody>
      </p:sp>
    </p:spTree>
    <p:extLst>
      <p:ext uri="{BB962C8B-B14F-4D97-AF65-F5344CB8AC3E}">
        <p14:creationId xmlns:p14="http://schemas.microsoft.com/office/powerpoint/2010/main" val="1297163535"/>
      </p:ext>
    </p:extLst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B04BE22-8CCB-9046-02A6-66847FC1269E}"/>
              </a:ext>
            </a:extLst>
          </p:cNvPr>
          <p:cNvSpPr txBox="1"/>
          <p:nvPr/>
        </p:nvSpPr>
        <p:spPr>
          <a:xfrm>
            <a:off x="2796565" y="248528"/>
            <a:ext cx="33475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/>
              <a:t>修改</a:t>
            </a:r>
            <a:r>
              <a:rPr lang="en-US" altLang="zh-CN" sz="2500" b="1" dirty="0" err="1"/>
              <a:t>HardFault_Handler</a:t>
            </a:r>
            <a:endParaRPr lang="en-US" altLang="zh-CN" sz="25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C67E91-EFF2-CC54-671A-F07DB3930718}"/>
              </a:ext>
            </a:extLst>
          </p:cNvPr>
          <p:cNvSpPr txBox="1"/>
          <p:nvPr/>
        </p:nvSpPr>
        <p:spPr>
          <a:xfrm>
            <a:off x="923925" y="955432"/>
            <a:ext cx="789622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IMPORT </a:t>
            </a:r>
            <a:r>
              <a:rPr lang="en-US" altLang="zh-CN" sz="1000" dirty="0" err="1"/>
              <a:t>rt_hw_hard_fault_exception</a:t>
            </a:r>
            <a:endParaRPr lang="en-US" altLang="zh-CN" sz="1000" dirty="0"/>
          </a:p>
          <a:p>
            <a:r>
              <a:rPr lang="en-US" altLang="zh-CN" sz="1000" dirty="0"/>
              <a:t>    EXPORT </a:t>
            </a:r>
            <a:r>
              <a:rPr lang="en-US" altLang="zh-CN" sz="1000" dirty="0" err="1"/>
              <a:t>HardFault_Handler</a:t>
            </a:r>
            <a:endParaRPr lang="en-US" altLang="zh-CN" sz="1000" dirty="0"/>
          </a:p>
          <a:p>
            <a:r>
              <a:rPr lang="en-US" altLang="zh-CN" sz="1000" dirty="0" err="1"/>
              <a:t>HardFault_Handler</a:t>
            </a:r>
            <a:r>
              <a:rPr lang="en-US" altLang="zh-CN" sz="1000" dirty="0"/>
              <a:t>    PROC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; get current context</a:t>
            </a:r>
          </a:p>
          <a:p>
            <a:r>
              <a:rPr lang="en-US" altLang="zh-CN" sz="1000" dirty="0"/>
              <a:t>    TST     </a:t>
            </a:r>
            <a:r>
              <a:rPr lang="en-US" altLang="zh-CN" sz="1000" dirty="0" err="1"/>
              <a:t>lr</a:t>
            </a:r>
            <a:r>
              <a:rPr lang="en-US" altLang="zh-CN" sz="1000" dirty="0"/>
              <a:t>, #0x04               ; if(!EXC_RETURN[2])</a:t>
            </a:r>
          </a:p>
          <a:p>
            <a:r>
              <a:rPr lang="en-US" altLang="zh-CN" sz="1000" dirty="0"/>
              <a:t>    ITE     EQ</a:t>
            </a:r>
          </a:p>
          <a:p>
            <a:r>
              <a:rPr lang="en-US" altLang="zh-CN" sz="1000" dirty="0"/>
              <a:t>    MRSEQ   r0, </a:t>
            </a:r>
            <a:r>
              <a:rPr lang="en-US" altLang="zh-CN" sz="1000" dirty="0" err="1"/>
              <a:t>msp</a:t>
            </a:r>
            <a:r>
              <a:rPr lang="en-US" altLang="zh-CN" sz="1000" dirty="0"/>
              <a:t>                 ; [2]=0 ==&gt; Z=1, get fault context from handler.</a:t>
            </a:r>
          </a:p>
          <a:p>
            <a:r>
              <a:rPr lang="en-US" altLang="zh-CN" sz="1000" dirty="0"/>
              <a:t>    MRSNE   r0, </a:t>
            </a:r>
            <a:r>
              <a:rPr lang="en-US" altLang="zh-CN" sz="1000" dirty="0" err="1"/>
              <a:t>psp</a:t>
            </a:r>
            <a:r>
              <a:rPr lang="en-US" altLang="zh-CN" sz="1000" dirty="0"/>
              <a:t>                 ; [2]=1 ==&gt; Z=0, get fault context from thread.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STMFD   r0!, {r4 - r11}         ; push r4 - r11 register</a:t>
            </a:r>
          </a:p>
          <a:p>
            <a:r>
              <a:rPr lang="en-US" altLang="zh-CN" sz="1000" dirty="0"/>
              <a:t>    STMFD   r0!, {</a:t>
            </a:r>
            <a:r>
              <a:rPr lang="en-US" altLang="zh-CN" sz="1000" dirty="0" err="1"/>
              <a:t>lr</a:t>
            </a:r>
            <a:r>
              <a:rPr lang="en-US" altLang="zh-CN" sz="1000" dirty="0"/>
              <a:t>}               ; push </a:t>
            </a:r>
            <a:r>
              <a:rPr lang="en-US" altLang="zh-CN" sz="1000" dirty="0" err="1"/>
              <a:t>exec_return</a:t>
            </a:r>
            <a:r>
              <a:rPr lang="en-US" altLang="zh-CN" sz="1000" dirty="0"/>
              <a:t> register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TST     </a:t>
            </a:r>
            <a:r>
              <a:rPr lang="en-US" altLang="zh-CN" sz="1000" dirty="0" err="1"/>
              <a:t>lr</a:t>
            </a:r>
            <a:r>
              <a:rPr lang="en-US" altLang="zh-CN" sz="1000" dirty="0"/>
              <a:t>, #0x04               ; if(!EXC_RETURN[2])</a:t>
            </a:r>
          </a:p>
          <a:p>
            <a:r>
              <a:rPr lang="en-US" altLang="zh-CN" sz="1000" dirty="0"/>
              <a:t>    ITE     EQ</a:t>
            </a:r>
          </a:p>
          <a:p>
            <a:r>
              <a:rPr lang="en-US" altLang="zh-CN" sz="1000" dirty="0"/>
              <a:t>    MSREQ   </a:t>
            </a:r>
            <a:r>
              <a:rPr lang="en-US" altLang="zh-CN" sz="1000" dirty="0" err="1"/>
              <a:t>msp</a:t>
            </a:r>
            <a:r>
              <a:rPr lang="en-US" altLang="zh-CN" sz="1000" dirty="0"/>
              <a:t>, r0                 ; [2]=0 ==&gt; Z=1, update stack pointer to MSP.</a:t>
            </a:r>
          </a:p>
          <a:p>
            <a:r>
              <a:rPr lang="en-US" altLang="zh-CN" sz="1000" dirty="0"/>
              <a:t>    MSRNE   </a:t>
            </a:r>
            <a:r>
              <a:rPr lang="en-US" altLang="zh-CN" sz="1000" dirty="0" err="1"/>
              <a:t>psp</a:t>
            </a:r>
            <a:r>
              <a:rPr lang="en-US" altLang="zh-CN" sz="1000" dirty="0"/>
              <a:t>, r0                 ; [2]=1 ==&gt; Z=0, update stack pointer to PSP.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PUSH    {</a:t>
            </a:r>
            <a:r>
              <a:rPr lang="en-US" altLang="zh-CN" sz="1000" dirty="0" err="1"/>
              <a:t>lr</a:t>
            </a:r>
            <a:r>
              <a:rPr lang="en-US" altLang="zh-CN" sz="1000" dirty="0"/>
              <a:t>}</a:t>
            </a:r>
          </a:p>
          <a:p>
            <a:r>
              <a:rPr lang="en-US" altLang="zh-CN" sz="1000" dirty="0"/>
              <a:t>    BL      </a:t>
            </a:r>
            <a:r>
              <a:rPr lang="en-US" altLang="zh-CN" sz="1000" dirty="0" err="1"/>
              <a:t>rt_hw_hard_fault_exception</a:t>
            </a:r>
            <a:endParaRPr lang="en-US" altLang="zh-CN" sz="1000" dirty="0"/>
          </a:p>
          <a:p>
            <a:r>
              <a:rPr lang="en-US" altLang="zh-CN" sz="1000" dirty="0"/>
              <a:t>    POP     {</a:t>
            </a:r>
            <a:r>
              <a:rPr lang="en-US" altLang="zh-CN" sz="1000" dirty="0" err="1"/>
              <a:t>lr</a:t>
            </a:r>
            <a:r>
              <a:rPr lang="en-US" altLang="zh-CN" sz="1000" dirty="0"/>
              <a:t>}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ORR     </a:t>
            </a:r>
            <a:r>
              <a:rPr lang="en-US" altLang="zh-CN" sz="1000" dirty="0" err="1"/>
              <a:t>lr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lr</a:t>
            </a:r>
            <a:r>
              <a:rPr lang="en-US" altLang="zh-CN" sz="1000" dirty="0"/>
              <a:t>, #0x04</a:t>
            </a:r>
          </a:p>
          <a:p>
            <a:r>
              <a:rPr lang="en-US" altLang="zh-CN" sz="1000" dirty="0"/>
              <a:t>    BX      </a:t>
            </a:r>
            <a:r>
              <a:rPr lang="en-US" altLang="zh-CN" sz="1000" dirty="0" err="1"/>
              <a:t>lr</a:t>
            </a:r>
            <a:endParaRPr lang="en-US" altLang="zh-CN" sz="1000" dirty="0"/>
          </a:p>
          <a:p>
            <a:r>
              <a:rPr lang="en-US" altLang="zh-CN" sz="1000" dirty="0"/>
              <a:t>    ENDP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8713984"/>
      </p:ext>
    </p:extLst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B04BE22-8CCB-9046-02A6-66847FC1269E}"/>
              </a:ext>
            </a:extLst>
          </p:cNvPr>
          <p:cNvSpPr txBox="1"/>
          <p:nvPr/>
        </p:nvSpPr>
        <p:spPr>
          <a:xfrm>
            <a:off x="2796565" y="248528"/>
            <a:ext cx="24400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/>
              <a:t>打印寄存器和栈</a:t>
            </a:r>
            <a:endParaRPr lang="en-US" altLang="zh-CN" sz="25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502204-4A5B-1BB5-7142-1662DDF5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562" y="714375"/>
            <a:ext cx="4664489" cy="4429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E3F53F-0575-4F69-BFBA-FF76674F0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63" y="725582"/>
            <a:ext cx="2894724" cy="334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54796"/>
      </p:ext>
    </p:extLst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0943030-E75A-89AC-4734-0FD9AA7B1752}"/>
              </a:ext>
            </a:extLst>
          </p:cNvPr>
          <p:cNvSpPr txBox="1"/>
          <p:nvPr/>
        </p:nvSpPr>
        <p:spPr>
          <a:xfrm>
            <a:off x="304721" y="2104028"/>
            <a:ext cx="88392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800" dirty="0"/>
              <a:t>3.</a:t>
            </a:r>
            <a:r>
              <a:rPr lang="zh-CN" altLang="en-US" sz="3800" dirty="0"/>
              <a:t>示例：手工分析栈，找出函数调用关系</a:t>
            </a:r>
            <a:endParaRPr lang="en-US" altLang="zh-CN" sz="3800" b="1" dirty="0"/>
          </a:p>
        </p:txBody>
      </p:sp>
    </p:spTree>
    <p:extLst>
      <p:ext uri="{BB962C8B-B14F-4D97-AF65-F5344CB8AC3E}">
        <p14:creationId xmlns:p14="http://schemas.microsoft.com/office/powerpoint/2010/main" val="1229732044"/>
      </p:ext>
    </p:extLst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8040056-6DC2-6A00-9953-87D533C28306}"/>
              </a:ext>
            </a:extLst>
          </p:cNvPr>
          <p:cNvSpPr txBox="1"/>
          <p:nvPr/>
        </p:nvSpPr>
        <p:spPr>
          <a:xfrm>
            <a:off x="673076" y="820161"/>
            <a:ext cx="6834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要分析栈，需要得到程序的反汇编码</a:t>
            </a:r>
            <a:endParaRPr lang="en-US" altLang="zh-CN" b="1" dirty="0"/>
          </a:p>
          <a:p>
            <a:r>
              <a:rPr lang="en-US" altLang="zh-CN" dirty="0" err="1"/>
              <a:t>fromelf</a:t>
            </a:r>
            <a:r>
              <a:rPr lang="en-US" altLang="zh-CN" dirty="0"/>
              <a:t>  --text  -a -c  --output=</a:t>
            </a:r>
            <a:r>
              <a:rPr lang="en-US" altLang="zh-CN" dirty="0" err="1"/>
              <a:t>all.dis</a:t>
            </a:r>
            <a:r>
              <a:rPr lang="en-US" altLang="zh-CN" dirty="0"/>
              <a:t>    F103_Moduel\F103_Moduel.axf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31F20C-FB62-7DAE-2935-65A68F9EB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59" y="1466492"/>
            <a:ext cx="4515618" cy="339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38899"/>
      </p:ext>
    </p:extLst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8435734-6F9A-C25A-EAC1-7856D639945F}"/>
              </a:ext>
            </a:extLst>
          </p:cNvPr>
          <p:cNvSpPr txBox="1"/>
          <p:nvPr/>
        </p:nvSpPr>
        <p:spPr>
          <a:xfrm>
            <a:off x="762449" y="980140"/>
            <a:ext cx="70968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3.1 </a:t>
            </a:r>
            <a:r>
              <a:rPr lang="zh-CN" altLang="en-US" sz="2500" b="1" dirty="0"/>
              <a:t>根据</a:t>
            </a:r>
            <a:r>
              <a:rPr lang="en-US" altLang="zh-CN" sz="2500" b="1" dirty="0"/>
              <a:t>PC</a:t>
            </a:r>
            <a:r>
              <a:rPr lang="zh-CN" altLang="en-US" sz="2500" b="1" dirty="0"/>
              <a:t>值在反汇编文件中找到发生错误的位置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D3441B9-9615-023F-D7DD-6DC823FA6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14" y="1838416"/>
            <a:ext cx="6028571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9241"/>
      </p:ext>
    </p:extLst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99399" y="826077"/>
            <a:ext cx="60486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韦东山</a:t>
            </a:r>
            <a:endParaRPr lang="en-US" altLang="zh-CN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从业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年，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15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年嵌入式培训经验，涉及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Linux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FreeRTOS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RT-Thread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等，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专注于嵌入式操作系统。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24BDF93-74FE-37C0-2B76-A1F95883B046}"/>
              </a:ext>
            </a:extLst>
          </p:cNvPr>
          <p:cNvSpPr txBox="1"/>
          <p:nvPr/>
        </p:nvSpPr>
        <p:spPr>
          <a:xfrm>
            <a:off x="362346" y="541393"/>
            <a:ext cx="8915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3.2 </a:t>
            </a:r>
            <a:r>
              <a:rPr lang="zh-CN" altLang="en-US" sz="2000" b="1" dirty="0"/>
              <a:t>发现函数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太简单，它根本没有使用栈，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zh-CN" altLang="en-US" sz="2000" b="1" dirty="0"/>
              <a:t>函数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执行完，直接返回到</a:t>
            </a:r>
            <a:r>
              <a:rPr lang="en-US" altLang="zh-CN" sz="2000" b="1" dirty="0"/>
              <a:t>LR</a:t>
            </a:r>
            <a:r>
              <a:rPr lang="zh-CN" altLang="en-US" sz="2000" b="1" dirty="0"/>
              <a:t>。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zh-CN" altLang="en-US" sz="2000" b="1" dirty="0"/>
              <a:t>在打印的信息中，</a:t>
            </a:r>
            <a:r>
              <a:rPr lang="en-US" altLang="zh-CN" sz="2000" b="1" dirty="0"/>
              <a:t>LR=0x08000383</a:t>
            </a:r>
            <a:r>
              <a:rPr lang="zh-CN" altLang="en-US" sz="2000" b="1" dirty="0"/>
              <a:t>，去掉</a:t>
            </a:r>
            <a:r>
              <a:rPr lang="en-US" altLang="zh-CN" sz="2000" b="1" dirty="0"/>
              <a:t>bit0</a:t>
            </a:r>
            <a:r>
              <a:rPr lang="zh-CN" altLang="en-US" sz="2000" b="1" dirty="0"/>
              <a:t>，就是：</a:t>
            </a:r>
            <a:r>
              <a:rPr lang="en-US" altLang="zh-CN" sz="2000" b="1" dirty="0"/>
              <a:t>0x08000382</a:t>
            </a:r>
          </a:p>
          <a:p>
            <a:r>
              <a:rPr lang="en-US" altLang="zh-CN" sz="2000" b="1" dirty="0"/>
              <a:t>      </a:t>
            </a:r>
            <a:r>
              <a:rPr lang="zh-CN" altLang="en-US" sz="2000" b="1" dirty="0"/>
              <a:t>根据这个值，在反汇编文件中找到函数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的调用者，是函数</a:t>
            </a:r>
            <a:r>
              <a:rPr lang="en-US" altLang="zh-CN" sz="2000" b="1" dirty="0"/>
              <a:t>B</a:t>
            </a:r>
            <a:endParaRPr lang="zh-CN" altLang="en-US" sz="20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A0FDB7-6D2E-1396-2806-D086ECCEB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09" y="2248016"/>
            <a:ext cx="7752381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25374"/>
      </p:ext>
    </p:extLst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1983C6E-87E3-A396-5E88-E68D5206A4F4}"/>
              </a:ext>
            </a:extLst>
          </p:cNvPr>
          <p:cNvSpPr txBox="1"/>
          <p:nvPr/>
        </p:nvSpPr>
        <p:spPr>
          <a:xfrm>
            <a:off x="371400" y="967483"/>
            <a:ext cx="86982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3.3 </a:t>
            </a:r>
            <a:r>
              <a:rPr lang="zh-CN" altLang="en-US" sz="2500" b="1" dirty="0"/>
              <a:t>在函数</a:t>
            </a:r>
            <a:r>
              <a:rPr lang="en-US" altLang="zh-CN" sz="2500" b="1" dirty="0"/>
              <a:t>B</a:t>
            </a:r>
            <a:r>
              <a:rPr lang="zh-CN" altLang="en-US" sz="2500" b="1" dirty="0"/>
              <a:t>的入口处，发现使用了</a:t>
            </a:r>
            <a:r>
              <a:rPr lang="en-US" altLang="zh-CN" sz="2500" b="1" dirty="0"/>
              <a:t>8</a:t>
            </a:r>
            <a:r>
              <a:rPr lang="zh-CN" altLang="en-US" sz="2500" b="1" dirty="0"/>
              <a:t>字节的栈，并且保存了</a:t>
            </a:r>
            <a:r>
              <a:rPr lang="en-US" altLang="zh-CN" sz="2500" b="1" dirty="0"/>
              <a:t>LR</a:t>
            </a:r>
            <a:endParaRPr lang="zh-CN" altLang="en-US" sz="25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204379-AF63-23BD-0D38-86EE1F54C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09" y="1832297"/>
            <a:ext cx="7752381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19677"/>
      </p:ext>
    </p:extLst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F52B16E-38D2-C7B1-7B94-559CFE21AA21}"/>
              </a:ext>
            </a:extLst>
          </p:cNvPr>
          <p:cNvSpPr txBox="1"/>
          <p:nvPr/>
        </p:nvSpPr>
        <p:spPr>
          <a:xfrm>
            <a:off x="150832" y="599435"/>
            <a:ext cx="8993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3.4 </a:t>
            </a:r>
            <a:r>
              <a:rPr lang="zh-CN" altLang="en-US" sz="2000" b="1" dirty="0"/>
              <a:t>分析函数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的栈：确定返回地址</a:t>
            </a:r>
            <a:r>
              <a:rPr lang="en-US" altLang="zh-CN" sz="2000" b="1" dirty="0"/>
              <a:t>LR=0x08000355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bit0</a:t>
            </a:r>
            <a:r>
              <a:rPr lang="zh-CN" altLang="en-US" sz="2000" b="1" dirty="0"/>
              <a:t>清零后就是</a:t>
            </a:r>
            <a:r>
              <a:rPr lang="en-US" altLang="zh-CN" sz="2000" b="1" dirty="0"/>
              <a:t>0x08000354</a:t>
            </a:r>
            <a:endParaRPr lang="zh-CN" altLang="en-US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6E612A-C332-5511-31BF-EEA39FDDF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6" y="3086963"/>
            <a:ext cx="9144000" cy="13864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D4E678-6DAD-D579-F48C-EDBAF393F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480" y="999545"/>
            <a:ext cx="6238395" cy="16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72469"/>
      </p:ext>
    </p:extLst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F52B16E-38D2-C7B1-7B94-559CFE21AA21}"/>
              </a:ext>
            </a:extLst>
          </p:cNvPr>
          <p:cNvSpPr txBox="1"/>
          <p:nvPr/>
        </p:nvSpPr>
        <p:spPr>
          <a:xfrm>
            <a:off x="436582" y="713095"/>
            <a:ext cx="7061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3.5 </a:t>
            </a:r>
            <a:r>
              <a:rPr lang="zh-CN" altLang="en-US" sz="2000" b="1" dirty="0"/>
              <a:t>在反汇编中搜</a:t>
            </a:r>
            <a:r>
              <a:rPr lang="en-US" altLang="zh-CN" sz="2000" b="1" dirty="0"/>
              <a:t>0x08000354 </a:t>
            </a:r>
            <a:r>
              <a:rPr lang="zh-CN" altLang="en-US" sz="2000" b="1" dirty="0"/>
              <a:t>，确定函数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的返回地址是函数</a:t>
            </a:r>
            <a:r>
              <a:rPr lang="en-US" altLang="zh-CN" sz="2000" b="1" dirty="0"/>
              <a:t>A</a:t>
            </a:r>
            <a:endParaRPr lang="zh-CN" altLang="en-US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7E3C70-B55A-DEC5-F499-C0257385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06" y="1619369"/>
            <a:ext cx="7695238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35801"/>
      </p:ext>
    </p:extLst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BBFD801-E57C-C89D-337D-43F5422700FE}"/>
              </a:ext>
            </a:extLst>
          </p:cNvPr>
          <p:cNvSpPr txBox="1"/>
          <p:nvPr/>
        </p:nvSpPr>
        <p:spPr>
          <a:xfrm>
            <a:off x="222892" y="889658"/>
            <a:ext cx="86982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3.6 </a:t>
            </a:r>
            <a:r>
              <a:rPr lang="zh-CN" altLang="en-US" sz="2500" b="1" dirty="0"/>
              <a:t>在函数</a:t>
            </a:r>
            <a:r>
              <a:rPr lang="en-US" altLang="zh-CN" sz="2500" b="1" dirty="0"/>
              <a:t>A</a:t>
            </a:r>
            <a:r>
              <a:rPr lang="zh-CN" altLang="en-US" sz="2500" b="1" dirty="0"/>
              <a:t>的入口处，发现使用了</a:t>
            </a:r>
            <a:r>
              <a:rPr lang="en-US" altLang="zh-CN" sz="2500" b="1" dirty="0"/>
              <a:t>8</a:t>
            </a:r>
            <a:r>
              <a:rPr lang="zh-CN" altLang="en-US" sz="2500" b="1" dirty="0"/>
              <a:t>字节的栈，并且保存了</a:t>
            </a:r>
            <a:r>
              <a:rPr lang="en-US" altLang="zh-CN" sz="2500" b="1" dirty="0"/>
              <a:t>LR</a:t>
            </a:r>
            <a:endParaRPr lang="zh-CN" altLang="en-US" sz="25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3BA082E-2B4B-C866-FA0A-419CD3881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56" y="1543169"/>
            <a:ext cx="7695238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18408"/>
      </p:ext>
    </p:extLst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BBFD801-E57C-C89D-337D-43F5422700FE}"/>
              </a:ext>
            </a:extLst>
          </p:cNvPr>
          <p:cNvSpPr txBox="1"/>
          <p:nvPr/>
        </p:nvSpPr>
        <p:spPr>
          <a:xfrm>
            <a:off x="222892" y="889658"/>
            <a:ext cx="9009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3.7 </a:t>
            </a:r>
            <a:r>
              <a:rPr lang="zh-CN" altLang="en-US" sz="2000" b="1" dirty="0"/>
              <a:t>分析函数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的栈：确定返回地址</a:t>
            </a:r>
            <a:r>
              <a:rPr lang="en-US" altLang="zh-CN" sz="2000" b="1" dirty="0"/>
              <a:t>LR=0x08001d99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bit0</a:t>
            </a:r>
            <a:r>
              <a:rPr lang="zh-CN" altLang="en-US" sz="2000" b="1" dirty="0"/>
              <a:t>清零后就是</a:t>
            </a:r>
            <a:r>
              <a:rPr lang="en-US" altLang="zh-CN" sz="2000" b="1" dirty="0"/>
              <a:t>0x08001d98</a:t>
            </a:r>
          </a:p>
          <a:p>
            <a:r>
              <a:rPr lang="en-US" altLang="zh-CN" sz="2000" b="1" dirty="0"/>
              <a:t>       </a:t>
            </a:r>
            <a:r>
              <a:rPr lang="zh-CN" altLang="en-US" sz="2000" b="1" dirty="0"/>
              <a:t>这是</a:t>
            </a:r>
            <a:r>
              <a:rPr lang="en-US" altLang="zh-CN" sz="2000" b="1" dirty="0" err="1"/>
              <a:t>TestDebug</a:t>
            </a:r>
            <a:r>
              <a:rPr lang="zh-CN" altLang="en-US" sz="2000" b="1" dirty="0"/>
              <a:t>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90467E-DFAF-9CA2-13EC-44271BEF6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86" y="1766360"/>
            <a:ext cx="6424114" cy="293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81736"/>
      </p:ext>
    </p:extLst>
  </p:cSld>
  <p:clrMapOvr>
    <a:masterClrMapping/>
  </p:clrMapOvr>
  <p:transition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37EC90-96A9-52A9-87FC-0F13FD2DC63F}"/>
              </a:ext>
            </a:extLst>
          </p:cNvPr>
          <p:cNvSpPr txBox="1"/>
          <p:nvPr/>
        </p:nvSpPr>
        <p:spPr>
          <a:xfrm>
            <a:off x="2847157" y="1527618"/>
            <a:ext cx="3230372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3.8 </a:t>
            </a:r>
            <a:r>
              <a:rPr lang="zh-CN" altLang="en-US" sz="2500" b="1" dirty="0"/>
              <a:t>最终，调用链为：</a:t>
            </a:r>
            <a:endParaRPr lang="en-US" altLang="zh-CN" sz="2500" b="1" dirty="0"/>
          </a:p>
          <a:p>
            <a:endParaRPr lang="en-US" altLang="zh-CN" sz="2500" b="1" dirty="0"/>
          </a:p>
          <a:p>
            <a:r>
              <a:rPr lang="en-US" altLang="zh-CN" sz="2500" b="1" dirty="0"/>
              <a:t>	</a:t>
            </a:r>
            <a:r>
              <a:rPr lang="en-US" altLang="zh-CN" sz="2500" dirty="0" err="1"/>
              <a:t>TestDebug</a:t>
            </a:r>
            <a:endParaRPr lang="en-US" altLang="zh-CN" sz="2500" dirty="0"/>
          </a:p>
          <a:p>
            <a:r>
              <a:rPr lang="en-US" altLang="zh-CN" sz="2500" dirty="0"/>
              <a:t>		A</a:t>
            </a:r>
          </a:p>
          <a:p>
            <a:r>
              <a:rPr lang="en-US" altLang="zh-CN" sz="2500" dirty="0"/>
              <a:t>			B</a:t>
            </a:r>
          </a:p>
          <a:p>
            <a:r>
              <a:rPr lang="en-US" altLang="zh-CN" sz="2500" dirty="0"/>
              <a:t>				C</a:t>
            </a:r>
          </a:p>
          <a:p>
            <a:r>
              <a:rPr lang="en-US" altLang="zh-CN" sz="2500" b="1" dirty="0"/>
              <a:t>	</a:t>
            </a:r>
            <a:endParaRPr lang="zh-CN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631170843"/>
      </p:ext>
    </p:extLst>
  </p:cSld>
  <p:clrMapOvr>
    <a:masterClrMapping/>
  </p:clrMapOvr>
  <p:transition>
    <p:split orient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11" y="495352"/>
            <a:ext cx="793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43415" y="957082"/>
            <a:ext cx="680072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内容</a:t>
            </a:r>
          </a:p>
        </p:txBody>
      </p:sp>
      <p:sp>
        <p:nvSpPr>
          <p:cNvPr id="12" name="Freeform: Shape 38"/>
          <p:cNvSpPr/>
          <p:nvPr/>
        </p:nvSpPr>
        <p:spPr>
          <a:xfrm>
            <a:off x="844682" y="1045381"/>
            <a:ext cx="298733" cy="260008"/>
          </a:xfrm>
          <a:custGeom>
            <a:avLst/>
            <a:gdLst>
              <a:gd name="connsiteX0" fmla="*/ 395021 w 395021"/>
              <a:gd name="connsiteY0" fmla="*/ 0 h 343815"/>
              <a:gd name="connsiteX1" fmla="*/ 395021 w 395021"/>
              <a:gd name="connsiteY1" fmla="*/ 70714 h 343815"/>
              <a:gd name="connsiteX2" fmla="*/ 320650 w 395021"/>
              <a:gd name="connsiteY2" fmla="*/ 179223 h 343815"/>
              <a:gd name="connsiteX3" fmla="*/ 395021 w 395021"/>
              <a:gd name="connsiteY3" fmla="*/ 179223 h 343815"/>
              <a:gd name="connsiteX4" fmla="*/ 395021 w 395021"/>
              <a:gd name="connsiteY4" fmla="*/ 343815 h 343815"/>
              <a:gd name="connsiteX5" fmla="*/ 242621 w 395021"/>
              <a:gd name="connsiteY5" fmla="*/ 343815 h 343815"/>
              <a:gd name="connsiteX6" fmla="*/ 242621 w 395021"/>
              <a:gd name="connsiteY6" fmla="*/ 179223 h 343815"/>
              <a:gd name="connsiteX7" fmla="*/ 287731 w 395021"/>
              <a:gd name="connsiteY7" fmla="*/ 63399 h 343815"/>
              <a:gd name="connsiteX8" fmla="*/ 395021 w 395021"/>
              <a:gd name="connsiteY8" fmla="*/ 0 h 343815"/>
              <a:gd name="connsiteX9" fmla="*/ 152400 w 395021"/>
              <a:gd name="connsiteY9" fmla="*/ 0 h 343815"/>
              <a:gd name="connsiteX10" fmla="*/ 152400 w 395021"/>
              <a:gd name="connsiteY10" fmla="*/ 70714 h 343815"/>
              <a:gd name="connsiteX11" fmla="*/ 78029 w 395021"/>
              <a:gd name="connsiteY11" fmla="*/ 179223 h 343815"/>
              <a:gd name="connsiteX12" fmla="*/ 152400 w 395021"/>
              <a:gd name="connsiteY12" fmla="*/ 179223 h 343815"/>
              <a:gd name="connsiteX13" fmla="*/ 152400 w 395021"/>
              <a:gd name="connsiteY13" fmla="*/ 343815 h 343815"/>
              <a:gd name="connsiteX14" fmla="*/ 0 w 395021"/>
              <a:gd name="connsiteY14" fmla="*/ 343815 h 343815"/>
              <a:gd name="connsiteX15" fmla="*/ 0 w 395021"/>
              <a:gd name="connsiteY15" fmla="*/ 179223 h 343815"/>
              <a:gd name="connsiteX16" fmla="*/ 45111 w 395021"/>
              <a:gd name="connsiteY16" fmla="*/ 63399 h 343815"/>
              <a:gd name="connsiteX17" fmla="*/ 152400 w 395021"/>
              <a:gd name="connsiteY17" fmla="*/ 0 h 34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5021" h="343815">
                <a:moveTo>
                  <a:pt x="395021" y="0"/>
                </a:moveTo>
                <a:lnTo>
                  <a:pt x="395021" y="70714"/>
                </a:lnTo>
                <a:cubicBezTo>
                  <a:pt x="345440" y="87783"/>
                  <a:pt x="320650" y="123952"/>
                  <a:pt x="320650" y="179223"/>
                </a:cubicBezTo>
                <a:lnTo>
                  <a:pt x="395021" y="179223"/>
                </a:lnTo>
                <a:lnTo>
                  <a:pt x="395021" y="343815"/>
                </a:lnTo>
                <a:lnTo>
                  <a:pt x="242621" y="343815"/>
                </a:lnTo>
                <a:lnTo>
                  <a:pt x="242621" y="179223"/>
                </a:lnTo>
                <a:cubicBezTo>
                  <a:pt x="242621" y="135332"/>
                  <a:pt x="257658" y="96724"/>
                  <a:pt x="287731" y="63399"/>
                </a:cubicBezTo>
                <a:cubicBezTo>
                  <a:pt x="314554" y="34138"/>
                  <a:pt x="350317" y="13005"/>
                  <a:pt x="395021" y="0"/>
                </a:cubicBezTo>
                <a:close/>
                <a:moveTo>
                  <a:pt x="152400" y="0"/>
                </a:moveTo>
                <a:lnTo>
                  <a:pt x="152400" y="70714"/>
                </a:lnTo>
                <a:cubicBezTo>
                  <a:pt x="102819" y="87783"/>
                  <a:pt x="78029" y="123952"/>
                  <a:pt x="78029" y="179223"/>
                </a:cubicBezTo>
                <a:lnTo>
                  <a:pt x="152400" y="179223"/>
                </a:lnTo>
                <a:lnTo>
                  <a:pt x="152400" y="343815"/>
                </a:lnTo>
                <a:lnTo>
                  <a:pt x="0" y="343815"/>
                </a:lnTo>
                <a:lnTo>
                  <a:pt x="0" y="179223"/>
                </a:lnTo>
                <a:cubicBezTo>
                  <a:pt x="0" y="135332"/>
                  <a:pt x="15037" y="96724"/>
                  <a:pt x="45111" y="63399"/>
                </a:cubicBezTo>
                <a:cubicBezTo>
                  <a:pt x="71933" y="34138"/>
                  <a:pt x="107696" y="13005"/>
                  <a:pt x="152400" y="0"/>
                </a:cubicBezTo>
                <a:close/>
              </a:path>
            </a:pathLst>
          </a:custGeom>
          <a:solidFill>
            <a:srgbClr val="C00000">
              <a:alpha val="65000"/>
            </a:srgbClr>
          </a:solidFill>
          <a:ln>
            <a:noFill/>
          </a:ln>
          <a:effectLst>
            <a:outerShdw blurRad="660400" dist="457200" dir="8100000" sx="83000" sy="83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005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55" y="2108042"/>
            <a:ext cx="2880000" cy="1629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217" y="1799016"/>
            <a:ext cx="2880000" cy="1615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321" y="3167386"/>
            <a:ext cx="2880000" cy="1620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679" y="2777819"/>
            <a:ext cx="2880000" cy="1622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389" y="472492"/>
            <a:ext cx="7305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二、修改</a:t>
            </a: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bin</a:t>
            </a: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文件实现断点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A950B9-58EF-74FB-6814-ACFA4B6C5D4C}"/>
              </a:ext>
            </a:extLst>
          </p:cNvPr>
          <p:cNvSpPr txBox="1"/>
          <p:nvPr/>
        </p:nvSpPr>
        <p:spPr>
          <a:xfrm>
            <a:off x="500756" y="1694587"/>
            <a:ext cx="84946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内容：</a:t>
            </a:r>
            <a:endParaRPr lang="en-US" altLang="zh-CN" sz="3600" b="1" dirty="0"/>
          </a:p>
          <a:p>
            <a:pPr marL="457200" indent="-457200">
              <a:buAutoNum type="arabicPeriod"/>
            </a:pPr>
            <a:r>
              <a:rPr lang="zh-CN" altLang="en-US" sz="3600" dirty="0"/>
              <a:t>什么情况下需要打断点</a:t>
            </a:r>
            <a:endParaRPr lang="en-US" altLang="zh-CN" sz="3600" dirty="0"/>
          </a:p>
          <a:p>
            <a:pPr marL="457200" indent="-457200">
              <a:buAutoNum type="arabicPeriod"/>
            </a:pPr>
            <a:r>
              <a:rPr lang="zh-CN" altLang="en-US" sz="3600" dirty="0"/>
              <a:t>怎样人为触发断点</a:t>
            </a:r>
            <a:endParaRPr lang="en-US" altLang="zh-CN" sz="3600" dirty="0"/>
          </a:p>
          <a:p>
            <a:pPr marL="457200" indent="-457200">
              <a:buAutoNum type="arabicPeriod"/>
            </a:pPr>
            <a:r>
              <a:rPr lang="zh-CN" altLang="en-US" sz="3600" dirty="0"/>
              <a:t>修改异常处理函数打印寄存器和栈内容</a:t>
            </a:r>
            <a:endParaRPr lang="en-US" altLang="zh-CN" sz="3600" dirty="0"/>
          </a:p>
          <a:p>
            <a:pPr marL="457200" indent="-457200">
              <a:buAutoNum type="arabicPeriod"/>
            </a:pPr>
            <a:r>
              <a:rPr lang="zh-CN" altLang="en-US" sz="3600" dirty="0"/>
              <a:t>修改</a:t>
            </a:r>
            <a:r>
              <a:rPr lang="en-US" altLang="zh-CN" sz="3600" dirty="0"/>
              <a:t>bin</a:t>
            </a:r>
            <a:r>
              <a:rPr lang="zh-CN" altLang="en-US" sz="3600" dirty="0"/>
              <a:t>文件触发异常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088220884"/>
      </p:ext>
    </p:extLst>
  </p:cSld>
  <p:clrMapOvr>
    <a:masterClrMapping/>
  </p:clrMapOvr>
  <p:transition>
    <p:split orient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0943030-E75A-89AC-4734-0FD9AA7B1752}"/>
              </a:ext>
            </a:extLst>
          </p:cNvPr>
          <p:cNvSpPr txBox="1"/>
          <p:nvPr/>
        </p:nvSpPr>
        <p:spPr>
          <a:xfrm>
            <a:off x="1446825" y="913939"/>
            <a:ext cx="5775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zh-CN" altLang="en-US" sz="4000" b="1" dirty="0"/>
              <a:t>什么情况下需要打断点</a:t>
            </a:r>
            <a:endParaRPr lang="en-US" altLang="zh-CN" sz="4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CDD311-273A-0A12-B415-CB3DC0A0C3ED}"/>
              </a:ext>
            </a:extLst>
          </p:cNvPr>
          <p:cNvSpPr txBox="1"/>
          <p:nvPr/>
        </p:nvSpPr>
        <p:spPr>
          <a:xfrm>
            <a:off x="1314577" y="1961287"/>
            <a:ext cx="60404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ym typeface="Wingdings" panose="05000000000000000000" pitchFamily="2" charset="2"/>
              </a:rPr>
              <a:t> </a:t>
            </a:r>
            <a:r>
              <a:rPr lang="zh-CN" altLang="en-US" sz="3600" dirty="0"/>
              <a:t>没有调试器</a:t>
            </a:r>
            <a:endParaRPr lang="en-US" altLang="zh-CN" sz="3600" dirty="0"/>
          </a:p>
          <a:p>
            <a:r>
              <a:rPr lang="zh-CN" altLang="en-US" sz="3600" dirty="0">
                <a:sym typeface="Wingdings" panose="05000000000000000000" pitchFamily="2" charset="2"/>
              </a:rPr>
              <a:t> </a:t>
            </a:r>
            <a:r>
              <a:rPr lang="zh-CN" altLang="en-US" sz="3600" dirty="0"/>
              <a:t>不方便使用调试器</a:t>
            </a:r>
            <a:endParaRPr lang="en-US" altLang="zh-CN" sz="3600" dirty="0"/>
          </a:p>
          <a:p>
            <a:r>
              <a:rPr lang="zh-CN" altLang="en-US" sz="3600" dirty="0">
                <a:sym typeface="Wingdings" panose="05000000000000000000" pitchFamily="2" charset="2"/>
              </a:rPr>
              <a:t> 想查看代码任意位置的状态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777349875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11" y="485192"/>
            <a:ext cx="793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主题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2914606" y="1178754"/>
            <a:ext cx="4031614" cy="631031"/>
            <a:chOff x="4268" y="3540"/>
            <a:chExt cx="12936" cy="1325"/>
          </a:xfrm>
        </p:grpSpPr>
        <p:grpSp>
          <p:nvGrpSpPr>
            <p:cNvPr id="62" name="组合 61"/>
            <p:cNvGrpSpPr/>
            <p:nvPr/>
          </p:nvGrpSpPr>
          <p:grpSpPr>
            <a:xfrm>
              <a:off x="4268" y="3540"/>
              <a:ext cx="12936" cy="1325"/>
              <a:chOff x="8801" y="5091"/>
              <a:chExt cx="12124" cy="1325"/>
            </a:xfrm>
            <a:effectLst>
              <a:outerShdw blurRad="1397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66" name="Rectangle: Rounded Corners 4"/>
              <p:cNvSpPr/>
              <p:nvPr/>
            </p:nvSpPr>
            <p:spPr>
              <a:xfrm>
                <a:off x="8978" y="5091"/>
                <a:ext cx="11947" cy="1325"/>
              </a:xfrm>
              <a:prstGeom prst="roundRect">
                <a:avLst>
                  <a:gd name="adj" fmla="val 488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15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67" name="Isosceles Triangle 5"/>
              <p:cNvSpPr/>
              <p:nvPr/>
            </p:nvSpPr>
            <p:spPr>
              <a:xfrm rot="18660000" flipV="1">
                <a:off x="8771" y="5564"/>
                <a:ext cx="439" cy="379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15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65" name="Rectangle 39"/>
            <p:cNvSpPr/>
            <p:nvPr/>
          </p:nvSpPr>
          <p:spPr>
            <a:xfrm>
              <a:off x="5491" y="3743"/>
              <a:ext cx="11713" cy="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latin typeface="楷体" panose="02010609060101010101" charset="-122"/>
                  <a:ea typeface="楷体" panose="02010609060101010101" charset="-122"/>
                </a:rPr>
                <a:t>绝招</a:t>
              </a:r>
              <a:r>
                <a:rPr lang="en-US" altLang="zh-CN" sz="1600" b="1" dirty="0">
                  <a:latin typeface="楷体" panose="02010609060101010101" charset="-122"/>
                  <a:ea typeface="楷体" panose="02010609060101010101" charset="-122"/>
                </a:rPr>
                <a:t>1</a:t>
              </a:r>
              <a:r>
                <a:rPr lang="zh-CN" altLang="en-US" sz="1600" b="1" dirty="0">
                  <a:latin typeface="楷体" panose="02010609060101010101" charset="-122"/>
                  <a:ea typeface="楷体" panose="02010609060101010101" charset="-122"/>
                </a:rPr>
                <a:t>：栈回溯原理及示例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914606" y="3528384"/>
            <a:ext cx="4031615" cy="631031"/>
            <a:chOff x="4268" y="8520"/>
            <a:chExt cx="12951" cy="1325"/>
          </a:xfrm>
        </p:grpSpPr>
        <p:grpSp>
          <p:nvGrpSpPr>
            <p:cNvPr id="83" name="组合 82"/>
            <p:cNvGrpSpPr/>
            <p:nvPr/>
          </p:nvGrpSpPr>
          <p:grpSpPr>
            <a:xfrm>
              <a:off x="4268" y="8520"/>
              <a:ext cx="12936" cy="1325"/>
              <a:chOff x="8801" y="5091"/>
              <a:chExt cx="12124" cy="1325"/>
            </a:xfrm>
            <a:effectLst>
              <a:outerShdw blurRad="1397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87" name="Rectangle: Rounded Corners 4"/>
              <p:cNvSpPr/>
              <p:nvPr/>
            </p:nvSpPr>
            <p:spPr>
              <a:xfrm>
                <a:off x="8978" y="5091"/>
                <a:ext cx="11947" cy="1325"/>
              </a:xfrm>
              <a:prstGeom prst="roundRect">
                <a:avLst>
                  <a:gd name="adj" fmla="val 488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15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88" name="Isosceles Triangle 5"/>
              <p:cNvSpPr/>
              <p:nvPr/>
            </p:nvSpPr>
            <p:spPr>
              <a:xfrm rot="18660000" flipV="1">
                <a:off x="8771" y="5564"/>
                <a:ext cx="439" cy="379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15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86" name="Rectangle 39"/>
            <p:cNvSpPr/>
            <p:nvPr/>
          </p:nvSpPr>
          <p:spPr>
            <a:xfrm>
              <a:off x="5506" y="8733"/>
              <a:ext cx="11713" cy="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latin typeface="楷体" panose="02010609060101010101" charset="-122"/>
                  <a:ea typeface="楷体" panose="02010609060101010101" charset="-122"/>
                  <a:sym typeface="+mn-ea"/>
                </a:rPr>
                <a:t>绝招</a:t>
              </a:r>
              <a:r>
                <a:rPr lang="en-US" altLang="zh-CN" sz="1600" b="1" dirty="0">
                  <a:latin typeface="楷体" panose="02010609060101010101" charset="-122"/>
                  <a:ea typeface="楷体" panose="02010609060101010101" charset="-122"/>
                  <a:sym typeface="+mn-ea"/>
                </a:rPr>
                <a:t>2</a:t>
              </a:r>
              <a:r>
                <a:rPr lang="zh-CN" altLang="en-US" sz="1600" b="1" dirty="0">
                  <a:latin typeface="楷体" panose="02010609060101010101" charset="-122"/>
                  <a:ea typeface="楷体" panose="02010609060101010101" charset="-122"/>
                  <a:sym typeface="+mn-ea"/>
                </a:rPr>
                <a:t>：修改</a:t>
              </a:r>
              <a:r>
                <a:rPr lang="en-US" altLang="zh-CN" sz="1600" b="1" dirty="0">
                  <a:latin typeface="楷体" panose="02010609060101010101" charset="-122"/>
                  <a:ea typeface="楷体" panose="02010609060101010101" charset="-122"/>
                  <a:sym typeface="+mn-ea"/>
                </a:rPr>
                <a:t>bin</a:t>
              </a:r>
              <a:r>
                <a:rPr lang="zh-CN" altLang="en-US" sz="1600" b="1" dirty="0">
                  <a:latin typeface="楷体" panose="02010609060101010101" charset="-122"/>
                  <a:ea typeface="楷体" panose="02010609060101010101" charset="-122"/>
                  <a:sym typeface="+mn-ea"/>
                </a:rPr>
                <a:t>文件自己实现断点</a:t>
              </a:r>
              <a:endParaRPr lang="zh-CN" altLang="en-US" sz="1600" b="1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590675" y="1523365"/>
            <a:ext cx="1338580" cy="2380615"/>
            <a:chOff x="2505" y="2399"/>
            <a:chExt cx="2108" cy="3749"/>
          </a:xfrm>
        </p:grpSpPr>
        <p:grpSp>
          <p:nvGrpSpPr>
            <p:cNvPr id="3" name="组合 2"/>
            <p:cNvGrpSpPr/>
            <p:nvPr/>
          </p:nvGrpSpPr>
          <p:grpSpPr>
            <a:xfrm>
              <a:off x="2505" y="2399"/>
              <a:ext cx="2108" cy="3676"/>
              <a:chOff x="2505" y="2399"/>
              <a:chExt cx="2108" cy="3676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3711" y="2399"/>
                <a:ext cx="903" cy="3677"/>
                <a:chOff x="2108" y="3032"/>
                <a:chExt cx="903" cy="3677"/>
              </a:xfrm>
            </p:grpSpPr>
            <p:cxnSp>
              <p:nvCxnSpPr>
                <p:cNvPr id="57" name="直接连接符 56"/>
                <p:cNvCxnSpPr/>
                <p:nvPr/>
              </p:nvCxnSpPr>
              <p:spPr>
                <a:xfrm>
                  <a:off x="2135" y="3032"/>
                  <a:ext cx="876" cy="0"/>
                </a:xfrm>
                <a:prstGeom prst="line">
                  <a:avLst/>
                </a:prstGeom>
                <a:ln w="12700" cmpd="sng">
                  <a:solidFill>
                    <a:srgbClr val="C00000">
                      <a:alpha val="37000"/>
                    </a:srgb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>
                  <a:off x="2108" y="4847"/>
                  <a:ext cx="903" cy="0"/>
                </a:xfrm>
                <a:prstGeom prst="line">
                  <a:avLst/>
                </a:prstGeom>
                <a:ln w="12700" cmpd="sng">
                  <a:solidFill>
                    <a:srgbClr val="C00000">
                      <a:alpha val="37000"/>
                    </a:srgb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>
                  <a:off x="2130" y="6709"/>
                  <a:ext cx="857" cy="0"/>
                </a:xfrm>
                <a:prstGeom prst="line">
                  <a:avLst/>
                </a:prstGeom>
                <a:ln w="12700" cmpd="sng">
                  <a:solidFill>
                    <a:srgbClr val="C00000">
                      <a:alpha val="37000"/>
                    </a:srgb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Shape 2457"/>
              <p:cNvSpPr/>
              <p:nvPr/>
            </p:nvSpPr>
            <p:spPr>
              <a:xfrm>
                <a:off x="2505" y="3790"/>
                <a:ext cx="829" cy="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958" y="17505"/>
                    </a:moveTo>
                    <a:cubicBezTo>
                      <a:pt x="17372" y="16944"/>
                      <a:pt x="16242" y="15945"/>
                      <a:pt x="15117" y="15413"/>
                    </a:cubicBezTo>
                    <a:cubicBezTo>
                      <a:pt x="14189" y="14975"/>
                      <a:pt x="13657" y="14531"/>
                      <a:pt x="13491" y="14057"/>
                    </a:cubicBezTo>
                    <a:cubicBezTo>
                      <a:pt x="13377" y="13728"/>
                      <a:pt x="13428" y="13351"/>
                      <a:pt x="13649" y="12904"/>
                    </a:cubicBezTo>
                    <a:cubicBezTo>
                      <a:pt x="13815" y="12567"/>
                      <a:pt x="13972" y="12286"/>
                      <a:pt x="14117" y="12028"/>
                    </a:cubicBezTo>
                    <a:cubicBezTo>
                      <a:pt x="14730" y="10934"/>
                      <a:pt x="15203" y="10145"/>
                      <a:pt x="15203" y="7348"/>
                    </a:cubicBezTo>
                    <a:cubicBezTo>
                      <a:pt x="15203" y="3162"/>
                      <a:pt x="12787" y="2951"/>
                      <a:pt x="12309" y="2951"/>
                    </a:cubicBezTo>
                    <a:cubicBezTo>
                      <a:pt x="11917" y="2951"/>
                      <a:pt x="11672" y="3037"/>
                      <a:pt x="11435" y="3121"/>
                    </a:cubicBezTo>
                    <a:cubicBezTo>
                      <a:pt x="11175" y="3213"/>
                      <a:pt x="10907" y="3309"/>
                      <a:pt x="10296" y="3319"/>
                    </a:cubicBezTo>
                    <a:cubicBezTo>
                      <a:pt x="9190" y="3337"/>
                      <a:pt x="6873" y="3375"/>
                      <a:pt x="6873" y="7226"/>
                    </a:cubicBezTo>
                    <a:cubicBezTo>
                      <a:pt x="6873" y="9919"/>
                      <a:pt x="7574" y="11156"/>
                      <a:pt x="8125" y="12150"/>
                    </a:cubicBezTo>
                    <a:cubicBezTo>
                      <a:pt x="8266" y="12404"/>
                      <a:pt x="8399" y="12645"/>
                      <a:pt x="8505" y="12885"/>
                    </a:cubicBezTo>
                    <a:cubicBezTo>
                      <a:pt x="8973" y="13949"/>
                      <a:pt x="8631" y="14693"/>
                      <a:pt x="7426" y="15224"/>
                    </a:cubicBezTo>
                    <a:cubicBezTo>
                      <a:pt x="5905" y="15897"/>
                      <a:pt x="5188" y="16247"/>
                      <a:pt x="3693" y="17562"/>
                    </a:cubicBezTo>
                    <a:cubicBezTo>
                      <a:pt x="2017" y="15800"/>
                      <a:pt x="982" y="134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3395"/>
                      <a:pt x="19603" y="15749"/>
                      <a:pt x="17958" y="17505"/>
                    </a:cubicBezTo>
                    <a:moveTo>
                      <a:pt x="10800" y="20618"/>
                    </a:moveTo>
                    <a:cubicBezTo>
                      <a:pt x="8356" y="20618"/>
                      <a:pt x="6125" y="19720"/>
                      <a:pt x="4407" y="18242"/>
                    </a:cubicBezTo>
                    <a:cubicBezTo>
                      <a:pt x="5730" y="17084"/>
                      <a:pt x="6362" y="16767"/>
                      <a:pt x="7823" y="16122"/>
                    </a:cubicBezTo>
                    <a:cubicBezTo>
                      <a:pt x="9515" y="15375"/>
                      <a:pt x="10091" y="14051"/>
                      <a:pt x="9403" y="12489"/>
                    </a:cubicBezTo>
                    <a:cubicBezTo>
                      <a:pt x="9279" y="12208"/>
                      <a:pt x="9136" y="11949"/>
                      <a:pt x="8984" y="11674"/>
                    </a:cubicBezTo>
                    <a:cubicBezTo>
                      <a:pt x="8461" y="10732"/>
                      <a:pt x="7855" y="9665"/>
                      <a:pt x="7855" y="7226"/>
                    </a:cubicBezTo>
                    <a:cubicBezTo>
                      <a:pt x="7855" y="4341"/>
                      <a:pt x="9224" y="4318"/>
                      <a:pt x="10312" y="4300"/>
                    </a:cubicBezTo>
                    <a:cubicBezTo>
                      <a:pt x="11084" y="4287"/>
                      <a:pt x="11461" y="4154"/>
                      <a:pt x="11763" y="4047"/>
                    </a:cubicBezTo>
                    <a:cubicBezTo>
                      <a:pt x="11964" y="3975"/>
                      <a:pt x="12086" y="3933"/>
                      <a:pt x="12309" y="3933"/>
                    </a:cubicBezTo>
                    <a:cubicBezTo>
                      <a:pt x="13218" y="3933"/>
                      <a:pt x="14221" y="4830"/>
                      <a:pt x="14221" y="7348"/>
                    </a:cubicBezTo>
                    <a:cubicBezTo>
                      <a:pt x="14221" y="9888"/>
                      <a:pt x="13840" y="10513"/>
                      <a:pt x="13261" y="11548"/>
                    </a:cubicBezTo>
                    <a:cubicBezTo>
                      <a:pt x="13108" y="11820"/>
                      <a:pt x="12943" y="12115"/>
                      <a:pt x="12768" y="12470"/>
                    </a:cubicBezTo>
                    <a:cubicBezTo>
                      <a:pt x="12430" y="13155"/>
                      <a:pt x="12362" y="13798"/>
                      <a:pt x="12565" y="14380"/>
                    </a:cubicBezTo>
                    <a:cubicBezTo>
                      <a:pt x="12825" y="15126"/>
                      <a:pt x="13502" y="15737"/>
                      <a:pt x="14696" y="16302"/>
                    </a:cubicBezTo>
                    <a:cubicBezTo>
                      <a:pt x="15675" y="16764"/>
                      <a:pt x="16700" y="17667"/>
                      <a:pt x="17251" y="18189"/>
                    </a:cubicBezTo>
                    <a:cubicBezTo>
                      <a:pt x="15525" y="19697"/>
                      <a:pt x="13272" y="20618"/>
                      <a:pt x="10800" y="20618"/>
                    </a:cubicBezTo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5" y="21600"/>
                      <a:pt x="21600" y="16764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</a:path>
                </a:pathLst>
              </a:custGeom>
              <a:solidFill>
                <a:srgbClr val="C00000">
                  <a:alpha val="60000"/>
                </a:srgbClr>
              </a:solidFill>
              <a:ln w="12700">
                <a:miter lim="400000"/>
              </a:ln>
            </p:spPr>
            <p:txBody>
              <a:bodyPr lIns="19049" tIns="19049" rIns="19049" bIns="19049" anchor="ctr"/>
              <a:lstStyle/>
              <a:p>
                <a:pPr algn="ctr" defTabSz="4387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 panose="020B0502020104020203"/>
                    <a:ea typeface="Gill Sans" panose="020B0502020104020203"/>
                    <a:cs typeface="Gill Sans" panose="020B0502020104020203"/>
                    <a:sym typeface="Gill Sans" panose="020B0502020104020203"/>
                  </a:defRPr>
                </a:pPr>
                <a:endParaRPr sz="1560">
                  <a:latin typeface="Arial" panose="020B0604020202090204"/>
                  <a:ea typeface="Arial" panose="020B0604020202090204"/>
                  <a:cs typeface="Arial" panose="020B0604020202090204"/>
                </a:endParaRPr>
              </a:p>
            </p:txBody>
          </p:sp>
        </p:grpSp>
        <p:cxnSp>
          <p:nvCxnSpPr>
            <p:cNvPr id="90" name="直接连接符 89"/>
            <p:cNvCxnSpPr/>
            <p:nvPr/>
          </p:nvCxnSpPr>
          <p:spPr>
            <a:xfrm>
              <a:off x="3676" y="2399"/>
              <a:ext cx="0" cy="3749"/>
            </a:xfrm>
            <a:prstGeom prst="line">
              <a:avLst/>
            </a:prstGeom>
            <a:ln w="12700" cmpd="sng">
              <a:solidFill>
                <a:srgbClr val="C00000">
                  <a:alpha val="37000"/>
                </a:srgb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3349" y="4216"/>
              <a:ext cx="338" cy="0"/>
            </a:xfrm>
            <a:prstGeom prst="line">
              <a:avLst/>
            </a:prstGeom>
            <a:ln w="12700" cmpd="sng">
              <a:solidFill>
                <a:srgbClr val="C00000">
                  <a:alpha val="37000"/>
                </a:srgb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0943030-E75A-89AC-4734-0FD9AA7B1752}"/>
              </a:ext>
            </a:extLst>
          </p:cNvPr>
          <p:cNvSpPr txBox="1"/>
          <p:nvPr/>
        </p:nvSpPr>
        <p:spPr>
          <a:xfrm>
            <a:off x="1446825" y="913939"/>
            <a:ext cx="4793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2. </a:t>
            </a:r>
            <a:r>
              <a:rPr lang="zh-CN" altLang="en-US" sz="4000" dirty="0"/>
              <a:t>怎样人为触发断点</a:t>
            </a:r>
            <a:endParaRPr lang="en-US" altLang="zh-CN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CDD311-273A-0A12-B415-CB3DC0A0C3ED}"/>
              </a:ext>
            </a:extLst>
          </p:cNvPr>
          <p:cNvSpPr txBox="1"/>
          <p:nvPr/>
        </p:nvSpPr>
        <p:spPr>
          <a:xfrm>
            <a:off x="1314577" y="1961287"/>
            <a:ext cx="75309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ym typeface="Wingdings" panose="05000000000000000000" pitchFamily="2" charset="2"/>
              </a:rPr>
              <a:t> </a:t>
            </a:r>
            <a:r>
              <a:rPr lang="zh-CN" altLang="en-US" sz="3600" dirty="0"/>
              <a:t>修改原来的代码</a:t>
            </a:r>
            <a:endParaRPr lang="en-US" altLang="zh-CN" sz="3600" dirty="0"/>
          </a:p>
          <a:p>
            <a:r>
              <a:rPr lang="zh-CN" altLang="en-US" sz="3600" dirty="0">
                <a:sym typeface="Wingdings" panose="05000000000000000000" pitchFamily="2" charset="2"/>
              </a:rPr>
              <a:t> 改为</a:t>
            </a:r>
            <a:r>
              <a:rPr lang="en-US" altLang="zh-CN" sz="3600" dirty="0" err="1">
                <a:sym typeface="Wingdings" panose="05000000000000000000" pitchFamily="2" charset="2"/>
              </a:rPr>
              <a:t>swi</a:t>
            </a:r>
            <a:r>
              <a:rPr lang="zh-CN" altLang="en-US" sz="3600" dirty="0">
                <a:sym typeface="Wingdings" panose="05000000000000000000" pitchFamily="2" charset="2"/>
              </a:rPr>
              <a:t>指令，</a:t>
            </a:r>
            <a:r>
              <a:rPr lang="en-US" altLang="zh-CN" sz="3600" dirty="0" err="1">
                <a:sym typeface="Wingdings" panose="05000000000000000000" pitchFamily="2" charset="2"/>
              </a:rPr>
              <a:t>FreeRTOS</a:t>
            </a:r>
            <a:r>
              <a:rPr lang="zh-CN" altLang="en-US" sz="3600" dirty="0">
                <a:sym typeface="Wingdings" panose="05000000000000000000" pitchFamily="2" charset="2"/>
              </a:rPr>
              <a:t>已经使用它</a:t>
            </a:r>
            <a:endParaRPr lang="en-US" altLang="zh-CN" sz="3600" dirty="0">
              <a:sym typeface="Wingdings" panose="05000000000000000000" pitchFamily="2" charset="2"/>
            </a:endParaRPr>
          </a:p>
          <a:p>
            <a:r>
              <a:rPr lang="zh-CN" altLang="en-US" sz="3600" dirty="0">
                <a:sym typeface="Wingdings" panose="05000000000000000000" pitchFamily="2" charset="2"/>
              </a:rPr>
              <a:t> </a:t>
            </a:r>
            <a:r>
              <a:rPr lang="zh-CN" altLang="en-US" sz="3600" dirty="0"/>
              <a:t>改为未定义指令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912331204"/>
      </p:ext>
    </p:extLst>
  </p:cSld>
  <p:clrMapOvr>
    <a:masterClrMapping/>
  </p:clrMapOvr>
  <p:transition>
    <p:split orient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0943030-E75A-89AC-4734-0FD9AA7B1752}"/>
              </a:ext>
            </a:extLst>
          </p:cNvPr>
          <p:cNvSpPr txBox="1"/>
          <p:nvPr/>
        </p:nvSpPr>
        <p:spPr>
          <a:xfrm>
            <a:off x="275250" y="2152189"/>
            <a:ext cx="894988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800" dirty="0"/>
              <a:t>3. </a:t>
            </a:r>
            <a:r>
              <a:rPr lang="zh-CN" altLang="en-US" sz="3800" dirty="0"/>
              <a:t>修改异常处理函数打印寄存器和栈内容</a:t>
            </a: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785251970"/>
      </p:ext>
    </p:extLst>
  </p:cSld>
  <p:clrMapOvr>
    <a:masterClrMapping/>
  </p:clrMapOvr>
  <p:transition>
    <p:split orient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0943030-E75A-89AC-4734-0FD9AA7B1752}"/>
              </a:ext>
            </a:extLst>
          </p:cNvPr>
          <p:cNvSpPr txBox="1"/>
          <p:nvPr/>
        </p:nvSpPr>
        <p:spPr>
          <a:xfrm>
            <a:off x="442890" y="590089"/>
            <a:ext cx="323999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800" dirty="0"/>
              <a:t>4. </a:t>
            </a:r>
            <a:r>
              <a:rPr lang="zh-CN" altLang="en-US" sz="3800" dirty="0"/>
              <a:t>修改</a:t>
            </a:r>
            <a:r>
              <a:rPr lang="en-US" altLang="zh-CN" sz="3800" dirty="0"/>
              <a:t>bin</a:t>
            </a:r>
            <a:r>
              <a:rPr lang="zh-CN" altLang="en-US" sz="3800" dirty="0"/>
              <a:t>文件</a:t>
            </a:r>
            <a:endParaRPr lang="en-US" altLang="zh-CN" sz="3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07844D-8030-04A7-20E9-18AD6E386BC7}"/>
              </a:ext>
            </a:extLst>
          </p:cNvPr>
          <p:cNvSpPr txBox="1"/>
          <p:nvPr/>
        </p:nvSpPr>
        <p:spPr>
          <a:xfrm>
            <a:off x="547887" y="1260587"/>
            <a:ext cx="6781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要修改</a:t>
            </a:r>
            <a:r>
              <a:rPr lang="en-US" altLang="zh-CN" b="1" dirty="0"/>
              <a:t>bin</a:t>
            </a:r>
            <a:r>
              <a:rPr lang="zh-CN" altLang="en-US" b="1" dirty="0"/>
              <a:t>文件，需要先得到</a:t>
            </a:r>
            <a:r>
              <a:rPr lang="en-US" altLang="zh-CN" b="1" dirty="0"/>
              <a:t>bin</a:t>
            </a:r>
            <a:r>
              <a:rPr lang="zh-CN" altLang="en-US" b="1" dirty="0"/>
              <a:t>文件：</a:t>
            </a:r>
            <a:endParaRPr lang="en-US" altLang="zh-CN" b="1" dirty="0"/>
          </a:p>
          <a:p>
            <a:r>
              <a:rPr lang="en-US" altLang="zh-CN" dirty="0" err="1"/>
              <a:t>fromelf</a:t>
            </a:r>
            <a:r>
              <a:rPr lang="en-US" altLang="zh-CN" dirty="0"/>
              <a:t>  --text  -a -c  --output=</a:t>
            </a:r>
            <a:r>
              <a:rPr lang="en-US" altLang="zh-CN" dirty="0" err="1"/>
              <a:t>all.dis</a:t>
            </a:r>
            <a:r>
              <a:rPr lang="en-US" altLang="zh-CN" dirty="0"/>
              <a:t>    F103_Moduel\F103_Moduel.axf</a:t>
            </a:r>
            <a:endParaRPr lang="en-US" altLang="zh-CN" b="1" dirty="0"/>
          </a:p>
          <a:p>
            <a:r>
              <a:rPr lang="en-US" altLang="zh-CN" dirty="0" err="1"/>
              <a:t>fromelf</a:t>
            </a:r>
            <a:r>
              <a:rPr lang="en-US" altLang="zh-CN" dirty="0"/>
              <a:t>  --bin  --output=</a:t>
            </a:r>
            <a:r>
              <a:rPr lang="en-US" altLang="zh-CN" dirty="0" err="1"/>
              <a:t>test.bin</a:t>
            </a:r>
            <a:r>
              <a:rPr lang="en-US" altLang="zh-CN" dirty="0"/>
              <a:t> F103_Moduel\F103_Moduel.axf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894037-B279-4BA6-6C6B-C5BF6E92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529" y="2183917"/>
            <a:ext cx="3711483" cy="278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59087"/>
      </p:ext>
    </p:extLst>
  </p:cSld>
  <p:clrMapOvr>
    <a:masterClrMapping/>
  </p:clrMapOvr>
  <p:transition>
    <p:split orient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8EA2C7-C4D4-C652-0FB6-13A5494CA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086" y="342829"/>
            <a:ext cx="4538554" cy="44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70367"/>
      </p:ext>
    </p:extLst>
  </p:cSld>
  <p:clrMapOvr>
    <a:masterClrMapping/>
  </p:clrMapOvr>
  <p:transition>
    <p:split orient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C07844D-8030-04A7-20E9-18AD6E386BC7}"/>
              </a:ext>
            </a:extLst>
          </p:cNvPr>
          <p:cNvSpPr txBox="1"/>
          <p:nvPr/>
        </p:nvSpPr>
        <p:spPr>
          <a:xfrm>
            <a:off x="410727" y="614256"/>
            <a:ext cx="440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STM32CubeProgrammer</a:t>
            </a:r>
            <a:r>
              <a:rPr lang="zh-CN" altLang="en-US" dirty="0"/>
              <a:t>烧写</a:t>
            </a:r>
            <a:r>
              <a:rPr lang="en-US" altLang="zh-CN" dirty="0"/>
              <a:t>bin</a:t>
            </a:r>
            <a:r>
              <a:rPr lang="zh-CN" altLang="en-US" dirty="0"/>
              <a:t>文件：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287449-6A0D-0F06-21C0-BD3312D0B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1085236"/>
            <a:ext cx="6664460" cy="29730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4B4167-26A4-C3E8-9AE5-79348B250129}"/>
              </a:ext>
            </a:extLst>
          </p:cNvPr>
          <p:cNvSpPr txBox="1"/>
          <p:nvPr/>
        </p:nvSpPr>
        <p:spPr>
          <a:xfrm>
            <a:off x="563127" y="421851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查看断点位置的寄存器、栈。</a:t>
            </a:r>
          </a:p>
        </p:txBody>
      </p:sp>
    </p:spTree>
    <p:extLst>
      <p:ext uri="{BB962C8B-B14F-4D97-AF65-F5344CB8AC3E}">
        <p14:creationId xmlns:p14="http://schemas.microsoft.com/office/powerpoint/2010/main" val="2987350565"/>
      </p:ext>
    </p:extLst>
  </p:cSld>
  <p:clrMapOvr>
    <a:masterClrMapping/>
  </p:clrMapOvr>
  <p:transition>
    <p:split orient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242435" y="4867910"/>
            <a:ext cx="490093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/>
            <a:r>
              <a:rPr lang="zh-CN" sz="12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版权声明，本文档内容及版权归北京无忧创想信息技术有限公司所有。</a:t>
            </a:r>
            <a:endParaRPr lang="zh-CN" altLang="en-US" sz="12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6764" y="485192"/>
            <a:ext cx="45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直播对应的源码，请加微信索取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C53FA9-5EA7-B6F2-8B67-8EE40A88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95" y="1153422"/>
            <a:ext cx="3703006" cy="370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06233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389" y="472492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一、栈回溯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A950B9-58EF-74FB-6814-ACFA4B6C5D4C}"/>
              </a:ext>
            </a:extLst>
          </p:cNvPr>
          <p:cNvSpPr txBox="1"/>
          <p:nvPr/>
        </p:nvSpPr>
        <p:spPr>
          <a:xfrm>
            <a:off x="500756" y="1544248"/>
            <a:ext cx="8494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内容：</a:t>
            </a:r>
            <a:endParaRPr lang="en-US" altLang="zh-CN" sz="3600" b="1" dirty="0"/>
          </a:p>
          <a:p>
            <a:pPr marL="457200" indent="-457200">
              <a:buAutoNum type="arabicPeriod"/>
            </a:pPr>
            <a:r>
              <a:rPr lang="zh-CN" altLang="en-US" sz="3600" dirty="0"/>
              <a:t>栈回溯的原理</a:t>
            </a:r>
            <a:endParaRPr lang="en-US" altLang="zh-CN" sz="3600" dirty="0"/>
          </a:p>
          <a:p>
            <a:pPr marL="457200" indent="-457200">
              <a:buAutoNum type="arabicPeriod"/>
            </a:pPr>
            <a:r>
              <a:rPr lang="zh-CN" altLang="en-US" sz="3600" dirty="0"/>
              <a:t>修改异常处理函数打印栈内容</a:t>
            </a:r>
            <a:endParaRPr lang="en-US" altLang="zh-CN" sz="3600" dirty="0"/>
          </a:p>
          <a:p>
            <a:pPr marL="457200" indent="-457200">
              <a:buAutoNum type="arabicPeriod"/>
            </a:pPr>
            <a:r>
              <a:rPr lang="zh-CN" altLang="en-US" sz="3600" dirty="0"/>
              <a:t>示例：手工分析栈，找出函数调用关系</a:t>
            </a:r>
            <a:endParaRPr lang="en-US" altLang="zh-CN" sz="3600" dirty="0"/>
          </a:p>
        </p:txBody>
      </p:sp>
    </p:spTree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0943030-E75A-89AC-4734-0FD9AA7B1752}"/>
              </a:ext>
            </a:extLst>
          </p:cNvPr>
          <p:cNvSpPr txBox="1"/>
          <p:nvPr/>
        </p:nvSpPr>
        <p:spPr>
          <a:xfrm>
            <a:off x="3123225" y="2366464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4000" b="1" dirty="0"/>
              <a:t>栈回溯的原理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2459888687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82F25A6-FAA0-996C-D60E-38CE88BF16DE}"/>
              </a:ext>
            </a:extLst>
          </p:cNvPr>
          <p:cNvSpPr txBox="1"/>
          <p:nvPr/>
        </p:nvSpPr>
        <p:spPr>
          <a:xfrm>
            <a:off x="1569028" y="910238"/>
            <a:ext cx="6596678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/>
              <a:t>调试程序时，经常发生这类错误：</a:t>
            </a:r>
            <a:endParaRPr lang="en-US" altLang="zh-CN" sz="2500" b="1" dirty="0"/>
          </a:p>
          <a:p>
            <a:pPr marL="457200" indent="-457200">
              <a:buAutoNum type="arabicPeriod"/>
            </a:pPr>
            <a:r>
              <a:rPr lang="zh-CN" altLang="en-US" sz="2500" dirty="0"/>
              <a:t>读写某个地址，导致程序崩溃</a:t>
            </a:r>
            <a:endParaRPr lang="en-US" altLang="zh-CN" sz="2500" dirty="0"/>
          </a:p>
          <a:p>
            <a:pPr marL="457200" indent="-457200">
              <a:buAutoNum type="arabicPeriod"/>
            </a:pPr>
            <a:r>
              <a:rPr lang="zh-CN" altLang="en-US" sz="2500" dirty="0"/>
              <a:t>调用某个空函数，导致程序崩溃</a:t>
            </a:r>
            <a:endParaRPr lang="en-US" altLang="zh-CN" sz="2500" dirty="0"/>
          </a:p>
          <a:p>
            <a:pPr marL="457200" indent="-457200">
              <a:buAutoNum type="arabicPeriod"/>
            </a:pPr>
            <a:endParaRPr lang="en-US" altLang="zh-CN" sz="2500" dirty="0"/>
          </a:p>
          <a:p>
            <a:r>
              <a:rPr lang="zh-CN" altLang="en-US" sz="2500" b="1" dirty="0"/>
              <a:t>在异常处理函数中，</a:t>
            </a:r>
            <a:endParaRPr lang="en-US" altLang="zh-CN" sz="2500" b="1" dirty="0"/>
          </a:p>
          <a:p>
            <a:r>
              <a:rPr lang="zh-CN" altLang="en-US" sz="2500" dirty="0"/>
              <a:t>可以打印出</a:t>
            </a:r>
            <a:r>
              <a:rPr lang="en-US" altLang="zh-CN" sz="2500" dirty="0"/>
              <a:t>”</a:t>
            </a:r>
            <a:r>
              <a:rPr lang="zh-CN" altLang="en-US" sz="2500" dirty="0"/>
              <a:t>发生错误瞬间</a:t>
            </a:r>
            <a:r>
              <a:rPr lang="en-US" altLang="zh-CN" sz="2500" dirty="0"/>
              <a:t>”</a:t>
            </a:r>
            <a:r>
              <a:rPr lang="zh-CN" altLang="en-US" sz="2500" dirty="0"/>
              <a:t>的所有寄存器</a:t>
            </a:r>
            <a:endParaRPr lang="en-US" altLang="zh-CN" sz="2500" dirty="0"/>
          </a:p>
          <a:p>
            <a:endParaRPr lang="en-US" altLang="zh-CN" sz="2500" dirty="0"/>
          </a:p>
          <a:p>
            <a:r>
              <a:rPr lang="zh-CN" altLang="en-US" sz="2500" b="1" dirty="0"/>
              <a:t>我们调试时，</a:t>
            </a:r>
            <a:endParaRPr lang="en-US" altLang="zh-CN" sz="2500" b="1" dirty="0"/>
          </a:p>
          <a:p>
            <a:r>
              <a:rPr lang="zh-CN" altLang="en-US" sz="2500" dirty="0"/>
              <a:t>可以根据这些寄存器，知道发生错误的位置。</a:t>
            </a:r>
          </a:p>
        </p:txBody>
      </p:sp>
    </p:spTree>
    <p:extLst>
      <p:ext uri="{BB962C8B-B14F-4D97-AF65-F5344CB8AC3E}">
        <p14:creationId xmlns:p14="http://schemas.microsoft.com/office/powerpoint/2010/main" val="3208089828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ADB1C9-E109-042A-7591-4ACFBC02BD6E}"/>
              </a:ext>
            </a:extLst>
          </p:cNvPr>
          <p:cNvSpPr txBox="1"/>
          <p:nvPr/>
        </p:nvSpPr>
        <p:spPr>
          <a:xfrm>
            <a:off x="1337270" y="651814"/>
            <a:ext cx="676819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/>
              <a:t>但是，光知道发生错误的位置还不够！</a:t>
            </a:r>
            <a:endParaRPr lang="en-US" altLang="zh-CN" sz="2500" b="1" dirty="0"/>
          </a:p>
          <a:p>
            <a:r>
              <a:rPr lang="zh-CN" altLang="en-US" sz="2500" dirty="0"/>
              <a:t>比如，根据打印信息知道在</a:t>
            </a:r>
            <a:r>
              <a:rPr lang="en-US" altLang="zh-CN" sz="2500" dirty="0"/>
              <a:t>C</a:t>
            </a:r>
            <a:r>
              <a:rPr lang="zh-CN" altLang="en-US" sz="2500" dirty="0"/>
              <a:t>函数里发生错误，</a:t>
            </a:r>
            <a:endParaRPr lang="en-US" altLang="zh-CN" sz="2500" dirty="0"/>
          </a:p>
          <a:p>
            <a:r>
              <a:rPr lang="zh-CN" altLang="en-US" sz="2500" dirty="0"/>
              <a:t>但是你无法确定是在哪个调用链上出错：</a:t>
            </a:r>
            <a:endParaRPr lang="en-US" altLang="zh-CN" sz="2500" dirty="0"/>
          </a:p>
          <a:p>
            <a:pPr marL="457200" indent="-457200">
              <a:buAutoNum type="arabicPeriod"/>
            </a:pPr>
            <a:r>
              <a:rPr lang="en-US" altLang="zh-CN" sz="2500" dirty="0"/>
              <a:t>A</a:t>
            </a:r>
            <a:r>
              <a:rPr lang="zh-CN" altLang="en-US" sz="2500" dirty="0"/>
              <a:t> </a:t>
            </a:r>
            <a:r>
              <a:rPr lang="en-US" altLang="zh-CN" sz="2500" dirty="0"/>
              <a:t>&gt;</a:t>
            </a:r>
            <a:r>
              <a:rPr lang="zh-CN" altLang="en-US" sz="2500" dirty="0"/>
              <a:t> </a:t>
            </a:r>
            <a:r>
              <a:rPr lang="en-US" altLang="zh-CN" sz="2500" dirty="0"/>
              <a:t>B</a:t>
            </a:r>
            <a:r>
              <a:rPr lang="zh-CN" altLang="en-US" sz="2500" dirty="0"/>
              <a:t> </a:t>
            </a:r>
            <a:r>
              <a:rPr lang="en-US" altLang="zh-CN" sz="2500" dirty="0"/>
              <a:t>&gt;</a:t>
            </a:r>
            <a:r>
              <a:rPr lang="zh-CN" altLang="en-US" sz="2500" dirty="0"/>
              <a:t> </a:t>
            </a:r>
            <a:r>
              <a:rPr lang="en-US" altLang="zh-CN" sz="2500" dirty="0"/>
              <a:t>C</a:t>
            </a:r>
            <a:r>
              <a:rPr lang="zh-CN" altLang="en-US" sz="2500" dirty="0"/>
              <a:t>时出错？  </a:t>
            </a:r>
            <a:endParaRPr lang="en-US" altLang="zh-CN" sz="2500" dirty="0"/>
          </a:p>
          <a:p>
            <a:pPr marL="457200" indent="-457200">
              <a:buAutoNum type="arabicPeriod"/>
            </a:pPr>
            <a:r>
              <a:rPr lang="en-US" altLang="zh-CN" sz="2500" dirty="0"/>
              <a:t>D &gt; C</a:t>
            </a:r>
            <a:r>
              <a:rPr lang="zh-CN" altLang="en-US" sz="2500" dirty="0"/>
              <a:t>时出错？</a:t>
            </a:r>
            <a:endParaRPr lang="en-US" altLang="zh-CN" sz="25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86BDB3-B445-DA81-5798-63CA8A42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49" y="2797973"/>
            <a:ext cx="3760791" cy="212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51139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17289E8-CADF-9D76-521E-E2D14647499F}"/>
              </a:ext>
            </a:extLst>
          </p:cNvPr>
          <p:cNvSpPr txBox="1"/>
          <p:nvPr/>
        </p:nvSpPr>
        <p:spPr>
          <a:xfrm>
            <a:off x="2044147" y="1809898"/>
            <a:ext cx="5634876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/>
              <a:t>我们希望得到：出错时的函数调用关系</a:t>
            </a:r>
            <a:endParaRPr lang="en-US" altLang="zh-CN" sz="2500" b="1" dirty="0"/>
          </a:p>
          <a:p>
            <a:endParaRPr lang="en-US" altLang="zh-CN" sz="2500" b="1" dirty="0"/>
          </a:p>
          <a:p>
            <a:r>
              <a:rPr lang="zh-CN" altLang="en-US" sz="2500" b="1" dirty="0"/>
              <a:t>怎么办？</a:t>
            </a:r>
            <a:endParaRPr lang="en-US" altLang="zh-CN" sz="2500" b="1" dirty="0"/>
          </a:p>
          <a:p>
            <a:endParaRPr lang="en-US" altLang="zh-CN" sz="2500" b="1" dirty="0"/>
          </a:p>
          <a:p>
            <a:r>
              <a:rPr lang="zh-CN" altLang="en-US" sz="2500" b="1" dirty="0"/>
              <a:t>分析栈！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311621230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893</Words>
  <Application>Microsoft Office PowerPoint</Application>
  <PresentationFormat>全屏显示(16:9)</PresentationFormat>
  <Paragraphs>115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楷体</vt:lpstr>
      <vt:lpstr>思源宋体 SemiBold</vt:lpstr>
      <vt:lpstr>印品黑体</vt:lpstr>
      <vt:lpstr>Arial</vt:lpstr>
      <vt:lpstr>Calibri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51CTO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邵 燕</dc:creator>
  <cp:lastModifiedBy>东山 韦</cp:lastModifiedBy>
  <cp:revision>186</cp:revision>
  <dcterms:created xsi:type="dcterms:W3CDTF">2022-04-22T07:28:22Z</dcterms:created>
  <dcterms:modified xsi:type="dcterms:W3CDTF">2022-06-23T13:07:11Z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