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sldIdLst>
    <p:sldId id="362" r:id="rId2"/>
    <p:sldId id="291" r:id="rId3"/>
    <p:sldId id="363" r:id="rId4"/>
    <p:sldId id="410" r:id="rId5"/>
    <p:sldId id="403" r:id="rId6"/>
    <p:sldId id="372" r:id="rId7"/>
    <p:sldId id="373" r:id="rId8"/>
    <p:sldId id="374" r:id="rId9"/>
    <p:sldId id="375" r:id="rId10"/>
    <p:sldId id="377" r:id="rId11"/>
    <p:sldId id="404" r:id="rId12"/>
    <p:sldId id="378" r:id="rId13"/>
    <p:sldId id="405" r:id="rId14"/>
    <p:sldId id="396" r:id="rId15"/>
    <p:sldId id="406" r:id="rId16"/>
    <p:sldId id="397" r:id="rId17"/>
    <p:sldId id="407" r:id="rId18"/>
    <p:sldId id="398" r:id="rId19"/>
    <p:sldId id="408" r:id="rId20"/>
    <p:sldId id="409" r:id="rId21"/>
    <p:sldId id="399" r:id="rId22"/>
    <p:sldId id="400" r:id="rId23"/>
    <p:sldId id="259" r:id="rId24"/>
  </p:sldIdLst>
  <p:sldSz cx="9144000" cy="5143500" type="screen16x9"/>
  <p:notesSz cx="6858000" cy="9144000"/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087"/>
    <a:srgbClr val="C5423A"/>
    <a:srgbClr val="C4423A"/>
    <a:srgbClr val="DF36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 snapToGrid="0" snapToObjects="1">
      <p:cViewPr>
        <p:scale>
          <a:sx n="100" d="100"/>
          <a:sy n="100" d="100"/>
        </p:scale>
        <p:origin x="1914" y="7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rgbClr val="FFFFFF"/>
            </a:gs>
            <a:gs pos="100000">
              <a:schemeClr val="bg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公开课头图模板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236710" cy="5187950"/>
          </a:xfrm>
          <a:prstGeom prst="rect">
            <a:avLst/>
          </a:prstGeom>
        </p:spPr>
      </p:pic>
      <p:grpSp>
        <p:nvGrpSpPr>
          <p:cNvPr id="6" name="组合 5"/>
          <p:cNvGrpSpPr/>
          <p:nvPr userDrawn="1"/>
        </p:nvGrpSpPr>
        <p:grpSpPr>
          <a:xfrm>
            <a:off x="1716405" y="2320608"/>
            <a:ext cx="5711190" cy="502285"/>
            <a:chOff x="2638" y="3629"/>
            <a:chExt cx="9575" cy="842"/>
          </a:xfrm>
        </p:grpSpPr>
        <p:pic>
          <p:nvPicPr>
            <p:cNvPr id="3" name="图片 2" descr="51CTO白色logo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2638" y="3657"/>
              <a:ext cx="2212" cy="786"/>
            </a:xfrm>
            <a:prstGeom prst="rect">
              <a:avLst/>
            </a:prstGeom>
          </p:spPr>
        </p:pic>
        <p:pic>
          <p:nvPicPr>
            <p:cNvPr id="4" name="图片 3" descr="logo3-反白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987" y="3629"/>
              <a:ext cx="7226" cy="842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幻灯片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 descr="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3" name="图片 2" descr="图片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幻灯片2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3758528" y="998951"/>
            <a:ext cx="1554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目录页 </a:t>
            </a:r>
            <a:r>
              <a:rPr lang="zh-CN" altLang="en-US" sz="2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思源宋体 SemiBold" panose="02020600000000000000" charset="-122"/>
                <a:ea typeface="思源宋体 SemiBold" panose="02020600000000000000" charset="-122"/>
                <a:cs typeface="思源宋体 SemiBold" panose="02020600000000000000" charset="-122"/>
              </a:rPr>
              <a:t> /</a:t>
            </a:r>
          </a:p>
        </p:txBody>
      </p:sp>
      <p:pic>
        <p:nvPicPr>
          <p:cNvPr id="2" name="图片 1" descr="logo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4" name="图片 3" descr="图片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幻灯片6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2" name="图片 11" descr="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63975" y="1884692"/>
            <a:ext cx="45719" cy="1409669"/>
          </a:xfrm>
          <a:prstGeom prst="rect">
            <a:avLst/>
          </a:prstGeom>
          <a:effectLst/>
        </p:spPr>
      </p:pic>
      <p:pic>
        <p:nvPicPr>
          <p:cNvPr id="3" name="图片 2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5" name="图片 4" descr="图片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幻灯片8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5" name="图片 4" descr="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7596" y="456787"/>
            <a:ext cx="45719" cy="485775"/>
          </a:xfrm>
          <a:prstGeom prst="rect">
            <a:avLst/>
          </a:prstGeom>
        </p:spPr>
      </p:pic>
      <p:pic>
        <p:nvPicPr>
          <p:cNvPr id="2" name="图片 1" descr="logo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08165" y="183515"/>
            <a:ext cx="1999615" cy="304800"/>
          </a:xfrm>
          <a:prstGeom prst="rect">
            <a:avLst/>
          </a:prstGeom>
        </p:spPr>
      </p:pic>
      <p:pic>
        <p:nvPicPr>
          <p:cNvPr id="6" name="图片 5" descr="图片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1475" y="183515"/>
            <a:ext cx="677545" cy="2362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4605" y="-21590"/>
            <a:ext cx="9196705" cy="516572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3ADE3-16A3-2A44-8ED4-9FF25A99F1DB}" type="datetimeFigureOut">
              <a:rPr kumimoji="1" lang="zh-CN" altLang="en-US" smtClean="0"/>
              <a:t>2022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DD73-8C32-A34B-952B-E4CA4EB2F96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9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launchpad.net/gcc-arm-embedded/+download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3254375" y="-117475"/>
            <a:ext cx="2416175" cy="5509895"/>
            <a:chOff x="5909" y="0"/>
            <a:chExt cx="3805" cy="8677"/>
          </a:xfrm>
        </p:grpSpPr>
        <p:cxnSp>
          <p:nvCxnSpPr>
            <p:cNvPr id="12" name="直接连接符 11"/>
            <p:cNvCxnSpPr/>
            <p:nvPr/>
          </p:nvCxnSpPr>
          <p:spPr>
            <a:xfrm flipH="1">
              <a:off x="7427" y="0"/>
              <a:ext cx="2287" cy="4337"/>
            </a:xfrm>
            <a:prstGeom prst="line">
              <a:avLst/>
            </a:prstGeom>
            <a:ln>
              <a:solidFill>
                <a:srgbClr val="262F3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5909" y="2300"/>
              <a:ext cx="3387" cy="6377"/>
            </a:xfrm>
            <a:prstGeom prst="line">
              <a:avLst/>
            </a:prstGeom>
            <a:ln>
              <a:solidFill>
                <a:srgbClr val="D95B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/>
          <p:cNvGrpSpPr/>
          <p:nvPr/>
        </p:nvGrpSpPr>
        <p:grpSpPr>
          <a:xfrm>
            <a:off x="-9524" y="1697990"/>
            <a:ext cx="4890557" cy="1091565"/>
            <a:chOff x="0" y="1203604"/>
            <a:chExt cx="5507586" cy="1152331"/>
          </a:xfrm>
        </p:grpSpPr>
        <p:sp>
          <p:nvSpPr>
            <p:cNvPr id="3" name="矩形 2"/>
            <p:cNvSpPr/>
            <p:nvPr/>
          </p:nvSpPr>
          <p:spPr>
            <a:xfrm>
              <a:off x="0" y="1203604"/>
              <a:ext cx="5507586" cy="1152331"/>
            </a:xfrm>
            <a:custGeom>
              <a:avLst/>
              <a:gdLst>
                <a:gd name="connsiteX0" fmla="*/ 0 w 5364088"/>
                <a:gd name="connsiteY0" fmla="*/ 0 h 1152122"/>
                <a:gd name="connsiteX1" fmla="*/ 5364088 w 5364088"/>
                <a:gd name="connsiteY1" fmla="*/ 0 h 1152122"/>
                <a:gd name="connsiteX2" fmla="*/ 5364088 w 5364088"/>
                <a:gd name="connsiteY2" fmla="*/ 1152122 h 1152122"/>
                <a:gd name="connsiteX3" fmla="*/ 0 w 5364088"/>
                <a:gd name="connsiteY3" fmla="*/ 1152122 h 1152122"/>
                <a:gd name="connsiteX4" fmla="*/ 0 w 5364088"/>
                <a:gd name="connsiteY4" fmla="*/ 0 h 1152122"/>
                <a:gd name="connsiteX0-1" fmla="*/ 0 w 5364088"/>
                <a:gd name="connsiteY0-2" fmla="*/ 0 h 1152122"/>
                <a:gd name="connsiteX1-3" fmla="*/ 5364088 w 5364088"/>
                <a:gd name="connsiteY1-4" fmla="*/ 0 h 1152122"/>
                <a:gd name="connsiteX2-5" fmla="*/ 4790650 w 5364088"/>
                <a:gd name="connsiteY2-6" fmla="*/ 1136623 h 1152122"/>
                <a:gd name="connsiteX3-7" fmla="*/ 0 w 5364088"/>
                <a:gd name="connsiteY3-8" fmla="*/ 1152122 h 1152122"/>
                <a:gd name="connsiteX4-9" fmla="*/ 0 w 5364088"/>
                <a:gd name="connsiteY4-10" fmla="*/ 0 h 1152122"/>
                <a:gd name="connsiteX0-11" fmla="*/ 0 w 5364088"/>
                <a:gd name="connsiteY0-12" fmla="*/ 0 h 1152122"/>
                <a:gd name="connsiteX1-13" fmla="*/ 5364088 w 5364088"/>
                <a:gd name="connsiteY1-14" fmla="*/ 0 h 1152122"/>
                <a:gd name="connsiteX2-15" fmla="*/ 4759654 w 5364088"/>
                <a:gd name="connsiteY2-16" fmla="*/ 1136623 h 1152122"/>
                <a:gd name="connsiteX3-17" fmla="*/ 0 w 5364088"/>
                <a:gd name="connsiteY3-18" fmla="*/ 1152122 h 1152122"/>
                <a:gd name="connsiteX4-19" fmla="*/ 0 w 5364088"/>
                <a:gd name="connsiteY4-20" fmla="*/ 0 h 11521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364088" h="1152122">
                  <a:moveTo>
                    <a:pt x="0" y="0"/>
                  </a:moveTo>
                  <a:lnTo>
                    <a:pt x="5364088" y="0"/>
                  </a:lnTo>
                  <a:lnTo>
                    <a:pt x="4759654" y="1136623"/>
                  </a:lnTo>
                  <a:lnTo>
                    <a:pt x="0" y="1152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423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05139" y="1308543"/>
              <a:ext cx="4921885" cy="6823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zh-CN" altLang="en-US" sz="3600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单片机开发过程中的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070091" y="3900805"/>
            <a:ext cx="1944369" cy="340261"/>
            <a:chOff x="683385" y="4118161"/>
            <a:chExt cx="1397132" cy="330101"/>
          </a:xfrm>
        </p:grpSpPr>
        <p:sp>
          <p:nvSpPr>
            <p:cNvPr id="5" name="圆角矩形 4"/>
            <p:cNvSpPr/>
            <p:nvPr/>
          </p:nvSpPr>
          <p:spPr>
            <a:xfrm>
              <a:off x="738965" y="4118161"/>
              <a:ext cx="1285098" cy="330101"/>
            </a:xfrm>
            <a:prstGeom prst="roundRect">
              <a:avLst>
                <a:gd name="adj" fmla="val 50000"/>
              </a:avLst>
            </a:prstGeom>
            <a:solidFill>
              <a:srgbClr val="C4423B"/>
            </a:solidFill>
            <a:ln>
              <a:noFill/>
            </a:ln>
            <a:effectLst>
              <a:outerShdw blurRad="381000" sx="102000" sy="102000" algn="ctr" rotWithShape="0">
                <a:srgbClr val="F84639">
                  <a:alpha val="5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683385" y="4139722"/>
              <a:ext cx="1397132" cy="297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</a:rPr>
                <a:t>韦东山</a:t>
              </a:r>
            </a:p>
          </p:txBody>
        </p:sp>
      </p:grpSp>
      <p:grpSp>
        <p:nvGrpSpPr>
          <p:cNvPr id="15" name="组合 14"/>
          <p:cNvGrpSpPr/>
          <p:nvPr/>
        </p:nvGrpSpPr>
        <p:grpSpPr>
          <a:xfrm rot="10800000">
            <a:off x="4152900" y="2292985"/>
            <a:ext cx="5013284" cy="1127760"/>
            <a:chOff x="-507360" y="2219427"/>
            <a:chExt cx="5813178" cy="902811"/>
          </a:xfrm>
        </p:grpSpPr>
        <p:sp>
          <p:nvSpPr>
            <p:cNvPr id="17" name="矩形 2"/>
            <p:cNvSpPr/>
            <p:nvPr/>
          </p:nvSpPr>
          <p:spPr>
            <a:xfrm>
              <a:off x="-507360" y="2219427"/>
              <a:ext cx="5813178" cy="902811"/>
            </a:xfrm>
            <a:custGeom>
              <a:avLst/>
              <a:gdLst>
                <a:gd name="connsiteX0" fmla="*/ 0 w 5364088"/>
                <a:gd name="connsiteY0" fmla="*/ 0 h 1152122"/>
                <a:gd name="connsiteX1" fmla="*/ 5364088 w 5364088"/>
                <a:gd name="connsiteY1" fmla="*/ 0 h 1152122"/>
                <a:gd name="connsiteX2" fmla="*/ 5364088 w 5364088"/>
                <a:gd name="connsiteY2" fmla="*/ 1152122 h 1152122"/>
                <a:gd name="connsiteX3" fmla="*/ 0 w 5364088"/>
                <a:gd name="connsiteY3" fmla="*/ 1152122 h 1152122"/>
                <a:gd name="connsiteX4" fmla="*/ 0 w 5364088"/>
                <a:gd name="connsiteY4" fmla="*/ 0 h 1152122"/>
                <a:gd name="connsiteX0-1" fmla="*/ 0 w 5364088"/>
                <a:gd name="connsiteY0-2" fmla="*/ 0 h 1152122"/>
                <a:gd name="connsiteX1-3" fmla="*/ 5364088 w 5364088"/>
                <a:gd name="connsiteY1-4" fmla="*/ 0 h 1152122"/>
                <a:gd name="connsiteX2-5" fmla="*/ 4790650 w 5364088"/>
                <a:gd name="connsiteY2-6" fmla="*/ 1136623 h 1152122"/>
                <a:gd name="connsiteX3-7" fmla="*/ 0 w 5364088"/>
                <a:gd name="connsiteY3-8" fmla="*/ 1152122 h 1152122"/>
                <a:gd name="connsiteX4-9" fmla="*/ 0 w 5364088"/>
                <a:gd name="connsiteY4-10" fmla="*/ 0 h 1152122"/>
                <a:gd name="connsiteX0-11" fmla="*/ 0 w 5364088"/>
                <a:gd name="connsiteY0-12" fmla="*/ 0 h 1152122"/>
                <a:gd name="connsiteX1-13" fmla="*/ 5364088 w 5364088"/>
                <a:gd name="connsiteY1-14" fmla="*/ 0 h 1152122"/>
                <a:gd name="connsiteX2-15" fmla="*/ 4759654 w 5364088"/>
                <a:gd name="connsiteY2-16" fmla="*/ 1136623 h 1152122"/>
                <a:gd name="connsiteX3-17" fmla="*/ 0 w 5364088"/>
                <a:gd name="connsiteY3-18" fmla="*/ 1152122 h 1152122"/>
                <a:gd name="connsiteX4-19" fmla="*/ 0 w 5364088"/>
                <a:gd name="connsiteY4-20" fmla="*/ 0 h 1152122"/>
                <a:gd name="connsiteX0-21" fmla="*/ 0 w 5364088"/>
                <a:gd name="connsiteY0-22" fmla="*/ 12700 h 1164822"/>
                <a:gd name="connsiteX1-23" fmla="*/ 5364088 w 5364088"/>
                <a:gd name="connsiteY1-24" fmla="*/ 0 h 1164822"/>
                <a:gd name="connsiteX2-25" fmla="*/ 4759654 w 5364088"/>
                <a:gd name="connsiteY2-26" fmla="*/ 1149323 h 1164822"/>
                <a:gd name="connsiteX3-27" fmla="*/ 0 w 5364088"/>
                <a:gd name="connsiteY3-28" fmla="*/ 1164822 h 1164822"/>
                <a:gd name="connsiteX4-29" fmla="*/ 0 w 5364088"/>
                <a:gd name="connsiteY4-30" fmla="*/ 12700 h 1164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364088" h="1164822">
                  <a:moveTo>
                    <a:pt x="0" y="12700"/>
                  </a:moveTo>
                  <a:lnTo>
                    <a:pt x="5364088" y="0"/>
                  </a:lnTo>
                  <a:lnTo>
                    <a:pt x="4759654" y="1149323"/>
                  </a:lnTo>
                  <a:lnTo>
                    <a:pt x="0" y="1164822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262F3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印品黑体" panose="00000500000000000000" pitchFamily="2" charset="-122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rot="10800000">
              <a:off x="-481638" y="2489212"/>
              <a:ext cx="4991383" cy="4434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36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调试绝招</a:t>
              </a:r>
              <a:r>
                <a:rPr lang="en-US" altLang="zh-CN" sz="36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(</a:t>
              </a:r>
              <a:r>
                <a:rPr lang="zh-CN" altLang="en-US" sz="36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下</a:t>
              </a:r>
              <a:r>
                <a:rPr lang="en-US" altLang="zh-CN" sz="3600">
                  <a:solidFill>
                    <a:schemeClr val="bg1"/>
                  </a:solidFill>
                  <a:latin typeface="楷体" panose="02010609060101010101" charset="-122"/>
                  <a:ea typeface="楷体" panose="02010609060101010101" charset="-122"/>
                  <a:cs typeface="楷体" panose="02010609060101010101" charset="-122"/>
                  <a:sym typeface="+mn-ea"/>
                </a:rPr>
                <a:t>)</a:t>
              </a:r>
              <a:endParaRPr lang="zh-CN" altLang="en-US" sz="3600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endParaRPr>
            </a:p>
          </p:txBody>
        </p:sp>
      </p:grpSp>
    </p:spTree>
  </p:cSld>
  <p:clrMapOvr>
    <a:masterClrMapping/>
  </p:clrMapOvr>
  <p:transition>
    <p:comb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DF5597A-E20D-07DE-D56C-DDC65C5D6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83" y="1337336"/>
            <a:ext cx="7780952" cy="31142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B4E1A4C-0D04-BC65-250C-2B8C4D32BD83}"/>
              </a:ext>
            </a:extLst>
          </p:cNvPr>
          <p:cNvSpPr txBox="1"/>
          <p:nvPr/>
        </p:nvSpPr>
        <p:spPr>
          <a:xfrm>
            <a:off x="755483" y="696439"/>
            <a:ext cx="25298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/>
              <a:t>程序输出信息：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1556649450"/>
      </p:ext>
    </p:extLst>
  </p:cSld>
  <p:clrMapOvr>
    <a:masterClrMapping/>
  </p:clrMapOvr>
  <p:transition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932475" y="2113553"/>
            <a:ext cx="78886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b="1" dirty="0"/>
              <a:t>2. </a:t>
            </a:r>
            <a:r>
              <a:rPr lang="zh-CN" altLang="en-US" sz="2600" b="1" dirty="0"/>
              <a:t>根据“返回地址”怎么定位到“文件、函数、行”</a:t>
            </a:r>
            <a:endParaRPr lang="en-US" altLang="zh-CN" sz="2600" b="1" dirty="0"/>
          </a:p>
        </p:txBody>
      </p:sp>
    </p:spTree>
    <p:extLst>
      <p:ext uri="{BB962C8B-B14F-4D97-AF65-F5344CB8AC3E}">
        <p14:creationId xmlns:p14="http://schemas.microsoft.com/office/powerpoint/2010/main" val="3246489857"/>
      </p:ext>
    </p:extLst>
  </p:cSld>
  <p:clrMapOvr>
    <a:masterClrMapping/>
  </p:clrMapOvr>
  <p:transition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A47CF7B-B8F0-3E67-1B3E-E4911E8D665B}"/>
              </a:ext>
            </a:extLst>
          </p:cNvPr>
          <p:cNvSpPr txBox="1"/>
          <p:nvPr/>
        </p:nvSpPr>
        <p:spPr>
          <a:xfrm>
            <a:off x="197839" y="788502"/>
            <a:ext cx="5038013" cy="478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500" b="1" dirty="0"/>
              <a:t>2.1 </a:t>
            </a:r>
            <a:r>
              <a:rPr lang="zh-CN" altLang="en-US" sz="2500" b="1" dirty="0"/>
              <a:t>安装</a:t>
            </a:r>
            <a:r>
              <a:rPr lang="en-US" altLang="zh-CN" sz="2500" b="1" dirty="0"/>
              <a:t>GCC</a:t>
            </a:r>
            <a:r>
              <a:rPr lang="zh-CN" altLang="en-US" sz="2500" b="1" dirty="0"/>
              <a:t>工具链，得到</a:t>
            </a:r>
            <a:r>
              <a:rPr lang="en-US" altLang="zh-CN" sz="2500" b="1" dirty="0"/>
              <a:t>addr2line</a:t>
            </a:r>
            <a:endParaRPr lang="zh-CN" altLang="en-US" sz="2500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726106-231F-601D-A8A2-A0E7EB0FA954}"/>
              </a:ext>
            </a:extLst>
          </p:cNvPr>
          <p:cNvSpPr txBox="1"/>
          <p:nvPr/>
        </p:nvSpPr>
        <p:spPr>
          <a:xfrm>
            <a:off x="106518" y="1414154"/>
            <a:ext cx="88283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① 下载：</a:t>
            </a:r>
            <a:r>
              <a:rPr lang="en-US" altLang="zh-CN" sz="1400" dirty="0">
                <a:hlinkClick r:id="rId2"/>
              </a:rPr>
              <a:t>https://launchpad.net/gcc-arm-embedded/+download</a:t>
            </a:r>
            <a:r>
              <a:rPr lang="en-US" altLang="zh-CN" sz="1400" dirty="0"/>
              <a:t>           </a:t>
            </a:r>
            <a:r>
              <a:rPr lang="zh-CN" altLang="en-US" sz="1400" dirty="0"/>
              <a:t>② 安装到最后一步，选中“添加环境变量”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64A4669-E2D1-3297-F55A-7E3DF392D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8" y="2160808"/>
            <a:ext cx="4551207" cy="14112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50BC86-0304-D652-D871-C0E93522E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4967" y="1806489"/>
            <a:ext cx="3648468" cy="26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127042"/>
      </p:ext>
    </p:extLst>
  </p:cSld>
  <p:clrMapOvr>
    <a:masterClrMapping/>
  </p:clrMapOvr>
  <p:transition>
    <p:split orient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6BD53D3-7087-997C-C3A3-5547993D73A2}"/>
              </a:ext>
            </a:extLst>
          </p:cNvPr>
          <p:cNvSpPr txBox="1"/>
          <p:nvPr/>
        </p:nvSpPr>
        <p:spPr>
          <a:xfrm>
            <a:off x="76912" y="576524"/>
            <a:ext cx="25779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500" b="1" dirty="0"/>
              <a:t>2.2 </a:t>
            </a:r>
            <a:r>
              <a:rPr lang="zh-CN" altLang="en-US" sz="2500" b="1" dirty="0"/>
              <a:t>使用</a:t>
            </a:r>
            <a:r>
              <a:rPr lang="en-US" altLang="zh-CN" sz="2500" b="1" dirty="0"/>
              <a:t>addr2line</a:t>
            </a:r>
            <a:endParaRPr lang="zh-CN" altLang="en-US" sz="25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4337C6-CE5E-0DEC-049F-9FE6549E0EF8}"/>
              </a:ext>
            </a:extLst>
          </p:cNvPr>
          <p:cNvSpPr txBox="1"/>
          <p:nvPr/>
        </p:nvSpPr>
        <p:spPr>
          <a:xfrm>
            <a:off x="723957" y="1294410"/>
            <a:ext cx="6195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arm-none-eabi-addr2line -e  F103_Moduel.axf  -a -f 08000350 08001d94 0800260c</a:t>
            </a:r>
            <a:endParaRPr lang="zh-CN" altLang="en-US" sz="14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AED0FA-74FB-91F1-3C21-E3C8F2D6C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940884"/>
            <a:ext cx="8391525" cy="18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33978"/>
      </p:ext>
    </p:extLst>
  </p:cSld>
  <p:clrMapOvr>
    <a:masterClrMapping/>
  </p:clrMapOvr>
  <p:transition>
    <p:split orient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89" y="472492"/>
            <a:ext cx="85427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二、</a:t>
            </a:r>
            <a:r>
              <a:rPr lang="zh-CN" altLang="en-US" sz="4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修改</a:t>
            </a:r>
            <a:r>
              <a:rPr lang="en-US" altLang="zh-CN" sz="4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bin</a:t>
            </a:r>
            <a:r>
              <a:rPr lang="zh-CN" altLang="en-US" sz="48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文件实现多个断点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A950B9-58EF-74FB-6814-ACFA4B6C5D4C}"/>
              </a:ext>
            </a:extLst>
          </p:cNvPr>
          <p:cNvSpPr txBox="1"/>
          <p:nvPr/>
        </p:nvSpPr>
        <p:spPr>
          <a:xfrm>
            <a:off x="415031" y="1608862"/>
            <a:ext cx="433965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/>
              <a:t>内容：</a:t>
            </a:r>
            <a:endParaRPr lang="en-US" altLang="zh-CN" sz="3600" b="1" dirty="0"/>
          </a:p>
          <a:p>
            <a:pPr marL="457200" indent="-457200">
              <a:buAutoNum type="arabicPeriod"/>
            </a:pPr>
            <a:r>
              <a:rPr lang="zh-CN" altLang="en-US" sz="3600" dirty="0"/>
              <a:t>原理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zh-CN" altLang="en-US" sz="3600" dirty="0"/>
              <a:t>模拟被修改的指令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en-US" altLang="zh-CN" sz="3600" dirty="0" err="1"/>
              <a:t>swi</a:t>
            </a:r>
            <a:r>
              <a:rPr lang="zh-CN" altLang="en-US" sz="3600" dirty="0"/>
              <a:t>异常处理函数</a:t>
            </a:r>
            <a:endParaRPr lang="en-US" altLang="zh-CN" sz="3600" dirty="0"/>
          </a:p>
          <a:p>
            <a:pPr marL="457200" indent="-457200">
              <a:buAutoNum type="arabicPeriod"/>
            </a:pPr>
            <a:r>
              <a:rPr lang="zh-CN" altLang="en-US" sz="3600" dirty="0"/>
              <a:t>实验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4088220884"/>
      </p:ext>
    </p:extLst>
  </p:cSld>
  <p:clrMapOvr>
    <a:masterClrMapping/>
  </p:clrMapOvr>
  <p:transition>
    <p:split orient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3313725" y="1891978"/>
            <a:ext cx="16722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zh-CN" altLang="en-US" sz="4000" dirty="0"/>
              <a:t>原理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2833424322"/>
      </p:ext>
    </p:extLst>
  </p:cSld>
  <p:clrMapOvr>
    <a:masterClrMapping/>
  </p:clrMapOvr>
  <p:transition>
    <p:split orient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A6C3545-73EC-ED16-A255-392F81ABB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87" y="1743076"/>
            <a:ext cx="4633253" cy="311629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398441-383D-41B6-AD40-31A9092D7214}"/>
              </a:ext>
            </a:extLst>
          </p:cNvPr>
          <p:cNvSpPr txBox="1"/>
          <p:nvPr/>
        </p:nvSpPr>
        <p:spPr>
          <a:xfrm>
            <a:off x="1132500" y="176880"/>
            <a:ext cx="73231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</a:t>
            </a:r>
            <a:r>
              <a:rPr lang="zh-CN" altLang="en-US" sz="2000" dirty="0"/>
              <a:t>函数执行完后，都是</a:t>
            </a:r>
            <a:r>
              <a:rPr lang="en-US" altLang="zh-CN" sz="2000" dirty="0"/>
              <a:t>POP</a:t>
            </a:r>
            <a:r>
              <a:rPr lang="zh-CN" altLang="en-US" sz="2000" dirty="0"/>
              <a:t>指令：</a:t>
            </a:r>
            <a:endParaRPr lang="en-US" altLang="zh-CN" sz="2000" dirty="0"/>
          </a:p>
          <a:p>
            <a:pPr marL="457200" indent="-457200">
              <a:buAutoNum type="alphaLcPeriod"/>
            </a:pPr>
            <a:r>
              <a:rPr lang="zh-CN" altLang="en-US" sz="2000" dirty="0"/>
              <a:t>修改</a:t>
            </a:r>
            <a:r>
              <a:rPr lang="en-US" altLang="zh-CN" sz="2000" dirty="0"/>
              <a:t>bin</a:t>
            </a:r>
            <a:r>
              <a:rPr lang="zh-CN" altLang="en-US" sz="2000" dirty="0"/>
              <a:t>文件的</a:t>
            </a:r>
            <a:r>
              <a:rPr lang="en-US" altLang="zh-CN" sz="2000" dirty="0"/>
              <a:t>POP</a:t>
            </a:r>
            <a:r>
              <a:rPr lang="zh-CN" altLang="en-US" sz="2000" dirty="0"/>
              <a:t>指令为“</a:t>
            </a:r>
            <a:r>
              <a:rPr lang="en-US" altLang="zh-CN" sz="2000" dirty="0" err="1"/>
              <a:t>swi</a:t>
            </a:r>
            <a:r>
              <a:rPr lang="en-US" altLang="zh-CN" sz="2000" dirty="0"/>
              <a:t> #val</a:t>
            </a:r>
            <a:r>
              <a:rPr lang="zh-CN" altLang="en-US" sz="2000" dirty="0"/>
              <a:t>”</a:t>
            </a:r>
            <a:endParaRPr lang="en-US" altLang="zh-CN" sz="2000" dirty="0"/>
          </a:p>
          <a:p>
            <a:pPr marL="457200" indent="-457200">
              <a:buAutoNum type="alphaLcPeriod"/>
            </a:pPr>
            <a:r>
              <a:rPr lang="zh-CN" altLang="en-US" sz="2000" dirty="0"/>
              <a:t>执行到原来</a:t>
            </a:r>
            <a:r>
              <a:rPr lang="en-US" altLang="zh-CN" sz="2000" dirty="0"/>
              <a:t>POP</a:t>
            </a:r>
            <a:r>
              <a:rPr lang="zh-CN" altLang="en-US" sz="2000" dirty="0"/>
              <a:t>指令的位置，触发</a:t>
            </a:r>
            <a:r>
              <a:rPr lang="en-US" altLang="zh-CN" sz="2000" dirty="0" err="1"/>
              <a:t>swi</a:t>
            </a:r>
            <a:r>
              <a:rPr lang="zh-CN" altLang="en-US" sz="2000" dirty="0"/>
              <a:t>异常</a:t>
            </a:r>
            <a:endParaRPr lang="en-US" altLang="zh-CN" sz="2000" dirty="0"/>
          </a:p>
          <a:p>
            <a:pPr marL="457200" indent="-457200">
              <a:buAutoNum type="alphaLcPeriod"/>
            </a:pPr>
            <a:r>
              <a:rPr lang="zh-CN" altLang="en-US" sz="2000" dirty="0"/>
              <a:t>在</a:t>
            </a:r>
            <a:r>
              <a:rPr lang="en-US" altLang="zh-CN" sz="2000" dirty="0" err="1"/>
              <a:t>swi</a:t>
            </a:r>
            <a:r>
              <a:rPr lang="zh-CN" altLang="en-US" sz="2000" dirty="0"/>
              <a:t>异常处理函数中：打印调试信息，模拟原来的</a:t>
            </a:r>
            <a:r>
              <a:rPr lang="en-US" altLang="zh-CN" sz="2000" dirty="0"/>
              <a:t>POP</a:t>
            </a:r>
            <a:r>
              <a:rPr lang="zh-CN" altLang="en-US" sz="2000" dirty="0"/>
              <a:t>指令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777349875"/>
      </p:ext>
    </p:extLst>
  </p:cSld>
  <p:clrMapOvr>
    <a:masterClrMapping/>
  </p:clrMapOvr>
  <p:transition>
    <p:split orient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2427900" y="1891978"/>
            <a:ext cx="4793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2. </a:t>
            </a:r>
            <a:r>
              <a:rPr lang="zh-CN" altLang="en-US" sz="4000" dirty="0"/>
              <a:t>模拟被修改的指令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781856493"/>
      </p:ext>
    </p:extLst>
  </p:cSld>
  <p:clrMapOvr>
    <a:masterClrMapping/>
  </p:clrMapOvr>
  <p:transition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1218225" y="199103"/>
            <a:ext cx="360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POP</a:t>
            </a:r>
            <a:r>
              <a:rPr lang="zh-CN" altLang="en-US" sz="2000" dirty="0"/>
              <a:t>指令并不完全相同，</a:t>
            </a:r>
            <a:endParaRPr lang="en-US" altLang="zh-CN" sz="2000" dirty="0"/>
          </a:p>
          <a:p>
            <a:r>
              <a:rPr lang="zh-CN" altLang="en-US" sz="2000" dirty="0"/>
              <a:t>如何分别模拟？</a:t>
            </a:r>
            <a:endParaRPr lang="en-US" altLang="zh-CN" sz="2000" dirty="0"/>
          </a:p>
          <a:p>
            <a:r>
              <a:rPr lang="en-US" altLang="zh-CN" sz="2000" dirty="0" err="1"/>
              <a:t>swi</a:t>
            </a:r>
            <a:r>
              <a:rPr lang="zh-CN" altLang="en-US" sz="2000" dirty="0"/>
              <a:t>指令要带入参数，入下图：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1BC8BAC-3915-7905-70A4-89E87A355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260" y="1187366"/>
            <a:ext cx="4909479" cy="3302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331204"/>
      </p:ext>
    </p:extLst>
  </p:cSld>
  <p:clrMapOvr>
    <a:masterClrMapping/>
  </p:clrMapOvr>
  <p:transition>
    <p:split orient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1218225" y="294814"/>
            <a:ext cx="37497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600" dirty="0"/>
              <a:t>POP</a:t>
            </a:r>
            <a:r>
              <a:rPr lang="zh-CN" altLang="en-US" sz="2600" dirty="0"/>
              <a:t>指令并不完全相同，</a:t>
            </a:r>
            <a:endParaRPr lang="en-US" altLang="zh-CN" sz="2600" dirty="0"/>
          </a:p>
          <a:p>
            <a:r>
              <a:rPr lang="zh-CN" altLang="en-US" sz="2600" dirty="0"/>
              <a:t>如何分别模拟？</a:t>
            </a:r>
            <a:endParaRPr lang="en-US" altLang="zh-CN" sz="2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31262F4-4322-2762-6385-A20F8BB0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96" y="1276350"/>
            <a:ext cx="5061879" cy="3404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38684"/>
      </p:ext>
    </p:extLst>
  </p:cSld>
  <p:clrMapOvr>
    <a:masterClrMapping/>
  </p:clrMapOvr>
  <p:transition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2899399" y="826077"/>
            <a:ext cx="604865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韦东山</a:t>
            </a:r>
            <a:endParaRPr lang="en-US" altLang="zh-CN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从业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15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年嵌入式培训经验，涉及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Linux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FreeRTOS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RT-Thread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等，</a:t>
            </a:r>
            <a:endParaRPr lang="en-US" altLang="zh-CN" sz="1400" dirty="0">
              <a:solidFill>
                <a:schemeClr val="tx1">
                  <a:lumMod val="65000"/>
                  <a:lumOff val="3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专注于嵌入式操作系统。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2427900" y="1891978"/>
            <a:ext cx="44493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/>
              <a:t>2. </a:t>
            </a:r>
            <a:r>
              <a:rPr lang="en-US" altLang="zh-CN" sz="4000" dirty="0" err="1"/>
              <a:t>swi</a:t>
            </a:r>
            <a:r>
              <a:rPr lang="zh-CN" altLang="en-US" sz="4000" dirty="0"/>
              <a:t>异常处理函数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429279741"/>
      </p:ext>
    </p:extLst>
  </p:cSld>
  <p:clrMapOvr>
    <a:masterClrMapping/>
  </p:clrMapOvr>
  <p:transition>
    <p:split orient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239BA62-DC49-EDD8-BC62-BFA23972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046" y="752475"/>
            <a:ext cx="5998780" cy="406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51970"/>
      </p:ext>
    </p:extLst>
  </p:cSld>
  <p:clrMapOvr>
    <a:masterClrMapping/>
  </p:clrMapOvr>
  <p:transition>
    <p:split orient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9BC8497-1810-DA14-D54D-BCCF4ED5E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178" y="1467120"/>
            <a:ext cx="7387601" cy="240969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0E956D0-4E86-59E0-FBC1-2524CA396A09}"/>
              </a:ext>
            </a:extLst>
          </p:cNvPr>
          <p:cNvSpPr txBox="1"/>
          <p:nvPr/>
        </p:nvSpPr>
        <p:spPr>
          <a:xfrm>
            <a:off x="1148178" y="620359"/>
            <a:ext cx="118494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dirty="0"/>
              <a:t>现场写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2493759087"/>
      </p:ext>
    </p:extLst>
  </p:cSld>
  <p:clrMapOvr>
    <a:masterClrMapping/>
  </p:clrMapOvr>
  <p:transition>
    <p:split orient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4242435" y="4867910"/>
            <a:ext cx="4900930" cy="2755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indent="0" algn="l"/>
            <a:r>
              <a:rPr lang="zh-CN" sz="1200" b="1" dirty="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版权声明，本文档内容及版权归北京无忧创想信息技术有限公司所有。</a:t>
            </a:r>
            <a:endParaRPr lang="zh-CN" altLang="en-US" sz="1200" b="1" dirty="0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111" y="485192"/>
            <a:ext cx="7937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主题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2914606" y="1178754"/>
            <a:ext cx="4031614" cy="631031"/>
            <a:chOff x="4268" y="3540"/>
            <a:chExt cx="12936" cy="1325"/>
          </a:xfrm>
        </p:grpSpPr>
        <p:grpSp>
          <p:nvGrpSpPr>
            <p:cNvPr id="62" name="组合 61"/>
            <p:cNvGrpSpPr/>
            <p:nvPr/>
          </p:nvGrpSpPr>
          <p:grpSpPr>
            <a:xfrm>
              <a:off x="4268" y="3540"/>
              <a:ext cx="12936" cy="1325"/>
              <a:chOff x="8801" y="5091"/>
              <a:chExt cx="12124" cy="1325"/>
            </a:xfrm>
            <a:effectLst>
              <a:outerShdw blurRad="1397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66" name="Rectangle: Rounded Corners 4"/>
              <p:cNvSpPr/>
              <p:nvPr/>
            </p:nvSpPr>
            <p:spPr>
              <a:xfrm>
                <a:off x="8978" y="5091"/>
                <a:ext cx="11947" cy="1325"/>
              </a:xfrm>
              <a:prstGeom prst="roundRect">
                <a:avLst>
                  <a:gd name="adj" fmla="val 488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67" name="Isosceles Triangle 5"/>
              <p:cNvSpPr/>
              <p:nvPr/>
            </p:nvSpPr>
            <p:spPr>
              <a:xfrm rot="18660000" flipV="1">
                <a:off x="8771" y="5564"/>
                <a:ext cx="439" cy="379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65" name="Rectangle 39"/>
            <p:cNvSpPr/>
            <p:nvPr/>
          </p:nvSpPr>
          <p:spPr>
            <a:xfrm>
              <a:off x="5491" y="3743"/>
              <a:ext cx="11713" cy="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</a:rPr>
                <a:t>绝招</a:t>
              </a:r>
              <a:r>
                <a:rPr lang="en-US" altLang="zh-CN" sz="1600" b="1" dirty="0">
                  <a:latin typeface="楷体" panose="02010609060101010101" charset="-122"/>
                  <a:ea typeface="楷体" panose="02010609060101010101" charset="-122"/>
                </a:rPr>
                <a:t>1</a:t>
              </a: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</a:rPr>
                <a:t>：</a:t>
              </a:r>
              <a:r>
                <a:rPr lang="zh-CN" altLang="en-US" sz="1600" b="1">
                  <a:latin typeface="楷体" panose="02010609060101010101" charset="-122"/>
                  <a:ea typeface="楷体" panose="02010609060101010101" charset="-122"/>
                </a:rPr>
                <a:t>栈回溯自动化分析</a:t>
              </a:r>
              <a:endParaRPr lang="zh-CN" altLang="en-US" sz="1600" b="1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2914606" y="3528384"/>
            <a:ext cx="4031615" cy="631031"/>
            <a:chOff x="4268" y="8520"/>
            <a:chExt cx="12951" cy="1325"/>
          </a:xfrm>
        </p:grpSpPr>
        <p:grpSp>
          <p:nvGrpSpPr>
            <p:cNvPr id="83" name="组合 82"/>
            <p:cNvGrpSpPr/>
            <p:nvPr/>
          </p:nvGrpSpPr>
          <p:grpSpPr>
            <a:xfrm>
              <a:off x="4268" y="8520"/>
              <a:ext cx="12936" cy="1325"/>
              <a:chOff x="8801" y="5091"/>
              <a:chExt cx="12124" cy="1325"/>
            </a:xfrm>
            <a:effectLst>
              <a:outerShdw blurRad="139700" dir="2700000" algn="tl" rotWithShape="0">
                <a:prstClr val="black">
                  <a:alpha val="21000"/>
                </a:prstClr>
              </a:outerShdw>
            </a:effectLst>
          </p:grpSpPr>
          <p:sp>
            <p:nvSpPr>
              <p:cNvPr id="87" name="Rectangle: Rounded Corners 4"/>
              <p:cNvSpPr/>
              <p:nvPr/>
            </p:nvSpPr>
            <p:spPr>
              <a:xfrm>
                <a:off x="8978" y="5091"/>
                <a:ext cx="11947" cy="1325"/>
              </a:xfrm>
              <a:prstGeom prst="roundRect">
                <a:avLst>
                  <a:gd name="adj" fmla="val 488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  <p:sp>
            <p:nvSpPr>
              <p:cNvPr id="88" name="Isosceles Triangle 5"/>
              <p:cNvSpPr/>
              <p:nvPr/>
            </p:nvSpPr>
            <p:spPr>
              <a:xfrm rot="18660000" flipV="1">
                <a:off x="8771" y="5564"/>
                <a:ext cx="439" cy="379"/>
              </a:xfrm>
              <a:prstGeom prst="triangle">
                <a:avLst>
                  <a:gd name="adj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sz="1015">
                  <a:latin typeface="楷体" panose="02010609060101010101" charset="-122"/>
                  <a:ea typeface="楷体" panose="02010609060101010101" charset="-122"/>
                </a:endParaRPr>
              </a:p>
            </p:txBody>
          </p:sp>
        </p:grpSp>
        <p:sp>
          <p:nvSpPr>
            <p:cNvPr id="86" name="Rectangle 39"/>
            <p:cNvSpPr/>
            <p:nvPr/>
          </p:nvSpPr>
          <p:spPr>
            <a:xfrm>
              <a:off x="5506" y="8733"/>
              <a:ext cx="11713" cy="8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绝招</a:t>
              </a:r>
              <a:r>
                <a:rPr lang="en-US" altLang="zh-CN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2</a:t>
              </a: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：修改</a:t>
              </a:r>
              <a:r>
                <a:rPr lang="en-US" altLang="zh-CN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bin</a:t>
              </a:r>
              <a:r>
                <a:rPr lang="zh-CN" altLang="en-US" sz="1600" b="1" dirty="0">
                  <a:latin typeface="楷体" panose="02010609060101010101" charset="-122"/>
                  <a:ea typeface="楷体" panose="02010609060101010101" charset="-122"/>
                  <a:sym typeface="+mn-ea"/>
                </a:rPr>
                <a:t>文件实现多个断点</a:t>
              </a:r>
              <a:endParaRPr lang="zh-CN" altLang="en-US" sz="1600" b="1" dirty="0">
                <a:latin typeface="楷体" panose="02010609060101010101" charset="-122"/>
                <a:ea typeface="楷体" panose="02010609060101010101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590675" y="1523365"/>
            <a:ext cx="1338580" cy="2380615"/>
            <a:chOff x="2505" y="2399"/>
            <a:chExt cx="2108" cy="3749"/>
          </a:xfrm>
        </p:grpSpPr>
        <p:grpSp>
          <p:nvGrpSpPr>
            <p:cNvPr id="3" name="组合 2"/>
            <p:cNvGrpSpPr/>
            <p:nvPr/>
          </p:nvGrpSpPr>
          <p:grpSpPr>
            <a:xfrm>
              <a:off x="2505" y="2399"/>
              <a:ext cx="2108" cy="3676"/>
              <a:chOff x="2505" y="2399"/>
              <a:chExt cx="2108" cy="3676"/>
            </a:xfrm>
          </p:grpSpPr>
          <p:grpSp>
            <p:nvGrpSpPr>
              <p:cNvPr id="56" name="组合 55"/>
              <p:cNvGrpSpPr/>
              <p:nvPr/>
            </p:nvGrpSpPr>
            <p:grpSpPr>
              <a:xfrm>
                <a:off x="3711" y="2399"/>
                <a:ext cx="903" cy="3677"/>
                <a:chOff x="2108" y="3032"/>
                <a:chExt cx="903" cy="3677"/>
              </a:xfrm>
            </p:grpSpPr>
            <p:cxnSp>
              <p:nvCxnSpPr>
                <p:cNvPr id="57" name="直接连接符 56"/>
                <p:cNvCxnSpPr/>
                <p:nvPr/>
              </p:nvCxnSpPr>
              <p:spPr>
                <a:xfrm>
                  <a:off x="2135" y="3032"/>
                  <a:ext cx="876" cy="0"/>
                </a:xfrm>
                <a:prstGeom prst="line">
                  <a:avLst/>
                </a:prstGeom>
                <a:ln w="12700" cmpd="sng">
                  <a:solidFill>
                    <a:srgbClr val="C00000">
                      <a:alpha val="37000"/>
                    </a:srgb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直接连接符 57"/>
                <p:cNvCxnSpPr/>
                <p:nvPr/>
              </p:nvCxnSpPr>
              <p:spPr>
                <a:xfrm>
                  <a:off x="2108" y="4847"/>
                  <a:ext cx="903" cy="0"/>
                </a:xfrm>
                <a:prstGeom prst="line">
                  <a:avLst/>
                </a:prstGeom>
                <a:ln w="12700" cmpd="sng">
                  <a:solidFill>
                    <a:srgbClr val="C00000">
                      <a:alpha val="37000"/>
                    </a:srgb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直接连接符 59"/>
                <p:cNvCxnSpPr/>
                <p:nvPr/>
              </p:nvCxnSpPr>
              <p:spPr>
                <a:xfrm>
                  <a:off x="2130" y="6709"/>
                  <a:ext cx="857" cy="0"/>
                </a:xfrm>
                <a:prstGeom prst="line">
                  <a:avLst/>
                </a:prstGeom>
                <a:ln w="12700" cmpd="sng">
                  <a:solidFill>
                    <a:srgbClr val="C00000">
                      <a:alpha val="37000"/>
                    </a:srgbClr>
                  </a:solidFill>
                  <a:prstDash val="dash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Shape 2457"/>
              <p:cNvSpPr/>
              <p:nvPr/>
            </p:nvSpPr>
            <p:spPr>
              <a:xfrm>
                <a:off x="2505" y="3790"/>
                <a:ext cx="829" cy="8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7958" y="17505"/>
                    </a:moveTo>
                    <a:cubicBezTo>
                      <a:pt x="17372" y="16944"/>
                      <a:pt x="16242" y="15945"/>
                      <a:pt x="15117" y="15413"/>
                    </a:cubicBezTo>
                    <a:cubicBezTo>
                      <a:pt x="14189" y="14975"/>
                      <a:pt x="13657" y="14531"/>
                      <a:pt x="13491" y="14057"/>
                    </a:cubicBezTo>
                    <a:cubicBezTo>
                      <a:pt x="13377" y="13728"/>
                      <a:pt x="13428" y="13351"/>
                      <a:pt x="13649" y="12904"/>
                    </a:cubicBezTo>
                    <a:cubicBezTo>
                      <a:pt x="13815" y="12567"/>
                      <a:pt x="13972" y="12286"/>
                      <a:pt x="14117" y="12028"/>
                    </a:cubicBezTo>
                    <a:cubicBezTo>
                      <a:pt x="14730" y="10934"/>
                      <a:pt x="15203" y="10145"/>
                      <a:pt x="15203" y="7348"/>
                    </a:cubicBezTo>
                    <a:cubicBezTo>
                      <a:pt x="15203" y="3162"/>
                      <a:pt x="12787" y="2951"/>
                      <a:pt x="12309" y="2951"/>
                    </a:cubicBezTo>
                    <a:cubicBezTo>
                      <a:pt x="11917" y="2951"/>
                      <a:pt x="11672" y="3037"/>
                      <a:pt x="11435" y="3121"/>
                    </a:cubicBezTo>
                    <a:cubicBezTo>
                      <a:pt x="11175" y="3213"/>
                      <a:pt x="10907" y="3309"/>
                      <a:pt x="10296" y="3319"/>
                    </a:cubicBezTo>
                    <a:cubicBezTo>
                      <a:pt x="9190" y="3337"/>
                      <a:pt x="6873" y="3375"/>
                      <a:pt x="6873" y="7226"/>
                    </a:cubicBezTo>
                    <a:cubicBezTo>
                      <a:pt x="6873" y="9919"/>
                      <a:pt x="7574" y="11156"/>
                      <a:pt x="8125" y="12150"/>
                    </a:cubicBezTo>
                    <a:cubicBezTo>
                      <a:pt x="8266" y="12404"/>
                      <a:pt x="8399" y="12645"/>
                      <a:pt x="8505" y="12885"/>
                    </a:cubicBezTo>
                    <a:cubicBezTo>
                      <a:pt x="8973" y="13949"/>
                      <a:pt x="8631" y="14693"/>
                      <a:pt x="7426" y="15224"/>
                    </a:cubicBezTo>
                    <a:cubicBezTo>
                      <a:pt x="5905" y="15897"/>
                      <a:pt x="5188" y="16247"/>
                      <a:pt x="3693" y="17562"/>
                    </a:cubicBezTo>
                    <a:cubicBezTo>
                      <a:pt x="2017" y="15800"/>
                      <a:pt x="982" y="13423"/>
                      <a:pt x="982" y="10800"/>
                    </a:cubicBezTo>
                    <a:cubicBezTo>
                      <a:pt x="982" y="5377"/>
                      <a:pt x="5377" y="982"/>
                      <a:pt x="10800" y="982"/>
                    </a:cubicBezTo>
                    <a:cubicBezTo>
                      <a:pt x="16223" y="982"/>
                      <a:pt x="20618" y="5377"/>
                      <a:pt x="20618" y="10800"/>
                    </a:cubicBezTo>
                    <a:cubicBezTo>
                      <a:pt x="20618" y="13395"/>
                      <a:pt x="19603" y="15749"/>
                      <a:pt x="17958" y="17505"/>
                    </a:cubicBezTo>
                    <a:moveTo>
                      <a:pt x="10800" y="20618"/>
                    </a:moveTo>
                    <a:cubicBezTo>
                      <a:pt x="8356" y="20618"/>
                      <a:pt x="6125" y="19720"/>
                      <a:pt x="4407" y="18242"/>
                    </a:cubicBezTo>
                    <a:cubicBezTo>
                      <a:pt x="5730" y="17084"/>
                      <a:pt x="6362" y="16767"/>
                      <a:pt x="7823" y="16122"/>
                    </a:cubicBezTo>
                    <a:cubicBezTo>
                      <a:pt x="9515" y="15375"/>
                      <a:pt x="10091" y="14051"/>
                      <a:pt x="9403" y="12489"/>
                    </a:cubicBezTo>
                    <a:cubicBezTo>
                      <a:pt x="9279" y="12208"/>
                      <a:pt x="9136" y="11949"/>
                      <a:pt x="8984" y="11674"/>
                    </a:cubicBezTo>
                    <a:cubicBezTo>
                      <a:pt x="8461" y="10732"/>
                      <a:pt x="7855" y="9665"/>
                      <a:pt x="7855" y="7226"/>
                    </a:cubicBezTo>
                    <a:cubicBezTo>
                      <a:pt x="7855" y="4341"/>
                      <a:pt x="9224" y="4318"/>
                      <a:pt x="10312" y="4300"/>
                    </a:cubicBezTo>
                    <a:cubicBezTo>
                      <a:pt x="11084" y="4287"/>
                      <a:pt x="11461" y="4154"/>
                      <a:pt x="11763" y="4047"/>
                    </a:cubicBezTo>
                    <a:cubicBezTo>
                      <a:pt x="11964" y="3975"/>
                      <a:pt x="12086" y="3933"/>
                      <a:pt x="12309" y="3933"/>
                    </a:cubicBezTo>
                    <a:cubicBezTo>
                      <a:pt x="13218" y="3933"/>
                      <a:pt x="14221" y="4830"/>
                      <a:pt x="14221" y="7348"/>
                    </a:cubicBezTo>
                    <a:cubicBezTo>
                      <a:pt x="14221" y="9888"/>
                      <a:pt x="13840" y="10513"/>
                      <a:pt x="13261" y="11548"/>
                    </a:cubicBezTo>
                    <a:cubicBezTo>
                      <a:pt x="13108" y="11820"/>
                      <a:pt x="12943" y="12115"/>
                      <a:pt x="12768" y="12470"/>
                    </a:cubicBezTo>
                    <a:cubicBezTo>
                      <a:pt x="12430" y="13155"/>
                      <a:pt x="12362" y="13798"/>
                      <a:pt x="12565" y="14380"/>
                    </a:cubicBezTo>
                    <a:cubicBezTo>
                      <a:pt x="12825" y="15126"/>
                      <a:pt x="13502" y="15737"/>
                      <a:pt x="14696" y="16302"/>
                    </a:cubicBezTo>
                    <a:cubicBezTo>
                      <a:pt x="15675" y="16764"/>
                      <a:pt x="16700" y="17667"/>
                      <a:pt x="17251" y="18189"/>
                    </a:cubicBezTo>
                    <a:cubicBezTo>
                      <a:pt x="15525" y="19697"/>
                      <a:pt x="13272" y="20618"/>
                      <a:pt x="10800" y="20618"/>
                    </a:cubicBezTo>
                    <a:moveTo>
                      <a:pt x="10800" y="0"/>
                    </a:moveTo>
                    <a:cubicBezTo>
                      <a:pt x="4835" y="0"/>
                      <a:pt x="0" y="4835"/>
                      <a:pt x="0" y="10800"/>
                    </a:cubicBezTo>
                    <a:cubicBezTo>
                      <a:pt x="0" y="16764"/>
                      <a:pt x="4835" y="21600"/>
                      <a:pt x="10800" y="21600"/>
                    </a:cubicBezTo>
                    <a:cubicBezTo>
                      <a:pt x="16765" y="21600"/>
                      <a:pt x="21600" y="16764"/>
                      <a:pt x="21600" y="10800"/>
                    </a:cubicBezTo>
                    <a:cubicBezTo>
                      <a:pt x="21600" y="4835"/>
                      <a:pt x="16765" y="0"/>
                      <a:pt x="10800" y="0"/>
                    </a:cubicBezTo>
                  </a:path>
                </a:pathLst>
              </a:custGeom>
              <a:solidFill>
                <a:srgbClr val="C00000">
                  <a:alpha val="60000"/>
                </a:srgbClr>
              </a:solidFill>
              <a:ln w="12700">
                <a:miter lim="400000"/>
              </a:ln>
            </p:spPr>
            <p:txBody>
              <a:bodyPr lIns="19049" tIns="19049" rIns="19049" bIns="19049" anchor="ctr"/>
              <a:lstStyle/>
              <a:p>
                <a:pPr algn="ctr" defTabSz="438785">
                  <a:defRPr sz="30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Gill Sans" panose="020B0502020104020203"/>
                    <a:ea typeface="Gill Sans" panose="020B0502020104020203"/>
                    <a:cs typeface="Gill Sans" panose="020B0502020104020203"/>
                    <a:sym typeface="Gill Sans" panose="020B0502020104020203"/>
                  </a:defRPr>
                </a:pPr>
                <a:endParaRPr sz="1560">
                  <a:latin typeface="Arial" panose="020B0604020202090204"/>
                  <a:ea typeface="Arial" panose="020B0604020202090204"/>
                  <a:cs typeface="Arial" panose="020B0604020202090204"/>
                </a:endParaRPr>
              </a:p>
            </p:txBody>
          </p:sp>
        </p:grpSp>
        <p:cxnSp>
          <p:nvCxnSpPr>
            <p:cNvPr id="90" name="直接连接符 89"/>
            <p:cNvCxnSpPr/>
            <p:nvPr/>
          </p:nvCxnSpPr>
          <p:spPr>
            <a:xfrm>
              <a:off x="3676" y="2399"/>
              <a:ext cx="0" cy="3749"/>
            </a:xfrm>
            <a:prstGeom prst="line">
              <a:avLst/>
            </a:prstGeom>
            <a:ln w="12700" cmpd="sng">
              <a:solidFill>
                <a:srgbClr val="C00000">
                  <a:alpha val="37000"/>
                </a:srgb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3349" y="4216"/>
              <a:ext cx="338" cy="0"/>
            </a:xfrm>
            <a:prstGeom prst="line">
              <a:avLst/>
            </a:prstGeom>
            <a:ln w="12700" cmpd="sng">
              <a:solidFill>
                <a:srgbClr val="C00000">
                  <a:alpha val="37000"/>
                </a:srgbClr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892314" y="845493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51CTO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社区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3016AA-2943-40ED-89D7-9528D77A6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1447799"/>
            <a:ext cx="2619375" cy="26193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267849F-0172-A335-6830-D09278AD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1572195"/>
            <a:ext cx="2112399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5591"/>
      </p:ext>
    </p:extLst>
  </p:cSld>
  <p:clrMapOvr>
    <a:masterClrMapping/>
  </p:clrMapOvr>
  <p:transition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6764" y="485192"/>
            <a:ext cx="45159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直播对应的源码，请加微信索取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C53FA9-5EA7-B6F2-8B67-8EE40A88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95" y="1153422"/>
            <a:ext cx="3703006" cy="370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06233"/>
      </p:ext>
    </p:extLst>
  </p:cSld>
  <p:clrMapOvr>
    <a:masterClrMapping/>
  </p:clrMapOvr>
  <p:transition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90389" y="472492"/>
            <a:ext cx="63722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一、</a:t>
            </a:r>
            <a:r>
              <a:rPr lang="zh-CN" altLang="en-US" sz="4800" b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栈回溯自动化分析</a:t>
            </a:r>
            <a:endParaRPr lang="zh-CN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5A950B9-58EF-74FB-6814-ACFA4B6C5D4C}"/>
              </a:ext>
            </a:extLst>
          </p:cNvPr>
          <p:cNvSpPr txBox="1"/>
          <p:nvPr/>
        </p:nvSpPr>
        <p:spPr>
          <a:xfrm>
            <a:off x="500756" y="1544248"/>
            <a:ext cx="854592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内容：</a:t>
            </a:r>
            <a:endParaRPr lang="en-US" altLang="zh-CN" sz="2800" b="1" dirty="0"/>
          </a:p>
          <a:p>
            <a:pPr marL="457200" indent="-457200">
              <a:buAutoNum type="arabicPeriod"/>
            </a:pPr>
            <a:r>
              <a:rPr lang="zh-CN" altLang="en-US" sz="2800" dirty="0"/>
              <a:t>怎么在栈里挑出“返回地址”</a:t>
            </a:r>
            <a:endParaRPr lang="en-US" altLang="zh-CN" sz="2800" dirty="0"/>
          </a:p>
          <a:p>
            <a:pPr marL="457200" indent="-457200">
              <a:buAutoNum type="arabicPeriod"/>
            </a:pPr>
            <a:r>
              <a:rPr lang="zh-CN" altLang="en-US" sz="2800" dirty="0"/>
              <a:t>根据“返回地址”怎么定位到“文件、函数、行”</a:t>
            </a:r>
            <a:endParaRPr lang="en-US" altLang="zh-CN" sz="2800" dirty="0"/>
          </a:p>
        </p:txBody>
      </p:sp>
    </p:spTree>
  </p:cSld>
  <p:clrMapOvr>
    <a:masterClrMapping/>
  </p:clrMapOvr>
  <p:transition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60943030-E75A-89AC-4734-0FD9AA7B1752}"/>
              </a:ext>
            </a:extLst>
          </p:cNvPr>
          <p:cNvSpPr txBox="1"/>
          <p:nvPr/>
        </p:nvSpPr>
        <p:spPr>
          <a:xfrm>
            <a:off x="1342050" y="2113553"/>
            <a:ext cx="73148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AutoNum type="arabicPeriod"/>
            </a:pPr>
            <a:r>
              <a:rPr lang="zh-CN" altLang="en-US" sz="4000" b="1"/>
              <a:t>怎么在栈里挑出“返回地址”</a:t>
            </a:r>
            <a:endParaRPr lang="en-US" altLang="zh-CN" sz="4000" b="1"/>
          </a:p>
        </p:txBody>
      </p:sp>
    </p:spTree>
    <p:extLst>
      <p:ext uri="{BB962C8B-B14F-4D97-AF65-F5344CB8AC3E}">
        <p14:creationId xmlns:p14="http://schemas.microsoft.com/office/powerpoint/2010/main" val="2459888687"/>
      </p:ext>
    </p:extLst>
  </p:cSld>
  <p:clrMapOvr>
    <a:masterClrMapping/>
  </p:clrMapOvr>
  <p:transition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470330E-5125-4727-0202-8EFF1BFB4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695" y="745752"/>
            <a:ext cx="6281515" cy="421393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FE339F0-7E2F-650B-D30B-54163E4D8824}"/>
              </a:ext>
            </a:extLst>
          </p:cNvPr>
          <p:cNvSpPr txBox="1"/>
          <p:nvPr/>
        </p:nvSpPr>
        <p:spPr>
          <a:xfrm>
            <a:off x="1205695" y="118861"/>
            <a:ext cx="11897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/>
              <a:t>原理：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208089828"/>
      </p:ext>
    </p:extLst>
  </p:cSld>
  <p:clrMapOvr>
    <a:masterClrMapping/>
  </p:clrMapOvr>
  <p:transition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29756F0-EEC9-F61F-B8E6-7DD5269EA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539" y="665630"/>
            <a:ext cx="5473332" cy="42895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F325E8-C783-B5B3-D354-1A3E251F71F1}"/>
              </a:ext>
            </a:extLst>
          </p:cNvPr>
          <p:cNvSpPr txBox="1"/>
          <p:nvPr/>
        </p:nvSpPr>
        <p:spPr>
          <a:xfrm>
            <a:off x="1146215" y="65072"/>
            <a:ext cx="18598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600" b="1" dirty="0"/>
              <a:t>核心代码：</a:t>
            </a:r>
            <a:endParaRPr lang="en-US" altLang="zh-CN" sz="2600" dirty="0"/>
          </a:p>
        </p:txBody>
      </p:sp>
    </p:spTree>
    <p:extLst>
      <p:ext uri="{BB962C8B-B14F-4D97-AF65-F5344CB8AC3E}">
        <p14:creationId xmlns:p14="http://schemas.microsoft.com/office/powerpoint/2010/main" val="3916751139"/>
      </p:ext>
    </p:extLst>
  </p:cSld>
  <p:clrMapOvr>
    <a:masterClrMapping/>
  </p:clrMapOvr>
  <p:transition>
    <p:split orient="vert"/>
  </p:transition>
</p:sld>
</file>

<file path=ppt/theme/theme1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300</Words>
  <Application>Microsoft Office PowerPoint</Application>
  <PresentationFormat>全屏显示(16:9)</PresentationFormat>
  <Paragraphs>46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9" baseType="lpstr">
      <vt:lpstr>楷体</vt:lpstr>
      <vt:lpstr>思源宋体 SemiBold</vt:lpstr>
      <vt:lpstr>印品黑体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51CTO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邵 燕</dc:creator>
  <cp:lastModifiedBy>东山 韦</cp:lastModifiedBy>
  <cp:revision>223</cp:revision>
  <dcterms:created xsi:type="dcterms:W3CDTF">2022-04-22T07:28:22Z</dcterms:created>
  <dcterms:modified xsi:type="dcterms:W3CDTF">2022-07-07T11:47:15Z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