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4" r:id="rId3"/>
    <p:sldId id="275" r:id="rId4"/>
    <p:sldId id="27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有几个苹果？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62944119-0D28-42B2-B93C-49800BF03ABB}"/>
              </a:ext>
            </a:extLst>
          </p:cNvPr>
          <p:cNvSpPr txBox="1"/>
          <p:nvPr/>
        </p:nvSpPr>
        <p:spPr>
          <a:xfrm>
            <a:off x="1763084" y="3429000"/>
            <a:ext cx="8095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中国人说：三</a:t>
            </a:r>
            <a:endParaRPr lang="en-US" altLang="zh-CN"/>
          </a:p>
          <a:p>
            <a:r>
              <a:rPr lang="zh-CN" altLang="en-US"/>
              <a:t>英国人说：</a:t>
            </a:r>
            <a:r>
              <a:rPr lang="en-US" altLang="zh-CN"/>
              <a:t>three</a:t>
            </a:r>
          </a:p>
          <a:p>
            <a:r>
              <a:rPr lang="zh-CN" altLang="en-US"/>
              <a:t>数学家说：</a:t>
            </a:r>
            <a:r>
              <a:rPr lang="en-US" altLang="zh-CN"/>
              <a:t>3</a:t>
            </a:r>
          </a:p>
          <a:p>
            <a:r>
              <a:rPr lang="zh-CN" altLang="en-US"/>
              <a:t>书法家说：叁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38FE6A-6209-4F6B-8A34-AEAEAFCAC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64" y="1167117"/>
            <a:ext cx="2447619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8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有几个苹果？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62944119-0D28-42B2-B93C-49800BF03ABB}"/>
              </a:ext>
            </a:extLst>
          </p:cNvPr>
          <p:cNvSpPr txBox="1"/>
          <p:nvPr/>
        </p:nvSpPr>
        <p:spPr>
          <a:xfrm>
            <a:off x="1284911" y="4838351"/>
            <a:ext cx="80953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</a:t>
            </a:r>
            <a:r>
              <a:rPr lang="zh-CN" altLang="en-US"/>
              <a:t>进制：</a:t>
            </a:r>
            <a:r>
              <a:rPr lang="en-US" altLang="zh-CN"/>
              <a:t>16</a:t>
            </a:r>
          </a:p>
          <a:p>
            <a:r>
              <a:rPr lang="en-US" altLang="zh-CN"/>
              <a:t>16</a:t>
            </a:r>
            <a:r>
              <a:rPr lang="zh-CN" altLang="en-US"/>
              <a:t>进制：</a:t>
            </a:r>
            <a:r>
              <a:rPr lang="en-US" altLang="zh-CN"/>
              <a:t>0x10</a:t>
            </a:r>
          </a:p>
          <a:p>
            <a:r>
              <a:rPr lang="en-US" altLang="zh-CN"/>
              <a:t>8</a:t>
            </a:r>
            <a:r>
              <a:rPr lang="zh-CN" altLang="en-US"/>
              <a:t>进制：  </a:t>
            </a:r>
            <a:r>
              <a:rPr lang="en-US" altLang="zh-CN"/>
              <a:t>020</a:t>
            </a:r>
          </a:p>
          <a:p>
            <a:r>
              <a:rPr lang="en-US" altLang="zh-CN"/>
              <a:t>2</a:t>
            </a:r>
            <a:r>
              <a:rPr lang="zh-CN" altLang="en-US"/>
              <a:t>进制：  </a:t>
            </a:r>
            <a:r>
              <a:rPr lang="en-US" altLang="zh-CN"/>
              <a:t>0b10000</a:t>
            </a:r>
          </a:p>
          <a:p>
            <a:endParaRPr lang="en-US" altLang="zh-CN"/>
          </a:p>
          <a:p>
            <a:r>
              <a:rPr lang="zh-CN" altLang="en-US"/>
              <a:t>为什么是这样？</a:t>
            </a:r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9FBBFA1-D85D-40FF-9DB9-E13712336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669" y="958843"/>
            <a:ext cx="3580301" cy="358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1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进制：逢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进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62944119-0D28-42B2-B93C-49800BF03ABB}"/>
              </a:ext>
            </a:extLst>
          </p:cNvPr>
          <p:cNvSpPr txBox="1"/>
          <p:nvPr/>
        </p:nvSpPr>
        <p:spPr>
          <a:xfrm>
            <a:off x="1242967" y="1200574"/>
            <a:ext cx="104680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</a:t>
            </a:r>
            <a:r>
              <a:rPr lang="zh-CN" altLang="en-US"/>
              <a:t>进制里，每一位的权重，从右往左数：个十百千万，也就是：</a:t>
            </a:r>
            <a:r>
              <a:rPr lang="en-US" altLang="zh-CN"/>
              <a:t>10^0, 10^1, 10^2,10^3……</a:t>
            </a:r>
          </a:p>
          <a:p>
            <a:r>
              <a:rPr lang="en-US" altLang="zh-CN"/>
              <a:t>16</a:t>
            </a:r>
            <a:r>
              <a:rPr lang="zh-CN" altLang="en-US"/>
              <a:t>进制里，每一位的权重，从右往左数，分别是：</a:t>
            </a:r>
            <a:r>
              <a:rPr lang="en-US" altLang="zh-CN"/>
              <a:t>16^0, 16^1, 16^2, 16^3, 16^4, ……</a:t>
            </a:r>
          </a:p>
          <a:p>
            <a:r>
              <a:rPr lang="en-US" altLang="zh-CN"/>
              <a:t>  8</a:t>
            </a:r>
            <a:r>
              <a:rPr lang="zh-CN" altLang="en-US"/>
              <a:t>进制里，每一位的权重，从右往左数，分别是：</a:t>
            </a:r>
            <a:r>
              <a:rPr lang="en-US" altLang="zh-CN"/>
              <a:t>8^0, 8^1, 8^2, 8^3, 8^4, ……</a:t>
            </a:r>
          </a:p>
          <a:p>
            <a:r>
              <a:rPr lang="en-US" altLang="zh-CN"/>
              <a:t>  2</a:t>
            </a:r>
            <a:r>
              <a:rPr lang="zh-CN" altLang="en-US"/>
              <a:t>进制里，每一位的权重，从右往左数，分别是：</a:t>
            </a:r>
            <a:r>
              <a:rPr lang="en-US" altLang="zh-CN"/>
              <a:t>2^0, 2^1, 2^2, 2^3, 2^4, ……</a:t>
            </a:r>
          </a:p>
          <a:p>
            <a:endParaRPr lang="en-US" altLang="zh-CN"/>
          </a:p>
          <a:p>
            <a:r>
              <a:rPr lang="en-US" altLang="zh-CN"/>
              <a:t>10</a:t>
            </a:r>
            <a:r>
              <a:rPr lang="zh-CN" altLang="en-US"/>
              <a:t>进制，逢</a:t>
            </a:r>
            <a:r>
              <a:rPr lang="en-US" altLang="zh-CN"/>
              <a:t>10</a:t>
            </a:r>
            <a:r>
              <a:rPr lang="zh-CN" altLang="en-US"/>
              <a:t>进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16          = 1*10^1 +6*10^0   = 16</a:t>
            </a:r>
          </a:p>
          <a:p>
            <a:r>
              <a:rPr lang="en-US" altLang="zh-CN"/>
              <a:t>16</a:t>
            </a:r>
            <a:r>
              <a:rPr lang="zh-CN" altLang="en-US"/>
              <a:t>进制：逢</a:t>
            </a:r>
            <a:r>
              <a:rPr lang="en-US" altLang="zh-CN"/>
              <a:t>16</a:t>
            </a:r>
            <a:r>
              <a:rPr lang="zh-CN" altLang="en-US"/>
              <a:t>进</a:t>
            </a:r>
            <a:r>
              <a:rPr lang="en-US" altLang="zh-CN"/>
              <a:t>1,   0x10       = 1*16^1 + 0*16^0  = 16            </a:t>
            </a:r>
          </a:p>
          <a:p>
            <a:r>
              <a:rPr lang="en-US" altLang="zh-CN"/>
              <a:t>8</a:t>
            </a:r>
            <a:r>
              <a:rPr lang="zh-CN" altLang="en-US"/>
              <a:t>进制：  逢</a:t>
            </a:r>
            <a:r>
              <a:rPr lang="en-US" altLang="zh-CN"/>
              <a:t>8</a:t>
            </a:r>
            <a:r>
              <a:rPr lang="zh-CN" altLang="en-US"/>
              <a:t>进</a:t>
            </a:r>
            <a:r>
              <a:rPr lang="en-US" altLang="zh-CN"/>
              <a:t>1,     020         = 2*8^1 + 0*8^0      = 16            </a:t>
            </a:r>
          </a:p>
          <a:p>
            <a:r>
              <a:rPr lang="en-US" altLang="zh-CN"/>
              <a:t>2</a:t>
            </a:r>
            <a:r>
              <a:rPr lang="zh-CN" altLang="en-US"/>
              <a:t>进制：  逢</a:t>
            </a:r>
            <a:r>
              <a:rPr lang="en-US" altLang="zh-CN"/>
              <a:t>2</a:t>
            </a:r>
            <a:r>
              <a:rPr lang="zh-CN" altLang="en-US"/>
              <a:t>进</a:t>
            </a:r>
            <a:r>
              <a:rPr lang="en-US" altLang="zh-CN"/>
              <a:t>1,     0b10000 = 1*2^4 + 0*2^3 + 0*2^2 + 0*2^1 +0*2^0 = 16</a:t>
            </a:r>
          </a:p>
          <a:p>
            <a:endParaRPr lang="en-US" altLang="zh-CN"/>
          </a:p>
          <a:p>
            <a:r>
              <a:rPr lang="zh-CN" altLang="en-US"/>
              <a:t>它们表示的值是一样的。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在代码里，</a:t>
            </a:r>
            <a:endParaRPr lang="en-US" altLang="zh-CN"/>
          </a:p>
          <a:p>
            <a:r>
              <a:rPr lang="en-US" altLang="zh-CN"/>
              <a:t>10</a:t>
            </a:r>
            <a:r>
              <a:rPr lang="zh-CN" altLang="en-US"/>
              <a:t>进制这样写：</a:t>
            </a:r>
            <a:r>
              <a:rPr lang="en-US" altLang="zh-CN"/>
              <a:t>123456789</a:t>
            </a:r>
            <a:r>
              <a:rPr lang="zh-CN" altLang="en-US"/>
              <a:t>，每位最大值为</a:t>
            </a:r>
            <a:r>
              <a:rPr lang="en-US" altLang="zh-CN"/>
              <a:t>9</a:t>
            </a:r>
          </a:p>
          <a:p>
            <a:r>
              <a:rPr lang="en-US" altLang="zh-CN"/>
              <a:t>16</a:t>
            </a:r>
            <a:r>
              <a:rPr lang="zh-CN" altLang="en-US"/>
              <a:t>进制这样写：</a:t>
            </a:r>
            <a:r>
              <a:rPr lang="en-US" altLang="zh-CN"/>
              <a:t>0x12ABCDEF,  </a:t>
            </a:r>
            <a:r>
              <a:rPr lang="zh-CN" altLang="en-US"/>
              <a:t>每位最大值为</a:t>
            </a:r>
            <a:r>
              <a:rPr lang="en-US" altLang="zh-CN"/>
              <a:t>15</a:t>
            </a:r>
            <a:r>
              <a:rPr lang="zh-CN" altLang="en-US"/>
              <a:t>，</a:t>
            </a:r>
            <a:endParaRPr lang="en-US" altLang="zh-CN"/>
          </a:p>
          <a:p>
            <a:r>
              <a:rPr lang="en-US" altLang="zh-CN"/>
              <a:t>                           A</a:t>
            </a:r>
            <a:r>
              <a:rPr lang="zh-CN" altLang="en-US"/>
              <a:t>表示</a:t>
            </a:r>
            <a:r>
              <a:rPr lang="en-US" altLang="zh-CN"/>
              <a:t>10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表示</a:t>
            </a:r>
            <a:r>
              <a:rPr lang="en-US" altLang="zh-CN"/>
              <a:t>11</a:t>
            </a:r>
            <a:r>
              <a:rPr lang="zh-CN" altLang="en-US"/>
              <a:t>，</a:t>
            </a:r>
            <a:r>
              <a:rPr lang="en-US" altLang="zh-CN"/>
              <a:t>C</a:t>
            </a:r>
            <a:r>
              <a:rPr lang="zh-CN" altLang="en-US"/>
              <a:t>表示</a:t>
            </a:r>
            <a:r>
              <a:rPr lang="en-US" altLang="zh-CN"/>
              <a:t>12</a:t>
            </a:r>
            <a:r>
              <a:rPr lang="zh-CN" altLang="en-US"/>
              <a:t>，</a:t>
            </a:r>
            <a:r>
              <a:rPr lang="en-US" altLang="zh-CN"/>
              <a:t>D</a:t>
            </a:r>
            <a:r>
              <a:rPr lang="zh-CN" altLang="en-US"/>
              <a:t>表示</a:t>
            </a:r>
            <a:r>
              <a:rPr lang="en-US" altLang="zh-CN"/>
              <a:t>13</a:t>
            </a:r>
            <a:r>
              <a:rPr lang="zh-CN" altLang="en-US"/>
              <a:t>，</a:t>
            </a:r>
            <a:r>
              <a:rPr lang="en-US" altLang="zh-CN"/>
              <a:t>E</a:t>
            </a:r>
            <a:r>
              <a:rPr lang="zh-CN" altLang="en-US"/>
              <a:t>表示</a:t>
            </a:r>
            <a:r>
              <a:rPr lang="en-US" altLang="zh-CN"/>
              <a:t>14</a:t>
            </a:r>
            <a:r>
              <a:rPr lang="zh-CN" altLang="en-US"/>
              <a:t>，</a:t>
            </a:r>
            <a:r>
              <a:rPr lang="en-US" altLang="zh-CN"/>
              <a:t>F</a:t>
            </a:r>
            <a:r>
              <a:rPr lang="zh-CN" altLang="en-US"/>
              <a:t>表示</a:t>
            </a:r>
            <a:r>
              <a:rPr lang="en-US" altLang="zh-CN"/>
              <a:t>15</a:t>
            </a:r>
          </a:p>
          <a:p>
            <a:r>
              <a:rPr lang="en-US" altLang="zh-CN"/>
              <a:t>  8</a:t>
            </a:r>
            <a:r>
              <a:rPr lang="zh-CN" altLang="en-US"/>
              <a:t>进制这样写：</a:t>
            </a:r>
            <a:r>
              <a:rPr lang="en-US" altLang="zh-CN"/>
              <a:t>01234</a:t>
            </a:r>
            <a:r>
              <a:rPr lang="zh-CN" altLang="en-US"/>
              <a:t>，每位最大值为</a:t>
            </a:r>
            <a:r>
              <a:rPr lang="en-US" altLang="zh-CN"/>
              <a:t>7</a:t>
            </a:r>
          </a:p>
          <a:p>
            <a:r>
              <a:rPr lang="en-US" altLang="zh-CN"/>
              <a:t>  2</a:t>
            </a:r>
            <a:r>
              <a:rPr lang="zh-CN" altLang="en-US"/>
              <a:t>进制这样写：</a:t>
            </a:r>
            <a:r>
              <a:rPr lang="en-US" altLang="zh-CN"/>
              <a:t>0b0110</a:t>
            </a:r>
            <a:r>
              <a:rPr lang="zh-CN" altLang="en-US"/>
              <a:t>，每位最大值为</a:t>
            </a:r>
            <a:r>
              <a:rPr lang="en-US" altLang="zh-CN"/>
              <a:t>1  (</a:t>
            </a:r>
            <a:r>
              <a:rPr lang="zh-CN" altLang="en-US"/>
              <a:t>注意：</a:t>
            </a:r>
            <a:r>
              <a:rPr lang="en-US" altLang="zh-CN"/>
              <a:t>C</a:t>
            </a:r>
            <a:r>
              <a:rPr lang="zh-CN" altLang="en-US"/>
              <a:t>语言没有二进制数值的表示方法</a:t>
            </a:r>
            <a:r>
              <a:rPr lang="en-US" altLang="zh-CN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133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不同机制间快速转换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62944119-0D28-42B2-B93C-49800BF03ABB}"/>
              </a:ext>
            </a:extLst>
          </p:cNvPr>
          <p:cNvSpPr txBox="1"/>
          <p:nvPr/>
        </p:nvSpPr>
        <p:spPr>
          <a:xfrm>
            <a:off x="545284" y="1457047"/>
            <a:ext cx="132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记住权重：</a:t>
            </a:r>
            <a:endParaRPr lang="en-US" altLang="zh-CN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5ED73A-5651-4E24-B876-4B2378F70120}"/>
              </a:ext>
            </a:extLst>
          </p:cNvPr>
          <p:cNvSpPr txBox="1"/>
          <p:nvPr/>
        </p:nvSpPr>
        <p:spPr>
          <a:xfrm>
            <a:off x="545283" y="2969199"/>
            <a:ext cx="2273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16</a:t>
            </a:r>
            <a:r>
              <a:rPr lang="zh-CN" altLang="en-US"/>
              <a:t>进制、</a:t>
            </a:r>
            <a:r>
              <a:rPr lang="en-US" altLang="zh-CN"/>
              <a:t>2</a:t>
            </a:r>
            <a:r>
              <a:rPr lang="zh-CN" altLang="en-US"/>
              <a:t>进制互转：</a:t>
            </a:r>
            <a:endParaRPr lang="en-US" altLang="zh-CN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6C868B-F1B2-46E0-A60B-5806CB0C071C}"/>
              </a:ext>
            </a:extLst>
          </p:cNvPr>
          <p:cNvSpPr txBox="1"/>
          <p:nvPr/>
        </p:nvSpPr>
        <p:spPr>
          <a:xfrm>
            <a:off x="6788096" y="2969199"/>
            <a:ext cx="2273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8</a:t>
            </a:r>
            <a:r>
              <a:rPr lang="zh-CN" altLang="en-US"/>
              <a:t>进制、</a:t>
            </a:r>
            <a:r>
              <a:rPr lang="en-US" altLang="zh-CN"/>
              <a:t>2</a:t>
            </a:r>
            <a:r>
              <a:rPr lang="zh-CN" altLang="en-US"/>
              <a:t>进制互转：</a:t>
            </a:r>
            <a:endParaRPr lang="en-US" altLang="zh-CN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E9C951F-B948-407F-B34E-A5FF1038F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3" y="3519470"/>
            <a:ext cx="4298400" cy="25373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3164B17-D16F-469F-A7A5-A545DBC16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096" y="3490397"/>
            <a:ext cx="3345446" cy="267904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373F436-CF2D-45E7-85B3-D05E6D1C4962}"/>
              </a:ext>
            </a:extLst>
          </p:cNvPr>
          <p:cNvSpPr txBox="1"/>
          <p:nvPr/>
        </p:nvSpPr>
        <p:spPr>
          <a:xfrm>
            <a:off x="6902243" y="1457047"/>
            <a:ext cx="426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</a:t>
            </a:r>
            <a:r>
              <a:rPr lang="zh-CN" altLang="en-US"/>
              <a:t>机制跟其他进制的互转，用计算器吧</a:t>
            </a:r>
            <a:endParaRPr lang="en-US" altLang="zh-CN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1095E84-B32F-41E2-AE96-8705262A9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028" y="1030398"/>
            <a:ext cx="2725975" cy="101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14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3795</TotalTime>
  <Words>399</Words>
  <Application>Microsoft Office PowerPoint</Application>
  <PresentationFormat>宽屏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方正正纤黑简体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299</cp:revision>
  <dcterms:created xsi:type="dcterms:W3CDTF">2020-09-12T05:08:37Z</dcterms:created>
  <dcterms:modified xsi:type="dcterms:W3CDTF">2020-10-15T09:09:37Z</dcterms:modified>
</cp:coreProperties>
</file>