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5" r:id="rId3"/>
    <p:sldId id="274" r:id="rId4"/>
    <p:sldId id="278" r:id="rId5"/>
    <p:sldId id="279" r:id="rId6"/>
    <p:sldId id="276" r:id="rId7"/>
    <p:sldId id="277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RISC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771786" y="1059992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ARM</a:t>
            </a:r>
            <a:r>
              <a:rPr lang="zh-CN" altLang="en-US"/>
              <a:t>芯片属于精简指令集计算机</a:t>
            </a:r>
            <a:r>
              <a:rPr lang="en-US" altLang="zh-CN"/>
              <a:t>(RISC</a:t>
            </a:r>
            <a:r>
              <a:rPr lang="zh-CN" altLang="en-US"/>
              <a:t>：</a:t>
            </a:r>
            <a:r>
              <a:rPr lang="en-US" altLang="zh-CN"/>
              <a:t>Reduced Instruction Set Computing)</a:t>
            </a:r>
            <a:r>
              <a:rPr lang="zh-CN" altLang="en-US"/>
              <a:t>，它所用的指令比较简单，有如下特点：</a:t>
            </a:r>
          </a:p>
          <a:p>
            <a:r>
              <a:rPr lang="zh-CN" altLang="en-US"/>
              <a:t>① 对内存只有读、写指令</a:t>
            </a:r>
          </a:p>
          <a:p>
            <a:r>
              <a:rPr lang="zh-CN" altLang="en-US"/>
              <a:t>② 对于数据的运算是在</a:t>
            </a:r>
            <a:r>
              <a:rPr lang="en-US" altLang="zh-CN"/>
              <a:t>CPU</a:t>
            </a:r>
            <a:r>
              <a:rPr lang="zh-CN" altLang="en-US"/>
              <a:t>内部实现</a:t>
            </a:r>
          </a:p>
          <a:p>
            <a:r>
              <a:rPr lang="zh-CN" altLang="en-US"/>
              <a:t>③ 使用</a:t>
            </a:r>
            <a:r>
              <a:rPr lang="en-US" altLang="zh-CN"/>
              <a:t>RISC</a:t>
            </a:r>
            <a:r>
              <a:rPr lang="zh-CN" altLang="en-US"/>
              <a:t>指令的</a:t>
            </a:r>
            <a:r>
              <a:rPr lang="en-US" altLang="zh-CN"/>
              <a:t>CPU</a:t>
            </a:r>
            <a:r>
              <a:rPr lang="zh-CN" altLang="en-US"/>
              <a:t>复杂度小一点，易于设计</a:t>
            </a:r>
          </a:p>
          <a:p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903" y="3042009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771786" y="3343195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对于左图所示的乘法运算</a:t>
            </a:r>
            <a:r>
              <a:rPr lang="en-US" altLang="zh-CN"/>
              <a:t>a = a * 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RISC</a:t>
            </a:r>
            <a:r>
              <a:rPr lang="zh-CN" altLang="en-US"/>
              <a:t>中要使用</a:t>
            </a:r>
            <a:r>
              <a:rPr lang="en-US" altLang="zh-CN"/>
              <a:t>4</a:t>
            </a:r>
            <a:r>
              <a:rPr lang="zh-CN" altLang="en-US"/>
              <a:t>条汇编指令：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提出问题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1ABF74-A90B-4E4D-A255-F4A4872AC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571" y="1120930"/>
            <a:ext cx="3839973" cy="31116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872454" y="1422116"/>
            <a:ext cx="809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对于左图所示的乘法运算</a:t>
            </a:r>
            <a:r>
              <a:rPr lang="en-US" altLang="zh-CN"/>
              <a:t>a = a * b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RISC</a:t>
            </a:r>
            <a:r>
              <a:rPr lang="zh-CN" altLang="en-US"/>
              <a:t>中要使用</a:t>
            </a:r>
            <a:r>
              <a:rPr lang="en-US" altLang="zh-CN"/>
              <a:t>4</a:t>
            </a:r>
            <a:r>
              <a:rPr lang="zh-CN" altLang="en-US"/>
              <a:t>条汇编指令：</a:t>
            </a:r>
            <a:endParaRPr lang="en-US" altLang="zh-CN"/>
          </a:p>
          <a:p>
            <a:r>
              <a:rPr lang="zh-CN" altLang="en-US"/>
              <a:t>① 读内存</a:t>
            </a:r>
            <a:r>
              <a:rPr lang="en-US" altLang="zh-CN"/>
              <a:t>a</a:t>
            </a:r>
          </a:p>
          <a:p>
            <a:r>
              <a:rPr lang="zh-CN" altLang="en-US"/>
              <a:t>② 读内存</a:t>
            </a:r>
            <a:r>
              <a:rPr lang="en-US" altLang="zh-CN"/>
              <a:t>b</a:t>
            </a:r>
          </a:p>
          <a:p>
            <a:r>
              <a:rPr lang="zh-CN" altLang="en-US"/>
              <a:t>③ 计算</a:t>
            </a:r>
            <a:r>
              <a:rPr lang="en-US" altLang="zh-CN"/>
              <a:t>a*b</a:t>
            </a:r>
          </a:p>
          <a:p>
            <a:r>
              <a:rPr lang="zh-CN" altLang="en-US"/>
              <a:t>④ 把结果写入内存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32A3DB-25DD-440D-8C47-4786AE3802FC}"/>
              </a:ext>
            </a:extLst>
          </p:cNvPr>
          <p:cNvSpPr txBox="1"/>
          <p:nvPr/>
        </p:nvSpPr>
        <p:spPr>
          <a:xfrm>
            <a:off x="872454" y="3883414"/>
            <a:ext cx="8095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问题：</a:t>
            </a:r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内部，用什么来保存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a*b </a:t>
            </a:r>
            <a:r>
              <a:rPr lang="zh-CN" altLang="en-US"/>
              <a:t>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63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内部有很多寄存器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469782" y="1363393"/>
            <a:ext cx="6040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无论是</a:t>
            </a:r>
            <a:r>
              <a:rPr lang="en-US" altLang="zh-CN"/>
              <a:t>cortex-M3/M4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还是</a:t>
            </a:r>
            <a:r>
              <a:rPr lang="en-US" altLang="zh-CN"/>
              <a:t>cortex-A7</a:t>
            </a:r>
            <a:r>
              <a:rPr lang="zh-CN" altLang="en-US"/>
              <a:t>，</a:t>
            </a:r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内部都有</a:t>
            </a:r>
            <a:r>
              <a:rPr lang="en-US" altLang="zh-CN"/>
              <a:t>R0</a:t>
            </a:r>
            <a:r>
              <a:rPr lang="zh-CN" altLang="en-US"/>
              <a:t>、</a:t>
            </a:r>
            <a:r>
              <a:rPr lang="en-US" altLang="zh-CN"/>
              <a:t>R1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、</a:t>
            </a:r>
            <a:r>
              <a:rPr lang="en-US" altLang="zh-CN"/>
              <a:t>R15</a:t>
            </a:r>
            <a:r>
              <a:rPr lang="zh-CN" altLang="en-US"/>
              <a:t>寄存器；</a:t>
            </a:r>
            <a:endParaRPr lang="en-US" altLang="zh-CN"/>
          </a:p>
          <a:p>
            <a:r>
              <a:rPr lang="zh-CN" altLang="en-US"/>
              <a:t>它们可以用来“暂存”数据。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对于</a:t>
            </a:r>
            <a:r>
              <a:rPr lang="en-US" altLang="zh-CN"/>
              <a:t>R13</a:t>
            </a:r>
            <a:r>
              <a:rPr lang="zh-CN" altLang="en-US"/>
              <a:t>、</a:t>
            </a:r>
            <a:r>
              <a:rPr lang="en-US" altLang="zh-CN"/>
              <a:t>R14</a:t>
            </a:r>
            <a:r>
              <a:rPr lang="zh-CN" altLang="en-US"/>
              <a:t>、</a:t>
            </a:r>
            <a:r>
              <a:rPr lang="en-US" altLang="zh-CN"/>
              <a:t>R15</a:t>
            </a:r>
            <a:r>
              <a:rPr lang="zh-CN" altLang="en-US"/>
              <a:t>，还另有用途：</a:t>
            </a:r>
            <a:endParaRPr lang="en-US" altLang="zh-CN"/>
          </a:p>
          <a:p>
            <a:r>
              <a:rPr lang="en-US" altLang="zh-CN"/>
              <a:t>R13</a:t>
            </a:r>
            <a:r>
              <a:rPr lang="zh-CN" altLang="en-US"/>
              <a:t>：别名</a:t>
            </a:r>
            <a:r>
              <a:rPr lang="en-US" altLang="zh-CN"/>
              <a:t>SP(Stack Pointer)</a:t>
            </a:r>
            <a:r>
              <a:rPr lang="zh-CN" altLang="en-US"/>
              <a:t>，栈指针</a:t>
            </a:r>
            <a:endParaRPr lang="en-US" altLang="zh-CN"/>
          </a:p>
          <a:p>
            <a:r>
              <a:rPr lang="en-US" altLang="zh-CN"/>
              <a:t>R14</a:t>
            </a:r>
            <a:r>
              <a:rPr lang="zh-CN" altLang="en-US"/>
              <a:t>：别名</a:t>
            </a:r>
            <a:r>
              <a:rPr lang="en-US" altLang="zh-CN"/>
              <a:t>LR(Link Register)</a:t>
            </a:r>
            <a:r>
              <a:rPr lang="zh-CN" altLang="en-US"/>
              <a:t>，用来保存返回地址</a:t>
            </a:r>
            <a:endParaRPr lang="en-US" altLang="zh-CN"/>
          </a:p>
          <a:p>
            <a:r>
              <a:rPr lang="en-US" altLang="zh-CN"/>
              <a:t>R15</a:t>
            </a:r>
            <a:r>
              <a:rPr lang="zh-CN" altLang="en-US"/>
              <a:t>：别名</a:t>
            </a:r>
            <a:r>
              <a:rPr lang="en-US" altLang="zh-CN"/>
              <a:t>PC(Program Counter)</a:t>
            </a:r>
            <a:r>
              <a:rPr lang="zh-CN" altLang="en-US"/>
              <a:t>，程序计数器，</a:t>
            </a:r>
            <a:endParaRPr lang="en-US" altLang="zh-CN"/>
          </a:p>
          <a:p>
            <a:r>
              <a:rPr lang="en-US" altLang="zh-CN"/>
              <a:t>         </a:t>
            </a:r>
            <a:r>
              <a:rPr lang="zh-CN" altLang="en-US"/>
              <a:t>表示当前指令地址，写入新值即可跳转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A6FB08-3F63-4A28-B30E-165CF6AFC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92" y="2489084"/>
            <a:ext cx="5217549" cy="40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7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M3/M4/A7 CPU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内部寄存器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AFC018D-F480-4192-9765-C4771CB1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4" y="1915555"/>
            <a:ext cx="5245850" cy="302689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62A93F7-E65A-4F55-B4CE-EE5A445D7D3B}"/>
              </a:ext>
            </a:extLst>
          </p:cNvPr>
          <p:cNvSpPr txBox="1"/>
          <p:nvPr/>
        </p:nvSpPr>
        <p:spPr>
          <a:xfrm>
            <a:off x="469782" y="1363393"/>
            <a:ext cx="226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cortex-M3/M4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9A14C0-8278-47AD-AFD5-8EAB59DA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40" y="1915555"/>
            <a:ext cx="3234000" cy="335360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BE0836B-BF82-48E2-B0E2-C1BAC4831D61}"/>
              </a:ext>
            </a:extLst>
          </p:cNvPr>
          <p:cNvSpPr txBox="1"/>
          <p:nvPr/>
        </p:nvSpPr>
        <p:spPr>
          <a:xfrm>
            <a:off x="6301529" y="1363393"/>
            <a:ext cx="37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作为对比，</a:t>
            </a:r>
            <a:r>
              <a:rPr lang="en-US" altLang="zh-CN"/>
              <a:t>cortex-A7</a:t>
            </a:r>
            <a:r>
              <a:rPr lang="zh-CN" altLang="en-US"/>
              <a:t>也是类似的：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53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M3/M4/A7 CPU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内部寄存器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62A93F7-E65A-4F55-B4CE-EE5A445D7D3B}"/>
              </a:ext>
            </a:extLst>
          </p:cNvPr>
          <p:cNvSpPr txBox="1"/>
          <p:nvPr/>
        </p:nvSpPr>
        <p:spPr>
          <a:xfrm>
            <a:off x="444615" y="1106426"/>
            <a:ext cx="226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cortex-A7</a:t>
            </a:r>
            <a:r>
              <a:rPr lang="zh-CN" altLang="en-US"/>
              <a:t>：</a:t>
            </a:r>
            <a:endParaRPr lang="en-US" altLang="zh-CN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9A14C0-8278-47AD-AFD5-8EAB59DA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65" y="1590419"/>
            <a:ext cx="4341347" cy="45019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7C858DF-39E7-4878-A543-823339CC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4" y="1590419"/>
            <a:ext cx="6440204" cy="49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95220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M3/M4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：比较两个数时，结果保存在哪？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385892" y="1007384"/>
            <a:ext cx="604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cortex-M3/M4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还要一个</a:t>
            </a:r>
            <a:r>
              <a:rPr lang="en-US" altLang="zh-CN"/>
              <a:t>Program Status Register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223211-0A8A-45AE-B3E1-0D342E924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614" y="1811640"/>
            <a:ext cx="7642076" cy="44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3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8" y="302112"/>
            <a:ext cx="4765941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M3/M4:xPSR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实际上对应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个寄存器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APSR/IPSR/EPSR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385892" y="1007384"/>
            <a:ext cx="60400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cortex-M3/M4</a:t>
            </a:r>
            <a:r>
              <a:rPr lang="zh-CN" altLang="en-US"/>
              <a:t>来说，</a:t>
            </a:r>
            <a:endParaRPr lang="en-US" altLang="zh-CN"/>
          </a:p>
          <a:p>
            <a:r>
              <a:rPr lang="en-US" altLang="zh-CN"/>
              <a:t>xPSR</a:t>
            </a:r>
            <a:r>
              <a:rPr lang="zh-CN" altLang="en-US"/>
              <a:t>实际上对应</a:t>
            </a:r>
            <a:r>
              <a:rPr lang="en-US" altLang="zh-CN"/>
              <a:t>3</a:t>
            </a:r>
            <a:r>
              <a:rPr lang="zh-CN" altLang="en-US"/>
              <a:t>个寄存器：</a:t>
            </a:r>
            <a:endParaRPr lang="en-US" altLang="zh-CN"/>
          </a:p>
          <a:p>
            <a:r>
              <a:rPr lang="zh-CN" altLang="en-US"/>
              <a:t>① </a:t>
            </a:r>
            <a:r>
              <a:rPr lang="en-US" altLang="zh-CN"/>
              <a:t>APSR</a:t>
            </a:r>
            <a:r>
              <a:rPr lang="zh-CN" altLang="en-US"/>
              <a:t>：</a:t>
            </a:r>
            <a:r>
              <a:rPr lang="en-US" altLang="zh-CN"/>
              <a:t>Application PSR</a:t>
            </a:r>
            <a:r>
              <a:rPr lang="zh-CN" altLang="en-US"/>
              <a:t>，应用</a:t>
            </a:r>
            <a:r>
              <a:rPr lang="en-US" altLang="zh-CN"/>
              <a:t>PSR</a:t>
            </a:r>
          </a:p>
          <a:p>
            <a:r>
              <a:rPr lang="zh-CN" altLang="en-US"/>
              <a:t>② </a:t>
            </a:r>
            <a:r>
              <a:rPr lang="en-US" altLang="zh-CN"/>
              <a:t>IPSR</a:t>
            </a:r>
            <a:r>
              <a:rPr lang="zh-CN" altLang="en-US"/>
              <a:t>：</a:t>
            </a:r>
            <a:r>
              <a:rPr lang="en-US" altLang="zh-CN"/>
              <a:t>Interrupt PSR</a:t>
            </a:r>
            <a:r>
              <a:rPr lang="zh-CN" altLang="en-US"/>
              <a:t>，中断</a:t>
            </a:r>
            <a:r>
              <a:rPr lang="en-US" altLang="zh-CN"/>
              <a:t>PSR</a:t>
            </a:r>
          </a:p>
          <a:p>
            <a:r>
              <a:rPr lang="zh-CN" altLang="en-US"/>
              <a:t>③ </a:t>
            </a:r>
            <a:r>
              <a:rPr lang="en-US" altLang="zh-CN"/>
              <a:t>EPSR</a:t>
            </a:r>
            <a:r>
              <a:rPr lang="zh-CN" altLang="en-US"/>
              <a:t>：</a:t>
            </a:r>
            <a:r>
              <a:rPr lang="en-US" altLang="zh-CN"/>
              <a:t>Exectution PSR</a:t>
            </a:r>
            <a:r>
              <a:rPr lang="zh-CN" altLang="en-US"/>
              <a:t>，执行</a:t>
            </a:r>
            <a:r>
              <a:rPr lang="en-US" altLang="zh-CN"/>
              <a:t>PSR</a:t>
            </a:r>
          </a:p>
          <a:p>
            <a:r>
              <a:rPr lang="zh-CN" altLang="en-US"/>
              <a:t>这</a:t>
            </a:r>
            <a:r>
              <a:rPr lang="en-US" altLang="zh-CN"/>
              <a:t>3</a:t>
            </a:r>
            <a:r>
              <a:rPr lang="zh-CN" altLang="en-US"/>
              <a:t>个寄存器的含义如右图所示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</a:t>
            </a:r>
            <a:r>
              <a:rPr lang="en-US" altLang="zh-CN"/>
              <a:t>3</a:t>
            </a:r>
            <a:r>
              <a:rPr lang="zh-CN" altLang="en-US"/>
              <a:t>个寄存器，可以单独访问：</a:t>
            </a:r>
            <a:endParaRPr lang="en-US" altLang="zh-CN"/>
          </a:p>
          <a:p>
            <a:r>
              <a:rPr lang="en-US" altLang="zh-CN"/>
              <a:t>MRS  R0, APSR  ;</a:t>
            </a:r>
            <a:r>
              <a:rPr lang="zh-CN" altLang="en-US"/>
              <a:t>读</a:t>
            </a:r>
            <a:r>
              <a:rPr lang="en-US" altLang="zh-CN"/>
              <a:t>APSR</a:t>
            </a:r>
          </a:p>
          <a:p>
            <a:r>
              <a:rPr lang="en-US" altLang="zh-CN"/>
              <a:t>MRS  R0, IPSR    ;</a:t>
            </a:r>
            <a:r>
              <a:rPr lang="zh-CN" altLang="en-US"/>
              <a:t>读</a:t>
            </a:r>
            <a:r>
              <a:rPr lang="en-US" altLang="zh-CN"/>
              <a:t>IPSR</a:t>
            </a:r>
          </a:p>
          <a:p>
            <a:r>
              <a:rPr lang="en-US" altLang="zh-CN"/>
              <a:t>MSR  APSR, R0   ;</a:t>
            </a:r>
            <a:r>
              <a:rPr lang="zh-CN" altLang="en-US"/>
              <a:t>写</a:t>
            </a:r>
            <a:r>
              <a:rPr lang="en-US" altLang="zh-CN"/>
              <a:t>APSR</a:t>
            </a:r>
          </a:p>
          <a:p>
            <a:endParaRPr lang="en-US" altLang="zh-CN"/>
          </a:p>
          <a:p>
            <a:r>
              <a:rPr lang="zh-CN" altLang="en-US"/>
              <a:t>这</a:t>
            </a:r>
            <a:r>
              <a:rPr lang="en-US" altLang="zh-CN"/>
              <a:t>3</a:t>
            </a:r>
            <a:r>
              <a:rPr lang="zh-CN" altLang="en-US"/>
              <a:t>个寄存器，也可以一次性访问：</a:t>
            </a:r>
            <a:endParaRPr lang="en-US" altLang="zh-CN"/>
          </a:p>
          <a:p>
            <a:r>
              <a:rPr lang="en-US" altLang="zh-CN"/>
              <a:t>MRS  R0,  PSR  ; </a:t>
            </a:r>
            <a:r>
              <a:rPr lang="zh-CN" altLang="en-US"/>
              <a:t>读组合程序状态</a:t>
            </a:r>
            <a:endParaRPr lang="en-US" altLang="zh-CN"/>
          </a:p>
          <a:p>
            <a:r>
              <a:rPr lang="en-US" altLang="zh-CN"/>
              <a:t>MSR  PSR, R0   ; </a:t>
            </a:r>
            <a:r>
              <a:rPr lang="zh-CN" altLang="en-US"/>
              <a:t>写组合程序状态</a:t>
            </a:r>
            <a:endParaRPr lang="en-US" altLang="zh-CN"/>
          </a:p>
          <a:p>
            <a:r>
              <a:rPr lang="zh-CN" altLang="en-US"/>
              <a:t>所谓组合程序状态，入下图所示：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7A20A0-AA21-4FC8-B5AE-C623957C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243" y="1024542"/>
            <a:ext cx="6477600" cy="1334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2E557E-06F7-454E-B6E7-C4340A262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234" y="2534206"/>
            <a:ext cx="6389617" cy="25605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FAD46B-A52D-4F2B-83BA-52985119F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7" y="5412626"/>
            <a:ext cx="7632648" cy="14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09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95220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A7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：比较两个数时，结果保存在哪？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E60F89F-59FF-42F8-B834-9AE6921637C9}"/>
              </a:ext>
            </a:extLst>
          </p:cNvPr>
          <p:cNvSpPr txBox="1"/>
          <p:nvPr/>
        </p:nvSpPr>
        <p:spPr>
          <a:xfrm>
            <a:off x="411059" y="1149997"/>
            <a:ext cx="604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cortex-A7</a:t>
            </a:r>
            <a:r>
              <a:rPr lang="zh-CN" altLang="en-US"/>
              <a:t>，</a:t>
            </a:r>
            <a:endParaRPr lang="en-US" altLang="zh-CN"/>
          </a:p>
          <a:p>
            <a:r>
              <a:rPr lang="zh-CN" altLang="en-US"/>
              <a:t>还要一个</a:t>
            </a:r>
            <a:r>
              <a:rPr lang="en-US" altLang="zh-CN"/>
              <a:t>Current Program Status Register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3915265-AFBF-4B68-88ED-9AB37EF80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79" y="1796328"/>
            <a:ext cx="9127113" cy="13945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526967-83F1-4E7D-957B-D3F3263D3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34" y="2898491"/>
            <a:ext cx="4925338" cy="381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3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3820</TotalTime>
  <Words>459</Words>
  <Application>Microsoft Office PowerPoint</Application>
  <PresentationFormat>宽屏</PresentationFormat>
  <Paragraphs>59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337</cp:revision>
  <dcterms:created xsi:type="dcterms:W3CDTF">2020-09-12T05:08:37Z</dcterms:created>
  <dcterms:modified xsi:type="dcterms:W3CDTF">2020-10-10T01:35:43Z</dcterms:modified>
</cp:coreProperties>
</file>