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148" d="100"/>
          <a:sy n="148" d="100"/>
        </p:scale>
        <p:origin x="306" y="10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2018/10/8</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smtClean="0"/>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smtClean="0"/>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最初发布时，在设计上有一些缺陷，比如</a:t>
            </a:r>
            <a:r>
              <a:rPr lang="en-US" altLang="zh-CN" sz="1200" b="0" i="0" kern="1200" smtClean="0">
                <a:solidFill>
                  <a:schemeClr val="tx1"/>
                </a:solidFill>
                <a:effectLst/>
                <a:latin typeface="Calibri" pitchFamily="34" charset="0"/>
                <a:ea typeface="宋体" pitchFamily="2" charset="-122"/>
                <a:cs typeface="+mn-cs"/>
              </a:rPr>
              <a:t>Unicode</a:t>
            </a:r>
            <a:r>
              <a:rPr lang="zh-CN" altLang="en-US" sz="1200" b="0" i="0" kern="1200" smtClean="0">
                <a:solidFill>
                  <a:schemeClr val="tx1"/>
                </a:solidFill>
                <a:effectLst/>
                <a:latin typeface="Calibri" pitchFamily="34" charset="0"/>
                <a:ea typeface="宋体" pitchFamily="2" charset="-122"/>
                <a:cs typeface="+mn-cs"/>
              </a:rPr>
              <a:t>标准晚于</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出现，所以一直以来对</a:t>
            </a:r>
            <a:r>
              <a:rPr lang="en-US" altLang="zh-CN" sz="1200" b="0" i="0" kern="1200" smtClean="0">
                <a:solidFill>
                  <a:schemeClr val="tx1"/>
                </a:solidFill>
                <a:effectLst/>
                <a:latin typeface="Calibri" pitchFamily="34" charset="0"/>
                <a:ea typeface="宋体" pitchFamily="2" charset="-122"/>
                <a:cs typeface="+mn-cs"/>
              </a:rPr>
              <a:t>Unicode</a:t>
            </a:r>
            <a:r>
              <a:rPr lang="zh-CN" altLang="en-US" sz="1200" b="0" i="0" kern="1200" smtClean="0">
                <a:solidFill>
                  <a:schemeClr val="tx1"/>
                </a:solidFill>
                <a:effectLst/>
                <a:latin typeface="Calibri" pitchFamily="34" charset="0"/>
                <a:ea typeface="宋体" pitchFamily="2" charset="-122"/>
                <a:cs typeface="+mn-cs"/>
              </a:rPr>
              <a:t>的支持并不完全，而</a:t>
            </a:r>
            <a:r>
              <a:rPr lang="en-US" altLang="zh-CN" sz="1200" b="0" i="0" kern="1200" smtClean="0">
                <a:solidFill>
                  <a:schemeClr val="tx1"/>
                </a:solidFill>
                <a:effectLst/>
                <a:latin typeface="Calibri" pitchFamily="34" charset="0"/>
                <a:ea typeface="宋体" pitchFamily="2" charset="-122"/>
                <a:cs typeface="+mn-cs"/>
              </a:rPr>
              <a:t>ASCII</a:t>
            </a:r>
            <a:r>
              <a:rPr lang="zh-CN" altLang="en-US" sz="1200" b="0" i="0" kern="1200" smtClean="0">
                <a:solidFill>
                  <a:schemeClr val="tx1"/>
                </a:solidFill>
                <a:effectLst/>
                <a:latin typeface="Calibri" pitchFamily="34" charset="0"/>
                <a:ea typeface="宋体" pitchFamily="2" charset="-122"/>
                <a:cs typeface="+mn-cs"/>
              </a:rPr>
              <a:t>编码支持的字符有限。例： 对中文支持不好</a:t>
            </a:r>
            <a:r>
              <a:rPr lang="en-US" altLang="zh-CN" sz="1200" b="0" i="0" kern="1200" smtClean="0">
                <a:solidFill>
                  <a:schemeClr val="tx1"/>
                </a:solidFill>
                <a:effectLst/>
                <a:latin typeface="Calibri" pitchFamily="34" charset="0"/>
                <a:ea typeface="宋体" pitchFamily="2" charset="-122"/>
                <a:cs typeface="+mn-cs"/>
              </a:rPr>
              <a:t>Python3</a:t>
            </a:r>
            <a:r>
              <a:rPr lang="zh-CN" altLang="en-US" sz="1200" b="0" i="0" kern="1200" smtClean="0">
                <a:solidFill>
                  <a:schemeClr val="tx1"/>
                </a:solidFill>
                <a:effectLst/>
                <a:latin typeface="Calibri" pitchFamily="34" charset="0"/>
                <a:ea typeface="宋体" pitchFamily="2" charset="-122"/>
                <a:cs typeface="+mn-cs"/>
              </a:rPr>
              <a:t>相对</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早期的版本是一个较大的升级，</a:t>
            </a:r>
            <a:r>
              <a:rPr lang="en-US" altLang="zh-CN" sz="1200" b="0" i="0" kern="1200" smtClean="0">
                <a:solidFill>
                  <a:schemeClr val="tx1"/>
                </a:solidFill>
                <a:effectLst/>
                <a:latin typeface="Calibri" pitchFamily="34" charset="0"/>
                <a:ea typeface="宋体" pitchFamily="2" charset="-122"/>
                <a:cs typeface="+mn-cs"/>
              </a:rPr>
              <a:t>Py3</a:t>
            </a:r>
            <a:r>
              <a:rPr lang="zh-CN" altLang="en-US" sz="1200" b="0" i="0" kern="1200" smtClean="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的程序无法再</a:t>
            </a:r>
            <a:r>
              <a:rPr lang="en-US" altLang="zh-CN" sz="1200" b="0" i="0" kern="1200" smtClean="0">
                <a:solidFill>
                  <a:schemeClr val="tx1"/>
                </a:solidFill>
                <a:effectLst/>
                <a:latin typeface="Calibri" pitchFamily="34" charset="0"/>
                <a:ea typeface="宋体" pitchFamily="2" charset="-122"/>
                <a:cs typeface="+mn-cs"/>
              </a:rPr>
              <a:t>Py3</a:t>
            </a:r>
            <a:r>
              <a:rPr lang="zh-CN" altLang="en-US" sz="1200" b="0" i="0" kern="1200" smtClean="0">
                <a:solidFill>
                  <a:schemeClr val="tx1"/>
                </a:solidFill>
                <a:effectLst/>
                <a:latin typeface="Calibri" pitchFamily="34" charset="0"/>
                <a:ea typeface="宋体" pitchFamily="2" charset="-122"/>
                <a:cs typeface="+mn-cs"/>
              </a:rPr>
              <a:t>上运行。为了照顾早期的版本，推出过渡版本</a:t>
            </a:r>
            <a:r>
              <a:rPr lang="en-US" altLang="zh-CN" sz="1200" b="0" i="0" kern="1200" smtClean="0">
                <a:solidFill>
                  <a:schemeClr val="tx1"/>
                </a:solidFill>
                <a:effectLst/>
                <a:latin typeface="Calibri" pitchFamily="34" charset="0"/>
                <a:ea typeface="宋体" pitchFamily="2" charset="-122"/>
                <a:cs typeface="+mn-cs"/>
              </a:rPr>
              <a:t>2.6——</a:t>
            </a:r>
            <a:r>
              <a:rPr lang="zh-CN" altLang="en-US" sz="1200" b="0" i="0" kern="1200" smtClean="0">
                <a:solidFill>
                  <a:schemeClr val="tx1"/>
                </a:solidFill>
                <a:effectLst/>
                <a:latin typeface="Calibri" pitchFamily="34" charset="0"/>
                <a:ea typeface="宋体" pitchFamily="2" charset="-122"/>
                <a:cs typeface="+mn-cs"/>
              </a:rPr>
              <a:t>基本使用了</a:t>
            </a:r>
            <a:r>
              <a:rPr lang="en-US" altLang="zh-CN" sz="1200" b="0" i="0" kern="1200" smtClean="0">
                <a:solidFill>
                  <a:schemeClr val="tx1"/>
                </a:solidFill>
                <a:effectLst/>
                <a:latin typeface="Calibri" pitchFamily="34" charset="0"/>
                <a:ea typeface="宋体" pitchFamily="2" charset="-122"/>
                <a:cs typeface="+mn-cs"/>
              </a:rPr>
              <a:t>Python 2.x</a:t>
            </a:r>
            <a:r>
              <a:rPr lang="zh-CN" altLang="en-US" sz="1200" b="0" i="0" kern="1200" smtClean="0">
                <a:solidFill>
                  <a:schemeClr val="tx1"/>
                </a:solidFill>
                <a:effectLst/>
                <a:latin typeface="Calibri" pitchFamily="34" charset="0"/>
                <a:ea typeface="宋体" pitchFamily="2" charset="-122"/>
                <a:cs typeface="+mn-cs"/>
              </a:rPr>
              <a:t>的语法和库，同时考虑了向</a:t>
            </a:r>
            <a:r>
              <a:rPr lang="en-US" altLang="zh-CN" sz="1200" b="0" i="0" kern="1200" smtClean="0">
                <a:solidFill>
                  <a:schemeClr val="tx1"/>
                </a:solidFill>
                <a:effectLst/>
                <a:latin typeface="Calibri" pitchFamily="34" charset="0"/>
                <a:ea typeface="宋体" pitchFamily="2" charset="-122"/>
                <a:cs typeface="+mn-cs"/>
              </a:rPr>
              <a:t>Python 3.0</a:t>
            </a:r>
            <a:r>
              <a:rPr lang="zh-CN" altLang="en-US" sz="1200" b="0" i="0" kern="1200" smtClean="0">
                <a:solidFill>
                  <a:schemeClr val="tx1"/>
                </a:solidFill>
                <a:effectLst/>
                <a:latin typeface="Calibri" pitchFamily="34" charset="0"/>
                <a:ea typeface="宋体" pitchFamily="2" charset="-122"/>
                <a:cs typeface="+mn-cs"/>
              </a:rPr>
              <a:t>的迁移，允许使用部分</a:t>
            </a:r>
            <a:r>
              <a:rPr lang="en-US" altLang="zh-CN" sz="1200" b="0" i="0" kern="1200" smtClean="0">
                <a:solidFill>
                  <a:schemeClr val="tx1"/>
                </a:solidFill>
                <a:effectLst/>
                <a:latin typeface="Calibri" pitchFamily="34" charset="0"/>
                <a:ea typeface="宋体" pitchFamily="2" charset="-122"/>
                <a:cs typeface="+mn-cs"/>
              </a:rPr>
              <a:t>Python 3.0</a:t>
            </a:r>
            <a:r>
              <a:rPr lang="zh-CN" altLang="en-US" sz="1200" b="0" i="0" kern="1200" smtClean="0">
                <a:solidFill>
                  <a:schemeClr val="tx1"/>
                </a:solidFill>
                <a:effectLst/>
                <a:latin typeface="Calibri" pitchFamily="34" charset="0"/>
                <a:ea typeface="宋体" pitchFamily="2" charset="-122"/>
                <a:cs typeface="+mn-cs"/>
              </a:rPr>
              <a:t>的语法与函数。</a:t>
            </a:r>
            <a:r>
              <a:rPr lang="en-US" altLang="zh-CN" sz="1200" b="0" i="0" kern="1200" smtClean="0">
                <a:solidFill>
                  <a:schemeClr val="tx1"/>
                </a:solidFill>
                <a:effectLst/>
                <a:latin typeface="Calibri" pitchFamily="34" charset="0"/>
                <a:ea typeface="宋体" pitchFamily="2" charset="-122"/>
                <a:cs typeface="+mn-cs"/>
              </a:rPr>
              <a:t>2010</a:t>
            </a:r>
            <a:r>
              <a:rPr lang="zh-CN" altLang="en-US" sz="1200" b="0" i="0" kern="1200" smtClean="0">
                <a:solidFill>
                  <a:schemeClr val="tx1"/>
                </a:solidFill>
                <a:effectLst/>
                <a:latin typeface="Calibri" pitchFamily="34" charset="0"/>
                <a:ea typeface="宋体" pitchFamily="2" charset="-122"/>
                <a:cs typeface="+mn-cs"/>
              </a:rPr>
              <a:t>年继续推出了兼容版本</a:t>
            </a:r>
            <a:r>
              <a:rPr lang="en-US" altLang="zh-CN" sz="1200" b="0" i="0" kern="1200" smtClean="0">
                <a:solidFill>
                  <a:schemeClr val="tx1"/>
                </a:solidFill>
                <a:effectLst/>
                <a:latin typeface="Calibri" pitchFamily="34" charset="0"/>
                <a:ea typeface="宋体" pitchFamily="2" charset="-122"/>
                <a:cs typeface="+mn-cs"/>
              </a:rPr>
              <a:t>2.7</a:t>
            </a:r>
            <a:r>
              <a:rPr lang="zh-CN" altLang="en-US" sz="1200" b="0" i="0" kern="1200" smtClean="0">
                <a:solidFill>
                  <a:schemeClr val="tx1"/>
                </a:solidFill>
                <a:effectLst/>
                <a:latin typeface="Calibri" pitchFamily="34" charset="0"/>
                <a:ea typeface="宋体" pitchFamily="2" charset="-122"/>
                <a:cs typeface="+mn-cs"/>
              </a:rPr>
              <a:t>，大量</a:t>
            </a:r>
            <a:r>
              <a:rPr lang="en-US" altLang="zh-CN" sz="1200" b="0" i="0" kern="1200" smtClean="0">
                <a:solidFill>
                  <a:schemeClr val="tx1"/>
                </a:solidFill>
                <a:effectLst/>
                <a:latin typeface="Calibri" pitchFamily="34" charset="0"/>
                <a:ea typeface="宋体" pitchFamily="2" charset="-122"/>
                <a:cs typeface="+mn-cs"/>
              </a:rPr>
              <a:t>Python3</a:t>
            </a:r>
            <a:r>
              <a:rPr lang="zh-CN" altLang="en-US" sz="1200" b="0" i="0" kern="1200" smtClean="0">
                <a:solidFill>
                  <a:schemeClr val="tx1"/>
                </a:solidFill>
                <a:effectLst/>
                <a:latin typeface="Calibri" pitchFamily="34" charset="0"/>
                <a:ea typeface="宋体" pitchFamily="2" charset="-122"/>
                <a:cs typeface="+mn-cs"/>
              </a:rPr>
              <a:t>的特性被反向迁移到了</a:t>
            </a:r>
            <a:r>
              <a:rPr lang="en-US" altLang="zh-CN" sz="1200" b="0" i="0" kern="1200" smtClean="0">
                <a:solidFill>
                  <a:schemeClr val="tx1"/>
                </a:solidFill>
                <a:effectLst/>
                <a:latin typeface="Calibri" pitchFamily="34" charset="0"/>
                <a:ea typeface="宋体" pitchFamily="2" charset="-122"/>
                <a:cs typeface="+mn-cs"/>
              </a:rPr>
              <a:t>Python2.7</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2.7</a:t>
            </a:r>
            <a:r>
              <a:rPr lang="zh-CN" altLang="en-US" sz="1200" b="0" i="0" kern="1200" smtClean="0">
                <a:solidFill>
                  <a:schemeClr val="tx1"/>
                </a:solidFill>
                <a:effectLst/>
                <a:latin typeface="Calibri" pitchFamily="34" charset="0"/>
                <a:ea typeface="宋体" pitchFamily="2" charset="-122"/>
                <a:cs typeface="+mn-cs"/>
              </a:rPr>
              <a:t>比</a:t>
            </a:r>
            <a:r>
              <a:rPr lang="en-US" altLang="zh-CN" sz="1200" b="0" i="0" kern="1200" smtClean="0">
                <a:solidFill>
                  <a:schemeClr val="tx1"/>
                </a:solidFill>
                <a:effectLst/>
                <a:latin typeface="Calibri" pitchFamily="34" charset="0"/>
                <a:ea typeface="宋体" pitchFamily="2" charset="-122"/>
                <a:cs typeface="+mn-cs"/>
              </a:rPr>
              <a:t>2.6</a:t>
            </a:r>
            <a:r>
              <a:rPr lang="zh-CN" altLang="en-US" sz="1200" b="0" i="0" kern="1200" smtClean="0">
                <a:solidFill>
                  <a:schemeClr val="tx1"/>
                </a:solidFill>
                <a:effectLst/>
                <a:latin typeface="Calibri" pitchFamily="34" charset="0"/>
                <a:ea typeface="宋体" pitchFamily="2" charset="-122"/>
                <a:cs typeface="+mn-cs"/>
              </a:rPr>
              <a:t>进步非常多，同时拥有大量</a:t>
            </a:r>
            <a:r>
              <a:rPr lang="en-US" altLang="zh-CN" sz="1200" b="0" i="0" kern="1200" smtClean="0">
                <a:solidFill>
                  <a:schemeClr val="tx1"/>
                </a:solidFill>
                <a:effectLst/>
                <a:latin typeface="Calibri" pitchFamily="34" charset="0"/>
                <a:ea typeface="宋体" pitchFamily="2" charset="-122"/>
                <a:cs typeface="+mn-cs"/>
              </a:rPr>
              <a:t>3</a:t>
            </a:r>
            <a:r>
              <a:rPr lang="zh-CN" altLang="en-US" sz="1200" b="0" i="0" kern="1200" smtClean="0">
                <a:solidFill>
                  <a:schemeClr val="tx1"/>
                </a:solidFill>
                <a:effectLst/>
                <a:latin typeface="Calibri" pitchFamily="34" charset="0"/>
                <a:ea typeface="宋体" pitchFamily="2" charset="-122"/>
                <a:cs typeface="+mn-cs"/>
              </a:rPr>
              <a:t>中的特性和库，并且照顾了原有的</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开发人群。</a:t>
            </a: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smtClean="0"/>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smtClean="0"/>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课本</a:t>
            </a:r>
            <a:r>
              <a:rPr lang="en-US" altLang="zh-CN" smtClean="0"/>
              <a:t>P12</a:t>
            </a: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smtClean="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smtClean="0"/>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Calibri" pitchFamily="34" charset="0"/>
                <a:ea typeface="宋体" pitchFamily="2" charset="-122"/>
                <a:cs typeface="+mn-cs"/>
              </a:rPr>
              <a:t>对语言来说，如何判定句子是否正确？规定句子是否正确的规则称为文法。 </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课本</a:t>
            </a:r>
            <a:r>
              <a:rPr lang="en-US" altLang="zh-CN" smtClean="0"/>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smtClean="0"/>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smtClean="0">
                <a:solidFill>
                  <a:schemeClr val="tx1">
                    <a:lumMod val="75000"/>
                    <a:lumOff val="25000"/>
                  </a:schemeClr>
                </a:solidFill>
                <a:ea typeface="微软雅黑" panose="020B0503020204020204" pitchFamily="34" charset="-122"/>
              </a:rPr>
              <a:t>0000,0000,000000000001</a:t>
            </a:r>
            <a:r>
              <a:rPr lang="en-US" altLang="zh-CN" sz="3200">
                <a:solidFill>
                  <a:schemeClr val="tx1">
                    <a:lumMod val="75000"/>
                    <a:lumOff val="25000"/>
                  </a:schemeClr>
                </a:solidFill>
                <a:ea typeface="微软雅黑" panose="020B0503020204020204" pitchFamily="34" charset="-122"/>
              </a:rPr>
              <a:t>  </a:t>
            </a:r>
          </a:p>
          <a:p>
            <a:pPr marL="180000" lvl="3" indent="0" eaLnBrk="1">
              <a:spcBef>
                <a:spcPts val="0"/>
              </a:spcBef>
              <a:buNone/>
            </a:pPr>
            <a:r>
              <a:rPr lang="en-US" altLang="zh-CN" sz="3200" smtClean="0">
                <a:solidFill>
                  <a:schemeClr val="tx1">
                    <a:lumMod val="75000"/>
                    <a:lumOff val="25000"/>
                  </a:schemeClr>
                </a:solidFill>
                <a:ea typeface="微软雅黑" panose="020B0503020204020204" pitchFamily="34" charset="-122"/>
              </a:rPr>
              <a:t>0000,0001,000000001000</a:t>
            </a:r>
            <a:r>
              <a:rPr lang="en-US" altLang="zh-CN" sz="3200">
                <a:solidFill>
                  <a:schemeClr val="tx1">
                    <a:lumMod val="75000"/>
                    <a:lumOff val="25000"/>
                  </a:schemeClr>
                </a:solidFill>
                <a:ea typeface="微软雅黑" panose="020B0503020204020204" pitchFamily="34" charset="-122"/>
              </a:rPr>
              <a:t>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灵魂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zh-CN" altLang="en-US" sz="2400" smtClean="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first=2</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second=3, sum</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("sum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d", sum</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smtClean="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经过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才能</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rPr>
              <a:t>或 解释器</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类</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编译是指在应用源程序执行之前，就将程序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源代码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成</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文件才能</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解释类语言：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执行方式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类似于日常生活</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解释器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黑匣子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从</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a:t>
            </a: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封装，与</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低级语言相对</a:t>
            </a:r>
          </a:p>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慢</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smtClean="0">
                <a:solidFill>
                  <a:srgbClr val="C00000"/>
                </a:solidFill>
                <a:latin typeface="微软雅黑" panose="020B0503020204020204" pitchFamily="34" charset="-122"/>
                <a:ea typeface="微软雅黑" panose="020B0503020204020204" pitchFamily="34" charset="-122"/>
              </a:rPr>
              <a:t>字母表</a:t>
            </a:r>
            <a:r>
              <a:rPr lang="zh-CN" altLang="en-US" sz="3200">
                <a:solidFill>
                  <a:srgbClr val="C00000"/>
                </a:solidFill>
                <a:latin typeface="微软雅黑" panose="020B0503020204020204" pitchFamily="34" charset="-122"/>
                <a:ea typeface="微软雅黑" panose="020B0503020204020204" pitchFamily="34" charset="-122"/>
              </a:rPr>
              <a:t>就是一个有穷</a:t>
            </a:r>
            <a:r>
              <a:rPr lang="zh-CN" altLang="en-US" sz="3200" smtClean="0">
                <a:solidFill>
                  <a:srgbClr val="C00000"/>
                </a:solidFill>
                <a:latin typeface="微软雅黑" panose="020B0503020204020204" pitchFamily="34" charset="-122"/>
                <a:ea typeface="微软雅黑" panose="020B0503020204020204" pitchFamily="34" charset="-122"/>
              </a:rPr>
              <a:t>字符集</a:t>
            </a:r>
            <a:endParaRPr lang="en-US" altLang="zh-CN" sz="3200" smtClean="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词法</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规则是指单词符号的形成规则</a:t>
            </a:r>
          </a:p>
          <a:p>
            <a:pPr lvl="1"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字母</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结构，换言之</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控制语句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y+z</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x=y</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a&gt;=b</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已</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有</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，功能</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是两个参数求和函数调用</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分支语句：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 = 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i&lt;10; i</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for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循环语句：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顺序语句：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smtClean="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真</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假</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真</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假</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 </a:t>
            </a:r>
            <a:r>
              <a:rPr lang="en-US" altLang="zh-CN" smtClean="0"/>
              <a:t>"</a:t>
            </a:r>
            <a:r>
              <a:rPr lang="zh-CN" altLang="en-US" smtClean="0"/>
              <a:t>真</a:t>
            </a:r>
            <a:r>
              <a:rPr lang="en-US" altLang="zh-CN" smtClean="0"/>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 </a:t>
            </a:r>
            <a:r>
              <a:rPr lang="en-US" altLang="zh-CN" smtClean="0"/>
              <a:t>"</a:t>
            </a:r>
            <a:r>
              <a:rPr lang="zh-CN" altLang="en-US" smtClean="0"/>
              <a:t>假</a:t>
            </a:r>
            <a:r>
              <a:rPr lang="en-US" altLang="zh-CN" smtClean="0"/>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smtClean="0"/>
                <a:t>p</a:t>
              </a:r>
              <a:endParaRPr lang="en-US" altLang="zh-CN" sz="2000" b="1"/>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smtClean="0"/>
              <a:t>p</a:t>
            </a:r>
            <a:endParaRPr lang="en-US" altLang="zh-CN" sz="2000" b="1"/>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 </a:t>
            </a:r>
            <a:r>
              <a:rPr lang="en-US" altLang="zh-CN" smtClean="0"/>
              <a:t>"</a:t>
            </a:r>
            <a:r>
              <a:rPr lang="zh-CN" altLang="en-US" smtClean="0"/>
              <a:t>真</a:t>
            </a:r>
            <a:r>
              <a:rPr lang="en-US" altLang="zh-CN" smtClean="0"/>
              <a:t>"</a:t>
            </a:r>
            <a:r>
              <a:rPr lang="zh-CN" altLang="en-US" smtClean="0"/>
              <a:t> </a:t>
            </a:r>
            <a:endParaRPr lang="zh-CN" altLang="en-US"/>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a:t>
            </a:r>
            <a:r>
              <a:rPr lang="en-US" altLang="zh-CN"/>
              <a:t>"</a:t>
            </a:r>
            <a:r>
              <a:rPr lang="zh-CN" altLang="en-US" smtClean="0"/>
              <a:t>假</a:t>
            </a:r>
            <a:r>
              <a:rPr lang="en-US" altLang="zh-CN" smtClean="0"/>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smtClean="0">
                <a:solidFill>
                  <a:srgbClr val="C00000"/>
                </a:solidFill>
                <a:latin typeface="微软雅黑" panose="020B0503020204020204" pitchFamily="34" charset="-122"/>
                <a:ea typeface="微软雅黑" panose="020B0503020204020204" pitchFamily="34" charset="-122"/>
              </a:rPr>
              <a:t>列举高级语言</a:t>
            </a:r>
            <a:endParaRPr lang="en-US" altLang="zh-CN" sz="4000" smtClean="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充分</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借鉴</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了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的</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语言，甚至照搬</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了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的</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部分语法几乎集中了所有关于软件开发和软件工程研究的最新成果。面向对象、类型安全、组件技术、自动内存管理、跨平台异常处理、版本控制、代码</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安全管理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运行</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库作为基础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使用</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等等</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rPr>
              <a:t>列举</a:t>
            </a: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mtClean="0">
                <a:latin typeface="+mn-ea"/>
              </a:rPr>
              <a:t>Python</a:t>
            </a:r>
            <a:r>
              <a:rPr lang="zh-CN" altLang="en-US" smtClean="0">
                <a:latin typeface="+mn-ea"/>
              </a:rPr>
              <a:t>发展</a:t>
            </a:r>
            <a:endParaRPr lang="zh-CN" altLang="en-US">
              <a:latin typeface="+mn-ea"/>
            </a:endParaRP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smtClean="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a:t>
            </a:r>
            <a:r>
              <a:rPr lang="zh-CN" altLang="en-US" sz="2800" smtClean="0">
                <a:solidFill>
                  <a:schemeClr val="tx1">
                    <a:lumMod val="85000"/>
                    <a:lumOff val="15000"/>
                  </a:schemeClr>
                </a:solidFill>
                <a:latin typeface="微软雅黑" panose="020B0503020204020204" pitchFamily="34" charset="-122"/>
                <a:ea typeface="微软雅黑" panose="020B0503020204020204" pitchFamily="34" charset="-122"/>
              </a:rPr>
              <a:t>诞生</a:t>
            </a:r>
            <a:endParaRPr lang="en-US" altLang="zh-CN" sz="28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a:t>
            </a: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2006/09</a:t>
            </a:r>
          </a:p>
          <a:p>
            <a:pPr marL="457200" lvl="1" indent="0" eaLnBrk="1">
              <a:spcBef>
                <a:spcPts val="0"/>
              </a:spcBef>
              <a:buNone/>
            </a:pP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a:t>
            </a: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2.7 </a:t>
            </a: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smtClean="0"/>
              <a:t>Guido </a:t>
            </a:r>
            <a:r>
              <a:rPr lang="en-US" altLang="zh-CN" sz="2400"/>
              <a:t>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smtClean="0">
                <a:solidFill>
                  <a:srgbClr val="C00000"/>
                </a:solidFill>
                <a:latin typeface="微软雅黑" panose="020B0503020204020204" pitchFamily="34" charset="-122"/>
                <a:ea typeface="微软雅黑" panose="020B0503020204020204" pitchFamily="34" charset="-122"/>
              </a:rPr>
              <a:t>版本</a:t>
            </a:r>
            <a:endParaRPr lang="zh-CN" altLang="en-US" sz="28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smtClean="0"/>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"Hello World!"</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smtClean="0">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a:t>
                      </a:r>
                      <a:r>
                        <a:rPr lang="en-US" altLang="zh-CN" sz="2400" smtClean="0">
                          <a:solidFill>
                            <a:srgbClr val="F5871F"/>
                          </a:solidFill>
                          <a:latin typeface="Consolas" panose="020B0609020204030204" pitchFamily="49" charset="0"/>
                        </a:rPr>
                        <a:t>2</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y=</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print(x*x+y*y)</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8959A8"/>
                          </a:solidFill>
                          <a:latin typeface="Consolas" panose="020B0609020204030204" pitchFamily="49" charset="0"/>
                        </a:rPr>
                        <a:t>def</a:t>
                      </a:r>
                      <a:r>
                        <a:rPr lang="es-ES" altLang="zh-CN" sz="2400" smtClean="0">
                          <a:solidFill>
                            <a:srgbClr val="000000"/>
                          </a:solidFill>
                          <a:latin typeface="Consolas" panose="020B0609020204030204" pitchFamily="49" charset="0"/>
                        </a:rPr>
                        <a:t> </a:t>
                      </a:r>
                      <a:r>
                        <a:rPr lang="es-ES" altLang="zh-CN" sz="2400" smtClean="0">
                          <a:solidFill>
                            <a:srgbClr val="4271AE"/>
                          </a:solidFill>
                          <a:latin typeface="Consolas" panose="020B0609020204030204" pitchFamily="49" charset="0"/>
                        </a:rPr>
                        <a:t>F</a:t>
                      </a:r>
                      <a:r>
                        <a:rPr lang="es-ES" altLang="zh-CN" sz="2400" smtClean="0">
                          <a:solidFill>
                            <a:srgbClr val="F5871F"/>
                          </a:solidFill>
                          <a:latin typeface="Consolas" panose="020B0609020204030204" pitchFamily="49" charset="0"/>
                        </a:rPr>
                        <a:t>(x, y)</a:t>
                      </a:r>
                      <a:r>
                        <a:rPr lang="es-E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8959A8"/>
                          </a:solidFill>
                          <a:latin typeface="Consolas" panose="020B0609020204030204" pitchFamily="49" charset="0"/>
                        </a:rPr>
                        <a:t>    return</a:t>
                      </a:r>
                      <a:r>
                        <a:rPr lang="es-ES" altLang="zh-CN" sz="2400" smtClean="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F(</a:t>
                      </a:r>
                      <a:r>
                        <a:rPr lang="es-ES" altLang="zh-CN" sz="2400" smtClean="0">
                          <a:solidFill>
                            <a:srgbClr val="F5871F"/>
                          </a:solidFill>
                          <a:latin typeface="Consolas" panose="020B0609020204030204" pitchFamily="49" charset="0"/>
                        </a:rPr>
                        <a:t>2</a:t>
                      </a:r>
                      <a:r>
                        <a:rPr lang="es-ES" altLang="zh-CN" sz="2400" smtClean="0">
                          <a:solidFill>
                            <a:srgbClr val="000000"/>
                          </a:solidFill>
                          <a:latin typeface="Consolas" panose="020B0609020204030204" pitchFamily="49" charset="0"/>
                        </a:rPr>
                        <a:t>,</a:t>
                      </a:r>
                      <a:r>
                        <a:rPr lang="es-ES" altLang="zh-CN" sz="2400" smtClean="0">
                          <a:solidFill>
                            <a:srgbClr val="F5871F"/>
                          </a:solidFill>
                          <a:latin typeface="Consolas" panose="020B0609020204030204" pitchFamily="49" charset="0"/>
                        </a:rPr>
                        <a:t>1</a:t>
                      </a:r>
                      <a:r>
                        <a:rPr lang="es-E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for</a:t>
                      </a:r>
                      <a:r>
                        <a:rPr lang="en-US" altLang="zh-CN" sz="2400" smtClean="0">
                          <a:solidFill>
                            <a:srgbClr val="000000"/>
                          </a:solidFill>
                          <a:latin typeface="Consolas" panose="020B0609020204030204" pitchFamily="49" charset="0"/>
                        </a:rPr>
                        <a:t> i </a:t>
                      </a:r>
                      <a:r>
                        <a:rPr lang="en-US" altLang="zh-CN" sz="2400" smtClean="0">
                          <a:solidFill>
                            <a:srgbClr val="8959A8"/>
                          </a:solidFill>
                          <a:latin typeface="Consolas" panose="020B0609020204030204" pitchFamily="49" charset="0"/>
                        </a:rPr>
                        <a:t>in</a:t>
                      </a:r>
                      <a:r>
                        <a:rPr lang="en-US" altLang="zh-CN" sz="2400" smtClean="0">
                          <a:solidFill>
                            <a:srgbClr val="000000"/>
                          </a:solidFill>
                          <a:latin typeface="Consolas" panose="020B0609020204030204" pitchFamily="49" charset="0"/>
                        </a:rPr>
                        <a:t> range(</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print(i)</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def</a:t>
                      </a:r>
                      <a:r>
                        <a:rPr lang="en-US" altLang="zh-CN" sz="2000" smtClean="0">
                          <a:solidFill>
                            <a:srgbClr val="000000"/>
                          </a:solidFill>
                          <a:latin typeface="Consolas" panose="020B0609020204030204" pitchFamily="49" charset="0"/>
                        </a:rPr>
                        <a:t> </a:t>
                      </a:r>
                      <a:r>
                        <a:rPr lang="en-US" altLang="zh-CN" sz="2000" smtClean="0">
                          <a:solidFill>
                            <a:srgbClr val="4271AE"/>
                          </a:solidFill>
                          <a:latin typeface="Consolas" panose="020B0609020204030204" pitchFamily="49" charset="0"/>
                        </a:rPr>
                        <a:t>caishu</a:t>
                      </a:r>
                      <a:r>
                        <a:rPr lang="en-US" altLang="zh-CN" sz="2000" smtClean="0">
                          <a:solidFill>
                            <a:srgbClr val="F5871F"/>
                          </a:solidFill>
                          <a:latin typeface="Consolas" panose="020B0609020204030204" pitchFamily="49" charset="0"/>
                        </a:rPr>
                        <a:t>()</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key = random.randint(</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a:t>
                      </a:r>
                      <a:r>
                        <a:rPr lang="en-US" altLang="zh-CN" sz="2000" smtClean="0">
                          <a:solidFill>
                            <a:srgbClr val="F5871F"/>
                          </a:solidFill>
                          <a:latin typeface="Consolas" panose="020B0609020204030204" pitchFamily="49" charset="0"/>
                        </a:rPr>
                        <a:t>10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while</a:t>
                      </a:r>
                      <a:r>
                        <a:rPr lang="en-US" altLang="zh-CN" sz="2000" smtClean="0">
                          <a:solidFill>
                            <a:srgbClr val="000000"/>
                          </a:solidFill>
                          <a:latin typeface="Consolas" panose="020B0609020204030204" pitchFamily="49" charset="0"/>
                        </a:rPr>
                        <a:t> i &lt; </a:t>
                      </a:r>
                      <a:r>
                        <a:rPr lang="en-US" altLang="zh-CN" sz="2000" smtClean="0">
                          <a:solidFill>
                            <a:srgbClr val="F5871F"/>
                          </a:solidFill>
                          <a:latin typeface="Consolas" panose="020B0609020204030204" pitchFamily="49" charset="0"/>
                        </a:rPr>
                        <a:t>5</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guss = int(input(</a:t>
                      </a:r>
                      <a:r>
                        <a:rPr lang="en-US" altLang="zh-CN" sz="2000" smtClean="0">
                          <a:solidFill>
                            <a:srgbClr val="718C00"/>
                          </a:solidFill>
                          <a:latin typeface="Consolas" panose="020B0609020204030204" pitchFamily="49" charset="0"/>
                        </a:rPr>
                        <a:t>"enter:"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"good guess!"</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break</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elif</a:t>
                      </a:r>
                      <a:r>
                        <a:rPr lang="en-US" altLang="zh-CN" sz="2000" smtClean="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"guss&gt;ken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"guss&lt;key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"game over"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"The key is:"</a:t>
                      </a:r>
                      <a:r>
                        <a:rPr lang="en-US" altLang="zh-CN" sz="2000" smtClean="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caishu()</a:t>
                      </a:r>
                      <a:endParaRPr lang="zh-CN" altLang="en-US" sz="20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smtClean="0"/>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smtClean="0"/>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lnSpc>
                <a:spcPct val="90000"/>
              </a:lnSpc>
              <a:spcAft>
                <a:spcPct val="3500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程序</a:t>
            </a: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smtClean="0"/>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numpy </a:t>
                      </a:r>
                      <a:r>
                        <a:rPr lang="en-US" altLang="zh-CN" sz="2400" smtClean="0">
                          <a:solidFill>
                            <a:srgbClr val="8959A8"/>
                          </a:solidFill>
                          <a:latin typeface="Consolas" panose="020B0609020204030204" pitchFamily="49" charset="0"/>
                        </a:rPr>
                        <a:t>as</a:t>
                      </a:r>
                      <a:r>
                        <a:rPr lang="en-US" altLang="zh-CN" sz="2400" smtClean="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matplotlib.pyplot </a:t>
                      </a:r>
                      <a:r>
                        <a:rPr lang="en-US" altLang="zh-CN" sz="2400" smtClean="0">
                          <a:solidFill>
                            <a:srgbClr val="8959A8"/>
                          </a:solidFill>
                          <a:latin typeface="Consolas" panose="020B0609020204030204" pitchFamily="49" charset="0"/>
                        </a:rPr>
                        <a:t>as</a:t>
                      </a:r>
                      <a:r>
                        <a:rPr lang="en-US" altLang="zh-CN" sz="2400" smtClean="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 = np.arange(-np.pi, np.pi, </a:t>
                      </a:r>
                      <a:r>
                        <a:rPr lang="en-US" altLang="zh-CN" sz="2400" smtClean="0">
                          <a:solidFill>
                            <a:srgbClr val="F5871F"/>
                          </a:solidFill>
                          <a:latin typeface="Consolas" panose="020B0609020204030204" pitchFamily="49" charset="0"/>
                        </a:rPr>
                        <a:t>0.01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plt.plot(x, y, </a:t>
                      </a:r>
                      <a:r>
                        <a:rPr lang="en-US" altLang="zh-CN" sz="2400" smtClean="0">
                          <a:solidFill>
                            <a:srgbClr val="718C00"/>
                          </a:solidFill>
                          <a:latin typeface="Consolas" panose="020B0609020204030204" pitchFamily="49" charset="0"/>
                        </a:rPr>
                        <a:t>'g'</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smtClean="0">
                          <a:solidFill>
                            <a:srgbClr val="000000"/>
                          </a:solidFill>
                          <a:latin typeface="Consolas" panose="020B0609020204030204" pitchFamily="49" charset="0"/>
                        </a:rPr>
                        <a:t>plt.show()</a:t>
                      </a:r>
                      <a:endParaRPr lang="zh-CN" altLang="en-US" sz="24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引入</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运行结果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体验</a:t>
            </a:r>
          </a:p>
          <a:p>
            <a:pPr lvl="1"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整型</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类型、浮点类型、布尔类型</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smtClean="0">
                          <a:solidFill>
                            <a:srgbClr val="000000"/>
                          </a:solidFill>
                          <a:latin typeface="Consolas" panose="020B0609020204030204" pitchFamily="49" charset="0"/>
                        </a:rPr>
                        <a:t>a = </a:t>
                      </a:r>
                      <a:r>
                        <a:rPr lang="pt-BR" altLang="zh-CN" sz="2400" smtClean="0">
                          <a:solidFill>
                            <a:srgbClr val="F5871F"/>
                          </a:solidFill>
                          <a:latin typeface="Consolas" panose="020B0609020204030204" pitchFamily="49" charset="0"/>
                        </a:rPr>
                        <a:t>5</a:t>
                      </a:r>
                      <a:r>
                        <a:rPr lang="pt-BR"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smtClean="0">
                          <a:solidFill>
                            <a:srgbClr val="000000"/>
                          </a:solidFill>
                          <a:latin typeface="Consolas" panose="020B0609020204030204" pitchFamily="49" charset="0"/>
                        </a:rPr>
                        <a:t>a = a + </a:t>
                      </a:r>
                      <a:r>
                        <a:rPr lang="pt-BR" altLang="zh-CN" sz="2400" smtClean="0">
                          <a:solidFill>
                            <a:srgbClr val="F5871F"/>
                          </a:solidFill>
                          <a:latin typeface="Consolas" panose="020B0609020204030204" pitchFamily="49" charset="0"/>
                        </a:rPr>
                        <a:t>1</a:t>
                      </a:r>
                      <a:r>
                        <a:rPr lang="pt-BR"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smtClean="0">
                          <a:solidFill>
                            <a:srgbClr val="000000"/>
                          </a:solidFill>
                          <a:latin typeface="Consolas" panose="020B0609020204030204" pitchFamily="49" charset="0"/>
                        </a:rPr>
                        <a:t>print(a)</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957414207"/>
              </p:ext>
            </p:extLst>
          </p:nvPr>
        </p:nvGraphicFramePr>
        <p:xfrm>
          <a:off x="7608168" y="1196752"/>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b = </a:t>
                      </a:r>
                      <a:r>
                        <a:rPr lang="en-US" altLang="zh-CN" sz="2400" smtClean="0">
                          <a:solidFill>
                            <a:srgbClr val="F5871F"/>
                          </a:solidFill>
                          <a:latin typeface="Consolas" panose="020B0609020204030204" pitchFamily="49" charset="0"/>
                        </a:rPr>
                        <a:t>100</a:t>
                      </a:r>
                      <a:r>
                        <a:rPr lang="en-US" altLang="zh-CN" sz="2400" smtClean="0">
                          <a:solidFill>
                            <a:srgbClr val="000000"/>
                          </a:solidFill>
                          <a:latin typeface="Consolas" panose="020B0609020204030204" pitchFamily="49" charset="0"/>
                        </a:rPr>
                        <a:t> &lt; </a:t>
                      </a:r>
                      <a:r>
                        <a:rPr lang="en-US" altLang="zh-CN" sz="2400" smtClean="0">
                          <a:solidFill>
                            <a:srgbClr val="F5871F"/>
                          </a:solidFill>
                          <a:latin typeface="Consolas" panose="020B0609020204030204" pitchFamily="49" charset="0"/>
                        </a:rPr>
                        <a:t>101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print(b)</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994657290"/>
              </p:ext>
            </p:extLst>
          </p:nvPr>
        </p:nvGraphicFramePr>
        <p:xfrm>
          <a:off x="7609656" y="2047136"/>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for</a:t>
                      </a:r>
                      <a:r>
                        <a:rPr lang="en-US" altLang="zh-CN" sz="2400" smtClean="0">
                          <a:solidFill>
                            <a:srgbClr val="000000"/>
                          </a:solidFill>
                          <a:latin typeface="Consolas" panose="020B0609020204030204" pitchFamily="49" charset="0"/>
                        </a:rPr>
                        <a:t> i </a:t>
                      </a:r>
                      <a:r>
                        <a:rPr lang="en-US" altLang="zh-CN" sz="2400" smtClean="0">
                          <a:solidFill>
                            <a:srgbClr val="8959A8"/>
                          </a:solidFill>
                          <a:latin typeface="Consolas" panose="020B0609020204030204" pitchFamily="49" charset="0"/>
                        </a:rPr>
                        <a:t>in</a:t>
                      </a:r>
                      <a:r>
                        <a:rPr lang="en-US" altLang="zh-CN" sz="2400" smtClean="0">
                          <a:solidFill>
                            <a:srgbClr val="000000"/>
                          </a:solidFill>
                          <a:latin typeface="Consolas" panose="020B0609020204030204" pitchFamily="49" charset="0"/>
                        </a:rPr>
                        <a:t> range(</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print(i)</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53557323"/>
              </p:ext>
            </p:extLst>
          </p:nvPr>
        </p:nvGraphicFramePr>
        <p:xfrm>
          <a:off x="7608168" y="2897520"/>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44016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000000"/>
                          </a:solidFill>
                          <a:latin typeface="Consolas" panose="020B0609020204030204" pitchFamily="49" charset="0"/>
                        </a:rPr>
                        <a:t>i = </a:t>
                      </a:r>
                      <a:r>
                        <a:rPr lang="nn-NO" altLang="zh-CN" sz="2400" smtClean="0">
                          <a:solidFill>
                            <a:srgbClr val="F5871F"/>
                          </a:solidFill>
                          <a:latin typeface="Consolas" panose="020B0609020204030204" pitchFamily="49" charset="0"/>
                        </a:rPr>
                        <a:t>1</a:t>
                      </a:r>
                      <a:r>
                        <a:rPr lang="nn-NO"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8959A8"/>
                          </a:solidFill>
                          <a:latin typeface="Consolas" panose="020B0609020204030204" pitchFamily="49" charset="0"/>
                        </a:rPr>
                        <a:t>while</a:t>
                      </a:r>
                      <a:r>
                        <a:rPr lang="nn-NO" altLang="zh-CN" sz="2400" smtClean="0">
                          <a:solidFill>
                            <a:srgbClr val="000000"/>
                          </a:solidFill>
                          <a:latin typeface="Consolas" panose="020B0609020204030204" pitchFamily="49" charset="0"/>
                        </a:rPr>
                        <a:t> i &lt; </a:t>
                      </a:r>
                      <a:r>
                        <a:rPr lang="nn-NO" altLang="zh-CN" sz="2400" smtClean="0">
                          <a:solidFill>
                            <a:srgbClr val="F5871F"/>
                          </a:solidFill>
                          <a:latin typeface="Consolas" panose="020B0609020204030204" pitchFamily="49" charset="0"/>
                        </a:rPr>
                        <a:t>5</a:t>
                      </a:r>
                      <a:r>
                        <a:rPr lang="nn-NO"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000000"/>
                          </a:solidFill>
                          <a:latin typeface="Consolas" panose="020B0609020204030204" pitchFamily="49" charset="0"/>
                        </a:rPr>
                        <a:t>    print(i) </a:t>
                      </a:r>
                      <a:endParaRPr lang="nn-NO"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000000"/>
                          </a:solidFill>
                          <a:latin typeface="Consolas" panose="020B0609020204030204" pitchFamily="49" charset="0"/>
                        </a:rPr>
                        <a:t>    i </a:t>
                      </a:r>
                      <a:r>
                        <a:rPr lang="nn-NO" altLang="zh-CN" sz="2400" smtClean="0">
                          <a:solidFill>
                            <a:srgbClr val="000000"/>
                          </a:solidFill>
                          <a:latin typeface="Consolas" panose="020B0609020204030204" pitchFamily="49" charset="0"/>
                        </a:rPr>
                        <a:t>= i + </a:t>
                      </a:r>
                      <a:r>
                        <a:rPr lang="nn-NO" altLang="zh-CN" sz="2400" smtClean="0">
                          <a:solidFill>
                            <a:srgbClr val="F5871F"/>
                          </a:solidFill>
                          <a:latin typeface="Consolas" panose="020B0609020204030204" pitchFamily="49" charset="0"/>
                        </a:rPr>
                        <a:t>1</a:t>
                      </a:r>
                      <a:r>
                        <a:rPr lang="pt-BR" altLang="zh-CN" sz="2400" smtClean="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925054050"/>
              </p:ext>
            </p:extLst>
          </p:nvPr>
        </p:nvGraphicFramePr>
        <p:xfrm>
          <a:off x="7599065" y="4479424"/>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22328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i = </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j = </a:t>
                      </a:r>
                      <a:r>
                        <a:rPr lang="en-US" altLang="zh-CN" sz="2400" smtClean="0">
                          <a:solidFill>
                            <a:srgbClr val="F5871F"/>
                          </a:solidFill>
                          <a:latin typeface="Consolas" panose="020B0609020204030204" pitchFamily="49" charset="0"/>
                        </a:rPr>
                        <a:t>11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if</a:t>
                      </a:r>
                      <a:r>
                        <a:rPr lang="en-US" altLang="zh-CN" sz="2400" smtClean="0">
                          <a:solidFill>
                            <a:srgbClr val="000000"/>
                          </a:solidFill>
                          <a:latin typeface="Consolas" panose="020B0609020204030204" pitchFamily="49" charset="0"/>
                        </a:rPr>
                        <a:t> i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"i&lt;j"</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else</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"i&gt;=j"</a:t>
                      </a:r>
                      <a:r>
                        <a:rPr lang="en-US" altLang="zh-CN" sz="2400" smtClean="0">
                          <a:solidFill>
                            <a:srgbClr val="000000"/>
                          </a:solidFill>
                          <a:latin typeface="Consolas" panose="020B0609020204030204" pitchFamily="49" charset="0"/>
                        </a:rPr>
                        <a:t>)</a:t>
                      </a:r>
                      <a:r>
                        <a:rPr lang="nn-NO" altLang="zh-CN" sz="2400" smtClean="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smtClean="0">
                <a:solidFill>
                  <a:srgbClr val="C00000"/>
                </a:solidFill>
                <a:latin typeface="微软雅黑" panose="020B0503020204020204" pitchFamily="34" charset="-122"/>
                <a:ea typeface="微软雅黑" panose="020B0503020204020204" pitchFamily="34" charset="-122"/>
              </a:rPr>
              <a:t>Python</a:t>
            </a:r>
            <a:r>
              <a:rPr lang="zh-CN" altLang="en-US" sz="3600" smtClean="0">
                <a:solidFill>
                  <a:srgbClr val="C00000"/>
                </a:solidFill>
                <a:latin typeface="微软雅黑" panose="020B0503020204020204" pitchFamily="34" charset="-122"/>
                <a:ea typeface="微软雅黑" panose="020B0503020204020204" pitchFamily="34" charset="-122"/>
              </a:rPr>
              <a:t>数据类型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如 </a:t>
            </a:r>
            <a:r>
              <a:rPr lang="en-US" altLang="zh-CN" sz="3200" smtClean="0">
                <a:solidFill>
                  <a:srgbClr val="C00000"/>
                </a:solidFill>
                <a:latin typeface="微软雅黑" panose="020B0503020204020204" pitchFamily="34" charset="-122"/>
                <a:ea typeface="微软雅黑" panose="020B0503020204020204" pitchFamily="34" charset="-122"/>
              </a:rPr>
              <a:t>5.0</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rgbClr val="C00000"/>
                </a:solidFill>
                <a:latin typeface="微软雅黑" panose="020B0503020204020204" pitchFamily="34" charset="-122"/>
                <a:ea typeface="微软雅黑" panose="020B0503020204020204" pitchFamily="34" charset="-122"/>
              </a:rPr>
              <a:t>1.6</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rgbClr val="C00000"/>
                </a:solidFill>
                <a:latin typeface="微软雅黑" panose="020B0503020204020204" pitchFamily="34" charset="-122"/>
                <a:ea typeface="微软雅黑" panose="020B0503020204020204" pitchFamily="34" charset="-122"/>
              </a:rPr>
              <a:t>200.985</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等</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f = random.uniform(</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print(f)</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的随机整数</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f = random.randint(</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print(f)</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布尔</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比较运算：</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布尔</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逻辑运算：</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or</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b = </a:t>
                      </a:r>
                      <a:r>
                        <a:rPr lang="en-US" altLang="zh-CN" sz="2800" smtClean="0">
                          <a:solidFill>
                            <a:srgbClr val="F5871F"/>
                          </a:solidFill>
                          <a:latin typeface="Consolas" panose="020B0609020204030204" pitchFamily="49" charset="0"/>
                        </a:rPr>
                        <a:t>100</a:t>
                      </a:r>
                      <a:r>
                        <a:rPr lang="en-US" altLang="zh-CN" sz="2800" smtClean="0">
                          <a:solidFill>
                            <a:srgbClr val="000000"/>
                          </a:solidFill>
                          <a:latin typeface="Consolas" panose="020B0609020204030204" pitchFamily="49" charset="0"/>
                        </a:rPr>
                        <a:t> &lt; </a:t>
                      </a:r>
                      <a:r>
                        <a:rPr lang="en-US" altLang="zh-CN" sz="2800" smtClean="0">
                          <a:solidFill>
                            <a:srgbClr val="F5871F"/>
                          </a:solidFill>
                          <a:latin typeface="Consolas" panose="020B0609020204030204" pitchFamily="49" charset="0"/>
                        </a:rPr>
                        <a:t>101</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print(b)</a:t>
                      </a:r>
                      <a:endParaRPr lang="zh-CN" altLang="en-US" sz="28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布尔类型变量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smtClean="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smtClean="0">
                <a:solidFill>
                  <a:srgbClr val="154569"/>
                </a:solidFill>
                <a:latin typeface="微软雅黑" panose="020B0503020204020204" pitchFamily="34" charset="-122"/>
                <a:ea typeface="微软雅黑" panose="020B0503020204020204" pitchFamily="34" charset="-122"/>
              </a:rPr>
              <a:t> </a:t>
            </a:r>
            <a:r>
              <a:rPr lang="zh-CN" altLang="zh-CN" sz="3600" smtClean="0">
                <a:solidFill>
                  <a:srgbClr val="154569"/>
                </a:solidFill>
                <a:latin typeface="微软雅黑" panose="020B0503020204020204" pitchFamily="34" charset="-122"/>
                <a:ea typeface="微软雅黑" panose="020B0503020204020204" pitchFamily="34" charset="-122"/>
              </a:rPr>
              <a:t>带</a:t>
            </a:r>
            <a:r>
              <a:rPr lang="zh-CN" altLang="zh-CN" sz="3600">
                <a:solidFill>
                  <a:srgbClr val="154569"/>
                </a:solidFill>
                <a:latin typeface="微软雅黑" panose="020B0503020204020204" pitchFamily="34" charset="-122"/>
                <a:ea typeface="微软雅黑" panose="020B0503020204020204" pitchFamily="34" charset="-122"/>
              </a:rPr>
              <a:t>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a:t>
            </a:r>
            <a:r>
              <a:rPr lang="en-US" altLang="zh-CN" sz="3600" smtClean="0">
                <a:solidFill>
                  <a:srgbClr val="154569"/>
                </a:solidFill>
                <a:latin typeface="微软雅黑" panose="020B0503020204020204" pitchFamily="34" charset="-122"/>
                <a:ea typeface="微软雅黑" panose="020B0503020204020204" pitchFamily="34" charset="-122"/>
              </a:rPr>
              <a:t>. </a:t>
            </a:r>
            <a:r>
              <a:rPr lang="zh-CN" altLang="en-US" sz="3600" smtClean="0">
                <a:solidFill>
                  <a:srgbClr val="154569"/>
                </a:solidFill>
                <a:latin typeface="微软雅黑" panose="020B0503020204020204" pitchFamily="34" charset="-122"/>
                <a:ea typeface="微软雅黑" panose="020B0503020204020204" pitchFamily="34" charset="-122"/>
              </a:rPr>
              <a:t>填写</a:t>
            </a:r>
            <a:r>
              <a:rPr lang="zh-CN" altLang="en-US" sz="3600">
                <a:solidFill>
                  <a:srgbClr val="154569"/>
                </a:solidFill>
                <a:latin typeface="微软雅黑" panose="020B0503020204020204" pitchFamily="34" charset="-122"/>
                <a:ea typeface="微软雅黑" panose="020B0503020204020204" pitchFamily="34" charset="-122"/>
              </a:rPr>
              <a:t>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smtClean="0">
                <a:solidFill>
                  <a:srgbClr val="154569"/>
                </a:solidFill>
                <a:latin typeface="微软雅黑" panose="020B0503020204020204" pitchFamily="34" charset="-122"/>
                <a:ea typeface="微软雅黑" panose="020B0503020204020204" pitchFamily="34" charset="-122"/>
              </a:rPr>
              <a:t>3. </a:t>
            </a:r>
            <a:r>
              <a:rPr lang="zh-CN" altLang="en-US" sz="3600" smtClean="0">
                <a:solidFill>
                  <a:srgbClr val="154569"/>
                </a:solidFill>
                <a:latin typeface="微软雅黑" panose="020B0503020204020204" pitchFamily="34" charset="-122"/>
                <a:ea typeface="微软雅黑" panose="020B0503020204020204" pitchFamily="34" charset="-122"/>
              </a:rPr>
              <a:t>将</a:t>
            </a:r>
            <a:r>
              <a:rPr lang="zh-CN" altLang="en-US" sz="3600">
                <a:solidFill>
                  <a:srgbClr val="154569"/>
                </a:solidFill>
                <a:latin typeface="微软雅黑" panose="020B0503020204020204" pitchFamily="34" charset="-122"/>
                <a:ea typeface="微软雅黑" panose="020B0503020204020204" pitchFamily="34" charset="-122"/>
              </a:rPr>
              <a:t>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a:t>
            </a:r>
            <a:r>
              <a:rPr lang="en-US" altLang="zh-CN" sz="3600" smtClean="0">
                <a:solidFill>
                  <a:srgbClr val="154569"/>
                </a:solidFill>
                <a:latin typeface="微软雅黑" panose="020B0503020204020204" pitchFamily="34" charset="-122"/>
                <a:ea typeface="微软雅黑" panose="020B0503020204020204" pitchFamily="34" charset="-122"/>
              </a:rPr>
              <a:t>. </a:t>
            </a:r>
            <a:r>
              <a:rPr lang="zh-CN" altLang="en-US" sz="3600" smtClean="0">
                <a:solidFill>
                  <a:srgbClr val="154569"/>
                </a:solidFill>
                <a:latin typeface="微软雅黑" panose="020B0503020204020204" pitchFamily="34" charset="-122"/>
                <a:ea typeface="微软雅黑" panose="020B0503020204020204" pitchFamily="34" charset="-122"/>
              </a:rPr>
              <a:t>银行</a:t>
            </a:r>
            <a:r>
              <a:rPr lang="zh-CN" altLang="en-US" sz="3600">
                <a:solidFill>
                  <a:srgbClr val="154569"/>
                </a:solidFill>
                <a:latin typeface="微软雅黑" panose="020B0503020204020204" pitchFamily="34" charset="-122"/>
                <a:ea typeface="微软雅黑" panose="020B0503020204020204" pitchFamily="34" charset="-122"/>
              </a:rPr>
              <a:t>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smtClean="0">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smtClean="0">
                <a:solidFill>
                  <a:srgbClr val="154569"/>
                </a:solidFill>
                <a:latin typeface="微软雅黑" panose="020B0503020204020204" pitchFamily="34" charset="-122"/>
                <a:ea typeface="微软雅黑" panose="020B0503020204020204" pitchFamily="34" charset="-122"/>
              </a:rPr>
              <a:t>拿</a:t>
            </a:r>
            <a:r>
              <a:rPr lang="zh-CN" altLang="en-US" sz="3600">
                <a:solidFill>
                  <a:srgbClr val="154569"/>
                </a:solidFill>
                <a:latin typeface="微软雅黑" panose="020B0503020204020204" pitchFamily="34" charset="-122"/>
                <a:ea typeface="微软雅黑" panose="020B0503020204020204" pitchFamily="34" charset="-122"/>
              </a:rPr>
              <a:t>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称为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rgbClr val="C00000"/>
                </a:solidFill>
                <a:latin typeface="微软雅黑" panose="020B0503020204020204" pitchFamily="34" charset="-122"/>
                <a:ea typeface="微软雅黑" panose="020B0503020204020204" pitchFamily="34" charset="-122"/>
              </a:rPr>
              <a:t>序列</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L = [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L = [1, 3, 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以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相隔</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列表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列表（</a:t>
            </a:r>
            <a:r>
              <a:rPr lang="en-US" altLang="zh-CN">
                <a:latin typeface="+mn-ea"/>
              </a:rPr>
              <a:t>list</a:t>
            </a:r>
            <a:r>
              <a:rPr lang="zh-CN" altLang="en-US" smtClean="0">
                <a:latin typeface="+mn-ea"/>
              </a:rPr>
              <a:t>）</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rgbClr val="C00000"/>
                </a:solidFill>
                <a:latin typeface="微软雅黑" panose="020B0503020204020204" pitchFamily="34" charset="-122"/>
                <a:ea typeface="微软雅黑" panose="020B0503020204020204" pitchFamily="34" charset="-122"/>
              </a:rPr>
              <a:t>注意</a:t>
            </a:r>
            <a:r>
              <a:rPr lang="zh-CN" altLang="en-US" sz="3200">
                <a:solidFill>
                  <a:srgbClr val="C00000"/>
                </a:solidFill>
                <a:latin typeface="微软雅黑" panose="020B0503020204020204" pitchFamily="34" charset="-122"/>
                <a:ea typeface="微软雅黑" panose="020B0503020204020204" pitchFamily="34" charset="-122"/>
              </a:rPr>
              <a:t>：对列表元素进行操作时需注意元素</a:t>
            </a:r>
            <a:r>
              <a:rPr lang="zh-CN" altLang="en-US" sz="3200" smtClean="0">
                <a:solidFill>
                  <a:srgbClr val="C00000"/>
                </a:solidFill>
                <a:latin typeface="微软雅黑" panose="020B0503020204020204" pitchFamily="34" charset="-122"/>
                <a:ea typeface="微软雅黑" panose="020B0503020204020204" pitchFamily="34" charset="-122"/>
              </a:rPr>
              <a:t>类型</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1.3</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"2"</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"China"</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"am"</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"another"</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"list"</a:t>
                      </a:r>
                      <a:r>
                        <a:rPr lang="en-US" altLang="zh-CN" sz="2400" smtClean="0">
                          <a:solidFill>
                            <a:srgbClr val="000000"/>
                          </a:solidFill>
                          <a:latin typeface="Consolas" panose="020B0609020204030204" pitchFamily="49" charset="0"/>
                        </a:rPr>
                        <a:t>]]</a:t>
                      </a:r>
                      <a:endParaRPr lang="zh-CN" altLang="en-US" sz="24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1.3</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"2"</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"China"</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"am"</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"another"</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"list"</a:t>
                      </a:r>
                      <a:r>
                        <a:rPr lang="en-US" altLang="zh-CN" sz="2400" smtClean="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a:t>
            </a:r>
            <a:r>
              <a:rPr lang="zh-CN" altLang="en-US" sz="2800" smtClean="0">
                <a:solidFill>
                  <a:srgbClr val="C00000"/>
                </a:solidFill>
                <a:latin typeface="微软雅黑" panose="020B0503020204020204" pitchFamily="34" charset="-122"/>
                <a:ea typeface="微软雅黑" panose="020B0503020204020204" pitchFamily="34" charset="-122"/>
              </a:rPr>
              <a:t>号</a:t>
            </a:r>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步长</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加：序列</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相加表示</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连接</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乘：序列</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重复</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多次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L1 =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1.3</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"2"</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L2 = [</a:t>
                      </a:r>
                      <a:r>
                        <a:rPr lang="en-US" altLang="zh-CN" sz="2400" smtClean="0">
                          <a:solidFill>
                            <a:srgbClr val="718C00"/>
                          </a:solidFill>
                          <a:latin typeface="Consolas" panose="020B0609020204030204" pitchFamily="49" charset="0"/>
                        </a:rPr>
                        <a:t>"China"</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"am"</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"another"</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"love"</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"Python"</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类型</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x</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['3', 1, 2</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或 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1</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内建函数</a:t>
            </a:r>
            <a:endParaRPr lang="zh-CN" altLang="en-US">
              <a:latin typeface="+mn-ea"/>
            </a:endParaRP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len(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nums = [</a:t>
                      </a:r>
                      <a:r>
                        <a:rPr lang="en-US" altLang="zh-CN" sz="2400" smtClean="0">
                          <a:solidFill>
                            <a:srgbClr val="F5871F"/>
                          </a:solidFill>
                          <a:latin typeface="Consolas" panose="020B0609020204030204" pitchFamily="49" charset="0"/>
                        </a:rPr>
                        <a:t>300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400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E908C"/>
                          </a:solidFill>
                          <a:latin typeface="Consolas" panose="020B0609020204030204" pitchFamily="49" charset="0"/>
                        </a:rPr>
                        <a:t># </a:t>
                      </a:r>
                      <a:r>
                        <a:rPr lang="zh-CN" altLang="en-US" sz="2400" smtClean="0">
                          <a:solidFill>
                            <a:srgbClr val="8E908C"/>
                          </a:solidFill>
                          <a:latin typeface="Consolas" panose="020B0609020204030204" pitchFamily="49" charset="0"/>
                        </a:rPr>
                        <a:t>数列长度</a:t>
                      </a:r>
                      <a:r>
                        <a:rPr lang="zh-CN" altLang="en-US" sz="2400" smtClean="0">
                          <a:solidFill>
                            <a:srgbClr val="000000"/>
                          </a:solidFill>
                          <a:latin typeface="Consolas" panose="020B0609020204030204" pitchFamily="49" charset="0"/>
                        </a:rPr>
                        <a:t> </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E908C"/>
                          </a:solidFill>
                          <a:latin typeface="Consolas" panose="020B0609020204030204" pitchFamily="49" charset="0"/>
                        </a:rPr>
                        <a:t># </a:t>
                      </a:r>
                      <a:r>
                        <a:rPr lang="zh-CN" altLang="en-US" sz="2400" smtClean="0">
                          <a:solidFill>
                            <a:srgbClr val="8E908C"/>
                          </a:solidFill>
                          <a:latin typeface="Consolas" panose="020B0609020204030204" pitchFamily="49" charset="0"/>
                        </a:rPr>
                        <a:t>数列最大值</a:t>
                      </a:r>
                      <a:r>
                        <a:rPr lang="zh-CN" altLang="en-US" sz="2400" smtClean="0">
                          <a:solidFill>
                            <a:srgbClr val="000000"/>
                          </a:solidFill>
                          <a:latin typeface="Consolas" panose="020B0609020204030204" pitchFamily="49" charset="0"/>
                        </a:rPr>
                        <a:t> </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E908C"/>
                          </a:solidFill>
                          <a:latin typeface="Consolas" panose="020B0609020204030204" pitchFamily="49" charset="0"/>
                        </a:rPr>
                        <a:t># </a:t>
                      </a:r>
                      <a:r>
                        <a:rPr lang="zh-CN" altLang="en-US" sz="2400" smtClean="0">
                          <a:solidFill>
                            <a:srgbClr val="8E908C"/>
                          </a:solidFill>
                          <a:latin typeface="Consolas" panose="020B0609020204030204" pitchFamily="49" charset="0"/>
                        </a:rPr>
                        <a:t>数列最小值</a:t>
                      </a:r>
                      <a:r>
                        <a:rPr lang="zh-CN" altLang="en-US" sz="2400" smtClean="0">
                          <a:solidFill>
                            <a:srgbClr val="000000"/>
                          </a:solidFill>
                          <a:latin typeface="Consolas" panose="020B0609020204030204" pitchFamily="49" charset="0"/>
                        </a:rPr>
                        <a:t> </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print(min(nums))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元组（</a:t>
            </a:r>
            <a:r>
              <a:rPr lang="en-US" altLang="zh-CN" smtClean="0">
                <a:latin typeface="+mn-ea"/>
              </a:rPr>
              <a:t>tuple</a:t>
            </a:r>
            <a:r>
              <a:rPr lang="zh-CN" altLang="en-US" smtClean="0">
                <a:latin typeface="+mn-ea"/>
              </a:rPr>
              <a:t>）</a:t>
            </a:r>
            <a:endParaRPr lang="zh-CN" altLang="en-US">
              <a:latin typeface="+mn-ea"/>
            </a:endParaRP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smtClean="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nums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3</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4</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print(nums)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smtClean="0">
                <a:solidFill>
                  <a:srgbClr val="C00000"/>
                </a:solidFill>
                <a:latin typeface="微软雅黑" panose="020B0503020204020204" pitchFamily="34" charset="-122"/>
                <a:ea typeface="微软雅黑" panose="020B0503020204020204" pitchFamily="34" charset="-122"/>
              </a:rPr>
              <a:t>字符串类型</a:t>
            </a:r>
            <a:endParaRPr lang="en-US" altLang="zh-CN" sz="3200" smtClean="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smtClean="0">
                <a:solidFill>
                  <a:srgbClr val="C00000"/>
                </a:solidFill>
                <a:latin typeface="微软雅黑" panose="020B0503020204020204" pitchFamily="34" charset="-122"/>
                <a:ea typeface="微软雅黑" panose="020B0503020204020204" pitchFamily="34" charset="-122"/>
              </a:rPr>
              <a:t>程序设计语言</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：用于</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a:t>
            </a: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有哪些</a:t>
            </a: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例：</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"hello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world</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本身</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只是一种表示方式，不是字符串的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一部分</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进行转义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为输入函数。</a:t>
            </a:r>
          </a:p>
          <a:p>
            <a:pPr lvl="1" eaLnBrk="1">
              <a:spcBef>
                <a:spcPts val="12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函数返回字符串</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input(</a:t>
                      </a:r>
                      <a:r>
                        <a:rPr lang="en-US" altLang="zh-CN" sz="2400" smtClean="0">
                          <a:solidFill>
                            <a:srgbClr val="718C00"/>
                          </a:solidFill>
                          <a:latin typeface="Consolas" panose="020B0609020204030204" pitchFamily="49" charset="0"/>
                        </a:rPr>
                        <a:t>"Enter:"</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s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int(input(</a:t>
                      </a:r>
                      <a:r>
                        <a:rPr lang="en-US" altLang="zh-CN" sz="2400" smtClean="0">
                          <a:solidFill>
                            <a:srgbClr val="718C00"/>
                          </a:solidFill>
                          <a:latin typeface="Consolas" panose="020B0609020204030204" pitchFamily="49" charset="0"/>
                        </a:rPr>
                        <a:t>"Enter:"</a:t>
                      </a:r>
                      <a:r>
                        <a:rPr lang="en-US" altLang="zh-CN" sz="2400" smtClean="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s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程序报错</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输出</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字符串的格式化</a:t>
            </a:r>
            <a:endParaRPr lang="zh-CN" altLang="en-US">
              <a:latin typeface="+mn-ea"/>
            </a:endParaRP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，其中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smtClean="0">
                          <a:solidFill>
                            <a:srgbClr val="000000"/>
                          </a:solidFill>
                          <a:latin typeface="微软雅黑" panose="020B0503020204020204" pitchFamily="34" charset="-122"/>
                          <a:ea typeface="微软雅黑" panose="020B0503020204020204" pitchFamily="34" charset="-122"/>
                        </a:rPr>
                        <a:t>"</a:t>
                      </a:r>
                      <a:r>
                        <a:rPr lang="zh-CN" altLang="en-US" sz="2400" b="0" smtClean="0">
                          <a:solidFill>
                            <a:srgbClr val="000000"/>
                          </a:solidFill>
                          <a:latin typeface="微软雅黑" panose="020B0503020204020204" pitchFamily="34" charset="-122"/>
                          <a:ea typeface="微软雅黑" panose="020B0503020204020204" pitchFamily="34" charset="-122"/>
                        </a:rPr>
                        <a:t>亲爱的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你好！你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月的话费是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，余额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元。</a:t>
                      </a:r>
                      <a:r>
                        <a:rPr lang="en-US" altLang="zh-CN" sz="2400" b="0" smtClean="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"My name is %s!"</a:t>
                      </a:r>
                      <a:r>
                        <a:rPr lang="en-US" altLang="zh-CN" sz="2400" smtClean="0">
                          <a:solidFill>
                            <a:srgbClr val="000000"/>
                          </a:solidFill>
                          <a:latin typeface="Consolas" panose="020B0609020204030204" pitchFamily="49" charset="0"/>
                        </a:rPr>
                        <a:t> % </a:t>
                      </a:r>
                      <a:r>
                        <a:rPr lang="en-US" altLang="zh-CN" sz="2400" smtClean="0">
                          <a:solidFill>
                            <a:srgbClr val="718C00"/>
                          </a:solidFill>
                          <a:latin typeface="Consolas" panose="020B0609020204030204" pitchFamily="49" charset="0"/>
                        </a:rPr>
                        <a:t>"Tom"</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"Hello %s, I am %d!"</a:t>
                      </a:r>
                      <a:r>
                        <a:rPr lang="en-US" altLang="zh-CN" sz="2400" smtClean="0">
                          <a:solidFill>
                            <a:srgbClr val="000000"/>
                          </a:solidFill>
                          <a:latin typeface="Consolas" panose="020B0609020204030204" pitchFamily="49" charset="0"/>
                        </a:rPr>
                        <a:t> % (</a:t>
                      </a:r>
                      <a:r>
                        <a:rPr lang="en-US" altLang="zh-CN" sz="2400" smtClean="0">
                          <a:solidFill>
                            <a:srgbClr val="718C00"/>
                          </a:solidFill>
                          <a:latin typeface="Consolas" panose="020B0609020204030204" pitchFamily="49" charset="0"/>
                        </a:rPr>
                        <a:t>"Tom"</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17</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常见转换说明符</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不确定用什么</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永远</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起作用</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，会</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把</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任何类型</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转换为</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718C00"/>
                          </a:solidFill>
                          <a:latin typeface="Consolas" panose="020B0609020204030204" pitchFamily="49" charset="0"/>
                        </a:rPr>
                        <a:t>"Hello %s , I am %d !"</a:t>
                      </a:r>
                      <a:r>
                        <a:rPr lang="en-US" altLang="zh-CN" sz="2400" smtClean="0">
                          <a:solidFill>
                            <a:srgbClr val="000000"/>
                          </a:solidFill>
                          <a:latin typeface="Consolas" panose="020B0609020204030204" pitchFamily="49" charset="0"/>
                        </a:rPr>
                        <a:t> % (</a:t>
                      </a:r>
                      <a:r>
                        <a:rPr lang="en-US" altLang="zh-CN" sz="2400" smtClean="0">
                          <a:solidFill>
                            <a:srgbClr val="718C00"/>
                          </a:solidFill>
                          <a:latin typeface="Consolas" panose="020B0609020204030204" pitchFamily="49" charset="0"/>
                        </a:rPr>
                        <a:t>"Tom"</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17</a:t>
                      </a:r>
                      <a:r>
                        <a:rPr lang="en-US" altLang="zh-CN" sz="2400" smtClean="0">
                          <a:solidFill>
                            <a:srgbClr val="000000"/>
                          </a:solidFill>
                          <a:latin typeface="Consolas" panose="020B0609020204030204" pitchFamily="49" charset="0"/>
                        </a:rPr>
                        <a:t>)</a:t>
                      </a:r>
                      <a:endParaRPr lang="zh-CN" altLang="en-US" sz="24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希望格式化的值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转换说明符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smtClea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smtClean="0">
                <a:solidFill>
                  <a:schemeClr val="tx1">
                    <a:lumMod val="75000"/>
                    <a:lumOff val="25000"/>
                  </a:schemeClr>
                </a:solidFill>
                <a:latin typeface="微软雅黑" panose="020B0503020204020204" pitchFamily="34" charset="-122"/>
                <a:ea typeface="微软雅黑" panose="020B0503020204020204" pitchFamily="34" charset="-122"/>
              </a:rPr>
              <a:t>整数</a:t>
            </a: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a:t>
            </a:r>
            <a:r>
              <a:rPr lang="zh-CN" altLang="en-US" smtClean="0">
                <a:latin typeface="+mn-ea"/>
              </a:rPr>
              <a:t>专有</a:t>
            </a:r>
            <a:r>
              <a:rPr lang="zh-CN" altLang="en-US">
                <a:latin typeface="+mn-ea"/>
              </a:rPr>
              <a:t>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s.lower()</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a:t>
            </a:r>
            <a:r>
              <a:rPr lang="zh-CN" altLang="en-US" smtClean="0">
                <a:latin typeface="+mn-ea"/>
              </a:rPr>
              <a:t>专有</a:t>
            </a:r>
            <a:r>
              <a:rPr lang="zh-CN" altLang="en-US">
                <a:latin typeface="+mn-ea"/>
              </a:rPr>
              <a:t>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smtClean="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拆分成数列</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字典（</a:t>
            </a:r>
            <a:r>
              <a:rPr lang="en-US" altLang="zh-CN" smtClean="0">
                <a:latin typeface="+mn-ea"/>
              </a:rPr>
              <a:t>dict</a:t>
            </a:r>
            <a:r>
              <a:rPr lang="zh-CN" altLang="en-US" smtClean="0">
                <a:latin typeface="+mn-ea"/>
              </a:rPr>
              <a:t>）</a:t>
            </a:r>
            <a:endParaRPr lang="zh-CN" altLang="en-US">
              <a:latin typeface="+mn-ea"/>
            </a:endParaRP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其它语言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smtClean="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 = { </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95 </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"Lisi"</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75</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"Wangwu"</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85 </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96</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获取对应值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smtClean="0">
                <a:solidFill>
                  <a:srgbClr val="C00000"/>
                </a:solidFill>
                <a:latin typeface="微软雅黑" panose="020B0503020204020204" pitchFamily="34" charset="-122"/>
                <a:ea typeface="微软雅黑" panose="020B0503020204020204" pitchFamily="34" charset="-122"/>
              </a:rPr>
              <a:t>:</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a:t>
            </a:r>
            <a:r>
              <a:rPr lang="en-US" altLang="zh-CN" sz="2800" b="1" smtClean="0">
                <a:solidFill>
                  <a:srgbClr val="C00000"/>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smtClean="0">
                <a:solidFill>
                  <a:srgbClr val="C00000"/>
                </a:solidFill>
                <a:latin typeface="微软雅黑" panose="020B0503020204020204" pitchFamily="34" charset="-122"/>
                <a:ea typeface="微软雅黑" panose="020B0503020204020204" pitchFamily="34" charset="-122"/>
              </a:rPr>
              <a:t> {} </a:t>
            </a:r>
            <a:r>
              <a:rPr lang="zh-CN" altLang="en-US" sz="2800" smtClean="0">
                <a:solidFill>
                  <a:schemeClr val="tx1">
                    <a:lumMod val="85000"/>
                    <a:lumOff val="15000"/>
                  </a:schemeClr>
                </a:solidFill>
                <a:latin typeface="微软雅黑" panose="020B0503020204020204" pitchFamily="34" charset="-122"/>
                <a:ea typeface="微软雅黑" panose="020B0503020204020204" pitchFamily="34" charset="-122"/>
              </a:rPr>
              <a:t>括起来</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字典基本操作</a:t>
            </a:r>
            <a:endParaRPr lang="zh-CN" altLang="en-US">
              <a:latin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 = {</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95</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"Lisi"</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75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96</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a:t>
                      </a:r>
                      <a:r>
                        <a:rPr lang="en-US" altLang="zh-CN" sz="2400" smtClean="0">
                          <a:solidFill>
                            <a:srgbClr val="718C00"/>
                          </a:solidFill>
                          <a:latin typeface="Consolas" panose="020B0609020204030204" pitchFamily="49" charset="0"/>
                        </a:rPr>
                        <a:t>"Zhaoliu"</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69</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scores.pop(</a:t>
                      </a:r>
                      <a:r>
                        <a:rPr lang="en-US" altLang="zh-CN" sz="2400" smtClean="0">
                          <a:solidFill>
                            <a:srgbClr val="718C00"/>
                          </a:solidFill>
                          <a:latin typeface="Consolas" panose="020B0609020204030204" pitchFamily="49" charset="0"/>
                        </a:rPr>
                        <a:t>"Lisi"</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85000"/>
                    <a:lumOff val="15000"/>
                  </a:schemeClr>
                </a:solidFill>
                <a:latin typeface="微软雅黑" panose="020B0503020204020204" pitchFamily="34" charset="-122"/>
                <a:ea typeface="微软雅黑" panose="020B0503020204020204" pitchFamily="34" charset="-122"/>
              </a:rPr>
              <a:t>项</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x = </a:t>
                      </a:r>
                      <a:r>
                        <a:rPr lang="es-ES" altLang="zh-CN" sz="2400" smtClean="0">
                          <a:solidFill>
                            <a:srgbClr val="F5871F"/>
                          </a:solidFill>
                          <a:latin typeface="Consolas" panose="020B0609020204030204" pitchFamily="49" charset="0"/>
                        </a:rPr>
                        <a:t>1</a:t>
                      </a:r>
                      <a:r>
                        <a:rPr lang="es-E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y = </a:t>
                      </a:r>
                      <a:r>
                        <a:rPr lang="es-ES" altLang="zh-CN" sz="2400" smtClean="0">
                          <a:solidFill>
                            <a:srgbClr val="F5871F"/>
                          </a:solidFill>
                          <a:latin typeface="Consolas" panose="020B0609020204030204" pitchFamily="49" charset="0"/>
                        </a:rPr>
                        <a:t>2</a:t>
                      </a:r>
                      <a:r>
                        <a:rPr lang="es-E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print(k)</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a, b = </a:t>
                      </a:r>
                      <a:r>
                        <a:rPr lang="en-US" altLang="zh-CN" sz="2400" smtClean="0">
                          <a:solidFill>
                            <a:srgbClr val="F5871F"/>
                          </a:solidFill>
                          <a:latin typeface="Consolas" panose="020B0609020204030204" pitchFamily="49" charset="0"/>
                        </a:rPr>
                        <a:t>4</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print(b)</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if </a:t>
                      </a:r>
                      <a:r>
                        <a:rPr lang="en-US" altLang="zh-CN" sz="2800" smtClean="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elif </a:t>
                      </a:r>
                      <a:r>
                        <a:rPr lang="en-US" altLang="zh-CN" sz="2800" smtClean="0">
                          <a:solidFill>
                            <a:srgbClr val="000000"/>
                          </a:solidFill>
                          <a:latin typeface="Consolas" panose="020B0609020204030204" pitchFamily="49" charset="0"/>
                        </a:rPr>
                        <a:t>&lt;test2&gt;</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2</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elif </a:t>
                      </a:r>
                      <a:r>
                        <a:rPr lang="en-US" altLang="zh-CN" sz="2800" smtClean="0">
                          <a:solidFill>
                            <a:srgbClr val="000000"/>
                          </a:solidFill>
                          <a:latin typeface="Consolas" panose="020B0609020204030204" pitchFamily="49" charset="0"/>
                        </a:rPr>
                        <a:t>&lt;test3&gt;</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3</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else</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smtClean="0">
                          <a:solidFill>
                            <a:srgbClr val="000000"/>
                          </a:solidFill>
                          <a:latin typeface="Consolas" panose="020B0609020204030204" pitchFamily="49" charset="0"/>
                        </a:rPr>
                        <a:t>n&gt;</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测试</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层</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次</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的多个</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前面</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的测试均为假，执行</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else</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例子：</a:t>
            </a:r>
            <a:r>
              <a:rPr lang="en-US" altLang="zh-CN" smtClean="0">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90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"Excellent"</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80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"Very Good"</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70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"Good"</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60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"Pass"</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else</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"Fail"</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if_test(</a:t>
                      </a:r>
                      <a:r>
                        <a:rPr lang="en-US" altLang="zh-CN" sz="2800" smtClean="0">
                          <a:solidFill>
                            <a:srgbClr val="F5871F"/>
                          </a:solidFill>
                          <a:latin typeface="Consolas" panose="020B0609020204030204" pitchFamily="49" charset="0"/>
                        </a:rPr>
                        <a:t>100</a:t>
                      </a:r>
                      <a:r>
                        <a:rPr lang="en-US" altLang="zh-CN" sz="2800" smtClean="0">
                          <a:solidFill>
                            <a:srgbClr val="000000"/>
                          </a:solidFill>
                          <a:latin typeface="Consolas" panose="020B0609020204030204" pitchFamily="49" charset="0"/>
                        </a:rPr>
                        <a:t>)</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while</a:t>
                      </a:r>
                      <a:r>
                        <a:rPr lang="en-US" altLang="zh-CN" sz="2800" smtClean="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while</a:t>
                      </a:r>
                      <a:r>
                        <a:rPr lang="en-US" altLang="zh-CN" sz="2800" smtClean="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smtClean="0">
                          <a:solidFill>
                            <a:srgbClr val="000000"/>
                          </a:solidFill>
                          <a:latin typeface="Consolas" panose="020B0609020204030204" pitchFamily="49" charset="0"/>
                        </a:rPr>
                        <a:t> </a:t>
                      </a:r>
                      <a:r>
                        <a:rPr lang="en-US" altLang="zh-CN" sz="2800" smtClean="0">
                          <a:solidFill>
                            <a:srgbClr val="000000"/>
                          </a:solidFill>
                          <a:latin typeface="Consolas" panose="020B0609020204030204" pitchFamily="49" charset="0"/>
                        </a:rPr>
                        <a:t>&lt;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2</a:t>
                      </a:r>
                      <a:r>
                        <a:rPr lang="en-US" altLang="zh-CN" sz="2800" smtClean="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smtClean="0">
                          <a:solidFill>
                            <a:srgbClr val="8959A8"/>
                          </a:solidFill>
                          <a:latin typeface="Consolas" panose="020B0609020204030204" pitchFamily="49" charset="0"/>
                        </a:rPr>
                        <a:t> </a:t>
                      </a:r>
                      <a:r>
                        <a:rPr lang="en-US" altLang="zh-CN" sz="2800" smtClean="0">
                          <a:solidFill>
                            <a:srgbClr val="8959A8"/>
                          </a:solidFill>
                          <a:latin typeface="Consolas" panose="020B0609020204030204" pitchFamily="49" charset="0"/>
                        </a:rPr>
                        <a:t>continue</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smtClean="0">
                <a:solidFill>
                  <a:srgbClr val="C00000"/>
                </a:solidFill>
                <a:latin typeface="微软雅黑" panose="020B0503020204020204" pitchFamily="34" charset="-122"/>
                <a:ea typeface="微软雅黑" panose="020B0503020204020204" pitchFamily="34" charset="-122"/>
              </a:rPr>
              <a:t>注意：遇到</a:t>
            </a:r>
            <a:r>
              <a:rPr lang="en-US" altLang="zh-CN" sz="3200" kern="0" smtClean="0">
                <a:solidFill>
                  <a:srgbClr val="C00000"/>
                </a:solidFill>
                <a:latin typeface="微软雅黑" panose="020B0503020204020204" pitchFamily="34" charset="-122"/>
                <a:ea typeface="微软雅黑" panose="020B0503020204020204" pitchFamily="34" charset="-122"/>
              </a:rPr>
              <a:t>continue</a:t>
            </a:r>
            <a:r>
              <a:rPr lang="zh-CN" altLang="en-US" sz="3200" kern="0" smtClean="0">
                <a:solidFill>
                  <a:srgbClr val="C00000"/>
                </a:solidFill>
                <a:latin typeface="微软雅黑" panose="020B0503020204020204" pitchFamily="34" charset="-122"/>
                <a:ea typeface="微软雅黑" panose="020B0503020204020204" pitchFamily="34" charset="-122"/>
              </a:rPr>
              <a:t>，结束本次循环，重新开始下一轮循环</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while</a:t>
                      </a:r>
                      <a:r>
                        <a:rPr lang="en-US" altLang="zh-CN" sz="2800" smtClean="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smtClean="0">
                          <a:solidFill>
                            <a:srgbClr val="000000"/>
                          </a:solidFill>
                          <a:latin typeface="Consolas" panose="020B0609020204030204" pitchFamily="49" charset="0"/>
                        </a:rPr>
                        <a:t> </a:t>
                      </a:r>
                      <a:r>
                        <a:rPr lang="en-US" altLang="zh-CN" sz="2800" smtClean="0">
                          <a:solidFill>
                            <a:srgbClr val="000000"/>
                          </a:solidFill>
                          <a:latin typeface="Consolas" panose="020B0609020204030204" pitchFamily="49" charset="0"/>
                        </a:rPr>
                        <a:t>&lt;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2</a:t>
                      </a:r>
                      <a:r>
                        <a:rPr lang="en-US" altLang="zh-CN" sz="2800" smtClean="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smtClean="0">
                          <a:solidFill>
                            <a:srgbClr val="8959A8"/>
                          </a:solidFill>
                          <a:latin typeface="Consolas" panose="020B0609020204030204" pitchFamily="49" charset="0"/>
                        </a:rPr>
                        <a:t> </a:t>
                      </a:r>
                      <a:r>
                        <a:rPr lang="en-US" altLang="zh-CN" sz="2800" smtClean="0">
                          <a:solidFill>
                            <a:srgbClr val="8959A8"/>
                          </a:solidFill>
                          <a:latin typeface="Consolas" panose="020B0609020204030204" pitchFamily="49" charset="0"/>
                        </a:rPr>
                        <a:t>break</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rgbClr val="C00000"/>
                </a:solidFill>
                <a:latin typeface="微软雅黑" panose="020B0503020204020204" pitchFamily="34" charset="-122"/>
                <a:ea typeface="微软雅黑" panose="020B0503020204020204" pitchFamily="34" charset="-122"/>
              </a:rPr>
              <a:t>注意：遇到</a:t>
            </a:r>
            <a:r>
              <a:rPr lang="en-US" altLang="zh-CN" sz="3200" kern="0" smtClean="0">
                <a:solidFill>
                  <a:srgbClr val="C00000"/>
                </a:solidFill>
                <a:latin typeface="微软雅黑" panose="020B0503020204020204" pitchFamily="34" charset="-122"/>
                <a:ea typeface="微软雅黑" panose="020B0503020204020204" pitchFamily="34" charset="-122"/>
              </a:rPr>
              <a:t>break</a:t>
            </a:r>
            <a:r>
              <a:rPr lang="zh-CN" altLang="en-US" sz="3200" kern="0" smtClean="0">
                <a:solidFill>
                  <a:srgbClr val="C00000"/>
                </a:solidFill>
                <a:latin typeface="微软雅黑" panose="020B0503020204020204" pitchFamily="34" charset="-122"/>
                <a:ea typeface="微软雅黑" panose="020B0503020204020204" pitchFamily="34" charset="-122"/>
              </a:rPr>
              <a:t>，结束整个循环，执行循环之后的语句</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 = </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while</a:t>
                      </a:r>
                      <a:r>
                        <a:rPr lang="en-US" altLang="zh-CN" sz="2400" smtClean="0">
                          <a:solidFill>
                            <a:srgbClr val="000000"/>
                          </a:solidFill>
                          <a:latin typeface="Consolas" panose="020B0609020204030204" pitchFamily="49" charset="0"/>
                        </a:rPr>
                        <a:t> x &gt;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if</a:t>
                      </a:r>
                      <a:r>
                        <a:rPr lang="en-US" altLang="zh-CN" sz="2400" smtClean="0">
                          <a:solidFill>
                            <a:srgbClr val="000000"/>
                          </a:solidFill>
                          <a:latin typeface="Consolas" panose="020B0609020204030204" pitchFamily="49" charset="0"/>
                        </a:rPr>
                        <a:t> x % </a:t>
                      </a:r>
                      <a:r>
                        <a:rPr lang="en-US" altLang="zh-CN" sz="2400" smtClean="0">
                          <a:solidFill>
                            <a:srgbClr val="F5871F"/>
                          </a:solidFill>
                          <a:latin typeface="Consolas" panose="020B0609020204030204" pitchFamily="49" charset="0"/>
                        </a:rPr>
                        <a:t>3</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x = x</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continue</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*x, end=</a:t>
                      </a:r>
                      <a:r>
                        <a:rPr lang="en-US" altLang="zh-CN" sz="2400" smtClean="0">
                          <a:solidFill>
                            <a:srgbClr val="718C00"/>
                          </a:solidFill>
                          <a:latin typeface="Consolas" panose="020B0609020204030204" pitchFamily="49" charset="0"/>
                        </a:rPr>
                        <a:t>" "</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x = x</a:t>
                      </a:r>
                      <a:r>
                        <a:rPr lang="en-US" altLang="zh-CN" sz="2400" smtClean="0">
                          <a:solidFill>
                            <a:srgbClr val="F5871F"/>
                          </a:solidFill>
                          <a:latin typeface="Consolas" panose="020B0609020204030204" pitchFamily="49" charset="0"/>
                        </a:rPr>
                        <a:t>-1</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smtClean="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 = </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while</a:t>
                      </a:r>
                      <a:r>
                        <a:rPr lang="en-US" altLang="zh-CN" sz="2400" smtClean="0">
                          <a:solidFill>
                            <a:srgbClr val="000000"/>
                          </a:solidFill>
                          <a:latin typeface="Consolas" panose="020B0609020204030204" pitchFamily="49" charset="0"/>
                        </a:rPr>
                        <a:t> x &gt;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if</a:t>
                      </a:r>
                      <a:r>
                        <a:rPr lang="en-US" altLang="zh-CN" sz="2400" smtClean="0">
                          <a:solidFill>
                            <a:srgbClr val="000000"/>
                          </a:solidFill>
                          <a:latin typeface="Consolas" panose="020B0609020204030204" pitchFamily="49" charset="0"/>
                        </a:rPr>
                        <a:t> x % </a:t>
                      </a:r>
                      <a:r>
                        <a:rPr lang="en-US" altLang="zh-CN" sz="2400" smtClean="0">
                          <a:solidFill>
                            <a:srgbClr val="F5871F"/>
                          </a:solidFill>
                          <a:latin typeface="Consolas" panose="020B0609020204030204" pitchFamily="49" charset="0"/>
                        </a:rPr>
                        <a:t>6</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break</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*x, end=</a:t>
                      </a:r>
                      <a:r>
                        <a:rPr lang="en-US" altLang="zh-CN" sz="2400" smtClean="0">
                          <a:solidFill>
                            <a:srgbClr val="718C00"/>
                          </a:solidFill>
                          <a:latin typeface="Consolas" panose="020B0609020204030204" pitchFamily="49" charset="0"/>
                        </a:rPr>
                        <a:t>" "</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x = x</a:t>
                      </a:r>
                      <a:r>
                        <a:rPr lang="en-US" altLang="zh-CN" sz="2400" smtClean="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smtClean="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for</a:t>
                      </a:r>
                      <a:r>
                        <a:rPr lang="en-US" altLang="zh-CN" sz="2800" smtClean="0">
                          <a:solidFill>
                            <a:srgbClr val="000000"/>
                          </a:solidFill>
                          <a:latin typeface="Consolas" panose="020B0609020204030204" pitchFamily="49" charset="0"/>
                        </a:rPr>
                        <a:t> &lt;target&gt; </a:t>
                      </a:r>
                      <a:r>
                        <a:rPr lang="en-US" altLang="zh-CN" sz="2800" smtClean="0">
                          <a:solidFill>
                            <a:srgbClr val="8959A8"/>
                          </a:solidFill>
                          <a:latin typeface="Consolas" panose="020B0609020204030204" pitchFamily="49" charset="0"/>
                        </a:rPr>
                        <a:t>in</a:t>
                      </a:r>
                      <a:r>
                        <a:rPr lang="en-US" altLang="zh-CN" sz="2800" smtClean="0">
                          <a:solidFill>
                            <a:srgbClr val="000000"/>
                          </a:solidFill>
                          <a:latin typeface="Consolas" panose="020B0609020204030204" pitchFamily="49" charset="0"/>
                        </a:rPr>
                        <a:t> &lt;object&gt;</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序列</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smtClean="0">
                <a:solidFill>
                  <a:srgbClr val="C00000"/>
                </a:solidFill>
                <a:latin typeface="微软雅黑" panose="020B0503020204020204" pitchFamily="34" charset="-122"/>
                <a:ea typeface="微软雅黑" panose="020B0503020204020204" pitchFamily="34" charset="-122"/>
              </a:rPr>
              <a:t>object </a:t>
            </a:r>
            <a:r>
              <a:rPr lang="zh-CN" altLang="en-US" sz="3200" kern="0" smtClean="0">
                <a:solidFill>
                  <a:srgbClr val="C00000"/>
                </a:solidFill>
                <a:latin typeface="微软雅黑" panose="020B0503020204020204" pitchFamily="34" charset="-122"/>
                <a:ea typeface="微软雅黑" panose="020B0503020204020204" pitchFamily="34" charset="-122"/>
              </a:rPr>
              <a:t>中</a:t>
            </a:r>
            <a:r>
              <a:rPr lang="zh-CN" altLang="en-US" sz="3200" kern="0">
                <a:solidFill>
                  <a:srgbClr val="C00000"/>
                </a:solidFill>
                <a:latin typeface="微软雅黑" panose="020B0503020204020204" pitchFamily="34" charset="-122"/>
                <a:ea typeface="微软雅黑" panose="020B0503020204020204" pitchFamily="34" charset="-122"/>
              </a:rPr>
              <a:t>的每一个元素会依次赋</a:t>
            </a:r>
            <a:r>
              <a:rPr lang="zh-CN" altLang="en-US" sz="3200" kern="0" smtClean="0">
                <a:solidFill>
                  <a:srgbClr val="C00000"/>
                </a:solidFill>
                <a:latin typeface="微软雅黑" panose="020B0503020204020204" pitchFamily="34" charset="-122"/>
                <a:ea typeface="微软雅黑" panose="020B0503020204020204" pitchFamily="34" charset="-122"/>
              </a:rPr>
              <a:t>给 </a:t>
            </a:r>
            <a:r>
              <a:rPr lang="en-US" altLang="zh-CN" sz="3200" kern="0" smtClean="0">
                <a:solidFill>
                  <a:srgbClr val="C00000"/>
                </a:solidFill>
                <a:latin typeface="微软雅黑" panose="020B0503020204020204" pitchFamily="34" charset="-122"/>
                <a:ea typeface="微软雅黑" panose="020B0503020204020204" pitchFamily="34" charset="-122"/>
              </a:rPr>
              <a:t>target</a:t>
            </a:r>
            <a:endParaRPr lang="en-US" altLang="zh-CN" sz="32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a:t>
            </a:r>
            <a:r>
              <a:rPr lang="zh-CN" altLang="en-US" sz="3600" smtClean="0">
                <a:solidFill>
                  <a:srgbClr val="C00000"/>
                </a:solidFill>
                <a:latin typeface="微软雅黑" panose="020B0503020204020204" pitchFamily="34" charset="-122"/>
                <a:ea typeface="微软雅黑" panose="020B0503020204020204" pitchFamily="34" charset="-122"/>
              </a:rPr>
              <a:t>调用</a:t>
            </a:r>
            <a:endParaRPr lang="zh-CN" altLang="en-US" sz="360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a:t>
            </a:r>
            <a:r>
              <a:rPr lang="zh-CN" altLang="en-US" sz="3200" smtClean="0">
                <a:solidFill>
                  <a:srgbClr val="C00000"/>
                </a:solidFill>
                <a:latin typeface="微软雅黑" panose="020B0503020204020204" pitchFamily="34" charset="-122"/>
                <a:ea typeface="微软雅黑" panose="020B0503020204020204" pitchFamily="34" charset="-122"/>
              </a:rPr>
              <a:t>构件</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smtClean="0">
                <a:solidFill>
                  <a:srgbClr val="C00000"/>
                </a:solidFill>
                <a:latin typeface="微软雅黑" panose="020B0503020204020204" pitchFamily="34" charset="-122"/>
                <a:ea typeface="微软雅黑" panose="020B0503020204020204" pitchFamily="34" charset="-122"/>
              </a:rPr>
              <a:t>是</a:t>
            </a:r>
            <a:r>
              <a:rPr lang="zh-CN" altLang="en-US" sz="3200">
                <a:solidFill>
                  <a:srgbClr val="C00000"/>
                </a:solidFill>
                <a:latin typeface="微软雅黑" panose="020B0503020204020204" pitchFamily="34" charset="-122"/>
                <a:ea typeface="微软雅黑" panose="020B0503020204020204" pitchFamily="34" charset="-122"/>
              </a:rPr>
              <a:t>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编程</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更容易</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把握，大</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代码，提高</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效率，更易</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定义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(define)</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名调用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体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地方</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但</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8959A8"/>
                          </a:solidFill>
                          <a:latin typeface="Consolas" panose="020B0609020204030204" pitchFamily="49" charset="0"/>
                        </a:rPr>
                        <a:t>def</a:t>
                      </a:r>
                      <a:r>
                        <a:rPr lang="es-ES" altLang="zh-CN" sz="2800" smtClean="0">
                          <a:solidFill>
                            <a:srgbClr val="000000"/>
                          </a:solidFill>
                          <a:latin typeface="Consolas" panose="020B0609020204030204" pitchFamily="49" charset="0"/>
                        </a:rPr>
                        <a:t> </a:t>
                      </a:r>
                      <a:r>
                        <a:rPr lang="es-ES" altLang="zh-CN" sz="2800" smtClean="0">
                          <a:solidFill>
                            <a:srgbClr val="4271AE"/>
                          </a:solidFill>
                          <a:latin typeface="Consolas" panose="020B0609020204030204" pitchFamily="49" charset="0"/>
                        </a:rPr>
                        <a:t>func</a:t>
                      </a:r>
                      <a:r>
                        <a:rPr lang="es-ES" altLang="zh-CN" sz="2800" smtClean="0">
                          <a:solidFill>
                            <a:srgbClr val="F5871F"/>
                          </a:solidFill>
                          <a:latin typeface="Consolas" panose="020B0609020204030204" pitchFamily="49" charset="0"/>
                        </a:rPr>
                        <a:t>(x)</a:t>
                      </a:r>
                      <a:r>
                        <a:rPr lang="es-ES" altLang="zh-CN" sz="2800" smtClean="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000000"/>
                          </a:solidFill>
                          <a:latin typeface="Consolas" panose="020B0609020204030204" pitchFamily="49" charset="0"/>
                        </a:rPr>
                        <a:t>    </a:t>
                      </a:r>
                      <a:r>
                        <a:rPr lang="es-ES" altLang="zh-CN" sz="2800" smtClean="0">
                          <a:solidFill>
                            <a:srgbClr val="8959A8"/>
                          </a:solidFill>
                          <a:latin typeface="Consolas" panose="020B0609020204030204" pitchFamily="49" charset="0"/>
                        </a:rPr>
                        <a:t>return</a:t>
                      </a:r>
                      <a:r>
                        <a:rPr lang="es-ES" altLang="zh-CN" sz="2800" smtClean="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smtClean="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000000"/>
                          </a:solidFill>
                          <a:latin typeface="Consolas" panose="020B0609020204030204" pitchFamily="49" charset="0"/>
                        </a:rPr>
                        <a:t>a = func(</a:t>
                      </a:r>
                      <a:r>
                        <a:rPr lang="es-ES" altLang="zh-CN" sz="2800" smtClean="0">
                          <a:solidFill>
                            <a:srgbClr val="F5871F"/>
                          </a:solidFill>
                          <a:latin typeface="Consolas" panose="020B0609020204030204" pitchFamily="49" charset="0"/>
                        </a:rPr>
                        <a:t>2</a:t>
                      </a:r>
                      <a:r>
                        <a:rPr lang="es-ES" altLang="zh-CN" sz="2800" smtClean="0">
                          <a:solidFill>
                            <a:srgbClr val="000000"/>
                          </a:solidFill>
                          <a:latin typeface="Consolas" panose="020B0609020204030204" pitchFamily="49" charset="0"/>
                        </a:rPr>
                        <a:t>)</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a:t>
            </a:r>
            <a:r>
              <a:rPr lang="zh-CN" altLang="en-US" smtClean="0">
                <a:latin typeface="+mn-ea"/>
              </a:rPr>
              <a:t>实例：生日</a:t>
            </a:r>
            <a:r>
              <a:rPr lang="zh-CN" altLang="en-US">
                <a:latin typeface="+mn-ea"/>
              </a:rPr>
              <a:t>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dear Fred."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happy</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dear Fred."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happy()</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维护</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def </a:t>
                      </a:r>
                      <a:r>
                        <a:rPr lang="en-US" altLang="zh-CN" sz="2800" b="1" kern="1200" smtClean="0">
                          <a:solidFill>
                            <a:srgbClr val="000000"/>
                          </a:solidFill>
                          <a:latin typeface="Consolas" panose="020B0609020204030204" pitchFamily="49" charset="0"/>
                          <a:ea typeface="+mn-ea"/>
                          <a:cs typeface="+mn-cs"/>
                        </a:rPr>
                        <a:t>&lt;</a:t>
                      </a:r>
                      <a:r>
                        <a:rPr lang="zh-CN" altLang="en-US" sz="2800" b="1" kern="1200" smtClean="0">
                          <a:solidFill>
                            <a:srgbClr val="000000"/>
                          </a:solidFill>
                          <a:latin typeface="Consolas" panose="020B0609020204030204" pitchFamily="49" charset="0"/>
                          <a:ea typeface="+mn-ea"/>
                          <a:cs typeface="+mn-cs"/>
                        </a:rPr>
                        <a:t>函数名</a:t>
                      </a:r>
                      <a:r>
                        <a:rPr lang="en-US" altLang="zh-CN" sz="2800" b="1" kern="1200" smtClean="0">
                          <a:solidFill>
                            <a:srgbClr val="000000"/>
                          </a:solidFill>
                          <a:latin typeface="Consolas" panose="020B0609020204030204" pitchFamily="49" charset="0"/>
                          <a:ea typeface="+mn-ea"/>
                          <a:cs typeface="+mn-cs"/>
                        </a:rPr>
                        <a:t>&gt;(&lt;</a:t>
                      </a:r>
                      <a:r>
                        <a:rPr lang="zh-CN" altLang="en-US" sz="2800" b="1" kern="1200" smtClean="0">
                          <a:solidFill>
                            <a:srgbClr val="C00000"/>
                          </a:solidFill>
                          <a:latin typeface="Consolas" panose="020B0609020204030204" pitchFamily="49" charset="0"/>
                          <a:ea typeface="+mn-ea"/>
                          <a:cs typeface="+mn-cs"/>
                        </a:rPr>
                        <a:t>形参列表</a:t>
                      </a:r>
                      <a:r>
                        <a:rPr lang="en-US" altLang="zh-CN" sz="2800" b="1" kern="1200" smtClean="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    &lt;</a:t>
                      </a:r>
                      <a:r>
                        <a:rPr lang="zh-CN" altLang="en-US" sz="2800" b="1" kern="1200" smtClean="0">
                          <a:solidFill>
                            <a:srgbClr val="000000"/>
                          </a:solidFill>
                          <a:latin typeface="Consolas" panose="020B0609020204030204" pitchFamily="49" charset="0"/>
                          <a:ea typeface="+mn-ea"/>
                          <a:cs typeface="+mn-cs"/>
                        </a:rPr>
                        <a:t>函数体</a:t>
                      </a:r>
                      <a:r>
                        <a:rPr lang="en-US" altLang="zh-CN" sz="2800" b="1" kern="1200" smtClean="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&lt;</a:t>
                      </a:r>
                      <a:r>
                        <a:rPr lang="zh-CN" altLang="en-US" sz="2800" b="1" kern="1200" smtClean="0">
                          <a:solidFill>
                            <a:srgbClr val="000000"/>
                          </a:solidFill>
                          <a:latin typeface="Consolas" panose="020B0609020204030204" pitchFamily="49" charset="0"/>
                          <a:ea typeface="+mn-ea"/>
                          <a:cs typeface="+mn-cs"/>
                        </a:rPr>
                        <a:t>函数名</a:t>
                      </a:r>
                      <a:r>
                        <a:rPr lang="en-US" altLang="zh-CN" sz="2800" b="1" kern="1200" smtClean="0">
                          <a:solidFill>
                            <a:srgbClr val="000000"/>
                          </a:solidFill>
                          <a:latin typeface="Consolas" panose="020B0609020204030204" pitchFamily="49" charset="0"/>
                          <a:ea typeface="+mn-ea"/>
                          <a:cs typeface="+mn-cs"/>
                        </a:rPr>
                        <a:t>&gt;(&lt;</a:t>
                      </a:r>
                      <a:r>
                        <a:rPr lang="zh-CN" altLang="en-US" sz="2800" b="1" kern="1200" smtClean="0">
                          <a:solidFill>
                            <a:srgbClr val="C00000"/>
                          </a:solidFill>
                          <a:latin typeface="Consolas" panose="020B0609020204030204" pitchFamily="49" charset="0"/>
                          <a:ea typeface="+mn-ea"/>
                          <a:cs typeface="+mn-cs"/>
                        </a:rPr>
                        <a:t>实参列表</a:t>
                      </a:r>
                      <a:r>
                        <a:rPr lang="en-US" altLang="zh-CN" sz="2800" b="1" kern="1200" smtClean="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调用</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过程</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fun1</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"fun1 start"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"fun1 end"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fun2</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"fun2 start"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"fun2 end"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fun3</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"fun3"</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fun1()</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参数从调用者输入值</a:t>
            </a:r>
          </a:p>
          <a:p>
            <a:pPr lvl="1"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def </a:t>
                      </a:r>
                      <a:r>
                        <a:rPr lang="en-US" altLang="zh-CN" sz="2800" b="1" kern="1200" smtClean="0">
                          <a:solidFill>
                            <a:srgbClr val="000000"/>
                          </a:solidFill>
                          <a:latin typeface="Consolas" panose="020B0609020204030204" pitchFamily="49" charset="0"/>
                          <a:ea typeface="+mn-ea"/>
                          <a:cs typeface="+mn-cs"/>
                        </a:rPr>
                        <a:t>&lt;</a:t>
                      </a:r>
                      <a:r>
                        <a:rPr lang="zh-CN" altLang="en-US" sz="2800" b="1" kern="1200" smtClean="0">
                          <a:solidFill>
                            <a:srgbClr val="000000"/>
                          </a:solidFill>
                          <a:latin typeface="Consolas" panose="020B0609020204030204" pitchFamily="49" charset="0"/>
                          <a:ea typeface="+mn-ea"/>
                          <a:cs typeface="+mn-cs"/>
                        </a:rPr>
                        <a:t>函数名</a:t>
                      </a:r>
                      <a:r>
                        <a:rPr lang="en-US" altLang="zh-CN" sz="2800" b="1" kern="1200" smtClean="0">
                          <a:solidFill>
                            <a:srgbClr val="000000"/>
                          </a:solidFill>
                          <a:latin typeface="Consolas" panose="020B0609020204030204" pitchFamily="49" charset="0"/>
                          <a:ea typeface="+mn-ea"/>
                          <a:cs typeface="+mn-cs"/>
                        </a:rPr>
                        <a:t>&gt;(&lt;</a:t>
                      </a:r>
                      <a:r>
                        <a:rPr lang="zh-CN" altLang="en-US" sz="2800" b="1" kern="1200" smtClean="0">
                          <a:solidFill>
                            <a:srgbClr val="000000"/>
                          </a:solidFill>
                          <a:latin typeface="Consolas" panose="020B0609020204030204" pitchFamily="49" charset="0"/>
                          <a:ea typeface="+mn-ea"/>
                          <a:cs typeface="+mn-cs"/>
                        </a:rPr>
                        <a:t>形参列表</a:t>
                      </a:r>
                      <a:r>
                        <a:rPr lang="en-US" altLang="zh-CN" sz="2800" b="1" kern="1200" smtClean="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    </a:t>
                      </a:r>
                      <a:r>
                        <a:rPr lang="en-US" altLang="zh-CN" sz="2800" b="1" kern="1200" smtClean="0">
                          <a:solidFill>
                            <a:srgbClr val="8959A8"/>
                          </a:solidFill>
                          <a:latin typeface="Consolas" panose="020B0609020204030204" pitchFamily="49" charset="0"/>
                          <a:ea typeface="+mn-ea"/>
                          <a:cs typeface="+mn-cs"/>
                        </a:rPr>
                        <a:t>return</a:t>
                      </a:r>
                      <a:r>
                        <a:rPr lang="en-US" altLang="zh-CN" sz="2800" b="1" kern="1200" smtClean="0">
                          <a:solidFill>
                            <a:srgbClr val="000000"/>
                          </a:solidFill>
                          <a:latin typeface="Consolas" panose="020B0609020204030204" pitchFamily="49" charset="0"/>
                          <a:ea typeface="+mn-ea"/>
                          <a:cs typeface="+mn-cs"/>
                        </a:rPr>
                        <a:t> &lt;</a:t>
                      </a:r>
                      <a:r>
                        <a:rPr lang="zh-CN" altLang="en-US" sz="2800" b="1" kern="1200" smtClean="0">
                          <a:solidFill>
                            <a:srgbClr val="000000"/>
                          </a:solidFill>
                          <a:latin typeface="Consolas" panose="020B0609020204030204" pitchFamily="49" charset="0"/>
                          <a:ea typeface="+mn-ea"/>
                          <a:cs typeface="+mn-cs"/>
                        </a:rPr>
                        <a:t>表达式列表</a:t>
                      </a:r>
                      <a:r>
                        <a:rPr lang="en-US" altLang="zh-CN" sz="2800" b="1" kern="1200" smtClean="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smtClea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计算各表达式</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将结果返回调用者</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退出函数</a:t>
            </a:r>
          </a:p>
          <a:p>
            <a:pPr lvl="1" eaLnBrk="1">
              <a:spcBef>
                <a:spcPts val="1200"/>
              </a:spcBef>
            </a:pP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smtClea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smtClean="0">
                <a:solidFill>
                  <a:schemeClr val="tx1">
                    <a:lumMod val="85000"/>
                    <a:lumOff val="15000"/>
                  </a:schemeClr>
                </a:solidFill>
                <a:latin typeface="微软雅黑" panose="020B0503020204020204" pitchFamily="34" charset="-122"/>
                <a:ea typeface="微软雅黑" panose="020B0503020204020204" pitchFamily="34" charset="-122"/>
              </a:rPr>
              <a:t>None</a:t>
            </a:r>
            <a:endPar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def</a:t>
                      </a:r>
                      <a:r>
                        <a:rPr lang="en-US" altLang="zh-CN" sz="2000" smtClean="0">
                          <a:solidFill>
                            <a:srgbClr val="000000"/>
                          </a:solidFill>
                          <a:latin typeface="Consolas" panose="020B0609020204030204" pitchFamily="49" charset="0"/>
                        </a:rPr>
                        <a:t> </a:t>
                      </a:r>
                      <a:r>
                        <a:rPr lang="en-US" altLang="zh-CN" sz="2000" smtClean="0">
                          <a:solidFill>
                            <a:srgbClr val="4271AE"/>
                          </a:solidFill>
                          <a:latin typeface="Consolas" panose="020B0609020204030204" pitchFamily="49" charset="0"/>
                        </a:rPr>
                        <a:t>caishu</a:t>
                      </a:r>
                      <a:r>
                        <a:rPr lang="en-US" altLang="zh-CN" sz="2000" smtClean="0">
                          <a:solidFill>
                            <a:srgbClr val="F5871F"/>
                          </a:solidFill>
                          <a:latin typeface="Consolas" panose="020B0609020204030204" pitchFamily="49" charset="0"/>
                        </a:rPr>
                        <a:t>()</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key = random.randint(</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a:t>
                      </a:r>
                      <a:r>
                        <a:rPr lang="en-US" altLang="zh-CN" sz="2000" smtClean="0">
                          <a:solidFill>
                            <a:srgbClr val="F5871F"/>
                          </a:solidFill>
                          <a:latin typeface="Consolas" panose="020B0609020204030204" pitchFamily="49" charset="0"/>
                        </a:rPr>
                        <a:t>10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while</a:t>
                      </a:r>
                      <a:r>
                        <a:rPr lang="en-US" altLang="zh-CN" sz="2000" smtClean="0">
                          <a:solidFill>
                            <a:srgbClr val="000000"/>
                          </a:solidFill>
                          <a:latin typeface="Consolas" panose="020B0609020204030204" pitchFamily="49" charset="0"/>
                        </a:rPr>
                        <a:t> i &lt; </a:t>
                      </a:r>
                      <a:r>
                        <a:rPr lang="en-US" altLang="zh-CN" sz="2000" smtClean="0">
                          <a:solidFill>
                            <a:srgbClr val="F5871F"/>
                          </a:solidFill>
                          <a:latin typeface="Consolas" panose="020B0609020204030204" pitchFamily="49" charset="0"/>
                        </a:rPr>
                        <a:t>5</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guss = int(input(</a:t>
                      </a:r>
                      <a:r>
                        <a:rPr lang="en-US" altLang="zh-CN" sz="2000" smtClean="0">
                          <a:solidFill>
                            <a:srgbClr val="718C00"/>
                          </a:solidFill>
                          <a:latin typeface="Consolas" panose="020B0609020204030204" pitchFamily="49" charset="0"/>
                        </a:rPr>
                        <a:t>"enter:"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"good guess!"</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break</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elif</a:t>
                      </a:r>
                      <a:r>
                        <a:rPr lang="en-US" altLang="zh-CN" sz="2000" smtClean="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"guss&gt;ken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"guss&lt;key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"game over"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"The key is:"</a:t>
                      </a:r>
                      <a:r>
                        <a:rPr lang="en-US" altLang="zh-CN" sz="2000" smtClean="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caishu()</a:t>
                      </a:r>
                      <a:endParaRPr lang="zh-CN" altLang="en-US" sz="20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endParaRPr lang="zh-CN" altLang="en-US" smtClean="0"/>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逻辑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smtClean="0"/>
              <a:t>Python</a:t>
            </a:r>
            <a:r>
              <a:rPr lang="zh-CN" altLang="en-US" smtClean="0"/>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ss = open(</a:t>
                      </a:r>
                      <a:r>
                        <a:rPr lang="en-US" altLang="zh-CN" sz="2000" smtClean="0">
                          <a:solidFill>
                            <a:srgbClr val="718C00"/>
                          </a:solidFill>
                          <a:latin typeface="Consolas" panose="020B0609020204030204" pitchFamily="49" charset="0"/>
                        </a:rPr>
                        <a:t>"harry.txt"</a:t>
                      </a:r>
                      <a:r>
                        <a:rPr lang="en-US" altLang="zh-CN" sz="2000" smtClean="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listoftokens = re.split(</a:t>
                      </a:r>
                      <a:r>
                        <a:rPr lang="en-US" altLang="zh-CN" sz="2000" smtClean="0">
                          <a:solidFill>
                            <a:srgbClr val="718C00"/>
                          </a:solidFill>
                          <a:latin typeface="Consolas" panose="020B0609020204030204" pitchFamily="49" charset="0"/>
                        </a:rPr>
                        <a:t>r"[\s\"\.\t\,!0-9]"</a:t>
                      </a:r>
                      <a:r>
                        <a:rPr lang="en-US" altLang="zh-CN" sz="2000" smtClean="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for</a:t>
                      </a:r>
                      <a:r>
                        <a:rPr lang="en-US" altLang="zh-CN" sz="2000" smtClean="0">
                          <a:solidFill>
                            <a:srgbClr val="000000"/>
                          </a:solidFill>
                          <a:latin typeface="Consolas" panose="020B0609020204030204" pitchFamily="49" charset="0"/>
                        </a:rPr>
                        <a:t> s </a:t>
                      </a:r>
                      <a:r>
                        <a:rPr lang="en-US" altLang="zh-CN" sz="2000" smtClean="0">
                          <a:solidFill>
                            <a:srgbClr val="8959A8"/>
                          </a:solidFill>
                          <a:latin typeface="Consolas" panose="020B0609020204030204" pitchFamily="49" charset="0"/>
                        </a:rPr>
                        <a:t>in</a:t>
                      </a:r>
                      <a:r>
                        <a:rPr lang="en-US" altLang="zh-CN" sz="2000" smtClean="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len(s) &gt; </a:t>
                      </a:r>
                      <a:r>
                        <a:rPr lang="en-US" altLang="zh-CN" sz="2000" smtClean="0">
                          <a:solidFill>
                            <a:srgbClr val="F5871F"/>
                          </a:solidFill>
                          <a:latin typeface="Consolas" panose="020B0609020204030204" pitchFamily="49" charset="0"/>
                        </a:rPr>
                        <a:t>3</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s </a:t>
                      </a:r>
                      <a:r>
                        <a:rPr lang="en-US" altLang="zh-CN" sz="2000" smtClean="0">
                          <a:solidFill>
                            <a:srgbClr val="8959A8"/>
                          </a:solidFill>
                          <a:latin typeface="Consolas" panose="020B0609020204030204" pitchFamily="49" charset="0"/>
                        </a:rPr>
                        <a:t>in</a:t>
                      </a:r>
                      <a:r>
                        <a:rPr lang="en-US" altLang="zh-CN" sz="2000" smtClean="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dic[s] = dic[s]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dic[s]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t = sorted(dic.items(), key=operator.itemgetter(</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reverse=</a:t>
                      </a:r>
                      <a:r>
                        <a:rPr lang="en-US" altLang="zh-CN" sz="2000" smtClean="0">
                          <a:solidFill>
                            <a:srgbClr val="8959A8"/>
                          </a:solidFill>
                          <a:latin typeface="Consolas" panose="020B0609020204030204" pitchFamily="49" charset="0"/>
                        </a:rPr>
                        <a:t>True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print(t)</a:t>
                      </a:r>
                      <a:endParaRPr lang="zh-CN" altLang="en-US" sz="20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8132</TotalTime>
  <Words>5431</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丁 木木</cp:lastModifiedBy>
  <cp:revision>767</cp:revision>
  <dcterms:created xsi:type="dcterms:W3CDTF">2007-10-21T01:27:31Z</dcterms:created>
  <dcterms:modified xsi:type="dcterms:W3CDTF">2018-10-08T08:49:15Z</dcterms:modified>
  <cp:category/>
</cp:coreProperties>
</file>