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3"/>
  </p:notesMasterIdLst>
  <p:handoutMasterIdLst>
    <p:handoutMasterId r:id="rId44"/>
  </p:handoutMasterIdLst>
  <p:sldIdLst>
    <p:sldId id="256" r:id="rId2"/>
    <p:sldId id="372" r:id="rId3"/>
    <p:sldId id="509" r:id="rId4"/>
    <p:sldId id="376" r:id="rId5"/>
    <p:sldId id="499" r:id="rId6"/>
    <p:sldId id="500" r:id="rId7"/>
    <p:sldId id="501" r:id="rId8"/>
    <p:sldId id="444" r:id="rId9"/>
    <p:sldId id="445" r:id="rId10"/>
    <p:sldId id="465" r:id="rId11"/>
    <p:sldId id="446" r:id="rId12"/>
    <p:sldId id="447" r:id="rId13"/>
    <p:sldId id="466" r:id="rId14"/>
    <p:sldId id="448" r:id="rId15"/>
    <p:sldId id="449" r:id="rId16"/>
    <p:sldId id="467" r:id="rId17"/>
    <p:sldId id="450" r:id="rId18"/>
    <p:sldId id="451" r:id="rId19"/>
    <p:sldId id="502" r:id="rId20"/>
    <p:sldId id="504" r:id="rId21"/>
    <p:sldId id="471" r:id="rId22"/>
    <p:sldId id="473" r:id="rId23"/>
    <p:sldId id="474" r:id="rId24"/>
    <p:sldId id="475" r:id="rId25"/>
    <p:sldId id="477" r:id="rId26"/>
    <p:sldId id="476" r:id="rId27"/>
    <p:sldId id="503" r:id="rId28"/>
    <p:sldId id="484" r:id="rId29"/>
    <p:sldId id="460" r:id="rId30"/>
    <p:sldId id="478" r:id="rId31"/>
    <p:sldId id="488" r:id="rId32"/>
    <p:sldId id="479" r:id="rId33"/>
    <p:sldId id="481" r:id="rId34"/>
    <p:sldId id="482" r:id="rId35"/>
    <p:sldId id="497" r:id="rId36"/>
    <p:sldId id="483" r:id="rId37"/>
    <p:sldId id="505" r:id="rId38"/>
    <p:sldId id="506" r:id="rId39"/>
    <p:sldId id="507" r:id="rId40"/>
    <p:sldId id="508" r:id="rId41"/>
    <p:sldId id="259" r:id="rId4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393">
          <p15:clr>
            <a:srgbClr val="A4A3A4"/>
          </p15:clr>
        </p15:guide>
        <p15:guide id="6" pos="7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99CCFF"/>
    <a:srgbClr val="111111"/>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6133" autoAdjust="0"/>
  </p:normalViewPr>
  <p:slideViewPr>
    <p:cSldViewPr>
      <p:cViewPr varScale="1">
        <p:scale>
          <a:sx n="74" d="100"/>
          <a:sy n="74" d="100"/>
        </p:scale>
        <p:origin x="75" y="48"/>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6C2E555-9602-4FCF-9DDE-DC45B89FAE1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1FD51799-046B-4C45-A0F8-2D36DA4FD50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8B06EA84-1096-40F5-B68F-9A6416FE06E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48C6CA66-4EE2-4072-9E7D-2DE84A81D90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639B76-AEA2-4634-B310-6BD4BCA8278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98C8E01-6435-44FB-BECA-B870E0F6AB9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7159F7CA-9EDD-43DD-9F96-A04A7B9100A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F7EA28BF-303D-4BD8-A2C9-B477379A05C5}" type="datetimeFigureOut">
              <a:rPr lang="zh-CN" altLang="en-US"/>
              <a:pPr>
                <a:defRPr/>
              </a:pPr>
              <a:t>2018/11/29</a:t>
            </a:fld>
            <a:endParaRPr lang="en-US" altLang="zh-CN"/>
          </a:p>
        </p:txBody>
      </p:sp>
      <p:sp>
        <p:nvSpPr>
          <p:cNvPr id="3076"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43644D14-101B-4EEC-BCA0-E45D1979959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CD98F970-92A3-4D55-889B-7A58139BE1B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01AB14ED-995D-4849-9B7E-F09EEA277A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19AAE41-D8A6-4489-8927-544C394506C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a:ln/>
        </p:spPr>
      </p:sp>
      <p:sp>
        <p:nvSpPr>
          <p:cNvPr id="27651" name="备注占位符 2"/>
          <p:cNvSpPr>
            <a:spLocks noGrp="1" noChangeArrowheads="1"/>
          </p:cNvSpPr>
          <p:nvPr>
            <p:ph type="body" idx="1"/>
          </p:nvPr>
        </p:nvSpPr>
        <p:spPr>
          <a:noFill/>
        </p:spPr>
        <p:txBody>
          <a:bodyPr/>
          <a:lstStyle/>
          <a:p>
            <a:endParaRPr lang="zh-CN" altLang="en-US" smtClean="0"/>
          </a:p>
        </p:txBody>
      </p:sp>
      <p:sp>
        <p:nvSpPr>
          <p:cNvPr id="2765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B193809-D6A9-4850-A354-7E921B484842}" type="slidenum">
              <a:rPr lang="zh-CN" altLang="en-US"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a:ln/>
        </p:spPr>
      </p:sp>
      <p:sp>
        <p:nvSpPr>
          <p:cNvPr id="45059" name="备注占位符 2"/>
          <p:cNvSpPr>
            <a:spLocks noGrp="1" noChangeArrowheads="1"/>
          </p:cNvSpPr>
          <p:nvPr>
            <p:ph type="body" idx="1"/>
          </p:nvPr>
        </p:nvSpPr>
        <p:spPr>
          <a:noFill/>
        </p:spPr>
        <p:txBody>
          <a:bodyPr/>
          <a:lstStyle/>
          <a:p>
            <a:endParaRPr lang="zh-CN" altLang="en-US" smtClean="0"/>
          </a:p>
        </p:txBody>
      </p:sp>
      <p:sp>
        <p:nvSpPr>
          <p:cNvPr id="4506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2A87392-4BEC-46F2-9C08-AE697ED2CAA7}" type="slidenum">
              <a:rPr lang="zh-CN" altLang="en-US"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2584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31254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43011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6687209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6530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54347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297491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67347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80399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240827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2725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5616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333585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8"/>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264"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5732463"/>
            <a:ext cx="42132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a:extLst>
              <a:ext uri="{FF2B5EF4-FFF2-40B4-BE49-F238E27FC236}">
                <a16:creationId xmlns:a16="http://schemas.microsoft.com/office/drawing/2014/main" id="{BD2795DE-07FD-4E6E-96BD-4BE928C6921B}"/>
              </a:ext>
            </a:extLst>
          </p:cNvPr>
          <p:cNvSpPr>
            <a:spLocks noChangeArrowheads="1"/>
          </p:cNvSpPr>
          <p:nvPr/>
        </p:nvSpPr>
        <p:spPr bwMode="black">
          <a:xfrm>
            <a:off x="1558925" y="1341438"/>
            <a:ext cx="6481763"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defRPr/>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5" name="Rectangle 9">
            <a:extLst>
              <a:ext uri="{FF2B5EF4-FFF2-40B4-BE49-F238E27FC236}">
                <a16:creationId xmlns:a16="http://schemas.microsoft.com/office/drawing/2014/main" id="{807BDEEC-0BB9-475F-8BE7-A47E248C5FD9}"/>
              </a:ext>
            </a:extLst>
          </p:cNvPr>
          <p:cNvSpPr>
            <a:spLocks noChangeArrowheads="1"/>
          </p:cNvSpPr>
          <p:nvPr/>
        </p:nvSpPr>
        <p:spPr bwMode="black">
          <a:xfrm>
            <a:off x="1558925" y="2997200"/>
            <a:ext cx="64817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程序设计导引</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E4B4086C-CFE4-4F46-8E5C-82CDFD86B656}"/>
              </a:ext>
            </a:extLst>
          </p:cNvPr>
          <p:cNvSpPr>
            <a:spLocks noGrp="1"/>
          </p:cNvSpPr>
          <p:nvPr>
            <p:ph type="title"/>
          </p:nvPr>
        </p:nvSpPr>
        <p:spPr>
          <a:xfrm>
            <a:off x="1981200" y="260350"/>
            <a:ext cx="8229600" cy="561975"/>
          </a:xfrm>
        </p:spPr>
        <p:txBody>
          <a:bodyPr/>
          <a:lstStyle/>
          <a:p>
            <a:pPr>
              <a:defRPr/>
            </a:pPr>
            <a:r>
              <a:rPr lang="zh-CN" altLang="en-US" dirty="0">
                <a:latin typeface="+mn-ea"/>
                <a:ea typeface="+mn-ea"/>
              </a:rPr>
              <a:t>线性结构的特点  </a:t>
            </a:r>
          </a:p>
        </p:txBody>
      </p:sp>
      <p:sp>
        <p:nvSpPr>
          <p:cNvPr id="14339" name="Rectangle 3"/>
          <p:cNvSpPr>
            <a:spLocks noChangeArrowheads="1"/>
          </p:cNvSpPr>
          <p:nvPr/>
        </p:nvSpPr>
        <p:spPr bwMode="auto">
          <a:xfrm>
            <a:off x="3886200" y="2243138"/>
            <a:ext cx="6081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ea typeface="华文中宋" panose="02010600040101010101" pitchFamily="2" charset="-122"/>
              </a:rPr>
              <a:t>除第一个之外的数据元素均只有一个前驱</a:t>
            </a:r>
            <a:r>
              <a:rPr lang="en-US" altLang="zh-CN" sz="2400" b="1">
                <a:solidFill>
                  <a:srgbClr val="0070C0"/>
                </a:solidFill>
                <a:ea typeface="华文中宋" panose="02010600040101010101" pitchFamily="2" charset="-122"/>
              </a:rPr>
              <a:t>;   </a:t>
            </a:r>
          </a:p>
        </p:txBody>
      </p:sp>
      <p:sp>
        <p:nvSpPr>
          <p:cNvPr id="14340" name="Rectangle 4"/>
          <p:cNvSpPr>
            <a:spLocks noChangeArrowheads="1"/>
          </p:cNvSpPr>
          <p:nvPr/>
        </p:nvSpPr>
        <p:spPr bwMode="auto">
          <a:xfrm>
            <a:off x="3886200" y="1176338"/>
            <a:ext cx="6346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50000"/>
              </a:spcBef>
              <a:buFontTx/>
              <a:buNone/>
            </a:pPr>
            <a:r>
              <a:rPr lang="zh-CN" altLang="en-US" sz="2400" b="1">
                <a:solidFill>
                  <a:srgbClr val="0070C0"/>
                </a:solidFill>
                <a:ea typeface="华文中宋" panose="02010600040101010101" pitchFamily="2" charset="-122"/>
              </a:rPr>
              <a:t>存在唯一的一个被称作“第一个”的数据元素</a:t>
            </a:r>
            <a:r>
              <a:rPr lang="en-US" altLang="zh-CN" sz="2400" b="1">
                <a:solidFill>
                  <a:srgbClr val="0070C0"/>
                </a:solidFill>
                <a:ea typeface="华文中宋" panose="02010600040101010101" pitchFamily="2" charset="-122"/>
              </a:rPr>
              <a:t>;   </a:t>
            </a:r>
          </a:p>
        </p:txBody>
      </p:sp>
      <p:sp>
        <p:nvSpPr>
          <p:cNvPr id="14341" name="Rectangle 5"/>
          <p:cNvSpPr>
            <a:spLocks noChangeArrowheads="1"/>
          </p:cNvSpPr>
          <p:nvPr/>
        </p:nvSpPr>
        <p:spPr bwMode="auto">
          <a:xfrm>
            <a:off x="3886200" y="2776538"/>
            <a:ext cx="6510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ea typeface="华文中宋" panose="02010600040101010101" pitchFamily="2" charset="-122"/>
              </a:rPr>
              <a:t>除最后一个之外的数据元素均只有一个后继。  </a:t>
            </a:r>
          </a:p>
        </p:txBody>
      </p:sp>
      <p:sp>
        <p:nvSpPr>
          <p:cNvPr id="8" name="Text Box 6">
            <a:extLst>
              <a:ext uri="{FF2B5EF4-FFF2-40B4-BE49-F238E27FC236}">
                <a16:creationId xmlns:a16="http://schemas.microsoft.com/office/drawing/2014/main" id="{7552E327-3E32-41F5-9816-8E149642B150}"/>
              </a:ext>
            </a:extLst>
          </p:cNvPr>
          <p:cNvSpPr txBox="1">
            <a:spLocks noChangeArrowheads="1"/>
          </p:cNvSpPr>
          <p:nvPr/>
        </p:nvSpPr>
        <p:spPr bwMode="auto">
          <a:xfrm>
            <a:off x="1905000" y="1801813"/>
            <a:ext cx="1798638" cy="830262"/>
          </a:xfrm>
          <a:prstGeom prst="rect">
            <a:avLst/>
          </a:prstGeom>
          <a:noFill/>
          <a:ln w="9525">
            <a:noFill/>
            <a:miter lim="800000"/>
            <a:headEnd/>
            <a:tailEnd/>
          </a:ln>
          <a:effectLst/>
        </p:spPr>
        <p:txBody>
          <a:bodyPr wrap="none">
            <a:spAutoFit/>
          </a:bodyPr>
          <a:lstStyle/>
          <a:p>
            <a:pPr eaLnBrk="1" hangingPunct="1">
              <a:defRPr/>
            </a:pPr>
            <a:r>
              <a:rPr lang="zh-CN" altLang="en-US" sz="2400" b="1">
                <a:solidFill>
                  <a:srgbClr val="0070C0"/>
                </a:solidFill>
                <a:latin typeface="华文新魏" pitchFamily="2" charset="-122"/>
                <a:ea typeface="华文新魏" pitchFamily="2" charset="-122"/>
              </a:rPr>
              <a:t>数据元素的 </a:t>
            </a:r>
          </a:p>
          <a:p>
            <a:pPr eaLnBrk="1" hangingPunct="1">
              <a:defRPr/>
            </a:pPr>
            <a:r>
              <a:rPr lang="zh-CN" altLang="en-US" sz="2400" b="1">
                <a:solidFill>
                  <a:srgbClr val="0070C0"/>
                </a:solidFill>
                <a:effectLst>
                  <a:outerShdw blurRad="38100" dist="38100" dir="2700000" algn="tl">
                    <a:srgbClr val="000000"/>
                  </a:outerShdw>
                </a:effectLst>
                <a:latin typeface="华文新魏" pitchFamily="2" charset="-122"/>
                <a:ea typeface="华文新魏" pitchFamily="2" charset="-122"/>
              </a:rPr>
              <a:t>非空</a:t>
            </a:r>
            <a:r>
              <a:rPr lang="zh-CN" altLang="en-US" sz="2400" b="1">
                <a:solidFill>
                  <a:srgbClr val="0070C0"/>
                </a:solidFill>
                <a:latin typeface="华文新魏" pitchFamily="2" charset="-122"/>
                <a:ea typeface="华文新魏" pitchFamily="2" charset="-122"/>
              </a:rPr>
              <a:t>有限集 </a:t>
            </a:r>
          </a:p>
        </p:txBody>
      </p:sp>
      <p:sp>
        <p:nvSpPr>
          <p:cNvPr id="14343" name="Text Box 7"/>
          <p:cNvSpPr txBox="1">
            <a:spLocks noChangeArrowheads="1"/>
          </p:cNvSpPr>
          <p:nvPr/>
        </p:nvSpPr>
        <p:spPr bwMode="auto">
          <a:xfrm>
            <a:off x="3886200" y="1709738"/>
            <a:ext cx="691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ea typeface="华文中宋" panose="02010600040101010101" pitchFamily="2" charset="-122"/>
              </a:rPr>
              <a:t>存在唯一的一个被称作“最后一个”的数据元素</a:t>
            </a:r>
            <a:r>
              <a:rPr lang="en-US" altLang="zh-CN" sz="2400" b="1">
                <a:solidFill>
                  <a:srgbClr val="0070C0"/>
                </a:solidFill>
                <a:ea typeface="华文中宋" panose="02010600040101010101" pitchFamily="2" charset="-122"/>
              </a:rPr>
              <a:t>;  </a:t>
            </a:r>
          </a:p>
        </p:txBody>
      </p:sp>
      <p:sp>
        <p:nvSpPr>
          <p:cNvPr id="14344" name="AutoShape 8"/>
          <p:cNvSpPr>
            <a:spLocks/>
          </p:cNvSpPr>
          <p:nvPr/>
        </p:nvSpPr>
        <p:spPr bwMode="auto">
          <a:xfrm>
            <a:off x="3711575" y="1404938"/>
            <a:ext cx="152400" cy="1676400"/>
          </a:xfrm>
          <a:prstGeom prst="leftBrace">
            <a:avLst>
              <a:gd name="adj1" fmla="val 91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grpSp>
        <p:nvGrpSpPr>
          <p:cNvPr id="11" name="Group 39"/>
          <p:cNvGrpSpPr>
            <a:grpSpLocks/>
          </p:cNvGrpSpPr>
          <p:nvPr/>
        </p:nvGrpSpPr>
        <p:grpSpPr bwMode="auto">
          <a:xfrm>
            <a:off x="3784600" y="3373438"/>
            <a:ext cx="2844800" cy="3362325"/>
            <a:chOff x="1424" y="1960"/>
            <a:chExt cx="1792" cy="2118"/>
          </a:xfrm>
        </p:grpSpPr>
        <p:sp>
          <p:nvSpPr>
            <p:cNvPr id="12" name="Text Box 10">
              <a:extLst>
                <a:ext uri="{FF2B5EF4-FFF2-40B4-BE49-F238E27FC236}">
                  <a16:creationId xmlns:a16="http://schemas.microsoft.com/office/drawing/2014/main" id="{AF4E1598-AE6F-4F0D-927C-50C5646BBC75}"/>
                </a:ext>
              </a:extLst>
            </p:cNvPr>
            <p:cNvSpPr txBox="1">
              <a:spLocks noChangeArrowheads="1"/>
            </p:cNvSpPr>
            <p:nvPr/>
          </p:nvSpPr>
          <p:spPr bwMode="auto">
            <a:xfrm>
              <a:off x="1660" y="1960"/>
              <a:ext cx="1522" cy="2118"/>
            </a:xfrm>
            <a:prstGeom prst="rect">
              <a:avLst/>
            </a:prstGeom>
            <a:noFill/>
            <a:ln w="9525">
              <a:noFill/>
              <a:miter lim="800000"/>
              <a:headEnd/>
              <a:tailEnd/>
            </a:ln>
            <a:effectLst/>
          </p:spPr>
          <p:txBody>
            <a:bodyPr wrap="none">
              <a:spAutoFit/>
            </a:bodyPr>
            <a:lstStyle/>
            <a:p>
              <a:pPr eaLnBrk="1" hangingPunct="1">
                <a:lnSpc>
                  <a:spcPct val="150000"/>
                </a:lnSpc>
                <a:defRPr/>
              </a:pPr>
              <a:r>
                <a:rPr lang="zh-CN" altLang="en-US" dirty="0">
                  <a:solidFill>
                    <a:srgbClr val="FF3300"/>
                  </a:solidFill>
                  <a:effectLst>
                    <a:outerShdw blurRad="38100" dist="38100" dir="2700000" algn="tl">
                      <a:srgbClr val="000000"/>
                    </a:outerShdw>
                  </a:effectLst>
                  <a:latin typeface="Arial" charset="0"/>
                </a:rPr>
                <a:t>法学系        </a:t>
              </a:r>
              <a:r>
                <a:rPr lang="en-US" altLang="zh-CN" dirty="0">
                  <a:solidFill>
                    <a:srgbClr val="FF3300"/>
                  </a:solidFill>
                  <a:effectLst>
                    <a:outerShdw blurRad="38100" dist="38100" dir="2700000" algn="tl">
                      <a:srgbClr val="000000"/>
                    </a:outerShdw>
                  </a:effectLst>
                  <a:latin typeface="Arial" charset="0"/>
                </a:rPr>
                <a:t>8523101</a:t>
              </a:r>
              <a:r>
                <a:rPr lang="en-US" altLang="zh-CN" dirty="0">
                  <a:latin typeface="Arial" charset="0"/>
                </a:rPr>
                <a:t> </a:t>
              </a:r>
            </a:p>
            <a:p>
              <a:pPr eaLnBrk="1" hangingPunct="1">
                <a:lnSpc>
                  <a:spcPct val="150000"/>
                </a:lnSpc>
                <a:defRPr/>
              </a:pPr>
              <a:r>
                <a:rPr lang="zh-CN" altLang="en-US" dirty="0">
                  <a:latin typeface="Arial" charset="0"/>
                </a:rPr>
                <a:t>国贸系        </a:t>
              </a:r>
              <a:r>
                <a:rPr lang="en-US" altLang="zh-CN" dirty="0">
                  <a:latin typeface="Arial" charset="0"/>
                </a:rPr>
                <a:t>8522105</a:t>
              </a:r>
            </a:p>
            <a:p>
              <a:pPr eaLnBrk="1" hangingPunct="1">
                <a:lnSpc>
                  <a:spcPct val="150000"/>
                </a:lnSpc>
                <a:defRPr/>
              </a:pPr>
              <a:r>
                <a:rPr lang="zh-CN" altLang="en-US" dirty="0">
                  <a:latin typeface="Arial" charset="0"/>
                </a:rPr>
                <a:t>工商系        </a:t>
              </a:r>
              <a:r>
                <a:rPr lang="en-US" altLang="zh-CN" dirty="0">
                  <a:latin typeface="Arial" charset="0"/>
                </a:rPr>
                <a:t>8523150</a:t>
              </a:r>
            </a:p>
            <a:p>
              <a:pPr eaLnBrk="1" hangingPunct="1">
                <a:lnSpc>
                  <a:spcPct val="150000"/>
                </a:lnSpc>
                <a:defRPr/>
              </a:pPr>
              <a:r>
                <a:rPr lang="zh-CN" altLang="en-US" dirty="0">
                  <a:latin typeface="Arial" charset="0"/>
                </a:rPr>
                <a:t>计算机系    </a:t>
              </a:r>
              <a:r>
                <a:rPr lang="en-US" altLang="zh-CN" dirty="0">
                  <a:latin typeface="Arial" charset="0"/>
                </a:rPr>
                <a:t>8521088</a:t>
              </a:r>
            </a:p>
            <a:p>
              <a:pPr eaLnBrk="1" hangingPunct="1">
                <a:lnSpc>
                  <a:spcPct val="150000"/>
                </a:lnSpc>
                <a:defRPr/>
              </a:pPr>
              <a:r>
                <a:rPr lang="zh-CN" altLang="en-US" dirty="0">
                  <a:latin typeface="Arial" charset="0"/>
                </a:rPr>
                <a:t>会计系        </a:t>
              </a:r>
              <a:r>
                <a:rPr lang="en-US" altLang="zh-CN" dirty="0">
                  <a:latin typeface="Arial" charset="0"/>
                </a:rPr>
                <a:t>8525789</a:t>
              </a:r>
            </a:p>
            <a:p>
              <a:pPr eaLnBrk="1" hangingPunct="1">
                <a:lnSpc>
                  <a:spcPct val="150000"/>
                </a:lnSpc>
                <a:defRPr/>
              </a:pPr>
              <a:r>
                <a:rPr lang="zh-CN" altLang="en-US" dirty="0">
                  <a:latin typeface="Arial" charset="0"/>
                </a:rPr>
                <a:t>统计系        </a:t>
              </a:r>
              <a:r>
                <a:rPr lang="en-US" altLang="zh-CN" dirty="0">
                  <a:latin typeface="Arial" charset="0"/>
                </a:rPr>
                <a:t>8528136</a:t>
              </a:r>
            </a:p>
            <a:p>
              <a:pPr eaLnBrk="1" hangingPunct="1">
                <a:lnSpc>
                  <a:spcPct val="150000"/>
                </a:lnSpc>
                <a:defRPr/>
              </a:pPr>
              <a:r>
                <a:rPr lang="en-US" altLang="zh-CN" dirty="0">
                  <a:latin typeface="Arial" charset="0"/>
                </a:rPr>
                <a:t>   …                  …</a:t>
              </a:r>
            </a:p>
            <a:p>
              <a:pPr eaLnBrk="1" hangingPunct="1">
                <a:lnSpc>
                  <a:spcPct val="150000"/>
                </a:lnSpc>
                <a:defRPr/>
              </a:pPr>
              <a:r>
                <a:rPr lang="zh-CN" altLang="en-US" dirty="0">
                  <a:solidFill>
                    <a:srgbClr val="0000FF"/>
                  </a:solidFill>
                  <a:latin typeface="Arial" charset="0"/>
                </a:rPr>
                <a:t>外语系        </a:t>
              </a:r>
              <a:r>
                <a:rPr lang="en-US" altLang="zh-CN" dirty="0">
                  <a:solidFill>
                    <a:srgbClr val="0000FF"/>
                  </a:solidFill>
                  <a:latin typeface="Arial" charset="0"/>
                </a:rPr>
                <a:t>8523026</a:t>
              </a:r>
              <a:r>
                <a:rPr lang="en-US" altLang="zh-CN" dirty="0">
                  <a:latin typeface="Arial" charset="0"/>
                </a:rPr>
                <a:t>  </a:t>
              </a:r>
            </a:p>
          </p:txBody>
        </p:sp>
        <p:sp>
          <p:nvSpPr>
            <p:cNvPr id="14356" name="Line 13"/>
            <p:cNvSpPr>
              <a:spLocks noChangeShapeType="1"/>
            </p:cNvSpPr>
            <p:nvPr/>
          </p:nvSpPr>
          <p:spPr bwMode="auto">
            <a:xfrm>
              <a:off x="1424" y="226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14"/>
            <p:cNvSpPr>
              <a:spLocks noChangeShapeType="1"/>
            </p:cNvSpPr>
            <p:nvPr/>
          </p:nvSpPr>
          <p:spPr bwMode="auto">
            <a:xfrm>
              <a:off x="1424" y="202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15"/>
            <p:cNvSpPr>
              <a:spLocks noChangeShapeType="1"/>
            </p:cNvSpPr>
            <p:nvPr/>
          </p:nvSpPr>
          <p:spPr bwMode="auto">
            <a:xfrm>
              <a:off x="1424" y="250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16"/>
            <p:cNvSpPr>
              <a:spLocks noChangeShapeType="1"/>
            </p:cNvSpPr>
            <p:nvPr/>
          </p:nvSpPr>
          <p:spPr bwMode="auto">
            <a:xfrm>
              <a:off x="1424" y="274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17"/>
            <p:cNvSpPr>
              <a:spLocks noChangeShapeType="1"/>
            </p:cNvSpPr>
            <p:nvPr/>
          </p:nvSpPr>
          <p:spPr bwMode="auto">
            <a:xfrm>
              <a:off x="1424" y="3022"/>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18"/>
            <p:cNvSpPr>
              <a:spLocks noChangeShapeType="1"/>
            </p:cNvSpPr>
            <p:nvPr/>
          </p:nvSpPr>
          <p:spPr bwMode="auto">
            <a:xfrm>
              <a:off x="1424" y="3249"/>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19"/>
            <p:cNvSpPr>
              <a:spLocks noChangeShapeType="1"/>
            </p:cNvSpPr>
            <p:nvPr/>
          </p:nvSpPr>
          <p:spPr bwMode="auto">
            <a:xfrm>
              <a:off x="1424" y="352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20"/>
            <p:cNvSpPr>
              <a:spLocks noChangeShapeType="1"/>
            </p:cNvSpPr>
            <p:nvPr/>
          </p:nvSpPr>
          <p:spPr bwMode="auto">
            <a:xfrm>
              <a:off x="1424" y="3797"/>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21"/>
            <p:cNvSpPr>
              <a:spLocks noChangeShapeType="1"/>
            </p:cNvSpPr>
            <p:nvPr/>
          </p:nvSpPr>
          <p:spPr bwMode="auto">
            <a:xfrm>
              <a:off x="2288" y="2021"/>
              <a:ext cx="0" cy="2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2"/>
            <p:cNvSpPr>
              <a:spLocks noChangeShapeType="1"/>
            </p:cNvSpPr>
            <p:nvPr/>
          </p:nvSpPr>
          <p:spPr bwMode="auto">
            <a:xfrm>
              <a:off x="1440" y="4032"/>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23"/>
          <p:cNvSpPr txBox="1">
            <a:spLocks noChangeArrowheads="1"/>
          </p:cNvSpPr>
          <p:nvPr/>
        </p:nvSpPr>
        <p:spPr bwMode="auto">
          <a:xfrm>
            <a:off x="1965325" y="3351213"/>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a:latin typeface="华文中宋" panose="02010600040101010101" pitchFamily="2" charset="-122"/>
                <a:ea typeface="华文中宋" panose="02010600040101010101" pitchFamily="2" charset="-122"/>
              </a:rPr>
              <a:t>例： </a:t>
            </a:r>
          </a:p>
        </p:txBody>
      </p:sp>
      <p:sp>
        <p:nvSpPr>
          <p:cNvPr id="24" name="Line 24"/>
          <p:cNvSpPr>
            <a:spLocks noChangeShapeType="1"/>
          </p:cNvSpPr>
          <p:nvPr/>
        </p:nvSpPr>
        <p:spPr bwMode="auto">
          <a:xfrm>
            <a:off x="6705600" y="3614738"/>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25">
            <a:extLst>
              <a:ext uri="{FF2B5EF4-FFF2-40B4-BE49-F238E27FC236}">
                <a16:creationId xmlns:a16="http://schemas.microsoft.com/office/drawing/2014/main" id="{961C1D93-1820-4E41-ADA8-9ED07E08B637}"/>
              </a:ext>
            </a:extLst>
          </p:cNvPr>
          <p:cNvSpPr>
            <a:spLocks noChangeArrowheads="1"/>
          </p:cNvSpPr>
          <p:nvPr/>
        </p:nvSpPr>
        <p:spPr bwMode="auto">
          <a:xfrm>
            <a:off x="7337425" y="3386138"/>
            <a:ext cx="3108325" cy="461962"/>
          </a:xfrm>
          <a:prstGeom prst="rect">
            <a:avLst/>
          </a:prstGeom>
          <a:noFill/>
          <a:ln w="9525">
            <a:noFill/>
            <a:miter lim="800000"/>
            <a:headEnd/>
            <a:tailEnd/>
          </a:ln>
          <a:effectLst/>
        </p:spPr>
        <p:txBody>
          <a:bodyPr wrap="none">
            <a:spAutoFit/>
          </a:bodyPr>
          <a:lstStyle/>
          <a:p>
            <a:pPr eaLnBrk="1" hangingPunct="1">
              <a:defRPr/>
            </a:pPr>
            <a:r>
              <a:rPr lang="en-US" altLang="zh-CN"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第一个”数据元素 </a:t>
            </a:r>
          </a:p>
        </p:txBody>
      </p:sp>
      <p:sp>
        <p:nvSpPr>
          <p:cNvPr id="26" name="Line 26"/>
          <p:cNvSpPr>
            <a:spLocks noChangeShapeType="1"/>
          </p:cNvSpPr>
          <p:nvPr/>
        </p:nvSpPr>
        <p:spPr bwMode="auto">
          <a:xfrm>
            <a:off x="6705600" y="6510338"/>
            <a:ext cx="6096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27"/>
          <p:cNvSpPr>
            <a:spLocks noChangeArrowheads="1"/>
          </p:cNvSpPr>
          <p:nvPr/>
        </p:nvSpPr>
        <p:spPr bwMode="auto">
          <a:xfrm>
            <a:off x="7337425" y="6281738"/>
            <a:ext cx="341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400">
                <a:solidFill>
                  <a:srgbClr val="0000FF"/>
                </a:solidFill>
                <a:latin typeface="黑体" panose="02010609060101010101" pitchFamily="49" charset="-122"/>
              </a:rPr>
              <a:t>“</a:t>
            </a:r>
            <a:r>
              <a:rPr lang="zh-CN" altLang="en-US" sz="2400">
                <a:solidFill>
                  <a:srgbClr val="0000FF"/>
                </a:solidFill>
                <a:latin typeface="黑体" panose="02010609060101010101" pitchFamily="49" charset="-122"/>
              </a:rPr>
              <a:t>最后一个”数据元素 </a:t>
            </a:r>
          </a:p>
        </p:txBody>
      </p:sp>
      <p:sp>
        <p:nvSpPr>
          <p:cNvPr id="28" name="AutoShape 28"/>
          <p:cNvSpPr>
            <a:spLocks noChangeArrowheads="1"/>
          </p:cNvSpPr>
          <p:nvPr/>
        </p:nvSpPr>
        <p:spPr bwMode="auto">
          <a:xfrm>
            <a:off x="6629400" y="4833938"/>
            <a:ext cx="304800" cy="457200"/>
          </a:xfrm>
          <a:prstGeom prst="curvedLef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29" name="AutoShape 29"/>
          <p:cNvSpPr>
            <a:spLocks noChangeArrowheads="1"/>
          </p:cNvSpPr>
          <p:nvPr/>
        </p:nvSpPr>
        <p:spPr bwMode="auto">
          <a:xfrm flipV="1">
            <a:off x="6629400" y="4300538"/>
            <a:ext cx="304800" cy="457200"/>
          </a:xfrm>
          <a:prstGeom prst="curvedLef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30" name="Rectangle 30"/>
          <p:cNvSpPr>
            <a:spLocks noChangeArrowheads="1"/>
          </p:cNvSpPr>
          <p:nvPr/>
        </p:nvSpPr>
        <p:spPr bwMode="auto">
          <a:xfrm>
            <a:off x="6934200" y="43005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solidFill>
                  <a:srgbClr val="000000"/>
                </a:solidFill>
                <a:latin typeface="黑体" panose="02010609060101010101" pitchFamily="49" charset="-122"/>
              </a:rPr>
              <a:t>直接前驱  </a:t>
            </a:r>
          </a:p>
        </p:txBody>
      </p:sp>
      <p:sp>
        <p:nvSpPr>
          <p:cNvPr id="31" name="Rectangle 31"/>
          <p:cNvSpPr>
            <a:spLocks noChangeArrowheads="1"/>
          </p:cNvSpPr>
          <p:nvPr/>
        </p:nvSpPr>
        <p:spPr bwMode="auto">
          <a:xfrm>
            <a:off x="6934200" y="4833938"/>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solidFill>
                  <a:srgbClr val="000000"/>
                </a:solidFill>
                <a:latin typeface="黑体" panose="02010609060101010101" pitchFamily="49" charset="-122"/>
              </a:rPr>
              <a:t>直接后继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17"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5" grpId="0" autoUpdateAnimBg="0"/>
      <p:bldP spid="27" grpId="0" autoUpdateAnimBg="0"/>
      <p:bldP spid="28" grpId="0" animBg="1"/>
      <p:bldP spid="29" grpId="0" animBg="1"/>
      <p:bldP spid="30" grpId="0" autoUpdateAnimBg="0"/>
      <p:bldP spid="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zh-CN" altLang="en-US" smtClean="0"/>
              <a:t>数组</a:t>
            </a:r>
          </a:p>
        </p:txBody>
      </p:sp>
      <p:sp>
        <p:nvSpPr>
          <p:cNvPr id="22531" name="内容占位符 2">
            <a:extLst>
              <a:ext uri="{FF2B5EF4-FFF2-40B4-BE49-F238E27FC236}">
                <a16:creationId xmlns:a16="http://schemas.microsoft.com/office/drawing/2014/main" id="{E000A078-F491-4482-869D-66001442877B}"/>
              </a:ext>
            </a:extLst>
          </p:cNvPr>
          <p:cNvSpPr>
            <a:spLocks noGrp="1" noChangeArrowheads="1"/>
          </p:cNvSpPr>
          <p:nvPr>
            <p:ph idx="1"/>
          </p:nvPr>
        </p:nvSpPr>
        <p:spPr>
          <a:xfrm>
            <a:off x="1971675" y="1196975"/>
            <a:ext cx="8229600" cy="4641850"/>
          </a:xfrm>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lnSpc>
                <a:spcPct val="150000"/>
              </a:lnSpc>
              <a:defRPr/>
            </a:pPr>
            <a:r>
              <a:rPr lang="zh-CN" altLang="en-US" sz="2800" dirty="0">
                <a:latin typeface="+mn-ea"/>
              </a:rPr>
              <a:t>遍历</a:t>
            </a:r>
            <a:endParaRPr lang="en-US" altLang="zh-CN" sz="2800" dirty="0">
              <a:latin typeface="+mn-ea"/>
            </a:endParaRPr>
          </a:p>
          <a:p>
            <a:pPr>
              <a:lnSpc>
                <a:spcPct val="150000"/>
              </a:lnSpc>
              <a:defRPr/>
            </a:pPr>
            <a:r>
              <a:rPr lang="zh-CN" altLang="en-US" sz="2800" dirty="0">
                <a:latin typeface="+mn-ea"/>
              </a:rPr>
              <a:t>插入</a:t>
            </a:r>
            <a:endParaRPr lang="en-US" altLang="zh-CN" sz="2800" dirty="0">
              <a:latin typeface="+mn-ea"/>
            </a:endParaRPr>
          </a:p>
          <a:p>
            <a:pPr>
              <a:lnSpc>
                <a:spcPct val="150000"/>
              </a:lnSpc>
              <a:defRPr/>
            </a:pPr>
            <a:r>
              <a:rPr lang="zh-CN" altLang="en-US" sz="2800" dirty="0">
                <a:latin typeface="+mn-ea"/>
              </a:rPr>
              <a:t>删除</a:t>
            </a:r>
            <a:endParaRPr lang="en-US" altLang="zh-CN" sz="2800" dirty="0">
              <a:latin typeface="+mn-ea"/>
            </a:endParaRPr>
          </a:p>
          <a:p>
            <a:pPr>
              <a:defRPr/>
            </a:pPr>
            <a:endParaRPr lang="zh-CN" altLang="en-US"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1557338"/>
            <a:ext cx="8891587"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9" end="9"/>
                                            </p:txEl>
                                          </p:spTgt>
                                        </p:tgtEl>
                                        <p:attrNameLst>
                                          <p:attrName>style.visibility</p:attrName>
                                        </p:attrNameLst>
                                      </p:cBhvr>
                                      <p:to>
                                        <p:strVal val="visible"/>
                                      </p:to>
                                    </p:set>
                                    <p:animEffect transition="in" filter="barn(inVertical)">
                                      <p:cBhvr>
                                        <p:cTn id="7" dur="500"/>
                                        <p:tgtEl>
                                          <p:spTgt spid="22531">
                                            <p:txEl>
                                              <p:pRg st="9" end="9"/>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2531">
                                            <p:txEl>
                                              <p:pRg st="10" end="10"/>
                                            </p:txEl>
                                          </p:spTgt>
                                        </p:tgtEl>
                                        <p:attrNameLst>
                                          <p:attrName>style.visibility</p:attrName>
                                        </p:attrNameLst>
                                      </p:cBhvr>
                                      <p:to>
                                        <p:strVal val="visible"/>
                                      </p:to>
                                    </p:set>
                                    <p:animEffect transition="in" filter="barn(inVertical)">
                                      <p:cBhvr>
                                        <p:cTn id="10" dur="500"/>
                                        <p:tgtEl>
                                          <p:spTgt spid="22531">
                                            <p:txEl>
                                              <p:pRg st="10" end="1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2531">
                                            <p:txEl>
                                              <p:pRg st="11" end="11"/>
                                            </p:txEl>
                                          </p:spTgt>
                                        </p:tgtEl>
                                        <p:attrNameLst>
                                          <p:attrName>style.visibility</p:attrName>
                                        </p:attrNameLst>
                                      </p:cBhvr>
                                      <p:to>
                                        <p:strVal val="visible"/>
                                      </p:to>
                                    </p:set>
                                    <p:animEffect transition="in" filter="barn(inVertical)">
                                      <p:cBhvr>
                                        <p:cTn id="13" dur="500"/>
                                        <p:tgtEl>
                                          <p:spTgt spid="225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链表</a:t>
            </a:r>
          </a:p>
        </p:txBody>
      </p:sp>
      <p:sp>
        <p:nvSpPr>
          <p:cNvPr id="23555" name="内容占位符 2">
            <a:extLst>
              <a:ext uri="{FF2B5EF4-FFF2-40B4-BE49-F238E27FC236}">
                <a16:creationId xmlns:a16="http://schemas.microsoft.com/office/drawing/2014/main" id="{AD56ABD3-3935-41C3-A9CD-FB0DC34D3802}"/>
              </a:ext>
            </a:extLst>
          </p:cNvPr>
          <p:cNvSpPr>
            <a:spLocks noGrp="1" noChangeArrowheads="1"/>
          </p:cNvSpPr>
          <p:nvPr>
            <p:ph idx="1"/>
          </p:nvPr>
        </p:nvSpPr>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Tx/>
              <a:buNone/>
              <a:defRPr/>
            </a:pPr>
            <a:endParaRPr lang="en-US" altLang="zh-CN" dirty="0"/>
          </a:p>
          <a:p>
            <a:pPr>
              <a:lnSpc>
                <a:spcPct val="150000"/>
              </a:lnSpc>
              <a:defRPr/>
            </a:pPr>
            <a:r>
              <a:rPr lang="zh-CN" altLang="en-US" sz="2800" dirty="0">
                <a:latin typeface="+mn-ea"/>
              </a:rPr>
              <a:t>遍历</a:t>
            </a:r>
            <a:endParaRPr lang="en-US" altLang="zh-CN" sz="2800" dirty="0">
              <a:latin typeface="+mn-ea"/>
            </a:endParaRPr>
          </a:p>
          <a:p>
            <a:pPr>
              <a:lnSpc>
                <a:spcPct val="150000"/>
              </a:lnSpc>
              <a:defRPr/>
            </a:pPr>
            <a:r>
              <a:rPr lang="zh-CN" altLang="en-US" sz="2800" dirty="0">
                <a:latin typeface="+mn-ea"/>
              </a:rPr>
              <a:t>插入</a:t>
            </a:r>
            <a:endParaRPr lang="en-US" altLang="zh-CN" sz="2800" dirty="0">
              <a:latin typeface="+mn-ea"/>
            </a:endParaRPr>
          </a:p>
          <a:p>
            <a:pPr>
              <a:lnSpc>
                <a:spcPct val="150000"/>
              </a:lnSpc>
              <a:defRPr/>
            </a:pPr>
            <a:r>
              <a:rPr lang="zh-CN" altLang="en-US" sz="2800" dirty="0">
                <a:latin typeface="+mn-ea"/>
              </a:rPr>
              <a:t>删除</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928813"/>
            <a:ext cx="72771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7" end="7"/>
                                            </p:txEl>
                                          </p:spTgt>
                                        </p:tgtEl>
                                        <p:attrNameLst>
                                          <p:attrName>style.visibility</p:attrName>
                                        </p:attrNameLst>
                                      </p:cBhvr>
                                      <p:to>
                                        <p:strVal val="visible"/>
                                      </p:to>
                                    </p:set>
                                    <p:animEffect transition="in" filter="barn(inVertical)">
                                      <p:cBhvr>
                                        <p:cTn id="7" dur="500"/>
                                        <p:tgtEl>
                                          <p:spTgt spid="23555">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8" end="8"/>
                                            </p:txEl>
                                          </p:spTgt>
                                        </p:tgtEl>
                                        <p:attrNameLst>
                                          <p:attrName>style.visibility</p:attrName>
                                        </p:attrNameLst>
                                      </p:cBhvr>
                                      <p:to>
                                        <p:strVal val="visible"/>
                                      </p:to>
                                    </p:set>
                                    <p:animEffect transition="in" filter="barn(inVertical)">
                                      <p:cBhvr>
                                        <p:cTn id="10" dur="500"/>
                                        <p:tgtEl>
                                          <p:spTgt spid="23555">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3555">
                                            <p:txEl>
                                              <p:pRg st="9" end="9"/>
                                            </p:txEl>
                                          </p:spTgt>
                                        </p:tgtEl>
                                        <p:attrNameLst>
                                          <p:attrName>style.visibility</p:attrName>
                                        </p:attrNameLst>
                                      </p:cBhvr>
                                      <p:to>
                                        <p:strVal val="visible"/>
                                      </p:to>
                                    </p:set>
                                    <p:animEffect transition="in" filter="barn(inVertical)">
                                      <p:cBhvr>
                                        <p:cTn id="13"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链表插入</a:t>
            </a:r>
          </a:p>
        </p:txBody>
      </p:sp>
      <p:sp>
        <p:nvSpPr>
          <p:cNvPr id="17411" name="内容占位符 2"/>
          <p:cNvSpPr>
            <a:spLocks noGrp="1" noChangeArrowheads="1"/>
          </p:cNvSpPr>
          <p:nvPr>
            <p:ph idx="1"/>
          </p:nvPr>
        </p:nvSpPr>
        <p:spPr/>
        <p:txBody>
          <a:bodyPr/>
          <a:lstStyle/>
          <a:p>
            <a:endParaRPr lang="zh-CN" alt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412875"/>
            <a:ext cx="9291638"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栈</a:t>
            </a:r>
          </a:p>
        </p:txBody>
      </p:sp>
      <p:sp>
        <p:nvSpPr>
          <p:cNvPr id="4" name="AutoShape 4"/>
          <p:cNvSpPr>
            <a:spLocks noChangeArrowheads="1"/>
          </p:cNvSpPr>
          <p:nvPr/>
        </p:nvSpPr>
        <p:spPr bwMode="auto">
          <a:xfrm>
            <a:off x="5553075" y="5513388"/>
            <a:ext cx="304800" cy="381000"/>
          </a:xfrm>
          <a:prstGeom prst="roundRect">
            <a:avLst>
              <a:gd name="adj" fmla="val 16667"/>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5" name="AutoShape 5"/>
          <p:cNvSpPr>
            <a:spLocks noChangeArrowheads="1"/>
          </p:cNvSpPr>
          <p:nvPr/>
        </p:nvSpPr>
        <p:spPr bwMode="auto">
          <a:xfrm>
            <a:off x="5553075" y="3608388"/>
            <a:ext cx="304800" cy="3810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6" name="Rectangle 6"/>
          <p:cNvSpPr>
            <a:spLocks noChangeArrowheads="1"/>
          </p:cNvSpPr>
          <p:nvPr/>
        </p:nvSpPr>
        <p:spPr bwMode="auto">
          <a:xfrm>
            <a:off x="4987925" y="1550988"/>
            <a:ext cx="544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latin typeface="黑体" panose="02010609060101010101" pitchFamily="49" charset="-122"/>
              </a:rPr>
              <a:t>限定仅在表尾进行插入或删除操作。  </a:t>
            </a:r>
          </a:p>
        </p:txBody>
      </p:sp>
      <p:grpSp>
        <p:nvGrpSpPr>
          <p:cNvPr id="8" name="Group 10"/>
          <p:cNvGrpSpPr>
            <a:grpSpLocks/>
          </p:cNvGrpSpPr>
          <p:nvPr/>
        </p:nvGrpSpPr>
        <p:grpSpPr bwMode="auto">
          <a:xfrm>
            <a:off x="5019675" y="3303588"/>
            <a:ext cx="1501775" cy="2608262"/>
            <a:chOff x="2256" y="2256"/>
            <a:chExt cx="946" cy="1643"/>
          </a:xfrm>
        </p:grpSpPr>
        <p:sp>
          <p:nvSpPr>
            <p:cNvPr id="18454" name="Rectangle 11"/>
            <p:cNvSpPr>
              <a:spLocks noChangeArrowheads="1"/>
            </p:cNvSpPr>
            <p:nvPr/>
          </p:nvSpPr>
          <p:spPr bwMode="auto">
            <a:xfrm>
              <a:off x="2256" y="3612"/>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baseline="-18000">
                  <a:ea typeface="宋体" panose="02010600030101010101" pitchFamily="2" charset="-122"/>
                </a:rPr>
                <a:t>1</a:t>
              </a:r>
            </a:p>
          </p:txBody>
        </p:sp>
        <p:sp>
          <p:nvSpPr>
            <p:cNvPr id="18455" name="Rectangle 12"/>
            <p:cNvSpPr>
              <a:spLocks noChangeArrowheads="1"/>
            </p:cNvSpPr>
            <p:nvPr/>
          </p:nvSpPr>
          <p:spPr bwMode="auto">
            <a:xfrm>
              <a:off x="2256" y="3325"/>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baseline="-18000">
                  <a:ea typeface="宋体" panose="02010600030101010101" pitchFamily="2" charset="-122"/>
                </a:rPr>
                <a:t>2</a:t>
              </a:r>
            </a:p>
          </p:txBody>
        </p:sp>
        <p:sp>
          <p:nvSpPr>
            <p:cNvPr id="18456" name="Rectangle 13"/>
            <p:cNvSpPr>
              <a:spLocks noChangeArrowheads="1"/>
            </p:cNvSpPr>
            <p:nvPr/>
          </p:nvSpPr>
          <p:spPr bwMode="auto">
            <a:xfrm>
              <a:off x="2256" y="2974"/>
              <a:ext cx="86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endParaRPr lang="zh-CN" altLang="zh-CN" sz="2400" i="1">
                <a:ea typeface="宋体" panose="02010600030101010101" pitchFamily="2" charset="-122"/>
              </a:endParaRPr>
            </a:p>
          </p:txBody>
        </p:sp>
        <p:sp>
          <p:nvSpPr>
            <p:cNvPr id="18457" name="Rectangle 14"/>
            <p:cNvSpPr>
              <a:spLocks noChangeArrowheads="1"/>
            </p:cNvSpPr>
            <p:nvPr/>
          </p:nvSpPr>
          <p:spPr bwMode="auto">
            <a:xfrm>
              <a:off x="2256" y="2687"/>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i="1" baseline="-25000">
                  <a:ea typeface="宋体" panose="02010600030101010101" pitchFamily="2" charset="-122"/>
                </a:rPr>
                <a:t>n</a:t>
              </a:r>
              <a:r>
                <a:rPr lang="en-US" altLang="zh-CN" sz="2400" baseline="-25000">
                  <a:ea typeface="宋体" panose="02010600030101010101" pitchFamily="2" charset="-122"/>
                </a:rPr>
                <a:t>-1</a:t>
              </a:r>
            </a:p>
          </p:txBody>
        </p:sp>
        <p:sp>
          <p:nvSpPr>
            <p:cNvPr id="18458" name="Rectangle 15"/>
            <p:cNvSpPr>
              <a:spLocks noChangeArrowheads="1"/>
            </p:cNvSpPr>
            <p:nvPr/>
          </p:nvSpPr>
          <p:spPr bwMode="auto">
            <a:xfrm>
              <a:off x="2256" y="2400"/>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i="1" baseline="-25000">
                  <a:ea typeface="宋体" panose="02010600030101010101" pitchFamily="2" charset="-122"/>
                </a:rPr>
                <a:t>n</a:t>
              </a:r>
            </a:p>
          </p:txBody>
        </p:sp>
        <p:sp>
          <p:nvSpPr>
            <p:cNvPr id="18459" name="Line 16"/>
            <p:cNvSpPr>
              <a:spLocks noChangeShapeType="1"/>
            </p:cNvSpPr>
            <p:nvPr/>
          </p:nvSpPr>
          <p:spPr bwMode="auto">
            <a:xfrm>
              <a:off x="2256" y="2400"/>
              <a:ext cx="86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0" name="Line 17"/>
            <p:cNvSpPr>
              <a:spLocks noChangeShapeType="1"/>
            </p:cNvSpPr>
            <p:nvPr/>
          </p:nvSpPr>
          <p:spPr bwMode="auto">
            <a:xfrm>
              <a:off x="2256" y="2687"/>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1" name="Line 18"/>
            <p:cNvSpPr>
              <a:spLocks noChangeShapeType="1"/>
            </p:cNvSpPr>
            <p:nvPr/>
          </p:nvSpPr>
          <p:spPr bwMode="auto">
            <a:xfrm>
              <a:off x="2256" y="2974"/>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2" name="Line 19"/>
            <p:cNvSpPr>
              <a:spLocks noChangeShapeType="1"/>
            </p:cNvSpPr>
            <p:nvPr/>
          </p:nvSpPr>
          <p:spPr bwMode="auto">
            <a:xfrm>
              <a:off x="2256" y="3325"/>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20"/>
            <p:cNvSpPr>
              <a:spLocks noChangeShapeType="1"/>
            </p:cNvSpPr>
            <p:nvPr/>
          </p:nvSpPr>
          <p:spPr bwMode="auto">
            <a:xfrm>
              <a:off x="2256" y="3612"/>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4" name="Line 21"/>
            <p:cNvSpPr>
              <a:spLocks noChangeShapeType="1"/>
            </p:cNvSpPr>
            <p:nvPr/>
          </p:nvSpPr>
          <p:spPr bwMode="auto">
            <a:xfrm>
              <a:off x="2256" y="3899"/>
              <a:ext cx="86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5" name="Line 22"/>
            <p:cNvSpPr>
              <a:spLocks noChangeShapeType="1"/>
            </p:cNvSpPr>
            <p:nvPr/>
          </p:nvSpPr>
          <p:spPr bwMode="auto">
            <a:xfrm>
              <a:off x="2256" y="2400"/>
              <a:ext cx="0" cy="149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6" name="Line 23"/>
            <p:cNvSpPr>
              <a:spLocks noChangeShapeType="1"/>
            </p:cNvSpPr>
            <p:nvPr/>
          </p:nvSpPr>
          <p:spPr bwMode="auto">
            <a:xfrm>
              <a:off x="3120" y="2400"/>
              <a:ext cx="0" cy="149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7" name="Text Box 24"/>
            <p:cNvSpPr txBox="1">
              <a:spLocks noChangeArrowheads="1"/>
            </p:cNvSpPr>
            <p:nvPr/>
          </p:nvSpPr>
          <p:spPr bwMode="auto">
            <a:xfrm>
              <a:off x="2544" y="2976"/>
              <a:ext cx="6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400">
                  <a:ea typeface="宋体" panose="02010600030101010101" pitchFamily="2" charset="-122"/>
                </a:rPr>
                <a:t>… </a:t>
              </a:r>
            </a:p>
          </p:txBody>
        </p:sp>
        <p:sp>
          <p:nvSpPr>
            <p:cNvPr id="18468" name="Line 25"/>
            <p:cNvSpPr>
              <a:spLocks noChangeShapeType="1"/>
            </p:cNvSpPr>
            <p:nvPr/>
          </p:nvSpPr>
          <p:spPr bwMode="auto">
            <a:xfrm>
              <a:off x="2256" y="2256"/>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9" name="Line 26"/>
            <p:cNvSpPr>
              <a:spLocks noChangeShapeType="1"/>
            </p:cNvSpPr>
            <p:nvPr/>
          </p:nvSpPr>
          <p:spPr bwMode="auto">
            <a:xfrm>
              <a:off x="3120" y="2256"/>
              <a:ext cx="0" cy="14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5" name="Line 27"/>
          <p:cNvSpPr>
            <a:spLocks noChangeShapeType="1"/>
          </p:cNvSpPr>
          <p:nvPr/>
        </p:nvSpPr>
        <p:spPr bwMode="auto">
          <a:xfrm>
            <a:off x="4410075" y="5665788"/>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8"/>
          <p:cNvSpPr>
            <a:spLocks noChangeShapeType="1"/>
          </p:cNvSpPr>
          <p:nvPr/>
        </p:nvSpPr>
        <p:spPr bwMode="auto">
          <a:xfrm>
            <a:off x="4410075" y="3760788"/>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29"/>
          <p:cNvSpPr txBox="1">
            <a:spLocks noChangeArrowheads="1"/>
          </p:cNvSpPr>
          <p:nvPr/>
        </p:nvSpPr>
        <p:spPr bwMode="auto">
          <a:xfrm>
            <a:off x="3616325" y="3455988"/>
            <a:ext cx="10223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latin typeface="黑体" panose="02010609060101010101" pitchFamily="49" charset="-122"/>
              </a:rPr>
              <a:t>栈顶</a:t>
            </a:r>
          </a:p>
          <a:p>
            <a:pPr eaLnBrk="1" hangingPunct="1">
              <a:lnSpc>
                <a:spcPct val="30000"/>
              </a:lnSpc>
              <a:spcBef>
                <a:spcPct val="50000"/>
              </a:spcBef>
              <a:buFontTx/>
              <a:buNone/>
            </a:pPr>
            <a:r>
              <a:rPr lang="en-US" altLang="zh-CN" sz="2400">
                <a:latin typeface="黑体" panose="02010609060101010101" pitchFamily="49" charset="-122"/>
              </a:rPr>
              <a:t>(top)</a:t>
            </a:r>
          </a:p>
        </p:txBody>
      </p:sp>
      <p:sp>
        <p:nvSpPr>
          <p:cNvPr id="28" name="Text Box 30"/>
          <p:cNvSpPr txBox="1">
            <a:spLocks noChangeArrowheads="1"/>
          </p:cNvSpPr>
          <p:nvPr/>
        </p:nvSpPr>
        <p:spPr bwMode="auto">
          <a:xfrm>
            <a:off x="3571875" y="5437188"/>
            <a:ext cx="14478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a:latin typeface="黑体" panose="02010609060101010101" pitchFamily="49" charset="-122"/>
              </a:rPr>
              <a:t> </a:t>
            </a:r>
            <a:r>
              <a:rPr lang="zh-CN" altLang="en-US" sz="2400">
                <a:latin typeface="黑体" panose="02010609060101010101" pitchFamily="49" charset="-122"/>
              </a:rPr>
              <a:t>栈底</a:t>
            </a:r>
          </a:p>
          <a:p>
            <a:pPr eaLnBrk="1" hangingPunct="1">
              <a:lnSpc>
                <a:spcPct val="70000"/>
              </a:lnSpc>
              <a:buFontTx/>
              <a:buNone/>
            </a:pPr>
            <a:r>
              <a:rPr lang="en-US" altLang="zh-CN" sz="2400">
                <a:latin typeface="黑体" panose="02010609060101010101" pitchFamily="49" charset="-122"/>
              </a:rPr>
              <a:t>(bottom)</a:t>
            </a:r>
          </a:p>
        </p:txBody>
      </p:sp>
      <p:sp>
        <p:nvSpPr>
          <p:cNvPr id="29" name="Text Box 31"/>
          <p:cNvSpPr txBox="1">
            <a:spLocks noChangeArrowheads="1"/>
          </p:cNvSpPr>
          <p:nvPr/>
        </p:nvSpPr>
        <p:spPr bwMode="auto">
          <a:xfrm>
            <a:off x="3800475" y="2846388"/>
            <a:ext cx="954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出栈 </a:t>
            </a:r>
          </a:p>
        </p:txBody>
      </p:sp>
      <p:sp>
        <p:nvSpPr>
          <p:cNvPr id="30" name="Text Box 32"/>
          <p:cNvSpPr txBox="1">
            <a:spLocks noChangeArrowheads="1"/>
          </p:cNvSpPr>
          <p:nvPr/>
        </p:nvSpPr>
        <p:spPr bwMode="auto">
          <a:xfrm>
            <a:off x="6696075" y="2846388"/>
            <a:ext cx="954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进栈 </a:t>
            </a:r>
          </a:p>
        </p:txBody>
      </p:sp>
      <p:sp>
        <p:nvSpPr>
          <p:cNvPr id="31" name="Line 33"/>
          <p:cNvSpPr>
            <a:spLocks noChangeShapeType="1"/>
          </p:cNvSpPr>
          <p:nvPr/>
        </p:nvSpPr>
        <p:spPr bwMode="auto">
          <a:xfrm>
            <a:off x="5934075" y="5741988"/>
            <a:ext cx="838200" cy="0"/>
          </a:xfrm>
          <a:prstGeom prst="line">
            <a:avLst/>
          </a:prstGeom>
          <a:noFill/>
          <a:ln w="127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Text Box 34"/>
          <p:cNvSpPr txBox="1">
            <a:spLocks noChangeArrowheads="1"/>
          </p:cNvSpPr>
          <p:nvPr/>
        </p:nvSpPr>
        <p:spPr bwMode="auto">
          <a:xfrm>
            <a:off x="6696075" y="55133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a:solidFill>
                  <a:srgbClr val="0000FF"/>
                </a:solidFill>
                <a:latin typeface="黑体" panose="02010609060101010101" pitchFamily="49" charset="-122"/>
              </a:rPr>
              <a:t> </a:t>
            </a:r>
            <a:r>
              <a:rPr lang="zh-CN" altLang="en-US" sz="2400">
                <a:solidFill>
                  <a:srgbClr val="0000FF"/>
                </a:solidFill>
                <a:latin typeface="黑体" panose="02010609060101010101" pitchFamily="49" charset="-122"/>
              </a:rPr>
              <a:t>栈底元素 </a:t>
            </a:r>
          </a:p>
        </p:txBody>
      </p:sp>
      <p:sp>
        <p:nvSpPr>
          <p:cNvPr id="33" name="Line 35"/>
          <p:cNvSpPr>
            <a:spLocks noChangeShapeType="1"/>
          </p:cNvSpPr>
          <p:nvPr/>
        </p:nvSpPr>
        <p:spPr bwMode="auto">
          <a:xfrm>
            <a:off x="5934075" y="3760788"/>
            <a:ext cx="838200" cy="0"/>
          </a:xfrm>
          <a:prstGeom prst="line">
            <a:avLst/>
          </a:prstGeom>
          <a:noFill/>
          <a:ln w="127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Text Box 36">
            <a:extLst>
              <a:ext uri="{FF2B5EF4-FFF2-40B4-BE49-F238E27FC236}">
                <a16:creationId xmlns:a16="http://schemas.microsoft.com/office/drawing/2014/main" id="{7AAD3451-E2D1-475B-A226-D20D04B5ED92}"/>
              </a:ext>
            </a:extLst>
          </p:cNvPr>
          <p:cNvSpPr txBox="1">
            <a:spLocks noChangeArrowheads="1"/>
          </p:cNvSpPr>
          <p:nvPr/>
        </p:nvSpPr>
        <p:spPr bwMode="auto">
          <a:xfrm>
            <a:off x="6696075" y="3532188"/>
            <a:ext cx="1676400" cy="457200"/>
          </a:xfrm>
          <a:prstGeom prst="rect">
            <a:avLst/>
          </a:prstGeom>
          <a:noFill/>
          <a:ln w="9525">
            <a:noFill/>
            <a:miter lim="800000"/>
            <a:headEnd/>
            <a:tailEnd/>
          </a:ln>
          <a:effectLst/>
        </p:spPr>
        <p:txBody>
          <a:bodyPr>
            <a:spAutoFit/>
          </a:bodyPr>
          <a:lstStyle/>
          <a:p>
            <a:pPr eaLnBrk="1" hangingPunct="1">
              <a:spcBef>
                <a:spcPct val="20000"/>
              </a:spcBef>
              <a:defRPr/>
            </a:pPr>
            <a:r>
              <a:rPr lang="en-US" altLang="zh-CN" sz="2400" dirty="0">
                <a:solidFill>
                  <a:srgbClr val="FF3300"/>
                </a:solidFill>
                <a:latin typeface="黑体" panose="02010609060101010101" pitchFamily="49" charset="-122"/>
                <a:ea typeface="黑体" panose="02010609060101010101" pitchFamily="49" charset="-122"/>
              </a:rPr>
              <a:t> </a:t>
            </a:r>
            <a:r>
              <a:rPr lang="zh-CN" altLang="en-US"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栈顶元素</a:t>
            </a:r>
            <a:r>
              <a:rPr lang="zh-CN" altLang="en-US" sz="2400" dirty="0">
                <a:solidFill>
                  <a:srgbClr val="FF3300"/>
                </a:solidFill>
                <a:latin typeface="黑体" panose="02010609060101010101" pitchFamily="49" charset="-122"/>
                <a:ea typeface="黑体" panose="02010609060101010101" pitchFamily="49" charset="-122"/>
              </a:rPr>
              <a:t> </a:t>
            </a:r>
          </a:p>
        </p:txBody>
      </p:sp>
      <p:sp>
        <p:nvSpPr>
          <p:cNvPr id="35" name="Rectangle 37">
            <a:extLst>
              <a:ext uri="{FF2B5EF4-FFF2-40B4-BE49-F238E27FC236}">
                <a16:creationId xmlns:a16="http://schemas.microsoft.com/office/drawing/2014/main" id="{123FCC99-5B6E-4D4F-8DAD-0196C591E914}"/>
              </a:ext>
            </a:extLst>
          </p:cNvPr>
          <p:cNvSpPr>
            <a:spLocks noChangeArrowheads="1"/>
          </p:cNvSpPr>
          <p:nvPr/>
        </p:nvSpPr>
        <p:spPr bwMode="auto">
          <a:xfrm>
            <a:off x="2971800" y="1855788"/>
            <a:ext cx="2043113" cy="461962"/>
          </a:xfrm>
          <a:prstGeom prst="rect">
            <a:avLst/>
          </a:prstGeom>
          <a:noFill/>
          <a:ln w="9525">
            <a:noFill/>
            <a:miter lim="800000"/>
            <a:headEnd/>
            <a:tailEnd/>
          </a:ln>
          <a:effectLst/>
        </p:spPr>
        <p:txBody>
          <a:bodyPr wrap="none">
            <a:spAutoFit/>
          </a:bodyPr>
          <a:lstStyle/>
          <a:p>
            <a:pPr eaLnBrk="1" hangingPunct="1">
              <a:defRPr/>
            </a:pPr>
            <a:r>
              <a:rPr lang="zh-CN" altLang="en-US" sz="24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栈：</a:t>
            </a:r>
            <a:r>
              <a:rPr lang="zh-CN" altLang="en-US" sz="2400" b="1" dirty="0">
                <a:solidFill>
                  <a:srgbClr val="0070C0"/>
                </a:solidFill>
                <a:latin typeface="黑体" panose="02010609060101010101" pitchFamily="49" charset="-122"/>
                <a:ea typeface="黑体" panose="02010609060101010101" pitchFamily="49" charset="-122"/>
              </a:rPr>
              <a:t>线性表  </a:t>
            </a:r>
          </a:p>
        </p:txBody>
      </p:sp>
      <p:sp>
        <p:nvSpPr>
          <p:cNvPr id="36" name="Rectangle 38"/>
          <p:cNvSpPr>
            <a:spLocks noChangeArrowheads="1"/>
          </p:cNvSpPr>
          <p:nvPr/>
        </p:nvSpPr>
        <p:spPr bwMode="auto">
          <a:xfrm>
            <a:off x="4943475" y="2236788"/>
            <a:ext cx="3595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latin typeface="黑体" panose="02010609060101010101" pitchFamily="49" charset="-122"/>
              </a:rPr>
              <a:t>后进先出 </a:t>
            </a:r>
            <a:r>
              <a:rPr lang="en-US" altLang="zh-CN" sz="2400" b="1">
                <a:solidFill>
                  <a:srgbClr val="0070C0"/>
                </a:solidFill>
                <a:latin typeface="黑体" panose="02010609060101010101" pitchFamily="49" charset="-122"/>
              </a:rPr>
              <a:t>(LIFO</a:t>
            </a:r>
            <a:r>
              <a:rPr lang="zh-CN" altLang="en-US" sz="2400" b="1">
                <a:solidFill>
                  <a:srgbClr val="0070C0"/>
                </a:solidFill>
                <a:latin typeface="黑体" panose="02010609060101010101" pitchFamily="49" charset="-122"/>
              </a:rPr>
              <a:t>结构</a:t>
            </a:r>
            <a:r>
              <a:rPr lang="en-US" altLang="zh-CN" sz="2400" b="1">
                <a:solidFill>
                  <a:srgbClr val="0070C0"/>
                </a:solidFill>
                <a:latin typeface="黑体" panose="02010609060101010101" pitchFamily="49" charset="-122"/>
              </a:rPr>
              <a:t>)</a:t>
            </a:r>
            <a:r>
              <a:rPr lang="zh-CN" altLang="en-US" sz="2400" b="1">
                <a:solidFill>
                  <a:srgbClr val="0070C0"/>
                </a:solidFill>
                <a:latin typeface="黑体" panose="02010609060101010101" pitchFamily="49" charset="-122"/>
              </a:rPr>
              <a:t>   </a:t>
            </a:r>
          </a:p>
        </p:txBody>
      </p:sp>
      <p:sp>
        <p:nvSpPr>
          <p:cNvPr id="37" name="AutoShape 39"/>
          <p:cNvSpPr>
            <a:spLocks/>
          </p:cNvSpPr>
          <p:nvPr/>
        </p:nvSpPr>
        <p:spPr bwMode="auto">
          <a:xfrm>
            <a:off x="4791075" y="1779588"/>
            <a:ext cx="152400" cy="6858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38" name="AutoShape 40"/>
          <p:cNvSpPr>
            <a:spLocks noChangeArrowheads="1"/>
          </p:cNvSpPr>
          <p:nvPr/>
        </p:nvSpPr>
        <p:spPr bwMode="auto">
          <a:xfrm rot="1801862" flipH="1" flipV="1">
            <a:off x="4524375" y="2909888"/>
            <a:ext cx="990600" cy="352425"/>
          </a:xfrm>
          <a:prstGeom prst="curvedUpArrow">
            <a:avLst>
              <a:gd name="adj1" fmla="val 56216"/>
              <a:gd name="adj2" fmla="val 112432"/>
              <a:gd name="adj3" fmla="val 33333"/>
            </a:avLst>
          </a:prstGeom>
          <a:solidFill>
            <a:srgbClr val="FF66FF"/>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39" name="AutoShape 41"/>
          <p:cNvSpPr>
            <a:spLocks noChangeArrowheads="1"/>
          </p:cNvSpPr>
          <p:nvPr/>
        </p:nvSpPr>
        <p:spPr bwMode="auto">
          <a:xfrm rot="-2202239" flipH="1" flipV="1">
            <a:off x="5705475" y="2951163"/>
            <a:ext cx="990600" cy="352425"/>
          </a:xfrm>
          <a:prstGeom prst="curvedUpArrow">
            <a:avLst>
              <a:gd name="adj1" fmla="val 56216"/>
              <a:gd name="adj2" fmla="val 112432"/>
              <a:gd name="adj3" fmla="val 33333"/>
            </a:avLst>
          </a:prstGeom>
          <a:solidFill>
            <a:srgbClr val="FF66FF"/>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par>
                          <p:cTn id="23" fill="hold" nodeType="afterGroup">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right)">
                                      <p:cBhvr>
                                        <p:cTn id="31" dur="500"/>
                                        <p:tgtEl>
                                          <p:spTgt spid="38"/>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barn(outHorizontal)">
                                      <p:cBhvr>
                                        <p:cTn id="45" dur="500"/>
                                        <p:tgtEl>
                                          <p:spTgt spid="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box(out)">
                                      <p:cBhvr>
                                        <p:cTn id="68" dur="500"/>
                                        <p:tgtEl>
                                          <p:spTgt spid="5"/>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par>
                          <p:cTn id="73" fill="hold" nodeType="afterGroup">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box(out)">
                                      <p:cBhvr>
                                        <p:cTn id="81" dur="500"/>
                                        <p:tgtEl>
                                          <p:spTgt spid="4"/>
                                        </p:tgtEl>
                                      </p:cBhvr>
                                    </p:animEffect>
                                  </p:childTnLst>
                                </p:cTn>
                              </p:par>
                            </p:childTnLst>
                          </p:cTn>
                        </p:par>
                        <p:par>
                          <p:cTn id="82" fill="hold" nodeType="afterGroup">
                            <p:stCondLst>
                              <p:cond delay="500"/>
                            </p:stCondLst>
                            <p:childTnLst>
                              <p:par>
                                <p:cTn id="83" presetID="22" presetClass="entr" presetSubtype="8" fill="hold"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500"/>
                                        <p:tgtEl>
                                          <p:spTgt spid="31"/>
                                        </p:tgtEl>
                                      </p:cBhvr>
                                    </p:animEffec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27" grpId="0" autoUpdateAnimBg="0"/>
      <p:bldP spid="28" grpId="0" autoUpdateAnimBg="0"/>
      <p:bldP spid="29" grpId="0" autoUpdateAnimBg="0"/>
      <p:bldP spid="30" grpId="0" autoUpdateAnimBg="0"/>
      <p:bldP spid="32" grpId="0" autoUpdateAnimBg="0"/>
      <p:bldP spid="34" grpId="0" autoUpdateAnimBg="0"/>
      <p:bldP spid="35" grpId="0" autoUpdateAnimBg="0"/>
      <p:bldP spid="36" grpId="0" autoUpdateAnimBg="0"/>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队列</a:t>
            </a:r>
          </a:p>
        </p:txBody>
      </p:sp>
      <p:sp>
        <p:nvSpPr>
          <p:cNvPr id="4" name="Rectangle 62"/>
          <p:cNvSpPr>
            <a:spLocks noChangeArrowheads="1"/>
          </p:cNvSpPr>
          <p:nvPr/>
        </p:nvSpPr>
        <p:spPr bwMode="auto">
          <a:xfrm>
            <a:off x="8840788" y="2590800"/>
            <a:ext cx="609600" cy="381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5" name="Rectangle 59"/>
          <p:cNvSpPr>
            <a:spLocks noChangeArrowheads="1"/>
          </p:cNvSpPr>
          <p:nvPr/>
        </p:nvSpPr>
        <p:spPr bwMode="auto">
          <a:xfrm>
            <a:off x="7011988" y="2590800"/>
            <a:ext cx="609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 name="Rectangle 23"/>
          <p:cNvSpPr>
            <a:spLocks noChangeArrowheads="1"/>
          </p:cNvSpPr>
          <p:nvPr/>
        </p:nvSpPr>
        <p:spPr bwMode="auto">
          <a:xfrm>
            <a:off x="4770438" y="2514600"/>
            <a:ext cx="5278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ea typeface="华文中宋" panose="02010600040101010101" pitchFamily="2" charset="-122"/>
              </a:rPr>
              <a:t>限定在表的一端插入、另一端删除。  </a:t>
            </a:r>
          </a:p>
        </p:txBody>
      </p:sp>
      <p:sp>
        <p:nvSpPr>
          <p:cNvPr id="9" name="Rectangle 54">
            <a:extLst>
              <a:ext uri="{FF2B5EF4-FFF2-40B4-BE49-F238E27FC236}">
                <a16:creationId xmlns:a16="http://schemas.microsoft.com/office/drawing/2014/main" id="{F3C73E25-92F7-4EFE-A907-0D99D45613C0}"/>
              </a:ext>
            </a:extLst>
          </p:cNvPr>
          <p:cNvSpPr>
            <a:spLocks noChangeArrowheads="1"/>
          </p:cNvSpPr>
          <p:nvPr/>
        </p:nvSpPr>
        <p:spPr bwMode="auto">
          <a:xfrm>
            <a:off x="2519363" y="2819400"/>
            <a:ext cx="2201862" cy="830263"/>
          </a:xfrm>
          <a:prstGeom prst="rect">
            <a:avLst/>
          </a:prstGeom>
          <a:noFill/>
          <a:ln w="9525">
            <a:noFill/>
            <a:miter lim="800000"/>
            <a:headEnd/>
            <a:tailEnd/>
          </a:ln>
          <a:effectLst/>
        </p:spPr>
        <p:txBody>
          <a:bodyPr wrap="none">
            <a:spAutoFit/>
          </a:bodyPr>
          <a:lstStyle/>
          <a:p>
            <a:pPr eaLnBrk="1" hangingPunct="1">
              <a:defRPr/>
            </a:pPr>
            <a:r>
              <a:rPr lang="zh-CN" altLang="en-US" sz="2400" dirty="0">
                <a:solidFill>
                  <a:srgbClr val="FF3300"/>
                </a:solidFill>
                <a:effectLst>
                  <a:outerShdw blurRad="38100" dist="38100" dir="2700000" algn="tl">
                    <a:srgbClr val="000000"/>
                  </a:outerShdw>
                </a:effectLst>
                <a:latin typeface="Arial" charset="0"/>
                <a:ea typeface="华文中宋" pitchFamily="2" charset="-122"/>
              </a:rPr>
              <a:t>队列：</a:t>
            </a:r>
            <a:r>
              <a:rPr lang="zh-CN" altLang="en-US" sz="2400" b="1" dirty="0">
                <a:solidFill>
                  <a:srgbClr val="0070C0"/>
                </a:solidFill>
                <a:latin typeface="Arial" charset="0"/>
                <a:ea typeface="华文中宋" pitchFamily="2" charset="-122"/>
              </a:rPr>
              <a:t>线性表</a:t>
            </a:r>
            <a:r>
              <a:rPr lang="zh-CN" altLang="en-US" sz="2400" b="1" dirty="0">
                <a:latin typeface="Arial" charset="0"/>
                <a:ea typeface="华文中宋" pitchFamily="2" charset="-122"/>
              </a:rPr>
              <a:t>  </a:t>
            </a:r>
          </a:p>
          <a:p>
            <a:pPr eaLnBrk="1" hangingPunct="1">
              <a:defRPr/>
            </a:pPr>
            <a:r>
              <a:rPr lang="en-US" altLang="zh-CN" sz="2400" dirty="0">
                <a:solidFill>
                  <a:srgbClr val="FF3300"/>
                </a:solidFill>
                <a:effectLst>
                  <a:outerShdw blurRad="38100" dist="38100" dir="2700000" algn="tl">
                    <a:srgbClr val="000000"/>
                  </a:outerShdw>
                </a:effectLst>
                <a:latin typeface="Arial" charset="0"/>
              </a:rPr>
              <a:t>(queue) </a:t>
            </a:r>
          </a:p>
        </p:txBody>
      </p:sp>
      <p:sp>
        <p:nvSpPr>
          <p:cNvPr id="10" name="Rectangle 55"/>
          <p:cNvSpPr>
            <a:spLocks noChangeArrowheads="1"/>
          </p:cNvSpPr>
          <p:nvPr/>
        </p:nvSpPr>
        <p:spPr bwMode="auto">
          <a:xfrm>
            <a:off x="4754563" y="3200400"/>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ea typeface="华文中宋" panose="02010600040101010101" pitchFamily="2" charset="-122"/>
              </a:rPr>
              <a:t>先进先出 </a:t>
            </a:r>
            <a:r>
              <a:rPr lang="en-US" altLang="zh-CN" sz="2400" b="1">
                <a:ea typeface="华文中宋" panose="02010600040101010101" pitchFamily="2" charset="-122"/>
              </a:rPr>
              <a:t>(FIFO</a:t>
            </a:r>
            <a:r>
              <a:rPr lang="zh-CN" altLang="en-US" sz="2400" b="1">
                <a:ea typeface="华文中宋" panose="02010600040101010101" pitchFamily="2" charset="-122"/>
              </a:rPr>
              <a:t>结构</a:t>
            </a:r>
            <a:r>
              <a:rPr lang="en-US" altLang="zh-CN" sz="2400" b="1">
                <a:ea typeface="华文中宋" panose="02010600040101010101" pitchFamily="2" charset="-122"/>
              </a:rPr>
              <a:t>)</a:t>
            </a:r>
            <a:r>
              <a:rPr lang="zh-CN" altLang="en-US" sz="2400" b="1">
                <a:ea typeface="华文中宋" panose="02010600040101010101" pitchFamily="2" charset="-122"/>
              </a:rPr>
              <a:t>。   </a:t>
            </a:r>
          </a:p>
        </p:txBody>
      </p:sp>
      <p:sp>
        <p:nvSpPr>
          <p:cNvPr id="11" name="AutoShape 56"/>
          <p:cNvSpPr>
            <a:spLocks/>
          </p:cNvSpPr>
          <p:nvPr/>
        </p:nvSpPr>
        <p:spPr bwMode="auto">
          <a:xfrm>
            <a:off x="4573588" y="2743200"/>
            <a:ext cx="152400" cy="6858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 name="Line 60"/>
          <p:cNvSpPr>
            <a:spLocks noChangeShapeType="1"/>
          </p:cNvSpPr>
          <p:nvPr/>
        </p:nvSpPr>
        <p:spPr bwMode="auto">
          <a:xfrm flipV="1">
            <a:off x="7278688" y="2209800"/>
            <a:ext cx="1524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61">
            <a:extLst>
              <a:ext uri="{FF2B5EF4-FFF2-40B4-BE49-F238E27FC236}">
                <a16:creationId xmlns:a16="http://schemas.microsoft.com/office/drawing/2014/main" id="{7105153D-97F3-428D-A99F-EA774AB4AB33}"/>
              </a:ext>
            </a:extLst>
          </p:cNvPr>
          <p:cNvSpPr txBox="1">
            <a:spLocks noChangeArrowheads="1"/>
          </p:cNvSpPr>
          <p:nvPr/>
        </p:nvSpPr>
        <p:spPr bwMode="auto">
          <a:xfrm>
            <a:off x="7034213" y="1752600"/>
            <a:ext cx="954087" cy="461963"/>
          </a:xfrm>
          <a:prstGeom prst="rect">
            <a:avLst/>
          </a:prstGeom>
          <a:noFill/>
          <a:ln w="9525">
            <a:noFill/>
            <a:miter lim="800000"/>
            <a:headEnd/>
            <a:tailEnd/>
          </a:ln>
          <a:effectLst/>
        </p:spPr>
        <p:txBody>
          <a:bodyPr wrap="none">
            <a:spAutoFit/>
          </a:bodyPr>
          <a:lstStyle/>
          <a:p>
            <a:pPr eaLnBrk="1" hangingPunct="1">
              <a:defRPr/>
            </a:pPr>
            <a:r>
              <a:rPr lang="zh-CN" altLang="en-US" sz="2400" b="1"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队尾 </a:t>
            </a:r>
          </a:p>
        </p:txBody>
      </p:sp>
      <p:sp>
        <p:nvSpPr>
          <p:cNvPr id="14" name="Line 63"/>
          <p:cNvSpPr>
            <a:spLocks noChangeShapeType="1"/>
          </p:cNvSpPr>
          <p:nvPr/>
        </p:nvSpPr>
        <p:spPr bwMode="auto">
          <a:xfrm flipV="1">
            <a:off x="9145588" y="2209800"/>
            <a:ext cx="76200" cy="381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64"/>
          <p:cNvSpPr txBox="1">
            <a:spLocks noChangeArrowheads="1"/>
          </p:cNvSpPr>
          <p:nvPr/>
        </p:nvSpPr>
        <p:spPr bwMode="auto">
          <a:xfrm>
            <a:off x="8786813" y="1752600"/>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00FF"/>
                </a:solidFill>
                <a:latin typeface="黑体" panose="02010609060101010101" pitchFamily="49" charset="-122"/>
              </a:rPr>
              <a:t>队头 </a:t>
            </a:r>
          </a:p>
        </p:txBody>
      </p:sp>
      <p:grpSp>
        <p:nvGrpSpPr>
          <p:cNvPr id="16" name="Group 88"/>
          <p:cNvGrpSpPr>
            <a:grpSpLocks/>
          </p:cNvGrpSpPr>
          <p:nvPr/>
        </p:nvGrpSpPr>
        <p:grpSpPr bwMode="auto">
          <a:xfrm>
            <a:off x="2995613" y="3733800"/>
            <a:ext cx="6873875" cy="2647950"/>
            <a:chOff x="528" y="1920"/>
            <a:chExt cx="4330" cy="1668"/>
          </a:xfrm>
        </p:grpSpPr>
        <p:sp>
          <p:nvSpPr>
            <p:cNvPr id="19470" name="Rectangle 76"/>
            <p:cNvSpPr>
              <a:spLocks noChangeArrowheads="1"/>
            </p:cNvSpPr>
            <p:nvPr/>
          </p:nvSpPr>
          <p:spPr bwMode="auto">
            <a:xfrm>
              <a:off x="528" y="1920"/>
              <a:ext cx="364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hlink"/>
                </a:buClr>
                <a:buSzPct val="70000"/>
                <a:buFont typeface="Wingdings" panose="05000000000000000000" pitchFamily="2" charset="2"/>
                <a:buNone/>
              </a:pPr>
              <a:r>
                <a:rPr lang="zh-CN" altLang="en-US" sz="2400">
                  <a:latin typeface="黑体" panose="02010609060101010101" pitchFamily="49" charset="-122"/>
                </a:rPr>
                <a:t>下图是队列的示意图：　</a:t>
              </a:r>
              <a:r>
                <a:rPr lang="zh-CN" altLang="en-US" sz="2800">
                  <a:ea typeface="华文中宋" panose="02010600040101010101" pitchFamily="2" charset="-122"/>
                </a:rPr>
                <a:t>　　　　</a:t>
              </a:r>
            </a:p>
            <a:p>
              <a:pPr eaLnBrk="1" hangingPunct="1">
                <a:lnSpc>
                  <a:spcPct val="170000"/>
                </a:lnSpc>
                <a:spcBef>
                  <a:spcPct val="50000"/>
                </a:spcBef>
                <a:buClr>
                  <a:schemeClr val="hlink"/>
                </a:buClr>
                <a:buSzPct val="70000"/>
                <a:buFont typeface="Wingdings" panose="05000000000000000000" pitchFamily="2" charset="2"/>
                <a:buNone/>
              </a:pPr>
              <a:r>
                <a:rPr lang="zh-CN" altLang="en-US" sz="2800">
                  <a:ea typeface="华文中宋" panose="02010600040101010101" pitchFamily="2" charset="-122"/>
                </a:rPr>
                <a:t>　　　　　   </a:t>
              </a:r>
              <a:r>
                <a:rPr lang="en-US" altLang="zh-CN" sz="2800" i="1">
                  <a:ea typeface="华文中宋" panose="02010600040101010101" pitchFamily="2" charset="-122"/>
                </a:rPr>
                <a:t>a</a:t>
              </a:r>
              <a:r>
                <a:rPr lang="en-US" altLang="zh-CN" sz="2800" baseline="-20000">
                  <a:ea typeface="华文中宋" panose="02010600040101010101" pitchFamily="2" charset="-122"/>
                </a:rPr>
                <a:t>1</a:t>
              </a:r>
              <a:r>
                <a:rPr lang="zh-CN" altLang="en-US" sz="2800">
                  <a:ea typeface="华文中宋" panose="02010600040101010101" pitchFamily="2" charset="-122"/>
                </a:rPr>
                <a:t>　</a:t>
              </a:r>
              <a:r>
                <a:rPr lang="en-US" altLang="zh-CN" sz="2800" i="1">
                  <a:ea typeface="华文中宋" panose="02010600040101010101" pitchFamily="2" charset="-122"/>
                </a:rPr>
                <a:t>a</a:t>
              </a:r>
              <a:r>
                <a:rPr lang="en-US" altLang="zh-CN" sz="2800" baseline="-20000">
                  <a:ea typeface="华文中宋" panose="02010600040101010101" pitchFamily="2" charset="-122"/>
                </a:rPr>
                <a:t>2</a:t>
              </a:r>
              <a:r>
                <a:rPr lang="zh-CN" altLang="en-US" sz="2800" baseline="-20000">
                  <a:ea typeface="华文中宋" panose="02010600040101010101" pitchFamily="2" charset="-122"/>
                </a:rPr>
                <a:t>　</a:t>
              </a:r>
              <a:r>
                <a:rPr lang="en-US" altLang="zh-CN" sz="2800">
                  <a:ea typeface="华文中宋" panose="02010600040101010101" pitchFamily="2" charset="-122"/>
                </a:rPr>
                <a:t>…</a:t>
              </a:r>
              <a:r>
                <a:rPr lang="zh-CN" altLang="en-US" sz="2800">
                  <a:ea typeface="华文中宋" panose="02010600040101010101" pitchFamily="2" charset="-122"/>
                </a:rPr>
                <a:t>　</a:t>
              </a:r>
              <a:r>
                <a:rPr lang="en-US" altLang="zh-CN" sz="2800" i="1">
                  <a:ea typeface="华文中宋" panose="02010600040101010101" pitchFamily="2" charset="-122"/>
                </a:rPr>
                <a:t>a</a:t>
              </a:r>
              <a:r>
                <a:rPr lang="en-US" altLang="zh-CN" sz="2800" i="1" baseline="-20000">
                  <a:ea typeface="华文中宋" panose="02010600040101010101" pitchFamily="2" charset="-122"/>
                </a:rPr>
                <a:t>n </a:t>
              </a:r>
              <a:endParaRPr lang="en-US" altLang="zh-CN" sz="2800" i="1">
                <a:ea typeface="华文中宋" panose="02010600040101010101" pitchFamily="2" charset="-122"/>
              </a:endParaRPr>
            </a:p>
          </p:txBody>
        </p:sp>
        <p:sp>
          <p:nvSpPr>
            <p:cNvPr id="19471" name="Line 77"/>
            <p:cNvSpPr>
              <a:spLocks noChangeShapeType="1"/>
            </p:cNvSpPr>
            <p:nvPr/>
          </p:nvSpPr>
          <p:spPr bwMode="auto">
            <a:xfrm>
              <a:off x="1690" y="2436"/>
              <a:ext cx="182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2" name="Line 78"/>
            <p:cNvSpPr>
              <a:spLocks noChangeShapeType="1"/>
            </p:cNvSpPr>
            <p:nvPr/>
          </p:nvSpPr>
          <p:spPr bwMode="auto">
            <a:xfrm>
              <a:off x="1738" y="2964"/>
              <a:ext cx="182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79"/>
            <p:cNvSpPr>
              <a:spLocks noChangeShapeType="1"/>
            </p:cNvSpPr>
            <p:nvPr/>
          </p:nvSpPr>
          <p:spPr bwMode="auto">
            <a:xfrm flipH="1">
              <a:off x="1210" y="2676"/>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Line 80"/>
            <p:cNvSpPr>
              <a:spLocks noChangeShapeType="1"/>
            </p:cNvSpPr>
            <p:nvPr/>
          </p:nvSpPr>
          <p:spPr bwMode="auto">
            <a:xfrm flipH="1">
              <a:off x="3610" y="2676"/>
              <a:ext cx="48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5" name="Line 81"/>
            <p:cNvSpPr>
              <a:spLocks noChangeShapeType="1"/>
            </p:cNvSpPr>
            <p:nvPr/>
          </p:nvSpPr>
          <p:spPr bwMode="auto">
            <a:xfrm flipV="1">
              <a:off x="1930" y="30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6" name="Line 82"/>
            <p:cNvSpPr>
              <a:spLocks noChangeShapeType="1"/>
            </p:cNvSpPr>
            <p:nvPr/>
          </p:nvSpPr>
          <p:spPr bwMode="auto">
            <a:xfrm flipV="1">
              <a:off x="3178" y="30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7" name="Text Box 83"/>
            <p:cNvSpPr txBox="1">
              <a:spLocks noChangeArrowheads="1"/>
            </p:cNvSpPr>
            <p:nvPr/>
          </p:nvSpPr>
          <p:spPr bwMode="auto">
            <a:xfrm>
              <a:off x="710" y="2522"/>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出队 </a:t>
              </a:r>
            </a:p>
          </p:txBody>
        </p:sp>
        <p:sp>
          <p:nvSpPr>
            <p:cNvPr id="19478" name="Text Box 84"/>
            <p:cNvSpPr txBox="1">
              <a:spLocks noChangeArrowheads="1"/>
            </p:cNvSpPr>
            <p:nvPr/>
          </p:nvSpPr>
          <p:spPr bwMode="auto">
            <a:xfrm>
              <a:off x="4128" y="2522"/>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入队 </a:t>
              </a:r>
            </a:p>
          </p:txBody>
        </p:sp>
        <p:sp>
          <p:nvSpPr>
            <p:cNvPr id="19479" name="Text Box 85"/>
            <p:cNvSpPr txBox="1">
              <a:spLocks noChangeArrowheads="1"/>
            </p:cNvSpPr>
            <p:nvPr/>
          </p:nvSpPr>
          <p:spPr bwMode="auto">
            <a:xfrm>
              <a:off x="1680" y="330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队头 </a:t>
              </a:r>
            </a:p>
          </p:txBody>
        </p:sp>
        <p:sp>
          <p:nvSpPr>
            <p:cNvPr id="19480" name="Text Box 86"/>
            <p:cNvSpPr txBox="1">
              <a:spLocks noChangeArrowheads="1"/>
            </p:cNvSpPr>
            <p:nvPr/>
          </p:nvSpPr>
          <p:spPr bwMode="auto">
            <a:xfrm>
              <a:off x="2928" y="330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队尾 </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500"/>
                                        <p:tgtEl>
                                          <p:spTgt spid="1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par>
                          <p:cTn id="25" fill="hold" nodeType="afterGroup">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out)">
                                      <p:cBhvr>
                                        <p:cTn id="34" dur="500"/>
                                        <p:tgtEl>
                                          <p:spTgt spid="4"/>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par>
                          <p:cTn id="39" fill="hold" nodeType="afterGroup">
                            <p:stCondLst>
                              <p:cond delay="1000"/>
                            </p:stCondLst>
                            <p:childTnLst>
                              <p:par>
                                <p:cTn id="40" presetID="17" presetClass="entr" presetSubtype="1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52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 calcmode="lin" valueType="num">
                                      <p:cBhvr>
                                        <p:cTn id="55" dur="500" fill="hold"/>
                                        <p:tgtEl>
                                          <p:spTgt spid="16"/>
                                        </p:tgtEl>
                                        <p:attrNameLst>
                                          <p:attrName>ppt_x</p:attrName>
                                        </p:attrNameLst>
                                      </p:cBhvr>
                                      <p:tavLst>
                                        <p:tav tm="0">
                                          <p:val>
                                            <p:fltVal val="0.5"/>
                                          </p:val>
                                        </p:tav>
                                        <p:tav tm="100000">
                                          <p:val>
                                            <p:strVal val="#ppt_x"/>
                                          </p:val>
                                        </p:tav>
                                      </p:tavLst>
                                    </p:anim>
                                    <p:anim calcmode="lin" valueType="num">
                                      <p:cBhvr>
                                        <p:cTn id="5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9" grpId="0" autoUpdateAnimBg="0"/>
      <p:bldP spid="10" grpId="0" autoUpdateAnimBg="0"/>
      <p:bldP spid="11" grpId="0" animBg="1"/>
      <p:bldP spid="13" grpId="0" autoUpdateAnimBg="0"/>
      <p:bldP spid="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树</a:t>
            </a:r>
          </a:p>
        </p:txBody>
      </p:sp>
      <p:grpSp>
        <p:nvGrpSpPr>
          <p:cNvPr id="4" name="Group 4">
            <a:extLst>
              <a:ext uri="{FF2B5EF4-FFF2-40B4-BE49-F238E27FC236}">
                <a16:creationId xmlns:a16="http://schemas.microsoft.com/office/drawing/2014/main" id="{1B5BB8E8-B0B6-4ADA-89EB-57064739677F}"/>
              </a:ext>
            </a:extLst>
          </p:cNvPr>
          <p:cNvGrpSpPr>
            <a:grpSpLocks/>
          </p:cNvGrpSpPr>
          <p:nvPr/>
        </p:nvGrpSpPr>
        <p:grpSpPr bwMode="auto">
          <a:xfrm>
            <a:off x="1919536" y="1844825"/>
            <a:ext cx="4298950" cy="2455863"/>
            <a:chOff x="2653" y="2251"/>
            <a:chExt cx="2708" cy="1547"/>
          </a:xfrm>
          <a:solidFill>
            <a:srgbClr val="92D050"/>
          </a:solidFill>
        </p:grpSpPr>
        <p:grpSp>
          <p:nvGrpSpPr>
            <p:cNvPr id="5" name="Group 5">
              <a:extLst>
                <a:ext uri="{FF2B5EF4-FFF2-40B4-BE49-F238E27FC236}">
                  <a16:creationId xmlns:a16="http://schemas.microsoft.com/office/drawing/2014/main" id="{102513D7-025C-413F-82C6-1BE51914F48A}"/>
                </a:ext>
              </a:extLst>
            </p:cNvPr>
            <p:cNvGrpSpPr>
              <a:grpSpLocks/>
            </p:cNvGrpSpPr>
            <p:nvPr/>
          </p:nvGrpSpPr>
          <p:grpSpPr bwMode="auto">
            <a:xfrm>
              <a:off x="2699" y="2251"/>
              <a:ext cx="2086" cy="1450"/>
              <a:chOff x="3061" y="1479"/>
              <a:chExt cx="2086" cy="1450"/>
            </a:xfrm>
            <a:grpFill/>
          </p:grpSpPr>
          <p:sp>
            <p:nvSpPr>
              <p:cNvPr id="14" name="Oval 6">
                <a:extLst>
                  <a:ext uri="{FF2B5EF4-FFF2-40B4-BE49-F238E27FC236}">
                    <a16:creationId xmlns:a16="http://schemas.microsoft.com/office/drawing/2014/main" id="{3D24EEBB-73D0-451C-A397-05B90FEBD9C5}"/>
                  </a:ext>
                </a:extLst>
              </p:cNvPr>
              <p:cNvSpPr>
                <a:spLocks noChangeArrowheads="1"/>
              </p:cNvSpPr>
              <p:nvPr/>
            </p:nvSpPr>
            <p:spPr bwMode="auto">
              <a:xfrm>
                <a:off x="4105" y="1479"/>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A</a:t>
                </a:r>
              </a:p>
            </p:txBody>
          </p:sp>
          <p:sp>
            <p:nvSpPr>
              <p:cNvPr id="15" name="Oval 7">
                <a:extLst>
                  <a:ext uri="{FF2B5EF4-FFF2-40B4-BE49-F238E27FC236}">
                    <a16:creationId xmlns:a16="http://schemas.microsoft.com/office/drawing/2014/main" id="{282A0FC9-1077-4FCA-8F9B-7BE1DBA02271}"/>
                  </a:ext>
                </a:extLst>
              </p:cNvPr>
              <p:cNvSpPr>
                <a:spLocks noChangeArrowheads="1"/>
              </p:cNvSpPr>
              <p:nvPr/>
            </p:nvSpPr>
            <p:spPr bwMode="auto">
              <a:xfrm>
                <a:off x="3470" y="1842"/>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B</a:t>
                </a:r>
              </a:p>
            </p:txBody>
          </p:sp>
          <p:sp>
            <p:nvSpPr>
              <p:cNvPr id="16" name="Oval 8">
                <a:extLst>
                  <a:ext uri="{FF2B5EF4-FFF2-40B4-BE49-F238E27FC236}">
                    <a16:creationId xmlns:a16="http://schemas.microsoft.com/office/drawing/2014/main" id="{1783E067-6F52-4DDD-B654-8396D9EBAEF3}"/>
                  </a:ext>
                </a:extLst>
              </p:cNvPr>
              <p:cNvSpPr>
                <a:spLocks noChangeArrowheads="1"/>
              </p:cNvSpPr>
              <p:nvPr/>
            </p:nvSpPr>
            <p:spPr bwMode="auto">
              <a:xfrm>
                <a:off x="3923" y="1842"/>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C</a:t>
                </a:r>
              </a:p>
            </p:txBody>
          </p:sp>
          <p:sp>
            <p:nvSpPr>
              <p:cNvPr id="17" name="Oval 9">
                <a:extLst>
                  <a:ext uri="{FF2B5EF4-FFF2-40B4-BE49-F238E27FC236}">
                    <a16:creationId xmlns:a16="http://schemas.microsoft.com/office/drawing/2014/main" id="{10328853-9352-4E90-A04A-9379E2DBDADB}"/>
                  </a:ext>
                </a:extLst>
              </p:cNvPr>
              <p:cNvSpPr>
                <a:spLocks noChangeArrowheads="1"/>
              </p:cNvSpPr>
              <p:nvPr/>
            </p:nvSpPr>
            <p:spPr bwMode="auto">
              <a:xfrm>
                <a:off x="4604" y="1842"/>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D</a:t>
                </a:r>
              </a:p>
            </p:txBody>
          </p:sp>
          <p:sp>
            <p:nvSpPr>
              <p:cNvPr id="18" name="Oval 10">
                <a:extLst>
                  <a:ext uri="{FF2B5EF4-FFF2-40B4-BE49-F238E27FC236}">
                    <a16:creationId xmlns:a16="http://schemas.microsoft.com/office/drawing/2014/main" id="{92D8C4A8-21BC-4399-973E-FB99D481057D}"/>
                  </a:ext>
                </a:extLst>
              </p:cNvPr>
              <p:cNvSpPr>
                <a:spLocks noChangeArrowheads="1"/>
              </p:cNvSpPr>
              <p:nvPr/>
            </p:nvSpPr>
            <p:spPr bwMode="auto">
              <a:xfrm>
                <a:off x="3243"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E</a:t>
                </a:r>
              </a:p>
            </p:txBody>
          </p:sp>
          <p:sp>
            <p:nvSpPr>
              <p:cNvPr id="19" name="Oval 11">
                <a:extLst>
                  <a:ext uri="{FF2B5EF4-FFF2-40B4-BE49-F238E27FC236}">
                    <a16:creationId xmlns:a16="http://schemas.microsoft.com/office/drawing/2014/main" id="{14C3E611-DEDB-4216-8FB2-492B6AA9AF1B}"/>
                  </a:ext>
                </a:extLst>
              </p:cNvPr>
              <p:cNvSpPr>
                <a:spLocks noChangeArrowheads="1"/>
              </p:cNvSpPr>
              <p:nvPr/>
            </p:nvSpPr>
            <p:spPr bwMode="auto">
              <a:xfrm>
                <a:off x="3606"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F</a:t>
                </a:r>
              </a:p>
            </p:txBody>
          </p:sp>
          <p:sp>
            <p:nvSpPr>
              <p:cNvPr id="20" name="Oval 12">
                <a:extLst>
                  <a:ext uri="{FF2B5EF4-FFF2-40B4-BE49-F238E27FC236}">
                    <a16:creationId xmlns:a16="http://schemas.microsoft.com/office/drawing/2014/main" id="{CAEB807E-9CF6-4A83-99CE-3699C0622D1F}"/>
                  </a:ext>
                </a:extLst>
              </p:cNvPr>
              <p:cNvSpPr>
                <a:spLocks noChangeArrowheads="1"/>
              </p:cNvSpPr>
              <p:nvPr/>
            </p:nvSpPr>
            <p:spPr bwMode="auto">
              <a:xfrm>
                <a:off x="3923"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G</a:t>
                </a:r>
              </a:p>
            </p:txBody>
          </p:sp>
          <p:sp>
            <p:nvSpPr>
              <p:cNvPr id="21" name="Oval 13">
                <a:extLst>
                  <a:ext uri="{FF2B5EF4-FFF2-40B4-BE49-F238E27FC236}">
                    <a16:creationId xmlns:a16="http://schemas.microsoft.com/office/drawing/2014/main" id="{DDD3D411-E8A2-4C0D-9C00-F7E13E1931F3}"/>
                  </a:ext>
                </a:extLst>
              </p:cNvPr>
              <p:cNvSpPr>
                <a:spLocks noChangeArrowheads="1"/>
              </p:cNvSpPr>
              <p:nvPr/>
            </p:nvSpPr>
            <p:spPr bwMode="auto">
              <a:xfrm>
                <a:off x="3061" y="2703"/>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K</a:t>
                </a:r>
              </a:p>
            </p:txBody>
          </p:sp>
          <p:sp>
            <p:nvSpPr>
              <p:cNvPr id="22" name="Oval 14">
                <a:extLst>
                  <a:ext uri="{FF2B5EF4-FFF2-40B4-BE49-F238E27FC236}">
                    <a16:creationId xmlns:a16="http://schemas.microsoft.com/office/drawing/2014/main" id="{99DD2394-86CF-4676-8D45-9BE8AF726009}"/>
                  </a:ext>
                </a:extLst>
              </p:cNvPr>
              <p:cNvSpPr>
                <a:spLocks noChangeArrowheads="1"/>
              </p:cNvSpPr>
              <p:nvPr/>
            </p:nvSpPr>
            <p:spPr bwMode="auto">
              <a:xfrm>
                <a:off x="3379" y="2703"/>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L</a:t>
                </a:r>
              </a:p>
            </p:txBody>
          </p:sp>
          <p:sp>
            <p:nvSpPr>
              <p:cNvPr id="23" name="Oval 15">
                <a:extLst>
                  <a:ext uri="{FF2B5EF4-FFF2-40B4-BE49-F238E27FC236}">
                    <a16:creationId xmlns:a16="http://schemas.microsoft.com/office/drawing/2014/main" id="{E3AC86C2-40DE-47B5-A116-34891DC44B2C}"/>
                  </a:ext>
                </a:extLst>
              </p:cNvPr>
              <p:cNvSpPr>
                <a:spLocks noChangeArrowheads="1"/>
              </p:cNvSpPr>
              <p:nvPr/>
            </p:nvSpPr>
            <p:spPr bwMode="auto">
              <a:xfrm>
                <a:off x="4286"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H</a:t>
                </a:r>
              </a:p>
            </p:txBody>
          </p:sp>
          <p:sp>
            <p:nvSpPr>
              <p:cNvPr id="24" name="Oval 16">
                <a:extLst>
                  <a:ext uri="{FF2B5EF4-FFF2-40B4-BE49-F238E27FC236}">
                    <a16:creationId xmlns:a16="http://schemas.microsoft.com/office/drawing/2014/main" id="{D4CBE7EF-E367-4281-8E2D-A8C9C2FBB1A3}"/>
                  </a:ext>
                </a:extLst>
              </p:cNvPr>
              <p:cNvSpPr>
                <a:spLocks noChangeArrowheads="1"/>
              </p:cNvSpPr>
              <p:nvPr/>
            </p:nvSpPr>
            <p:spPr bwMode="auto">
              <a:xfrm>
                <a:off x="4604"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I</a:t>
                </a:r>
              </a:p>
            </p:txBody>
          </p:sp>
          <p:sp>
            <p:nvSpPr>
              <p:cNvPr id="25" name="Oval 17">
                <a:extLst>
                  <a:ext uri="{FF2B5EF4-FFF2-40B4-BE49-F238E27FC236}">
                    <a16:creationId xmlns:a16="http://schemas.microsoft.com/office/drawing/2014/main" id="{42A8EFF5-F015-45B0-BD85-C19666AA6943}"/>
                  </a:ext>
                </a:extLst>
              </p:cNvPr>
              <p:cNvSpPr>
                <a:spLocks noChangeArrowheads="1"/>
              </p:cNvSpPr>
              <p:nvPr/>
            </p:nvSpPr>
            <p:spPr bwMode="auto">
              <a:xfrm>
                <a:off x="4921"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J</a:t>
                </a:r>
              </a:p>
            </p:txBody>
          </p:sp>
          <p:sp>
            <p:nvSpPr>
              <p:cNvPr id="26" name="Oval 18">
                <a:extLst>
                  <a:ext uri="{FF2B5EF4-FFF2-40B4-BE49-F238E27FC236}">
                    <a16:creationId xmlns:a16="http://schemas.microsoft.com/office/drawing/2014/main" id="{7214B70F-EBAF-45DD-B3DE-DD455436E171}"/>
                  </a:ext>
                </a:extLst>
              </p:cNvPr>
              <p:cNvSpPr>
                <a:spLocks noChangeArrowheads="1"/>
              </p:cNvSpPr>
              <p:nvPr/>
            </p:nvSpPr>
            <p:spPr bwMode="auto">
              <a:xfrm>
                <a:off x="4286" y="2703"/>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M</a:t>
                </a:r>
              </a:p>
            </p:txBody>
          </p:sp>
          <p:cxnSp>
            <p:nvCxnSpPr>
              <p:cNvPr id="27" name="AutoShape 19">
                <a:extLst>
                  <a:ext uri="{FF2B5EF4-FFF2-40B4-BE49-F238E27FC236}">
                    <a16:creationId xmlns:a16="http://schemas.microsoft.com/office/drawing/2014/main" id="{CD1057BD-8DFE-4492-B0CC-A8EB32D30F62}"/>
                  </a:ext>
                </a:extLst>
              </p:cNvPr>
              <p:cNvCxnSpPr>
                <a:cxnSpLocks noChangeShapeType="1"/>
                <a:stCxn id="14" idx="3"/>
                <a:endCxn id="15" idx="0"/>
              </p:cNvCxnSpPr>
              <p:nvPr/>
            </p:nvCxnSpPr>
            <p:spPr bwMode="auto">
              <a:xfrm flipH="1">
                <a:off x="3583" y="1672"/>
                <a:ext cx="555" cy="170"/>
              </a:xfrm>
              <a:prstGeom prst="straightConnector1">
                <a:avLst/>
              </a:prstGeom>
              <a:grpFill/>
              <a:ln w="9525">
                <a:solidFill>
                  <a:schemeClr val="tx1"/>
                </a:solidFill>
                <a:round/>
                <a:headEnd/>
                <a:tailEnd/>
              </a:ln>
              <a:effectLst/>
            </p:spPr>
          </p:cxnSp>
          <p:cxnSp>
            <p:nvCxnSpPr>
              <p:cNvPr id="28" name="AutoShape 20">
                <a:extLst>
                  <a:ext uri="{FF2B5EF4-FFF2-40B4-BE49-F238E27FC236}">
                    <a16:creationId xmlns:a16="http://schemas.microsoft.com/office/drawing/2014/main" id="{07EC5B73-897E-47C0-A548-FD6B6CD63016}"/>
                  </a:ext>
                </a:extLst>
              </p:cNvPr>
              <p:cNvCxnSpPr>
                <a:cxnSpLocks noChangeShapeType="1"/>
                <a:stCxn id="14" idx="4"/>
                <a:endCxn id="16" idx="0"/>
              </p:cNvCxnSpPr>
              <p:nvPr/>
            </p:nvCxnSpPr>
            <p:spPr bwMode="auto">
              <a:xfrm flipH="1">
                <a:off x="4036" y="1705"/>
                <a:ext cx="182" cy="137"/>
              </a:xfrm>
              <a:prstGeom prst="straightConnector1">
                <a:avLst/>
              </a:prstGeom>
              <a:grpFill/>
              <a:ln w="9525">
                <a:solidFill>
                  <a:schemeClr val="tx1"/>
                </a:solidFill>
                <a:round/>
                <a:headEnd/>
                <a:tailEnd/>
              </a:ln>
              <a:effectLst/>
            </p:spPr>
          </p:cxnSp>
          <p:cxnSp>
            <p:nvCxnSpPr>
              <p:cNvPr id="29" name="AutoShape 21">
                <a:extLst>
                  <a:ext uri="{FF2B5EF4-FFF2-40B4-BE49-F238E27FC236}">
                    <a16:creationId xmlns:a16="http://schemas.microsoft.com/office/drawing/2014/main" id="{7C715FF3-0DCD-4B78-9B09-B234CFCB8CAF}"/>
                  </a:ext>
                </a:extLst>
              </p:cNvPr>
              <p:cNvCxnSpPr>
                <a:cxnSpLocks noChangeShapeType="1"/>
                <a:stCxn id="14" idx="5"/>
                <a:endCxn id="17" idx="0"/>
              </p:cNvCxnSpPr>
              <p:nvPr/>
            </p:nvCxnSpPr>
            <p:spPr bwMode="auto">
              <a:xfrm>
                <a:off x="4298" y="1672"/>
                <a:ext cx="419" cy="170"/>
              </a:xfrm>
              <a:prstGeom prst="straightConnector1">
                <a:avLst/>
              </a:prstGeom>
              <a:grpFill/>
              <a:ln w="9525">
                <a:solidFill>
                  <a:schemeClr val="tx1"/>
                </a:solidFill>
                <a:round/>
                <a:headEnd/>
                <a:tailEnd/>
              </a:ln>
              <a:effectLst/>
            </p:spPr>
          </p:cxnSp>
          <p:cxnSp>
            <p:nvCxnSpPr>
              <p:cNvPr id="30" name="AutoShape 22">
                <a:extLst>
                  <a:ext uri="{FF2B5EF4-FFF2-40B4-BE49-F238E27FC236}">
                    <a16:creationId xmlns:a16="http://schemas.microsoft.com/office/drawing/2014/main" id="{68804F5A-C384-47FC-AC8B-DDF5C97C01CE}"/>
                  </a:ext>
                </a:extLst>
              </p:cNvPr>
              <p:cNvCxnSpPr>
                <a:cxnSpLocks noChangeShapeType="1"/>
                <a:stCxn id="15" idx="3"/>
                <a:endCxn id="18" idx="0"/>
              </p:cNvCxnSpPr>
              <p:nvPr/>
            </p:nvCxnSpPr>
            <p:spPr bwMode="auto">
              <a:xfrm flipH="1">
                <a:off x="3356" y="2035"/>
                <a:ext cx="147" cy="260"/>
              </a:xfrm>
              <a:prstGeom prst="straightConnector1">
                <a:avLst/>
              </a:prstGeom>
              <a:grpFill/>
              <a:ln w="9525">
                <a:solidFill>
                  <a:schemeClr val="tx1"/>
                </a:solidFill>
                <a:round/>
                <a:headEnd/>
                <a:tailEnd/>
              </a:ln>
              <a:effectLst/>
            </p:spPr>
          </p:cxnSp>
          <p:cxnSp>
            <p:nvCxnSpPr>
              <p:cNvPr id="31" name="AutoShape 23">
                <a:extLst>
                  <a:ext uri="{FF2B5EF4-FFF2-40B4-BE49-F238E27FC236}">
                    <a16:creationId xmlns:a16="http://schemas.microsoft.com/office/drawing/2014/main" id="{82914926-3C69-45DB-895D-6B097E108F2E}"/>
                  </a:ext>
                </a:extLst>
              </p:cNvPr>
              <p:cNvCxnSpPr>
                <a:cxnSpLocks noChangeShapeType="1"/>
                <a:stCxn id="15" idx="5"/>
                <a:endCxn id="19" idx="0"/>
              </p:cNvCxnSpPr>
              <p:nvPr/>
            </p:nvCxnSpPr>
            <p:spPr bwMode="auto">
              <a:xfrm>
                <a:off x="3663" y="2035"/>
                <a:ext cx="56" cy="260"/>
              </a:xfrm>
              <a:prstGeom prst="straightConnector1">
                <a:avLst/>
              </a:prstGeom>
              <a:grpFill/>
              <a:ln w="9525">
                <a:solidFill>
                  <a:schemeClr val="tx1"/>
                </a:solidFill>
                <a:round/>
                <a:headEnd/>
                <a:tailEnd/>
              </a:ln>
              <a:effectLst/>
            </p:spPr>
          </p:cxnSp>
          <p:cxnSp>
            <p:nvCxnSpPr>
              <p:cNvPr id="32" name="AutoShape 24">
                <a:extLst>
                  <a:ext uri="{FF2B5EF4-FFF2-40B4-BE49-F238E27FC236}">
                    <a16:creationId xmlns:a16="http://schemas.microsoft.com/office/drawing/2014/main" id="{AC3EC4D7-BE9A-4E0D-85F7-55EECA2B3253}"/>
                  </a:ext>
                </a:extLst>
              </p:cNvPr>
              <p:cNvCxnSpPr>
                <a:cxnSpLocks noChangeShapeType="1"/>
                <a:stCxn id="16" idx="4"/>
                <a:endCxn id="20" idx="0"/>
              </p:cNvCxnSpPr>
              <p:nvPr/>
            </p:nvCxnSpPr>
            <p:spPr bwMode="auto">
              <a:xfrm>
                <a:off x="4036" y="2068"/>
                <a:ext cx="0" cy="227"/>
              </a:xfrm>
              <a:prstGeom prst="straightConnector1">
                <a:avLst/>
              </a:prstGeom>
              <a:grpFill/>
              <a:ln w="9525">
                <a:solidFill>
                  <a:schemeClr val="tx1"/>
                </a:solidFill>
                <a:round/>
                <a:headEnd/>
                <a:tailEnd/>
              </a:ln>
              <a:effectLst/>
            </p:spPr>
          </p:cxnSp>
          <p:cxnSp>
            <p:nvCxnSpPr>
              <p:cNvPr id="33" name="AutoShape 25">
                <a:extLst>
                  <a:ext uri="{FF2B5EF4-FFF2-40B4-BE49-F238E27FC236}">
                    <a16:creationId xmlns:a16="http://schemas.microsoft.com/office/drawing/2014/main" id="{1755E5A6-1944-4476-A931-DA81299183F2}"/>
                  </a:ext>
                </a:extLst>
              </p:cNvPr>
              <p:cNvCxnSpPr>
                <a:cxnSpLocks noChangeShapeType="1"/>
                <a:stCxn id="17" idx="3"/>
                <a:endCxn id="23" idx="0"/>
              </p:cNvCxnSpPr>
              <p:nvPr/>
            </p:nvCxnSpPr>
            <p:spPr bwMode="auto">
              <a:xfrm flipH="1">
                <a:off x="4399" y="2035"/>
                <a:ext cx="238" cy="260"/>
              </a:xfrm>
              <a:prstGeom prst="straightConnector1">
                <a:avLst/>
              </a:prstGeom>
              <a:grpFill/>
              <a:ln w="9525">
                <a:solidFill>
                  <a:schemeClr val="tx1"/>
                </a:solidFill>
                <a:round/>
                <a:headEnd/>
                <a:tailEnd/>
              </a:ln>
              <a:effectLst/>
            </p:spPr>
          </p:cxnSp>
          <p:cxnSp>
            <p:nvCxnSpPr>
              <p:cNvPr id="34" name="AutoShape 26">
                <a:extLst>
                  <a:ext uri="{FF2B5EF4-FFF2-40B4-BE49-F238E27FC236}">
                    <a16:creationId xmlns:a16="http://schemas.microsoft.com/office/drawing/2014/main" id="{698B02A3-1F18-404D-BD0D-14E509E69305}"/>
                  </a:ext>
                </a:extLst>
              </p:cNvPr>
              <p:cNvCxnSpPr>
                <a:cxnSpLocks noChangeShapeType="1"/>
                <a:stCxn id="17" idx="4"/>
                <a:endCxn id="24" idx="0"/>
              </p:cNvCxnSpPr>
              <p:nvPr/>
            </p:nvCxnSpPr>
            <p:spPr bwMode="auto">
              <a:xfrm>
                <a:off x="4717" y="2068"/>
                <a:ext cx="0" cy="227"/>
              </a:xfrm>
              <a:prstGeom prst="straightConnector1">
                <a:avLst/>
              </a:prstGeom>
              <a:grpFill/>
              <a:ln w="9525">
                <a:solidFill>
                  <a:schemeClr val="tx1"/>
                </a:solidFill>
                <a:round/>
                <a:headEnd/>
                <a:tailEnd/>
              </a:ln>
              <a:effectLst/>
            </p:spPr>
          </p:cxnSp>
          <p:cxnSp>
            <p:nvCxnSpPr>
              <p:cNvPr id="35" name="AutoShape 27">
                <a:extLst>
                  <a:ext uri="{FF2B5EF4-FFF2-40B4-BE49-F238E27FC236}">
                    <a16:creationId xmlns:a16="http://schemas.microsoft.com/office/drawing/2014/main" id="{3C6FFF8C-8AE9-49C3-BFC2-CB626B701510}"/>
                  </a:ext>
                </a:extLst>
              </p:cNvPr>
              <p:cNvCxnSpPr>
                <a:cxnSpLocks noChangeShapeType="1"/>
                <a:stCxn id="17" idx="5"/>
                <a:endCxn id="25" idx="0"/>
              </p:cNvCxnSpPr>
              <p:nvPr/>
            </p:nvCxnSpPr>
            <p:spPr bwMode="auto">
              <a:xfrm>
                <a:off x="4797" y="2035"/>
                <a:ext cx="237" cy="260"/>
              </a:xfrm>
              <a:prstGeom prst="straightConnector1">
                <a:avLst/>
              </a:prstGeom>
              <a:grpFill/>
              <a:ln w="9525">
                <a:solidFill>
                  <a:schemeClr val="tx1"/>
                </a:solidFill>
                <a:round/>
                <a:headEnd/>
                <a:tailEnd/>
              </a:ln>
              <a:effectLst/>
            </p:spPr>
          </p:cxnSp>
          <p:cxnSp>
            <p:nvCxnSpPr>
              <p:cNvPr id="36" name="AutoShape 28">
                <a:extLst>
                  <a:ext uri="{FF2B5EF4-FFF2-40B4-BE49-F238E27FC236}">
                    <a16:creationId xmlns:a16="http://schemas.microsoft.com/office/drawing/2014/main" id="{7DA636FD-291B-4398-B015-71E1CFA76687}"/>
                  </a:ext>
                </a:extLst>
              </p:cNvPr>
              <p:cNvCxnSpPr>
                <a:cxnSpLocks noChangeShapeType="1"/>
                <a:stCxn id="18" idx="3"/>
                <a:endCxn id="21" idx="0"/>
              </p:cNvCxnSpPr>
              <p:nvPr/>
            </p:nvCxnSpPr>
            <p:spPr bwMode="auto">
              <a:xfrm flipH="1">
                <a:off x="3174" y="2488"/>
                <a:ext cx="102" cy="215"/>
              </a:xfrm>
              <a:prstGeom prst="straightConnector1">
                <a:avLst/>
              </a:prstGeom>
              <a:grpFill/>
              <a:ln w="9525">
                <a:solidFill>
                  <a:schemeClr val="tx1"/>
                </a:solidFill>
                <a:round/>
                <a:headEnd/>
                <a:tailEnd/>
              </a:ln>
              <a:effectLst/>
            </p:spPr>
          </p:cxnSp>
          <p:cxnSp>
            <p:nvCxnSpPr>
              <p:cNvPr id="37" name="AutoShape 29">
                <a:extLst>
                  <a:ext uri="{FF2B5EF4-FFF2-40B4-BE49-F238E27FC236}">
                    <a16:creationId xmlns:a16="http://schemas.microsoft.com/office/drawing/2014/main" id="{C99750AC-FC75-41C1-8CD8-4D1FCE21A614}"/>
                  </a:ext>
                </a:extLst>
              </p:cNvPr>
              <p:cNvCxnSpPr>
                <a:cxnSpLocks noChangeShapeType="1"/>
                <a:stCxn id="18" idx="5"/>
                <a:endCxn id="22" idx="0"/>
              </p:cNvCxnSpPr>
              <p:nvPr/>
            </p:nvCxnSpPr>
            <p:spPr bwMode="auto">
              <a:xfrm>
                <a:off x="3436" y="2488"/>
                <a:ext cx="56" cy="215"/>
              </a:xfrm>
              <a:prstGeom prst="straightConnector1">
                <a:avLst/>
              </a:prstGeom>
              <a:grpFill/>
              <a:ln w="9525">
                <a:solidFill>
                  <a:schemeClr val="tx1"/>
                </a:solidFill>
                <a:round/>
                <a:headEnd/>
                <a:tailEnd/>
              </a:ln>
              <a:effectLst/>
            </p:spPr>
          </p:cxnSp>
          <p:cxnSp>
            <p:nvCxnSpPr>
              <p:cNvPr id="38" name="AutoShape 30">
                <a:extLst>
                  <a:ext uri="{FF2B5EF4-FFF2-40B4-BE49-F238E27FC236}">
                    <a16:creationId xmlns:a16="http://schemas.microsoft.com/office/drawing/2014/main" id="{2008A1E0-6919-4D74-A85A-BA989C23BF6E}"/>
                  </a:ext>
                </a:extLst>
              </p:cNvPr>
              <p:cNvCxnSpPr>
                <a:cxnSpLocks noChangeShapeType="1"/>
                <a:stCxn id="23" idx="4"/>
                <a:endCxn id="26" idx="0"/>
              </p:cNvCxnSpPr>
              <p:nvPr/>
            </p:nvCxnSpPr>
            <p:spPr bwMode="auto">
              <a:xfrm>
                <a:off x="4399" y="2521"/>
                <a:ext cx="0" cy="182"/>
              </a:xfrm>
              <a:prstGeom prst="straightConnector1">
                <a:avLst/>
              </a:prstGeom>
              <a:grpFill/>
              <a:ln w="9525">
                <a:solidFill>
                  <a:schemeClr val="tx1"/>
                </a:solidFill>
                <a:round/>
                <a:headEnd/>
                <a:tailEnd/>
              </a:ln>
              <a:effectLst/>
            </p:spPr>
          </p:cxnSp>
        </p:grpSp>
        <p:sp>
          <p:nvSpPr>
            <p:cNvPr id="6" name="Line 31">
              <a:extLst>
                <a:ext uri="{FF2B5EF4-FFF2-40B4-BE49-F238E27FC236}">
                  <a16:creationId xmlns:a16="http://schemas.microsoft.com/office/drawing/2014/main" id="{793423D6-0201-4854-ABC4-9AC34F9A6E74}"/>
                </a:ext>
              </a:extLst>
            </p:cNvPr>
            <p:cNvSpPr>
              <a:spLocks noChangeShapeType="1"/>
            </p:cNvSpPr>
            <p:nvPr/>
          </p:nvSpPr>
          <p:spPr bwMode="auto">
            <a:xfrm>
              <a:off x="2654" y="2524"/>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7" name="Text Box 32">
              <a:extLst>
                <a:ext uri="{FF2B5EF4-FFF2-40B4-BE49-F238E27FC236}">
                  <a16:creationId xmlns:a16="http://schemas.microsoft.com/office/drawing/2014/main" id="{A52771C8-A4FB-4BE5-8398-8810FD946FD5}"/>
                </a:ext>
              </a:extLst>
            </p:cNvPr>
            <p:cNvSpPr txBox="1">
              <a:spLocks noChangeArrowheads="1"/>
            </p:cNvSpPr>
            <p:nvPr/>
          </p:nvSpPr>
          <p:spPr bwMode="auto">
            <a:xfrm>
              <a:off x="4877" y="2297"/>
              <a:ext cx="484" cy="231"/>
            </a:xfrm>
            <a:prstGeom prst="rect">
              <a:avLst/>
            </a:prstGeom>
            <a:grpFill/>
            <a:ln w="9525">
              <a:noFill/>
              <a:miter lim="800000"/>
              <a:headEnd/>
              <a:tailEnd/>
            </a:ln>
            <a:effectLst/>
          </p:spPr>
          <p:txBody>
            <a:bodyPr wrap="none">
              <a:spAutoFit/>
            </a:bodyPr>
            <a:lstStyle/>
            <a:p>
              <a:pPr eaLnBrk="1" hangingPunct="1">
                <a:defRPr/>
              </a:pPr>
              <a:r>
                <a:rPr lang="zh-CN" altLang="en-US" dirty="0">
                  <a:solidFill>
                    <a:schemeClr val="tx2"/>
                  </a:solidFill>
                </a:rPr>
                <a:t>第</a:t>
              </a:r>
              <a:r>
                <a:rPr lang="en-US" altLang="zh-CN" dirty="0">
                  <a:solidFill>
                    <a:schemeClr val="tx2"/>
                  </a:solidFill>
                </a:rPr>
                <a:t>1</a:t>
              </a:r>
              <a:r>
                <a:rPr lang="zh-CN" altLang="en-US" dirty="0">
                  <a:solidFill>
                    <a:schemeClr val="tx2"/>
                  </a:solidFill>
                </a:rPr>
                <a:t>层</a:t>
              </a:r>
            </a:p>
          </p:txBody>
        </p:sp>
        <p:sp>
          <p:nvSpPr>
            <p:cNvPr id="8" name="Line 33">
              <a:extLst>
                <a:ext uri="{FF2B5EF4-FFF2-40B4-BE49-F238E27FC236}">
                  <a16:creationId xmlns:a16="http://schemas.microsoft.com/office/drawing/2014/main" id="{CF4E0EFC-2164-4EAF-8ABD-56BDB7E76F6E}"/>
                </a:ext>
              </a:extLst>
            </p:cNvPr>
            <p:cNvSpPr>
              <a:spLocks noChangeShapeType="1"/>
            </p:cNvSpPr>
            <p:nvPr/>
          </p:nvSpPr>
          <p:spPr bwMode="auto">
            <a:xfrm>
              <a:off x="2654" y="2932"/>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9" name="Text Box 34">
              <a:extLst>
                <a:ext uri="{FF2B5EF4-FFF2-40B4-BE49-F238E27FC236}">
                  <a16:creationId xmlns:a16="http://schemas.microsoft.com/office/drawing/2014/main" id="{7B8ECDE3-4997-40A3-89D0-CA41483D40F3}"/>
                </a:ext>
              </a:extLst>
            </p:cNvPr>
            <p:cNvSpPr txBox="1">
              <a:spLocks noChangeArrowheads="1"/>
            </p:cNvSpPr>
            <p:nvPr/>
          </p:nvSpPr>
          <p:spPr bwMode="auto">
            <a:xfrm>
              <a:off x="4877" y="2705"/>
              <a:ext cx="484" cy="231"/>
            </a:xfrm>
            <a:prstGeom prst="rect">
              <a:avLst/>
            </a:prstGeom>
            <a:grpFill/>
            <a:ln w="9525">
              <a:noFill/>
              <a:miter lim="800000"/>
              <a:headEnd/>
              <a:tailEnd/>
            </a:ln>
            <a:effectLst/>
          </p:spPr>
          <p:txBody>
            <a:bodyPr wrap="none">
              <a:spAutoFit/>
            </a:bodyPr>
            <a:lstStyle/>
            <a:p>
              <a:pPr eaLnBrk="1" hangingPunct="1">
                <a:defRPr/>
              </a:pPr>
              <a:r>
                <a:rPr lang="zh-CN" altLang="en-US">
                  <a:solidFill>
                    <a:schemeClr val="tx2"/>
                  </a:solidFill>
                </a:rPr>
                <a:t>第</a:t>
              </a:r>
              <a:r>
                <a:rPr lang="en-US" altLang="zh-CN">
                  <a:solidFill>
                    <a:schemeClr val="tx2"/>
                  </a:solidFill>
                </a:rPr>
                <a:t>2</a:t>
              </a:r>
              <a:r>
                <a:rPr lang="zh-CN" altLang="en-US">
                  <a:solidFill>
                    <a:schemeClr val="tx2"/>
                  </a:solidFill>
                </a:rPr>
                <a:t>层</a:t>
              </a:r>
            </a:p>
          </p:txBody>
        </p:sp>
        <p:sp>
          <p:nvSpPr>
            <p:cNvPr id="10" name="Line 35">
              <a:extLst>
                <a:ext uri="{FF2B5EF4-FFF2-40B4-BE49-F238E27FC236}">
                  <a16:creationId xmlns:a16="http://schemas.microsoft.com/office/drawing/2014/main" id="{B15C88E1-043E-4BD6-9F55-48E60DF37C2C}"/>
                </a:ext>
              </a:extLst>
            </p:cNvPr>
            <p:cNvSpPr>
              <a:spLocks noChangeShapeType="1"/>
            </p:cNvSpPr>
            <p:nvPr/>
          </p:nvSpPr>
          <p:spPr bwMode="auto">
            <a:xfrm>
              <a:off x="2653" y="3381"/>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11" name="Text Box 36">
              <a:extLst>
                <a:ext uri="{FF2B5EF4-FFF2-40B4-BE49-F238E27FC236}">
                  <a16:creationId xmlns:a16="http://schemas.microsoft.com/office/drawing/2014/main" id="{90202F01-B175-4887-B058-A951804B1804}"/>
                </a:ext>
              </a:extLst>
            </p:cNvPr>
            <p:cNvSpPr txBox="1">
              <a:spLocks noChangeArrowheads="1"/>
            </p:cNvSpPr>
            <p:nvPr/>
          </p:nvSpPr>
          <p:spPr bwMode="auto">
            <a:xfrm>
              <a:off x="4876" y="3154"/>
              <a:ext cx="484" cy="231"/>
            </a:xfrm>
            <a:prstGeom prst="rect">
              <a:avLst/>
            </a:prstGeom>
            <a:grpFill/>
            <a:ln w="9525">
              <a:noFill/>
              <a:miter lim="800000"/>
              <a:headEnd/>
              <a:tailEnd/>
            </a:ln>
            <a:effectLst/>
          </p:spPr>
          <p:txBody>
            <a:bodyPr wrap="none">
              <a:spAutoFit/>
            </a:bodyPr>
            <a:lstStyle/>
            <a:p>
              <a:pPr eaLnBrk="1" hangingPunct="1">
                <a:defRPr/>
              </a:pPr>
              <a:r>
                <a:rPr lang="zh-CN" altLang="en-US">
                  <a:solidFill>
                    <a:schemeClr val="tx2"/>
                  </a:solidFill>
                </a:rPr>
                <a:t>第</a:t>
              </a:r>
              <a:r>
                <a:rPr lang="en-US" altLang="zh-CN">
                  <a:solidFill>
                    <a:schemeClr val="tx2"/>
                  </a:solidFill>
                </a:rPr>
                <a:t>3</a:t>
              </a:r>
              <a:r>
                <a:rPr lang="zh-CN" altLang="en-US">
                  <a:solidFill>
                    <a:schemeClr val="tx2"/>
                  </a:solidFill>
                </a:rPr>
                <a:t>层</a:t>
              </a:r>
            </a:p>
          </p:txBody>
        </p:sp>
        <p:sp>
          <p:nvSpPr>
            <p:cNvPr id="12" name="Line 37">
              <a:extLst>
                <a:ext uri="{FF2B5EF4-FFF2-40B4-BE49-F238E27FC236}">
                  <a16:creationId xmlns:a16="http://schemas.microsoft.com/office/drawing/2014/main" id="{8AB485BE-7BC9-4451-9337-EC1BA3CF2E39}"/>
                </a:ext>
              </a:extLst>
            </p:cNvPr>
            <p:cNvSpPr>
              <a:spLocks noChangeShapeType="1"/>
            </p:cNvSpPr>
            <p:nvPr/>
          </p:nvSpPr>
          <p:spPr bwMode="auto">
            <a:xfrm>
              <a:off x="2654" y="3794"/>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13" name="Text Box 38">
              <a:extLst>
                <a:ext uri="{FF2B5EF4-FFF2-40B4-BE49-F238E27FC236}">
                  <a16:creationId xmlns:a16="http://schemas.microsoft.com/office/drawing/2014/main" id="{A4314A67-1979-45DC-B315-72ED21EF8ADB}"/>
                </a:ext>
              </a:extLst>
            </p:cNvPr>
            <p:cNvSpPr txBox="1">
              <a:spLocks noChangeArrowheads="1"/>
            </p:cNvSpPr>
            <p:nvPr/>
          </p:nvSpPr>
          <p:spPr bwMode="auto">
            <a:xfrm>
              <a:off x="4877" y="3567"/>
              <a:ext cx="484" cy="231"/>
            </a:xfrm>
            <a:prstGeom prst="rect">
              <a:avLst/>
            </a:prstGeom>
            <a:grpFill/>
            <a:ln w="9525">
              <a:noFill/>
              <a:miter lim="800000"/>
              <a:headEnd/>
              <a:tailEnd/>
            </a:ln>
            <a:effectLst/>
          </p:spPr>
          <p:txBody>
            <a:bodyPr wrap="none">
              <a:spAutoFit/>
            </a:bodyPr>
            <a:lstStyle/>
            <a:p>
              <a:pPr eaLnBrk="1" hangingPunct="1">
                <a:defRPr/>
              </a:pPr>
              <a:r>
                <a:rPr lang="zh-CN" altLang="en-US">
                  <a:solidFill>
                    <a:schemeClr val="tx2"/>
                  </a:solidFill>
                </a:rPr>
                <a:t>第</a:t>
              </a:r>
              <a:r>
                <a:rPr lang="en-US" altLang="zh-CN">
                  <a:solidFill>
                    <a:schemeClr val="tx2"/>
                  </a:solidFill>
                </a:rPr>
                <a:t>4</a:t>
              </a:r>
              <a:r>
                <a:rPr lang="zh-CN" altLang="en-US">
                  <a:solidFill>
                    <a:schemeClr val="tx2"/>
                  </a:solidFill>
                </a:rPr>
                <a:t>层</a:t>
              </a:r>
            </a:p>
          </p:txBody>
        </p:sp>
      </p:grpSp>
      <p:grpSp>
        <p:nvGrpSpPr>
          <p:cNvPr id="39" name="Group 139"/>
          <p:cNvGrpSpPr>
            <a:grpSpLocks/>
          </p:cNvGrpSpPr>
          <p:nvPr/>
        </p:nvGrpSpPr>
        <p:grpSpPr bwMode="auto">
          <a:xfrm>
            <a:off x="7165975" y="2520950"/>
            <a:ext cx="2400300" cy="2489200"/>
            <a:chOff x="2440" y="2448"/>
            <a:chExt cx="1512" cy="1568"/>
          </a:xfrm>
        </p:grpSpPr>
        <p:sp>
          <p:nvSpPr>
            <p:cNvPr id="20486" name="Oval 103"/>
            <p:cNvSpPr>
              <a:spLocks noChangeArrowheads="1"/>
            </p:cNvSpPr>
            <p:nvPr/>
          </p:nvSpPr>
          <p:spPr bwMode="auto">
            <a:xfrm>
              <a:off x="2728" y="2880"/>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2</a:t>
              </a:r>
            </a:p>
          </p:txBody>
        </p:sp>
        <p:sp>
          <p:nvSpPr>
            <p:cNvPr id="20487" name="Oval 104"/>
            <p:cNvSpPr>
              <a:spLocks noChangeArrowheads="1"/>
            </p:cNvSpPr>
            <p:nvPr/>
          </p:nvSpPr>
          <p:spPr bwMode="auto">
            <a:xfrm>
              <a:off x="2440" y="3312"/>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4</a:t>
              </a:r>
            </a:p>
          </p:txBody>
        </p:sp>
        <p:sp>
          <p:nvSpPr>
            <p:cNvPr id="20488" name="Oval 105"/>
            <p:cNvSpPr>
              <a:spLocks noChangeArrowheads="1"/>
            </p:cNvSpPr>
            <p:nvPr/>
          </p:nvSpPr>
          <p:spPr bwMode="auto">
            <a:xfrm>
              <a:off x="3000" y="3312"/>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5</a:t>
              </a:r>
            </a:p>
          </p:txBody>
        </p:sp>
        <p:sp>
          <p:nvSpPr>
            <p:cNvPr id="20489" name="Oval 106"/>
            <p:cNvSpPr>
              <a:spLocks noChangeArrowheads="1"/>
            </p:cNvSpPr>
            <p:nvPr/>
          </p:nvSpPr>
          <p:spPr bwMode="auto">
            <a:xfrm>
              <a:off x="3424" y="2880"/>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3</a:t>
              </a:r>
            </a:p>
          </p:txBody>
        </p:sp>
        <p:sp>
          <p:nvSpPr>
            <p:cNvPr id="20490" name="Oval 108"/>
            <p:cNvSpPr>
              <a:spLocks noChangeArrowheads="1"/>
            </p:cNvSpPr>
            <p:nvPr/>
          </p:nvSpPr>
          <p:spPr bwMode="auto">
            <a:xfrm>
              <a:off x="3664" y="3312"/>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6</a:t>
              </a:r>
            </a:p>
          </p:txBody>
        </p:sp>
        <p:sp>
          <p:nvSpPr>
            <p:cNvPr id="20491" name="Oval 109"/>
            <p:cNvSpPr>
              <a:spLocks noChangeArrowheads="1"/>
            </p:cNvSpPr>
            <p:nvPr/>
          </p:nvSpPr>
          <p:spPr bwMode="auto">
            <a:xfrm>
              <a:off x="3072" y="2448"/>
              <a:ext cx="288" cy="288"/>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1</a:t>
              </a:r>
            </a:p>
          </p:txBody>
        </p:sp>
        <p:sp>
          <p:nvSpPr>
            <p:cNvPr id="20492" name="Text Box 117"/>
            <p:cNvSpPr txBox="1">
              <a:spLocks noChangeArrowheads="1"/>
            </p:cNvSpPr>
            <p:nvPr/>
          </p:nvSpPr>
          <p:spPr bwMode="auto">
            <a:xfrm>
              <a:off x="2981" y="3686"/>
              <a:ext cx="9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a:latin typeface="黑体" panose="02010609060101010101" pitchFamily="49" charset="-122"/>
                  <a:ea typeface="楷体_GB2312"/>
                  <a:cs typeface="楷体_GB2312"/>
                </a:rPr>
                <a:t>二叉树 </a:t>
              </a:r>
            </a:p>
          </p:txBody>
        </p:sp>
        <p:cxnSp>
          <p:nvCxnSpPr>
            <p:cNvPr id="20493" name="AutoShape 134"/>
            <p:cNvCxnSpPr>
              <a:cxnSpLocks noChangeShapeType="1"/>
              <a:stCxn id="20491" idx="3"/>
              <a:endCxn id="20486" idx="0"/>
            </p:cNvCxnSpPr>
            <p:nvPr/>
          </p:nvCxnSpPr>
          <p:spPr bwMode="auto">
            <a:xfrm flipH="1">
              <a:off x="2872" y="2694"/>
              <a:ext cx="242" cy="186"/>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4" name="AutoShape 135"/>
            <p:cNvCxnSpPr>
              <a:cxnSpLocks noChangeShapeType="1"/>
              <a:stCxn id="20491" idx="5"/>
              <a:endCxn id="20489" idx="0"/>
            </p:cNvCxnSpPr>
            <p:nvPr/>
          </p:nvCxnSpPr>
          <p:spPr bwMode="auto">
            <a:xfrm>
              <a:off x="3318" y="2694"/>
              <a:ext cx="250" cy="186"/>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5" name="AutoShape 136"/>
            <p:cNvCxnSpPr>
              <a:cxnSpLocks noChangeShapeType="1"/>
              <a:stCxn id="20486" idx="3"/>
              <a:endCxn id="20487" idx="0"/>
            </p:cNvCxnSpPr>
            <p:nvPr/>
          </p:nvCxnSpPr>
          <p:spPr bwMode="auto">
            <a:xfrm flipH="1">
              <a:off x="2584" y="3085"/>
              <a:ext cx="186" cy="227"/>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6" name="AutoShape 137"/>
            <p:cNvCxnSpPr>
              <a:cxnSpLocks noChangeShapeType="1"/>
              <a:stCxn id="20486" idx="5"/>
              <a:endCxn id="20488" idx="0"/>
            </p:cNvCxnSpPr>
            <p:nvPr/>
          </p:nvCxnSpPr>
          <p:spPr bwMode="auto">
            <a:xfrm>
              <a:off x="2974" y="3085"/>
              <a:ext cx="170" cy="227"/>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7" name="AutoShape 138"/>
            <p:cNvCxnSpPr>
              <a:cxnSpLocks noChangeShapeType="1"/>
              <a:stCxn id="20489" idx="5"/>
              <a:endCxn id="20490" idx="0"/>
            </p:cNvCxnSpPr>
            <p:nvPr/>
          </p:nvCxnSpPr>
          <p:spPr bwMode="auto">
            <a:xfrm>
              <a:off x="3670" y="3085"/>
              <a:ext cx="138" cy="227"/>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grpSp>
      <p:sp>
        <p:nvSpPr>
          <p:cNvPr id="20485" name="Text Box 117"/>
          <p:cNvSpPr txBox="1">
            <a:spLocks noChangeArrowheads="1"/>
          </p:cNvSpPr>
          <p:nvPr/>
        </p:nvSpPr>
        <p:spPr bwMode="auto">
          <a:xfrm>
            <a:off x="3575050" y="4508500"/>
            <a:ext cx="72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a:latin typeface="黑体" panose="02010609060101010101" pitchFamily="49" charset="-122"/>
                <a:ea typeface="楷体_GB2312"/>
                <a:cs typeface="楷体_GB2312"/>
              </a:rPr>
              <a:t>树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树的存储</a:t>
            </a:r>
          </a:p>
        </p:txBody>
      </p:sp>
      <p:sp>
        <p:nvSpPr>
          <p:cNvPr id="21507" name="内容占位符 2"/>
          <p:cNvSpPr>
            <a:spLocks noGrp="1" noChangeArrowheads="1"/>
          </p:cNvSpPr>
          <p:nvPr>
            <p:ph idx="1"/>
          </p:nvPr>
        </p:nvSpPr>
        <p:spPr/>
        <p:txBody>
          <a:bodyPr/>
          <a:lstStyle/>
          <a:p>
            <a:endParaRPr lang="zh-CN" altLang="en-US"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268413"/>
            <a:ext cx="61150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5445125"/>
            <a:ext cx="16383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图</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989138"/>
            <a:ext cx="2016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1687513"/>
            <a:ext cx="2376487"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271963"/>
            <a:ext cx="3544887"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4076700"/>
            <a:ext cx="2663825"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内容</a:t>
            </a:r>
            <a:endParaRPr lang="en-US" altLang="zh-CN" smtClean="0"/>
          </a:p>
        </p:txBody>
      </p:sp>
      <p:sp>
        <p:nvSpPr>
          <p:cNvPr id="23555" name="Rectangle 3"/>
          <p:cNvSpPr>
            <a:spLocks noGrp="1" noChangeArrowheads="1"/>
          </p:cNvSpPr>
          <p:nvPr>
            <p:ph type="body" idx="1"/>
          </p:nvPr>
        </p:nvSpPr>
        <p:spPr>
          <a:xfrm>
            <a:off x="1981200" y="1811338"/>
            <a:ext cx="8229600" cy="4641850"/>
          </a:xfrm>
        </p:spPr>
        <p:txBody>
          <a:bodyPr/>
          <a:lstStyle/>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程序设计方法</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endParaRPr lang="en-US" altLang="zh-CN" sz="360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内容</a:t>
            </a:r>
            <a:endParaRPr lang="en-US" altLang="zh-CN" smtClean="0"/>
          </a:p>
        </p:txBody>
      </p:sp>
      <p:sp>
        <p:nvSpPr>
          <p:cNvPr id="6147" name="Rectangle 3"/>
          <p:cNvSpPr>
            <a:spLocks noGrp="1" noChangeArrowheads="1"/>
          </p:cNvSpPr>
          <p:nvPr>
            <p:ph type="body" idx="1"/>
          </p:nvPr>
        </p:nvSpPr>
        <p:spPr>
          <a:xfrm>
            <a:off x="1981200" y="1811338"/>
            <a:ext cx="8229600" cy="4641850"/>
          </a:xfrm>
        </p:spPr>
        <p:txBody>
          <a:bodyPr/>
          <a:lstStyle/>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pPr>
            <a:endParaRPr lang="en-US" altLang="zh-CN" sz="2800" smtClean="0">
              <a:latin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研究问题的思路</a:t>
            </a:r>
          </a:p>
        </p:txBody>
      </p:sp>
      <p:sp>
        <p:nvSpPr>
          <p:cNvPr id="6" name="矩形 5">
            <a:extLst>
              <a:ext uri="{FF2B5EF4-FFF2-40B4-BE49-F238E27FC236}">
                <a16:creationId xmlns:a16="http://schemas.microsoft.com/office/drawing/2014/main" id="{720D76AD-7F89-4BCB-A112-A47D79CBBAF6}"/>
              </a:ext>
            </a:extLst>
          </p:cNvPr>
          <p:cNvSpPr/>
          <p:nvPr/>
        </p:nvSpPr>
        <p:spPr>
          <a:xfrm>
            <a:off x="4583113" y="1290638"/>
            <a:ext cx="3889375"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需要解决的复杂问题</a:t>
            </a:r>
          </a:p>
        </p:txBody>
      </p:sp>
      <p:sp>
        <p:nvSpPr>
          <p:cNvPr id="8" name="矩形 7">
            <a:extLst>
              <a:ext uri="{FF2B5EF4-FFF2-40B4-BE49-F238E27FC236}">
                <a16:creationId xmlns:a16="http://schemas.microsoft.com/office/drawing/2014/main" id="{269AF05F-6313-41C6-92CA-DD8EA13E49C9}"/>
              </a:ext>
            </a:extLst>
          </p:cNvPr>
          <p:cNvSpPr/>
          <p:nvPr/>
        </p:nvSpPr>
        <p:spPr>
          <a:xfrm>
            <a:off x="5702300" y="2420938"/>
            <a:ext cx="16573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二级子问题</a:t>
            </a:r>
          </a:p>
        </p:txBody>
      </p:sp>
      <p:sp>
        <p:nvSpPr>
          <p:cNvPr id="9" name="矩形 8">
            <a:extLst>
              <a:ext uri="{FF2B5EF4-FFF2-40B4-BE49-F238E27FC236}">
                <a16:creationId xmlns:a16="http://schemas.microsoft.com/office/drawing/2014/main" id="{D415355A-D7F8-4238-A67B-92A6FCC1EBCB}"/>
              </a:ext>
            </a:extLst>
          </p:cNvPr>
          <p:cNvSpPr/>
          <p:nvPr/>
        </p:nvSpPr>
        <p:spPr>
          <a:xfrm>
            <a:off x="8832850" y="2454275"/>
            <a:ext cx="1655763"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二级子问题</a:t>
            </a:r>
          </a:p>
        </p:txBody>
      </p:sp>
      <p:sp>
        <p:nvSpPr>
          <p:cNvPr id="12" name="矩形 11">
            <a:extLst>
              <a:ext uri="{FF2B5EF4-FFF2-40B4-BE49-F238E27FC236}">
                <a16:creationId xmlns:a16="http://schemas.microsoft.com/office/drawing/2014/main" id="{B0773AB5-86D0-4703-BAF2-FF007B095440}"/>
              </a:ext>
            </a:extLst>
          </p:cNvPr>
          <p:cNvSpPr/>
          <p:nvPr/>
        </p:nvSpPr>
        <p:spPr>
          <a:xfrm>
            <a:off x="2279650" y="2420938"/>
            <a:ext cx="1655763"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二级子问题</a:t>
            </a:r>
          </a:p>
        </p:txBody>
      </p:sp>
      <p:cxnSp>
        <p:nvCxnSpPr>
          <p:cNvPr id="22" name="肘形连接符 21">
            <a:extLst>
              <a:ext uri="{FF2B5EF4-FFF2-40B4-BE49-F238E27FC236}">
                <a16:creationId xmlns:a16="http://schemas.microsoft.com/office/drawing/2014/main" id="{C7E06AF3-9A5A-4551-8562-51B61A203FE5}"/>
              </a:ext>
            </a:extLst>
          </p:cNvPr>
          <p:cNvCxnSpPr>
            <a:stCxn id="6" idx="2"/>
            <a:endCxn id="8" idx="0"/>
          </p:cNvCxnSpPr>
          <p:nvPr/>
        </p:nvCxnSpPr>
        <p:spPr>
          <a:xfrm rot="16200000" flipH="1">
            <a:off x="6276975" y="2166938"/>
            <a:ext cx="504825"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6" name="肘形连接符 25">
            <a:extLst>
              <a:ext uri="{FF2B5EF4-FFF2-40B4-BE49-F238E27FC236}">
                <a16:creationId xmlns:a16="http://schemas.microsoft.com/office/drawing/2014/main" id="{DB839431-4511-468A-8974-DA001769B18F}"/>
              </a:ext>
            </a:extLst>
          </p:cNvPr>
          <p:cNvCxnSpPr>
            <a:stCxn id="6" idx="2"/>
            <a:endCxn id="12" idx="0"/>
          </p:cNvCxnSpPr>
          <p:nvPr/>
        </p:nvCxnSpPr>
        <p:spPr>
          <a:xfrm rot="5400000">
            <a:off x="4564856" y="457995"/>
            <a:ext cx="504825" cy="3421062"/>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29" name="肘形连接符 28">
            <a:extLst>
              <a:ext uri="{FF2B5EF4-FFF2-40B4-BE49-F238E27FC236}">
                <a16:creationId xmlns:a16="http://schemas.microsoft.com/office/drawing/2014/main" id="{31E79D84-8857-496C-A5B5-0EE81D3DE69E}"/>
              </a:ext>
            </a:extLst>
          </p:cNvPr>
          <p:cNvCxnSpPr>
            <a:stCxn id="6" idx="2"/>
            <a:endCxn id="9" idx="0"/>
          </p:cNvCxnSpPr>
          <p:nvPr/>
        </p:nvCxnSpPr>
        <p:spPr>
          <a:xfrm rot="16200000" flipH="1">
            <a:off x="7824788" y="619125"/>
            <a:ext cx="538162" cy="3132138"/>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31" name="矩形 30">
            <a:extLst>
              <a:ext uri="{FF2B5EF4-FFF2-40B4-BE49-F238E27FC236}">
                <a16:creationId xmlns:a16="http://schemas.microsoft.com/office/drawing/2014/main" id="{34B788E9-857A-4672-BE39-BCA6462F1F31}"/>
              </a:ext>
            </a:extLst>
          </p:cNvPr>
          <p:cNvSpPr/>
          <p:nvPr/>
        </p:nvSpPr>
        <p:spPr>
          <a:xfrm>
            <a:off x="5702300" y="3562350"/>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三级子问题</a:t>
            </a:r>
          </a:p>
        </p:txBody>
      </p:sp>
      <p:sp>
        <p:nvSpPr>
          <p:cNvPr id="32" name="矩形 31">
            <a:extLst>
              <a:ext uri="{FF2B5EF4-FFF2-40B4-BE49-F238E27FC236}">
                <a16:creationId xmlns:a16="http://schemas.microsoft.com/office/drawing/2014/main" id="{73692C49-67DB-495F-B5EE-CFA1349CABE2}"/>
              </a:ext>
            </a:extLst>
          </p:cNvPr>
          <p:cNvSpPr/>
          <p:nvPr/>
        </p:nvSpPr>
        <p:spPr>
          <a:xfrm>
            <a:off x="8229600" y="3594100"/>
            <a:ext cx="1657350" cy="627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三级子问题</a:t>
            </a:r>
          </a:p>
        </p:txBody>
      </p:sp>
      <p:sp>
        <p:nvSpPr>
          <p:cNvPr id="33" name="矩形 32">
            <a:extLst>
              <a:ext uri="{FF2B5EF4-FFF2-40B4-BE49-F238E27FC236}">
                <a16:creationId xmlns:a16="http://schemas.microsoft.com/office/drawing/2014/main" id="{B5A87273-0738-4F68-BD3C-99AC49115C5C}"/>
              </a:ext>
            </a:extLst>
          </p:cNvPr>
          <p:cNvSpPr/>
          <p:nvPr/>
        </p:nvSpPr>
        <p:spPr>
          <a:xfrm>
            <a:off x="3165475" y="3562350"/>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三级子问题</a:t>
            </a:r>
          </a:p>
        </p:txBody>
      </p:sp>
      <p:cxnSp>
        <p:nvCxnSpPr>
          <p:cNvPr id="34" name="肘形连接符 33">
            <a:extLst>
              <a:ext uri="{FF2B5EF4-FFF2-40B4-BE49-F238E27FC236}">
                <a16:creationId xmlns:a16="http://schemas.microsoft.com/office/drawing/2014/main" id="{40E7809F-DF00-44E0-B25E-B950F3598355}"/>
              </a:ext>
            </a:extLst>
          </p:cNvPr>
          <p:cNvCxnSpPr>
            <a:endCxn id="31" idx="0"/>
          </p:cNvCxnSpPr>
          <p:nvPr/>
        </p:nvCxnSpPr>
        <p:spPr>
          <a:xfrm rot="16200000" flipH="1">
            <a:off x="6277769" y="3309144"/>
            <a:ext cx="50482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5" name="肘形连接符 34">
            <a:extLst>
              <a:ext uri="{FF2B5EF4-FFF2-40B4-BE49-F238E27FC236}">
                <a16:creationId xmlns:a16="http://schemas.microsoft.com/office/drawing/2014/main" id="{CF1942D3-B28F-4EB5-97EE-142286E13C5B}"/>
              </a:ext>
            </a:extLst>
          </p:cNvPr>
          <p:cNvCxnSpPr>
            <a:stCxn id="8" idx="2"/>
            <a:endCxn id="33" idx="0"/>
          </p:cNvCxnSpPr>
          <p:nvPr/>
        </p:nvCxnSpPr>
        <p:spPr>
          <a:xfrm rot="5400000">
            <a:off x="5005388" y="2036762"/>
            <a:ext cx="514350" cy="2536825"/>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6" name="肘形连接符 35">
            <a:extLst>
              <a:ext uri="{FF2B5EF4-FFF2-40B4-BE49-F238E27FC236}">
                <a16:creationId xmlns:a16="http://schemas.microsoft.com/office/drawing/2014/main" id="{3A87C28D-4EEA-42F9-943F-A593139BE86F}"/>
              </a:ext>
            </a:extLst>
          </p:cNvPr>
          <p:cNvCxnSpPr>
            <a:stCxn id="8" idx="2"/>
            <a:endCxn id="32" idx="0"/>
          </p:cNvCxnSpPr>
          <p:nvPr/>
        </p:nvCxnSpPr>
        <p:spPr>
          <a:xfrm rot="16200000" flipH="1">
            <a:off x="7521575" y="2057400"/>
            <a:ext cx="546100" cy="2527300"/>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CD449E7D-3431-4EE5-8B95-BE81E60C27BC}"/>
              </a:ext>
            </a:extLst>
          </p:cNvPr>
          <p:cNvSpPr/>
          <p:nvPr/>
        </p:nvSpPr>
        <p:spPr>
          <a:xfrm>
            <a:off x="5732463" y="5157788"/>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最小问题</a:t>
            </a:r>
          </a:p>
        </p:txBody>
      </p:sp>
      <p:sp>
        <p:nvSpPr>
          <p:cNvPr id="38" name="矩形 37">
            <a:extLst>
              <a:ext uri="{FF2B5EF4-FFF2-40B4-BE49-F238E27FC236}">
                <a16:creationId xmlns:a16="http://schemas.microsoft.com/office/drawing/2014/main" id="{70C72E56-FC11-40D5-B55F-BD3571D243C5}"/>
              </a:ext>
            </a:extLst>
          </p:cNvPr>
          <p:cNvSpPr/>
          <p:nvPr/>
        </p:nvSpPr>
        <p:spPr>
          <a:xfrm>
            <a:off x="8328025" y="5189538"/>
            <a:ext cx="1655763"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最小问题</a:t>
            </a:r>
          </a:p>
        </p:txBody>
      </p:sp>
      <p:sp>
        <p:nvSpPr>
          <p:cNvPr id="39" name="矩形 38">
            <a:extLst>
              <a:ext uri="{FF2B5EF4-FFF2-40B4-BE49-F238E27FC236}">
                <a16:creationId xmlns:a16="http://schemas.microsoft.com/office/drawing/2014/main" id="{51D5C545-CE1E-4CA4-8094-5EE507E1A2D1}"/>
              </a:ext>
            </a:extLst>
          </p:cNvPr>
          <p:cNvSpPr/>
          <p:nvPr/>
        </p:nvSpPr>
        <p:spPr>
          <a:xfrm>
            <a:off x="3143250" y="5157788"/>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最小问题</a:t>
            </a:r>
          </a:p>
        </p:txBody>
      </p:sp>
      <p:cxnSp>
        <p:nvCxnSpPr>
          <p:cNvPr id="40" name="肘形连接符 39">
            <a:extLst>
              <a:ext uri="{FF2B5EF4-FFF2-40B4-BE49-F238E27FC236}">
                <a16:creationId xmlns:a16="http://schemas.microsoft.com/office/drawing/2014/main" id="{4712BFCF-D685-4509-9FE4-67ADC316A519}"/>
              </a:ext>
            </a:extLst>
          </p:cNvPr>
          <p:cNvCxnSpPr/>
          <p:nvPr/>
        </p:nvCxnSpPr>
        <p:spPr>
          <a:xfrm rot="16200000" flipH="1">
            <a:off x="6252369" y="4871244"/>
            <a:ext cx="50482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1" name="肘形连接符 40">
            <a:extLst>
              <a:ext uri="{FF2B5EF4-FFF2-40B4-BE49-F238E27FC236}">
                <a16:creationId xmlns:a16="http://schemas.microsoft.com/office/drawing/2014/main" id="{8EB42C78-8FFD-45AA-B19B-880E8DB9B7D6}"/>
              </a:ext>
            </a:extLst>
          </p:cNvPr>
          <p:cNvCxnSpPr/>
          <p:nvPr/>
        </p:nvCxnSpPr>
        <p:spPr>
          <a:xfrm rot="5400000">
            <a:off x="4864894" y="3485356"/>
            <a:ext cx="504825" cy="2773363"/>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2" name="肘形连接符 41">
            <a:extLst>
              <a:ext uri="{FF2B5EF4-FFF2-40B4-BE49-F238E27FC236}">
                <a16:creationId xmlns:a16="http://schemas.microsoft.com/office/drawing/2014/main" id="{6CBBA2D8-52AD-4C6E-8EFF-EA79F8CDA9DA}"/>
              </a:ext>
            </a:extLst>
          </p:cNvPr>
          <p:cNvCxnSpPr/>
          <p:nvPr/>
        </p:nvCxnSpPr>
        <p:spPr>
          <a:xfrm rot="16200000" flipH="1">
            <a:off x="7620794" y="3502819"/>
            <a:ext cx="538163" cy="2771775"/>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24598" name="TextBox 42"/>
          <p:cNvSpPr txBox="1">
            <a:spLocks noChangeArrowheads="1"/>
          </p:cNvSpPr>
          <p:nvPr/>
        </p:nvSpPr>
        <p:spPr bwMode="auto">
          <a:xfrm>
            <a:off x="4810125" y="2492375"/>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599" name="TextBox 43"/>
          <p:cNvSpPr txBox="1">
            <a:spLocks noChangeArrowheads="1"/>
          </p:cNvSpPr>
          <p:nvPr/>
        </p:nvSpPr>
        <p:spPr bwMode="auto">
          <a:xfrm>
            <a:off x="7534275" y="2549525"/>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600" name="TextBox 44"/>
          <p:cNvSpPr txBox="1">
            <a:spLocks noChangeArrowheads="1"/>
          </p:cNvSpPr>
          <p:nvPr/>
        </p:nvSpPr>
        <p:spPr bwMode="auto">
          <a:xfrm>
            <a:off x="7391400" y="36893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601" name="TextBox 45"/>
          <p:cNvSpPr txBox="1">
            <a:spLocks noChangeArrowheads="1"/>
          </p:cNvSpPr>
          <p:nvPr/>
        </p:nvSpPr>
        <p:spPr bwMode="auto">
          <a:xfrm>
            <a:off x="5026025" y="3722688"/>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602" name="TextBox 46"/>
          <p:cNvSpPr txBox="1">
            <a:spLocks noChangeArrowheads="1"/>
          </p:cNvSpPr>
          <p:nvPr/>
        </p:nvSpPr>
        <p:spPr bwMode="auto">
          <a:xfrm>
            <a:off x="6300788" y="4187825"/>
            <a:ext cx="4619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a:t>
            </a:r>
            <a:endParaRPr lang="zh-CN" altLang="en-US" sz="1800">
              <a:ea typeface="宋体" panose="02010600030101010101" pitchFamily="2" charset="-122"/>
            </a:endParaRPr>
          </a:p>
        </p:txBody>
      </p:sp>
      <p:sp>
        <p:nvSpPr>
          <p:cNvPr id="24603" name="TextBox 49"/>
          <p:cNvSpPr txBox="1">
            <a:spLocks noChangeArrowheads="1"/>
          </p:cNvSpPr>
          <p:nvPr/>
        </p:nvSpPr>
        <p:spPr bwMode="auto">
          <a:xfrm>
            <a:off x="2774950" y="3273425"/>
            <a:ext cx="461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a:t>
            </a:r>
            <a:endParaRPr lang="zh-CN" altLang="en-US" sz="1800">
              <a:ea typeface="宋体" panose="02010600030101010101" pitchFamily="2" charset="-122"/>
            </a:endParaRPr>
          </a:p>
        </p:txBody>
      </p:sp>
      <p:sp>
        <p:nvSpPr>
          <p:cNvPr id="24604" name="TextBox 50"/>
          <p:cNvSpPr txBox="1">
            <a:spLocks noChangeArrowheads="1"/>
          </p:cNvSpPr>
          <p:nvPr/>
        </p:nvSpPr>
        <p:spPr bwMode="auto">
          <a:xfrm>
            <a:off x="9685338" y="3211513"/>
            <a:ext cx="4619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a:t>
            </a:r>
            <a:endParaRPr lang="zh-CN" altLang="en-US" sz="1800">
              <a:ea typeface="宋体" panose="02010600030101010101" pitchFamily="2" charset="-122"/>
            </a:endParaRPr>
          </a:p>
        </p:txBody>
      </p:sp>
      <p:sp>
        <p:nvSpPr>
          <p:cNvPr id="24605" name="TextBox 56"/>
          <p:cNvSpPr txBox="1">
            <a:spLocks noChangeArrowheads="1"/>
          </p:cNvSpPr>
          <p:nvPr/>
        </p:nvSpPr>
        <p:spPr bwMode="auto">
          <a:xfrm>
            <a:off x="4810125" y="630872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latin typeface="黑体" panose="02010609060101010101" pitchFamily="49" charset="-122"/>
              </a:rPr>
              <a:t>自上而下的结构示意图</a:t>
            </a:r>
          </a:p>
        </p:txBody>
      </p:sp>
      <p:sp>
        <p:nvSpPr>
          <p:cNvPr id="24606" name="TextBox 57"/>
          <p:cNvSpPr txBox="1">
            <a:spLocks noChangeArrowheads="1"/>
          </p:cNvSpPr>
          <p:nvPr/>
        </p:nvSpPr>
        <p:spPr bwMode="auto">
          <a:xfrm>
            <a:off x="7439025" y="5318125"/>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模块</a:t>
            </a:r>
          </a:p>
        </p:txBody>
      </p:sp>
      <p:sp>
        <p:nvSpPr>
          <p:cNvPr id="25603" name="内容占位符 2"/>
          <p:cNvSpPr>
            <a:spLocks noGrp="1" noChangeArrowheads="1"/>
          </p:cNvSpPr>
          <p:nvPr>
            <p:ph idx="1"/>
          </p:nvPr>
        </p:nvSpPr>
        <p:spPr>
          <a:xfrm>
            <a:off x="1703388" y="1595438"/>
            <a:ext cx="8856662" cy="4641850"/>
          </a:xfrm>
        </p:spPr>
        <p:txBody>
          <a:bodyPr/>
          <a:lstStyle/>
          <a:p>
            <a:pPr>
              <a:lnSpc>
                <a:spcPct val="150000"/>
              </a:lnSpc>
            </a:pPr>
            <a:r>
              <a:rPr lang="zh-CN" altLang="en-US" sz="2800" smtClean="0">
                <a:latin typeface="黑体" panose="02010609060101010101" pitchFamily="49" charset="-122"/>
              </a:rPr>
              <a:t>模块化方法是一种传统的软件开发方法。该方法通常将待开发软件划分为一些功能相对独立的模块，模块与模块之间定义相应的接口，各个模块可以分别单独开发、调试、运行、测试，最后再将多个模块组合起来，进行整体测试，从而完成整个软件的开发。</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结构化程序设计方法</a:t>
            </a:r>
          </a:p>
        </p:txBody>
      </p:sp>
      <p:sp>
        <p:nvSpPr>
          <p:cNvPr id="24579" name="内容占位符 2">
            <a:extLst>
              <a:ext uri="{FF2B5EF4-FFF2-40B4-BE49-F238E27FC236}">
                <a16:creationId xmlns:a16="http://schemas.microsoft.com/office/drawing/2014/main" id="{F4ACBF0B-90D0-436E-BC69-E0EC3C3CAD57}"/>
              </a:ext>
            </a:extLst>
          </p:cNvPr>
          <p:cNvSpPr>
            <a:spLocks noGrp="1"/>
          </p:cNvSpPr>
          <p:nvPr>
            <p:ph idx="1"/>
          </p:nvPr>
        </p:nvSpPr>
        <p:spPr>
          <a:xfrm>
            <a:off x="1981200" y="1268413"/>
            <a:ext cx="8229600" cy="5518150"/>
          </a:xfrm>
        </p:spPr>
        <p:txBody>
          <a:bodyPr/>
          <a:lstStyle/>
          <a:p>
            <a:pPr>
              <a:lnSpc>
                <a:spcPct val="150000"/>
              </a:lnSpc>
              <a:defRPr/>
            </a:pPr>
            <a:r>
              <a:rPr lang="zh-CN" altLang="en-US" sz="2800" dirty="0">
                <a:latin typeface="+mn-ea"/>
              </a:rPr>
              <a:t>采用自上而下、逐步求精的设计方法和单入口、单出口的控制结构</a:t>
            </a:r>
            <a:endParaRPr lang="en-US" altLang="zh-CN" sz="2800" dirty="0">
              <a:latin typeface="+mn-ea"/>
            </a:endParaRPr>
          </a:p>
          <a:p>
            <a:pPr>
              <a:lnSpc>
                <a:spcPct val="150000"/>
              </a:lnSpc>
              <a:defRPr/>
            </a:pPr>
            <a:endParaRPr lang="en-US" altLang="zh-CN" sz="2400" dirty="0"/>
          </a:p>
          <a:p>
            <a:pPr>
              <a:lnSpc>
                <a:spcPct val="150000"/>
              </a:lnSpc>
              <a:defRPr/>
            </a:pPr>
            <a:endParaRPr lang="en-US" altLang="zh-CN" sz="2400" dirty="0"/>
          </a:p>
          <a:p>
            <a:pPr>
              <a:lnSpc>
                <a:spcPct val="150000"/>
              </a:lnSpc>
              <a:defRPr/>
            </a:pPr>
            <a:endParaRPr lang="en-US" altLang="zh-CN" sz="2400" dirty="0"/>
          </a:p>
          <a:p>
            <a:pPr marL="0" indent="0">
              <a:lnSpc>
                <a:spcPct val="150000"/>
              </a:lnSpc>
              <a:buFontTx/>
              <a:buNone/>
              <a:defRPr/>
            </a:pPr>
            <a:r>
              <a:rPr lang="zh-CN" altLang="en-US" sz="2400" dirty="0"/>
              <a:t>   顺序结构        选择结构           </a:t>
            </a:r>
            <a:r>
              <a:rPr lang="en-US" altLang="zh-CN" sz="2400" dirty="0"/>
              <a:t>	</a:t>
            </a:r>
            <a:r>
              <a:rPr lang="zh-CN" altLang="en-US" sz="2400" dirty="0"/>
              <a:t>循环结构</a:t>
            </a:r>
            <a:endParaRPr lang="en-US" altLang="zh-CN" sz="2400" dirty="0"/>
          </a:p>
          <a:p>
            <a:pPr>
              <a:lnSpc>
                <a:spcPct val="150000"/>
              </a:lnSpc>
              <a:defRPr/>
            </a:pPr>
            <a:r>
              <a:rPr lang="zh-CN" altLang="en-US" sz="2800" dirty="0">
                <a:latin typeface="+mn-ea"/>
              </a:rPr>
              <a:t>模块易于识别，每个模块符合单入口、单出口；</a:t>
            </a:r>
            <a:endParaRPr lang="en-US" altLang="zh-CN" sz="2800" dirty="0">
              <a:latin typeface="+mn-ea"/>
            </a:endParaRPr>
          </a:p>
          <a:p>
            <a:pPr>
              <a:lnSpc>
                <a:spcPct val="150000"/>
              </a:lnSpc>
              <a:defRPr/>
            </a:pPr>
            <a:r>
              <a:rPr lang="zh-CN" altLang="en-US" sz="2800" dirty="0">
                <a:latin typeface="+mn-ea"/>
              </a:rPr>
              <a:t>应该控制</a:t>
            </a:r>
            <a:r>
              <a:rPr lang="en-US" altLang="zh-CN" sz="2800" dirty="0" err="1">
                <a:latin typeface="+mn-ea"/>
              </a:rPr>
              <a:t>goto</a:t>
            </a:r>
            <a:r>
              <a:rPr lang="zh-CN" altLang="en-US" sz="2800" dirty="0">
                <a:latin typeface="+mn-ea"/>
              </a:rPr>
              <a:t>语句使用</a:t>
            </a:r>
          </a:p>
        </p:txBody>
      </p:sp>
      <p:pic>
        <p:nvPicPr>
          <p:cNvPr id="5" name="图片 5" descr="b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863" y="2492375"/>
            <a:ext cx="10858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descr="b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363" y="2492375"/>
            <a:ext cx="193675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矩形​​ 5">
            <a:extLst>
              <a:ext uri="{FF2B5EF4-FFF2-40B4-BE49-F238E27FC236}">
                <a16:creationId xmlns:a16="http://schemas.microsoft.com/office/drawing/2014/main" id="{5838511D-7E47-4DB1-B588-26A9796CF488}"/>
              </a:ext>
            </a:extLst>
          </p:cNvPr>
          <p:cNvSpPr/>
          <p:nvPr/>
        </p:nvSpPr>
        <p:spPr>
          <a:xfrm>
            <a:off x="6311900" y="3189288"/>
            <a:ext cx="976313" cy="374650"/>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rgbClr val="000000"/>
                </a:solidFill>
              </a:rPr>
              <a:t>A</a:t>
            </a:r>
            <a:endParaRPr lang="zh-CN" altLang="en-US" dirty="0">
              <a:solidFill>
                <a:srgbClr val="000000"/>
              </a:solidFill>
            </a:endParaRPr>
          </a:p>
        </p:txBody>
      </p:sp>
      <p:sp>
        <p:nvSpPr>
          <p:cNvPr id="113" name="流程图: 决策 112">
            <a:extLst>
              <a:ext uri="{FF2B5EF4-FFF2-40B4-BE49-F238E27FC236}">
                <a16:creationId xmlns:a16="http://schemas.microsoft.com/office/drawing/2014/main" id="{4E69CBA6-926D-488C-A9A2-BEC2E1A5FBF3}"/>
              </a:ext>
            </a:extLst>
          </p:cNvPr>
          <p:cNvSpPr/>
          <p:nvPr/>
        </p:nvSpPr>
        <p:spPr>
          <a:xfrm>
            <a:off x="7248525" y="3497263"/>
            <a:ext cx="996950" cy="611187"/>
          </a:xfrm>
          <a:prstGeom prst="flowChartDecision">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000000"/>
                </a:solidFill>
              </a:rPr>
              <a:t>p1</a:t>
            </a:r>
          </a:p>
        </p:txBody>
      </p:sp>
      <p:cxnSp>
        <p:nvCxnSpPr>
          <p:cNvPr id="114" name="直接箭头​​连接符 9">
            <a:extLst>
              <a:ext uri="{FF2B5EF4-FFF2-40B4-BE49-F238E27FC236}">
                <a16:creationId xmlns:a16="http://schemas.microsoft.com/office/drawing/2014/main" id="{F1C2BF6B-8E28-4A60-A1C2-97BE46929213}"/>
              </a:ext>
            </a:extLst>
          </p:cNvPr>
          <p:cNvCxnSpPr>
            <a:endCxn id="113" idx="0"/>
          </p:cNvCxnSpPr>
          <p:nvPr/>
        </p:nvCxnSpPr>
        <p:spPr>
          <a:xfrm flipH="1">
            <a:off x="7747000" y="2324100"/>
            <a:ext cx="4763" cy="117316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0">
            <a:extLst>
              <a:ext uri="{FF2B5EF4-FFF2-40B4-BE49-F238E27FC236}">
                <a16:creationId xmlns:a16="http://schemas.microsoft.com/office/drawing/2014/main" id="{AAA64ADE-C49B-4F98-AF24-85CD282BED0E}"/>
              </a:ext>
            </a:extLst>
          </p:cNvPr>
          <p:cNvCxnSpPr>
            <a:endCxn id="112" idx="2"/>
          </p:cNvCxnSpPr>
          <p:nvPr/>
        </p:nvCxnSpPr>
        <p:spPr>
          <a:xfrm flipV="1">
            <a:off x="6800850" y="3563938"/>
            <a:ext cx="0" cy="23812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7">
            <a:extLst>
              <a:ext uri="{FF2B5EF4-FFF2-40B4-BE49-F238E27FC236}">
                <a16:creationId xmlns:a16="http://schemas.microsoft.com/office/drawing/2014/main" id="{4568CE9F-4F42-4AC4-B094-D95C90C25F8C}"/>
              </a:ext>
            </a:extLst>
          </p:cNvPr>
          <p:cNvCxnSpPr/>
          <p:nvPr/>
        </p:nvCxnSpPr>
        <p:spPr>
          <a:xfrm flipH="1">
            <a:off x="7739063" y="4052888"/>
            <a:ext cx="12700" cy="60007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7" name="组合 36"/>
          <p:cNvGrpSpPr>
            <a:grpSpLocks/>
          </p:cNvGrpSpPr>
          <p:nvPr/>
        </p:nvGrpSpPr>
        <p:grpSpPr bwMode="auto">
          <a:xfrm>
            <a:off x="6096000" y="2525713"/>
            <a:ext cx="2808288" cy="1958975"/>
            <a:chOff x="5616116" y="2676962"/>
            <a:chExt cx="2569355" cy="2393708"/>
          </a:xfrm>
        </p:grpSpPr>
        <p:sp>
          <p:nvSpPr>
            <p:cNvPr id="118" name="矩形​​ 7">
              <a:extLst>
                <a:ext uri="{FF2B5EF4-FFF2-40B4-BE49-F238E27FC236}">
                  <a16:creationId xmlns:a16="http://schemas.microsoft.com/office/drawing/2014/main" id="{0913D239-C9B0-4CE3-93B1-74EF05DB807C}"/>
                </a:ext>
              </a:extLst>
            </p:cNvPr>
            <p:cNvSpPr/>
            <p:nvPr/>
          </p:nvSpPr>
          <p:spPr>
            <a:xfrm>
              <a:off x="5616116" y="2733215"/>
              <a:ext cx="2569355" cy="2279261"/>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9" name="流程图: 联系 118">
              <a:extLst>
                <a:ext uri="{FF2B5EF4-FFF2-40B4-BE49-F238E27FC236}">
                  <a16:creationId xmlns:a16="http://schemas.microsoft.com/office/drawing/2014/main" id="{39AFC428-C139-48CD-9FEB-737FB84BD4F8}"/>
                </a:ext>
              </a:extLst>
            </p:cNvPr>
            <p:cNvSpPr/>
            <p:nvPr/>
          </p:nvSpPr>
          <p:spPr>
            <a:xfrm>
              <a:off x="7046763" y="2676962"/>
              <a:ext cx="145243" cy="108629"/>
            </a:xfrm>
            <a:prstGeom prst="flowChartConnector">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0" name="流程图: 联系 119">
              <a:extLst>
                <a:ext uri="{FF2B5EF4-FFF2-40B4-BE49-F238E27FC236}">
                  <a16:creationId xmlns:a16="http://schemas.microsoft.com/office/drawing/2014/main" id="{487D4133-3B38-4CC1-B58F-F599FAB86D33}"/>
                </a:ext>
              </a:extLst>
            </p:cNvPr>
            <p:cNvSpPr/>
            <p:nvPr/>
          </p:nvSpPr>
          <p:spPr>
            <a:xfrm>
              <a:off x="7046763" y="4962041"/>
              <a:ext cx="145243" cy="108629"/>
            </a:xfrm>
            <a:prstGeom prst="flowChartConnector">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121" name="TextBox 120"/>
          <p:cNvSpPr txBox="1">
            <a:spLocks noChangeArrowheads="1"/>
          </p:cNvSpPr>
          <p:nvPr/>
        </p:nvSpPr>
        <p:spPr bwMode="auto">
          <a:xfrm>
            <a:off x="6754813" y="3836988"/>
            <a:ext cx="595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600">
                <a:solidFill>
                  <a:srgbClr val="000000"/>
                </a:solidFill>
                <a:latin typeface="宋体" panose="02010600030101010101" pitchFamily="2" charset="-122"/>
                <a:ea typeface="宋体" panose="02010600030101010101" pitchFamily="2" charset="-122"/>
              </a:rPr>
              <a:t>成立</a:t>
            </a:r>
          </a:p>
        </p:txBody>
      </p:sp>
      <p:cxnSp>
        <p:nvCxnSpPr>
          <p:cNvPr id="122" name="直接箭头​​连接符 34">
            <a:extLst>
              <a:ext uri="{FF2B5EF4-FFF2-40B4-BE49-F238E27FC236}">
                <a16:creationId xmlns:a16="http://schemas.microsoft.com/office/drawing/2014/main" id="{182B1309-6562-4EF2-A824-38EA8E74EE21}"/>
              </a:ext>
            </a:extLst>
          </p:cNvPr>
          <p:cNvCxnSpPr/>
          <p:nvPr/>
        </p:nvCxnSpPr>
        <p:spPr>
          <a:xfrm flipH="1">
            <a:off x="6800850" y="3802063"/>
            <a:ext cx="487363" cy="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a:spLocks noChangeArrowheads="1"/>
          </p:cNvSpPr>
          <p:nvPr/>
        </p:nvSpPr>
        <p:spPr bwMode="auto">
          <a:xfrm>
            <a:off x="7843838" y="414655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600">
                <a:solidFill>
                  <a:srgbClr val="000000"/>
                </a:solidFill>
                <a:latin typeface="宋体" panose="02010600030101010101" pitchFamily="2" charset="-122"/>
                <a:ea typeface="宋体" panose="02010600030101010101" pitchFamily="2" charset="-122"/>
              </a:rPr>
              <a:t>不成立</a:t>
            </a:r>
          </a:p>
        </p:txBody>
      </p:sp>
      <p:cxnSp>
        <p:nvCxnSpPr>
          <p:cNvPr id="124" name="直接箭头​​连接符 33">
            <a:extLst>
              <a:ext uri="{FF2B5EF4-FFF2-40B4-BE49-F238E27FC236}">
                <a16:creationId xmlns:a16="http://schemas.microsoft.com/office/drawing/2014/main" id="{227952FE-C64F-46B4-914F-300FEF195720}"/>
              </a:ext>
            </a:extLst>
          </p:cNvPr>
          <p:cNvCxnSpPr/>
          <p:nvPr/>
        </p:nvCxnSpPr>
        <p:spPr>
          <a:xfrm>
            <a:off x="6765925" y="2800350"/>
            <a:ext cx="104457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箭头​​连接符 50">
            <a:extLst>
              <a:ext uri="{FF2B5EF4-FFF2-40B4-BE49-F238E27FC236}">
                <a16:creationId xmlns:a16="http://schemas.microsoft.com/office/drawing/2014/main" id="{03A9C89B-A6C0-4EEC-9160-C4DBE62D3B55}"/>
              </a:ext>
            </a:extLst>
          </p:cNvPr>
          <p:cNvCxnSpPr/>
          <p:nvPr/>
        </p:nvCxnSpPr>
        <p:spPr>
          <a:xfrm flipV="1">
            <a:off x="6780213" y="2774950"/>
            <a:ext cx="0" cy="395288"/>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ppt_x"/>
                                          </p:val>
                                        </p:tav>
                                        <p:tav tm="100000">
                                          <p:val>
                                            <p:strVal val="#ppt_x"/>
                                          </p:val>
                                        </p:tav>
                                      </p:tavLst>
                                    </p:anim>
                                    <p:anim calcmode="lin" valueType="num">
                                      <p:cBhvr additive="base">
                                        <p:cTn id="20" dur="500" fill="hold"/>
                                        <p:tgtEl>
                                          <p:spTgt spid="1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anim calcmode="lin" valueType="num">
                                      <p:cBhvr additive="base">
                                        <p:cTn id="23" dur="500" fill="hold"/>
                                        <p:tgtEl>
                                          <p:spTgt spid="113"/>
                                        </p:tgtEl>
                                        <p:attrNameLst>
                                          <p:attrName>ppt_x</p:attrName>
                                        </p:attrNameLst>
                                      </p:cBhvr>
                                      <p:tavLst>
                                        <p:tav tm="0">
                                          <p:val>
                                            <p:strVal val="#ppt_x"/>
                                          </p:val>
                                        </p:tav>
                                        <p:tav tm="100000">
                                          <p:val>
                                            <p:strVal val="#ppt_x"/>
                                          </p:val>
                                        </p:tav>
                                      </p:tavLst>
                                    </p:anim>
                                    <p:anim calcmode="lin" valueType="num">
                                      <p:cBhvr additive="base">
                                        <p:cTn id="24" dur="500" fill="hold"/>
                                        <p:tgtEl>
                                          <p:spTgt spid="1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fill="hold"/>
                                        <p:tgtEl>
                                          <p:spTgt spid="114"/>
                                        </p:tgtEl>
                                        <p:attrNameLst>
                                          <p:attrName>ppt_x</p:attrName>
                                        </p:attrNameLst>
                                      </p:cBhvr>
                                      <p:tavLst>
                                        <p:tav tm="0">
                                          <p:val>
                                            <p:strVal val="#ppt_x"/>
                                          </p:val>
                                        </p:tav>
                                        <p:tav tm="100000">
                                          <p:val>
                                            <p:strVal val="#ppt_x"/>
                                          </p:val>
                                        </p:tav>
                                      </p:tavLst>
                                    </p:anim>
                                    <p:anim calcmode="lin" valueType="num">
                                      <p:cBhvr additive="base">
                                        <p:cTn id="28" dur="500" fill="hold"/>
                                        <p:tgtEl>
                                          <p:spTgt spid="1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ppt_x"/>
                                          </p:val>
                                        </p:tav>
                                        <p:tav tm="100000">
                                          <p:val>
                                            <p:strVal val="#ppt_x"/>
                                          </p:val>
                                        </p:tav>
                                      </p:tavLst>
                                    </p:anim>
                                    <p:anim calcmode="lin" valueType="num">
                                      <p:cBhvr additive="base">
                                        <p:cTn id="32" dur="500" fill="hold"/>
                                        <p:tgtEl>
                                          <p:spTgt spid="1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500" fill="hold"/>
                                        <p:tgtEl>
                                          <p:spTgt spid="116"/>
                                        </p:tgtEl>
                                        <p:attrNameLst>
                                          <p:attrName>ppt_x</p:attrName>
                                        </p:attrNameLst>
                                      </p:cBhvr>
                                      <p:tavLst>
                                        <p:tav tm="0">
                                          <p:val>
                                            <p:strVal val="#ppt_x"/>
                                          </p:val>
                                        </p:tav>
                                        <p:tav tm="100000">
                                          <p:val>
                                            <p:strVal val="#ppt_x"/>
                                          </p:val>
                                        </p:tav>
                                      </p:tavLst>
                                    </p:anim>
                                    <p:anim calcmode="lin" valueType="num">
                                      <p:cBhvr additive="base">
                                        <p:cTn id="36" dur="500" fill="hold"/>
                                        <p:tgtEl>
                                          <p:spTgt spid="1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500" fill="hold"/>
                                        <p:tgtEl>
                                          <p:spTgt spid="117"/>
                                        </p:tgtEl>
                                        <p:attrNameLst>
                                          <p:attrName>ppt_x</p:attrName>
                                        </p:attrNameLst>
                                      </p:cBhvr>
                                      <p:tavLst>
                                        <p:tav tm="0">
                                          <p:val>
                                            <p:strVal val="#ppt_x"/>
                                          </p:val>
                                        </p:tav>
                                        <p:tav tm="100000">
                                          <p:val>
                                            <p:strVal val="#ppt_x"/>
                                          </p:val>
                                        </p:tav>
                                      </p:tavLst>
                                    </p:anim>
                                    <p:anim calcmode="lin" valueType="num">
                                      <p:cBhvr additive="base">
                                        <p:cTn id="40" dur="500" fill="hold"/>
                                        <p:tgtEl>
                                          <p:spTgt spid="1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500" fill="hold"/>
                                        <p:tgtEl>
                                          <p:spTgt spid="121"/>
                                        </p:tgtEl>
                                        <p:attrNameLst>
                                          <p:attrName>ppt_x</p:attrName>
                                        </p:attrNameLst>
                                      </p:cBhvr>
                                      <p:tavLst>
                                        <p:tav tm="0">
                                          <p:val>
                                            <p:strVal val="#ppt_x"/>
                                          </p:val>
                                        </p:tav>
                                        <p:tav tm="100000">
                                          <p:val>
                                            <p:strVal val="#ppt_x"/>
                                          </p:val>
                                        </p:tav>
                                      </p:tavLst>
                                    </p:anim>
                                    <p:anim calcmode="lin" valueType="num">
                                      <p:cBhvr additive="base">
                                        <p:cTn id="44" dur="500" fill="hold"/>
                                        <p:tgtEl>
                                          <p:spTgt spid="12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additive="base">
                                        <p:cTn id="47" dur="500" fill="hold"/>
                                        <p:tgtEl>
                                          <p:spTgt spid="122"/>
                                        </p:tgtEl>
                                        <p:attrNameLst>
                                          <p:attrName>ppt_x</p:attrName>
                                        </p:attrNameLst>
                                      </p:cBhvr>
                                      <p:tavLst>
                                        <p:tav tm="0">
                                          <p:val>
                                            <p:strVal val="#ppt_x"/>
                                          </p:val>
                                        </p:tav>
                                        <p:tav tm="100000">
                                          <p:val>
                                            <p:strVal val="#ppt_x"/>
                                          </p:val>
                                        </p:tav>
                                      </p:tavLst>
                                    </p:anim>
                                    <p:anim calcmode="lin" valueType="num">
                                      <p:cBhvr additive="base">
                                        <p:cTn id="48" dur="500" fill="hold"/>
                                        <p:tgtEl>
                                          <p:spTgt spid="1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cBhvr additive="base">
                                        <p:cTn id="51" dur="500" fill="hold"/>
                                        <p:tgtEl>
                                          <p:spTgt spid="123"/>
                                        </p:tgtEl>
                                        <p:attrNameLst>
                                          <p:attrName>ppt_x</p:attrName>
                                        </p:attrNameLst>
                                      </p:cBhvr>
                                      <p:tavLst>
                                        <p:tav tm="0">
                                          <p:val>
                                            <p:strVal val="#ppt_x"/>
                                          </p:val>
                                        </p:tav>
                                        <p:tav tm="100000">
                                          <p:val>
                                            <p:strVal val="#ppt_x"/>
                                          </p:val>
                                        </p:tav>
                                      </p:tavLst>
                                    </p:anim>
                                    <p:anim calcmode="lin" valueType="num">
                                      <p:cBhvr additive="base">
                                        <p:cTn id="52" dur="500" fill="hold"/>
                                        <p:tgtEl>
                                          <p:spTgt spid="1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4"/>
                                        </p:tgtEl>
                                        <p:attrNameLst>
                                          <p:attrName>style.visibility</p:attrName>
                                        </p:attrNameLst>
                                      </p:cBhvr>
                                      <p:to>
                                        <p:strVal val="visible"/>
                                      </p:to>
                                    </p:set>
                                    <p:anim calcmode="lin" valueType="num">
                                      <p:cBhvr additive="base">
                                        <p:cTn id="55" dur="500" fill="hold"/>
                                        <p:tgtEl>
                                          <p:spTgt spid="124"/>
                                        </p:tgtEl>
                                        <p:attrNameLst>
                                          <p:attrName>ppt_x</p:attrName>
                                        </p:attrNameLst>
                                      </p:cBhvr>
                                      <p:tavLst>
                                        <p:tav tm="0">
                                          <p:val>
                                            <p:strVal val="#ppt_x"/>
                                          </p:val>
                                        </p:tav>
                                        <p:tav tm="100000">
                                          <p:val>
                                            <p:strVal val="#ppt_x"/>
                                          </p:val>
                                        </p:tav>
                                      </p:tavLst>
                                    </p:anim>
                                    <p:anim calcmode="lin" valueType="num">
                                      <p:cBhvr additive="base">
                                        <p:cTn id="56" dur="500" fill="hold"/>
                                        <p:tgtEl>
                                          <p:spTgt spid="12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anim calcmode="lin" valueType="num">
                                      <p:cBhvr additive="base">
                                        <p:cTn id="59" dur="500" fill="hold"/>
                                        <p:tgtEl>
                                          <p:spTgt spid="125"/>
                                        </p:tgtEl>
                                        <p:attrNameLst>
                                          <p:attrName>ppt_x</p:attrName>
                                        </p:attrNameLst>
                                      </p:cBhvr>
                                      <p:tavLst>
                                        <p:tav tm="0">
                                          <p:val>
                                            <p:strVal val="#ppt_x"/>
                                          </p:val>
                                        </p:tav>
                                        <p:tav tm="100000">
                                          <p:val>
                                            <p:strVal val="#ppt_x"/>
                                          </p:val>
                                        </p:tav>
                                      </p:tavLst>
                                    </p:anim>
                                    <p:anim calcmode="lin" valueType="num">
                                      <p:cBhvr additive="base">
                                        <p:cTn id="60"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24579">
                                            <p:txEl>
                                              <p:pRg st="4" end="4"/>
                                            </p:txEl>
                                          </p:spTgt>
                                        </p:tgtEl>
                                        <p:attrNameLst>
                                          <p:attrName>style.visibility</p:attrName>
                                        </p:attrNameLst>
                                      </p:cBhvr>
                                      <p:to>
                                        <p:strVal val="visible"/>
                                      </p:to>
                                    </p:set>
                                    <p:anim calcmode="lin" valueType="num">
                                      <p:cBhvr additive="base">
                                        <p:cTn id="65"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4579">
                                            <p:txEl>
                                              <p:pRg st="5" end="5"/>
                                            </p:txEl>
                                          </p:spTgt>
                                        </p:tgtEl>
                                        <p:attrNameLst>
                                          <p:attrName>style.visibility</p:attrName>
                                        </p:attrNameLst>
                                      </p:cBhvr>
                                      <p:to>
                                        <p:strVal val="visible"/>
                                      </p:to>
                                    </p:set>
                                    <p:anim calcmode="lin" valueType="num">
                                      <p:cBhvr additive="base">
                                        <p:cTn id="71"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4579">
                                            <p:txEl>
                                              <p:pRg st="5" end="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579">
                                            <p:txEl>
                                              <p:pRg st="6" end="6"/>
                                            </p:txEl>
                                          </p:spTgt>
                                        </p:tgtEl>
                                        <p:attrNameLst>
                                          <p:attrName>style.visibility</p:attrName>
                                        </p:attrNameLst>
                                      </p:cBhvr>
                                      <p:to>
                                        <p:strVal val="visible"/>
                                      </p:to>
                                    </p:set>
                                    <p:anim calcmode="lin" valueType="num">
                                      <p:cBhvr additive="base">
                                        <p:cTn id="75"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21" grpId="0"/>
      <p:bldP spid="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面向对象程序设计</a:t>
            </a:r>
          </a:p>
        </p:txBody>
      </p:sp>
      <p:sp>
        <p:nvSpPr>
          <p:cNvPr id="28675" name="内容占位符 2">
            <a:extLst>
              <a:ext uri="{FF2B5EF4-FFF2-40B4-BE49-F238E27FC236}">
                <a16:creationId xmlns:a16="http://schemas.microsoft.com/office/drawing/2014/main" id="{7C9812FB-394E-4A1E-9A9C-A7F3C77DD633}"/>
              </a:ext>
            </a:extLst>
          </p:cNvPr>
          <p:cNvSpPr>
            <a:spLocks noGrp="1" noChangeArrowheads="1"/>
          </p:cNvSpPr>
          <p:nvPr>
            <p:ph idx="1"/>
          </p:nvPr>
        </p:nvSpPr>
        <p:spPr>
          <a:xfrm>
            <a:off x="1703388" y="1595438"/>
            <a:ext cx="8856662" cy="4641850"/>
          </a:xfrm>
        </p:spPr>
        <p:txBody>
          <a:bodyPr/>
          <a:lstStyle/>
          <a:p>
            <a:pPr>
              <a:lnSpc>
                <a:spcPct val="150000"/>
              </a:lnSpc>
              <a:defRPr/>
            </a:pPr>
            <a:r>
              <a:rPr lang="zh-CN" altLang="en-US" sz="2800" dirty="0">
                <a:latin typeface="+mn-ea"/>
              </a:rPr>
              <a:t>面向对象（</a:t>
            </a:r>
            <a:r>
              <a:rPr lang="en-US" altLang="zh-CN" sz="2800" dirty="0">
                <a:latin typeface="+mn-ea"/>
              </a:rPr>
              <a:t>Object </a:t>
            </a:r>
            <a:r>
              <a:rPr lang="en-US" altLang="zh-CN" sz="2800" dirty="0" err="1">
                <a:latin typeface="+mn-ea"/>
              </a:rPr>
              <a:t>Oriented,OO</a:t>
            </a:r>
            <a:r>
              <a:rPr lang="zh-CN" altLang="en-US" sz="2800" dirty="0">
                <a:latin typeface="+mn-ea"/>
              </a:rPr>
              <a:t>）方法的出发点和基本原则，是尽可能地模拟现实世界中人类的思维方式，使开发软件的方法和过程尽可能地接近人类解决问题的方法和过程。它具备四个要点：</a:t>
            </a:r>
            <a:endParaRPr lang="en-US" altLang="zh-CN" sz="2800" dirty="0">
              <a:latin typeface="+mn-ea"/>
            </a:endParaRPr>
          </a:p>
          <a:p>
            <a:pPr lvl="1">
              <a:lnSpc>
                <a:spcPct val="150000"/>
              </a:lnSpc>
              <a:defRPr/>
            </a:pPr>
            <a:r>
              <a:rPr lang="zh-CN" altLang="en-US" sz="2400" dirty="0">
                <a:latin typeface="宋体" panose="02010600030101010101" pitchFamily="2" charset="-122"/>
                <a:ea typeface="宋体" panose="02010600030101010101" pitchFamily="2" charset="-122"/>
              </a:rPr>
              <a:t>对象是组成客观世界的基本元素</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对象是属于某个类的</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继承性</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消息传递</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对象和类</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982663"/>
            <a:ext cx="7343775" cy="587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latin typeface="黑体" panose="02010609060101010101" pitchFamily="49" charset="-122"/>
              </a:rPr>
              <a:t>基本手段</a:t>
            </a:r>
            <a:r>
              <a:rPr lang="en-US" altLang="zh-CN" smtClean="0">
                <a:latin typeface="黑体" panose="02010609060101010101" pitchFamily="49" charset="-122"/>
              </a:rPr>
              <a:t>——</a:t>
            </a:r>
            <a:r>
              <a:rPr lang="zh-CN" altLang="en-US" smtClean="0">
                <a:latin typeface="黑体" panose="02010609060101010101" pitchFamily="49" charset="-122"/>
              </a:rPr>
              <a:t>抽象</a:t>
            </a:r>
          </a:p>
        </p:txBody>
      </p:sp>
      <p:sp>
        <p:nvSpPr>
          <p:cNvPr id="30723" name="内容占位符 2"/>
          <p:cNvSpPr>
            <a:spLocks noGrp="1" noChangeArrowheads="1"/>
          </p:cNvSpPr>
          <p:nvPr>
            <p:ph idx="1"/>
          </p:nvPr>
        </p:nvSpPr>
        <p:spPr>
          <a:xfrm>
            <a:off x="1981200" y="1595438"/>
            <a:ext cx="8229600" cy="4641850"/>
          </a:xfrm>
        </p:spPr>
        <p:txBody>
          <a:bodyPr/>
          <a:lstStyle/>
          <a:p>
            <a:pPr>
              <a:lnSpc>
                <a:spcPct val="150000"/>
              </a:lnSpc>
            </a:pPr>
            <a:r>
              <a:rPr lang="zh-CN" altLang="en-US" sz="2800" smtClean="0">
                <a:latin typeface="黑体" panose="02010609060101010101" pitchFamily="49" charset="-122"/>
              </a:rPr>
              <a:t>抽象是人类认识问题的基本手段之一，是选择性忽略。抽象的过程，就是对问题进行分析和认识的过程。</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三大特征</a:t>
            </a:r>
          </a:p>
        </p:txBody>
      </p:sp>
      <p:sp>
        <p:nvSpPr>
          <p:cNvPr id="31747" name="内容占位符 2">
            <a:extLst>
              <a:ext uri="{FF2B5EF4-FFF2-40B4-BE49-F238E27FC236}">
                <a16:creationId xmlns:a16="http://schemas.microsoft.com/office/drawing/2014/main" id="{3E99D7B3-6A57-4122-AD96-3D7980A00C01}"/>
              </a:ext>
            </a:extLst>
          </p:cNvPr>
          <p:cNvSpPr>
            <a:spLocks noGrp="1" noChangeArrowheads="1"/>
          </p:cNvSpPr>
          <p:nvPr>
            <p:ph idx="1"/>
          </p:nvPr>
        </p:nvSpPr>
        <p:spPr>
          <a:xfrm>
            <a:off x="1981200" y="1595438"/>
            <a:ext cx="8229600" cy="4641850"/>
          </a:xfrm>
        </p:spPr>
        <p:txBody>
          <a:bodyPr/>
          <a:lstStyle/>
          <a:p>
            <a:pPr>
              <a:lnSpc>
                <a:spcPct val="150000"/>
              </a:lnSpc>
              <a:defRPr/>
            </a:pPr>
            <a:r>
              <a:rPr lang="zh-CN" altLang="en-US" sz="2800" dirty="0">
                <a:latin typeface="+mn-ea"/>
              </a:rPr>
              <a:t>封装</a:t>
            </a:r>
            <a:endParaRPr lang="en-US" altLang="zh-CN" sz="2800" dirty="0">
              <a:latin typeface="+mn-ea"/>
            </a:endParaRPr>
          </a:p>
          <a:p>
            <a:pPr>
              <a:lnSpc>
                <a:spcPct val="150000"/>
              </a:lnSpc>
              <a:defRPr/>
            </a:pPr>
            <a:r>
              <a:rPr lang="zh-CN" altLang="en-US" sz="2800" dirty="0">
                <a:latin typeface="+mn-ea"/>
              </a:rPr>
              <a:t>继承</a:t>
            </a:r>
            <a:endParaRPr lang="en-US" altLang="zh-CN" sz="2800" dirty="0">
              <a:latin typeface="+mn-ea"/>
            </a:endParaRPr>
          </a:p>
          <a:p>
            <a:pPr>
              <a:lnSpc>
                <a:spcPct val="150000"/>
              </a:lnSpc>
              <a:defRPr/>
            </a:pPr>
            <a:r>
              <a:rPr lang="zh-CN" altLang="en-US" sz="2800" dirty="0">
                <a:latin typeface="+mn-ea"/>
              </a:rPr>
              <a:t>多态</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内容</a:t>
            </a:r>
            <a:endParaRPr lang="en-US" altLang="zh-CN" smtClean="0"/>
          </a:p>
        </p:txBody>
      </p:sp>
      <p:sp>
        <p:nvSpPr>
          <p:cNvPr id="32771" name="Rectangle 3"/>
          <p:cNvSpPr>
            <a:spLocks noGrp="1" noChangeArrowheads="1"/>
          </p:cNvSpPr>
          <p:nvPr>
            <p:ph type="body" idx="1"/>
          </p:nvPr>
        </p:nvSpPr>
        <p:spPr>
          <a:xfrm>
            <a:off x="1981200" y="1811338"/>
            <a:ext cx="8229600" cy="4641850"/>
          </a:xfrm>
        </p:spPr>
        <p:txBody>
          <a:bodyPr/>
          <a:lstStyle/>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软件生命周期</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endParaRPr lang="en-US" altLang="zh-CN" sz="360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软件生命周期</a:t>
            </a:r>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662113"/>
            <a:ext cx="8328025"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8"/>
          <p:cNvGrpSpPr>
            <a:grpSpLocks/>
          </p:cNvGrpSpPr>
          <p:nvPr/>
        </p:nvGrpSpPr>
        <p:grpSpPr bwMode="auto">
          <a:xfrm>
            <a:off x="2900363" y="1557338"/>
            <a:ext cx="5572125" cy="4440237"/>
            <a:chOff x="647564" y="2276872"/>
            <a:chExt cx="5572383" cy="4441554"/>
          </a:xfrm>
        </p:grpSpPr>
        <p:sp>
          <p:nvSpPr>
            <p:cNvPr id="30" name="椭圆 29">
              <a:extLst>
                <a:ext uri="{FF2B5EF4-FFF2-40B4-BE49-F238E27FC236}">
                  <a16:creationId xmlns:a16="http://schemas.microsoft.com/office/drawing/2014/main" id="{F47B7A74-1E17-48DF-8D7D-F850908E9DE8}"/>
                </a:ext>
              </a:extLst>
            </p:cNvPr>
            <p:cNvSpPr/>
            <p:nvPr/>
          </p:nvSpPr>
          <p:spPr>
            <a:xfrm>
              <a:off x="1511204" y="2961287"/>
              <a:ext cx="3889555" cy="37571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椭圆 30">
              <a:extLst>
                <a:ext uri="{FF2B5EF4-FFF2-40B4-BE49-F238E27FC236}">
                  <a16:creationId xmlns:a16="http://schemas.microsoft.com/office/drawing/2014/main" id="{554905B4-1EF2-4786-AB68-E30C424875E4}"/>
                </a:ext>
              </a:extLst>
            </p:cNvPr>
            <p:cNvSpPr/>
            <p:nvPr/>
          </p:nvSpPr>
          <p:spPr>
            <a:xfrm>
              <a:off x="2665369" y="2276872"/>
              <a:ext cx="1368488" cy="1368831"/>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solidFill>
                    <a:schemeClr val="tx1"/>
                  </a:solidFill>
                </a:rPr>
                <a:t>技术可行性</a:t>
              </a:r>
            </a:p>
          </p:txBody>
        </p:sp>
        <p:sp>
          <p:nvSpPr>
            <p:cNvPr id="32" name="椭圆 31">
              <a:extLst>
                <a:ext uri="{FF2B5EF4-FFF2-40B4-BE49-F238E27FC236}">
                  <a16:creationId xmlns:a16="http://schemas.microsoft.com/office/drawing/2014/main" id="{A07D0A5E-439D-42C4-A8F4-58F98B55E5D2}"/>
                </a:ext>
              </a:extLst>
            </p:cNvPr>
            <p:cNvSpPr/>
            <p:nvPr/>
          </p:nvSpPr>
          <p:spPr>
            <a:xfrm>
              <a:off x="647564" y="4868440"/>
              <a:ext cx="1512957" cy="151333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solidFill>
                    <a:schemeClr val="tx1"/>
                  </a:solidFill>
                </a:rPr>
                <a:t>社会可行性</a:t>
              </a:r>
            </a:p>
          </p:txBody>
        </p:sp>
        <p:sp>
          <p:nvSpPr>
            <p:cNvPr id="33" name="椭圆 32">
              <a:extLst>
                <a:ext uri="{FF2B5EF4-FFF2-40B4-BE49-F238E27FC236}">
                  <a16:creationId xmlns:a16="http://schemas.microsoft.com/office/drawing/2014/main" id="{861A3E04-CB5B-429D-A348-A93BAADF699C}"/>
                </a:ext>
              </a:extLst>
            </p:cNvPr>
            <p:cNvSpPr/>
            <p:nvPr/>
          </p:nvSpPr>
          <p:spPr>
            <a:xfrm>
              <a:off x="4706989" y="4839857"/>
              <a:ext cx="1512958" cy="1511748"/>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solidFill>
                    <a:schemeClr val="tx1"/>
                  </a:solidFill>
                </a:rPr>
                <a:t>经济可行性</a:t>
              </a:r>
            </a:p>
          </p:txBody>
        </p:sp>
        <p:sp>
          <p:nvSpPr>
            <p:cNvPr id="34" name="椭圆 33">
              <a:extLst>
                <a:ext uri="{FF2B5EF4-FFF2-40B4-BE49-F238E27FC236}">
                  <a16:creationId xmlns:a16="http://schemas.microsoft.com/office/drawing/2014/main" id="{8DD3EF24-1491-44D4-8315-ED3446C9583F}"/>
                </a:ext>
              </a:extLst>
            </p:cNvPr>
            <p:cNvSpPr/>
            <p:nvPr/>
          </p:nvSpPr>
          <p:spPr>
            <a:xfrm>
              <a:off x="2366906" y="3898190"/>
              <a:ext cx="2105122" cy="206436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dirty="0">
                  <a:solidFill>
                    <a:schemeClr val="tx1"/>
                  </a:solidFill>
                </a:rPr>
                <a:t>可行性研究</a:t>
              </a:r>
            </a:p>
          </p:txBody>
        </p:sp>
      </p:grpSp>
      <p:sp>
        <p:nvSpPr>
          <p:cNvPr id="34819" name="标题 1"/>
          <p:cNvSpPr>
            <a:spLocks noGrp="1" noChangeArrowheads="1"/>
          </p:cNvSpPr>
          <p:nvPr>
            <p:ph type="title"/>
          </p:nvPr>
        </p:nvSpPr>
        <p:spPr/>
        <p:txBody>
          <a:bodyPr/>
          <a:lstStyle/>
          <a:p>
            <a:r>
              <a:rPr lang="zh-CN" altLang="en-US" smtClean="0"/>
              <a:t>可行性研究</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608138"/>
            <a:ext cx="3789363"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arn(inVertical)">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内容</a:t>
            </a:r>
            <a:endParaRPr lang="en-US" altLang="zh-CN" smtClean="0"/>
          </a:p>
        </p:txBody>
      </p:sp>
      <p:sp>
        <p:nvSpPr>
          <p:cNvPr id="7171" name="Rectangle 3"/>
          <p:cNvSpPr>
            <a:spLocks noGrp="1" noChangeArrowheads="1"/>
          </p:cNvSpPr>
          <p:nvPr>
            <p:ph type="body" idx="1"/>
          </p:nvPr>
        </p:nvSpPr>
        <p:spPr>
          <a:xfrm>
            <a:off x="1981200" y="1811338"/>
            <a:ext cx="8229600" cy="4641850"/>
          </a:xfrm>
        </p:spPr>
        <p:txBody>
          <a:bodyPr/>
          <a:lstStyle/>
          <a:p>
            <a:pPr marL="742950" indent="-7429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程序设计概述</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pPr>
            <a:endParaRPr lang="en-US" altLang="zh-CN" sz="2800" smtClean="0">
              <a:latin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需求分析</a:t>
            </a:r>
          </a:p>
        </p:txBody>
      </p:sp>
      <p:sp>
        <p:nvSpPr>
          <p:cNvPr id="35843" name="内容占位符 2"/>
          <p:cNvSpPr>
            <a:spLocks noGrp="1" noChangeArrowheads="1"/>
          </p:cNvSpPr>
          <p:nvPr>
            <p:ph idx="1"/>
          </p:nvPr>
        </p:nvSpPr>
        <p:spPr>
          <a:xfrm>
            <a:off x="1981200" y="1811338"/>
            <a:ext cx="8229600" cy="4641850"/>
          </a:xfrm>
        </p:spPr>
        <p:txBody>
          <a:bodyPr/>
          <a:lstStyle/>
          <a:p>
            <a:pPr>
              <a:lnSpc>
                <a:spcPct val="150000"/>
              </a:lnSpc>
            </a:pPr>
            <a:r>
              <a:rPr lang="zh-CN" altLang="en-US" sz="2800" smtClean="0">
                <a:latin typeface="黑体" panose="02010609060101010101" pitchFamily="49" charset="-122"/>
              </a:rPr>
              <a:t>软件需求分析就是把软件计划期间建立的软件可行性分析求精和细化，分析各种可能的解法。是确定系统必须完成哪些工作，也就是对目标系统提出完整、准确、清晰、具体的要求。</a:t>
            </a:r>
            <a:endParaRPr lang="en-US" altLang="zh-CN" sz="2800" smtClean="0">
              <a:latin typeface="黑体" panose="02010609060101010101" pitchFamily="49" charset="-122"/>
            </a:endParaRPr>
          </a:p>
          <a:p>
            <a:pPr>
              <a:lnSpc>
                <a:spcPct val="150000"/>
              </a:lnSpc>
            </a:pPr>
            <a:r>
              <a:rPr lang="zh-CN" altLang="en-US" sz="2800" smtClean="0">
                <a:latin typeface="黑体" panose="02010609060101010101" pitchFamily="49" charset="-122"/>
              </a:rPr>
              <a:t>软件需求包括三个不同的层次：业务需求、用户需求和功能需求</a:t>
            </a:r>
            <a:r>
              <a:rPr lang="en-US" altLang="zh-CN" sz="2800" smtClean="0">
                <a:latin typeface="黑体" panose="02010609060101010101" pitchFamily="49" charset="-122"/>
              </a:rPr>
              <a:t>(</a:t>
            </a:r>
            <a:r>
              <a:rPr lang="zh-CN" altLang="en-US" sz="2800" smtClean="0">
                <a:latin typeface="黑体" panose="02010609060101010101" pitchFamily="49" charset="-122"/>
              </a:rPr>
              <a:t>也包括非功能需求</a:t>
            </a:r>
            <a:r>
              <a:rPr lang="en-US" altLang="zh-CN" sz="2800" smtClean="0">
                <a:latin typeface="黑体" panose="02010609060101010101" pitchFamily="49" charset="-122"/>
              </a:rPr>
              <a:t>)</a:t>
            </a:r>
            <a:r>
              <a:rPr lang="zh-CN" altLang="en-US" sz="2800" smtClean="0">
                <a:latin typeface="黑体" panose="02010609060101010101" pitchFamily="49" charset="-122"/>
              </a:rPr>
              <a: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用例图</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l="12891" t="7500" r="18555" b="12811"/>
          <a:stretch>
            <a:fillRect/>
          </a:stretch>
        </p:blipFill>
        <p:spPr bwMode="auto">
          <a:xfrm>
            <a:off x="2495550" y="1125538"/>
            <a:ext cx="77152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zh-CN" altLang="en-US" smtClean="0"/>
              <a:t>系统设计</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l="4688" t="2812" r="8594" b="3436"/>
          <a:stretch>
            <a:fillRect/>
          </a:stretch>
        </p:blipFill>
        <p:spPr bwMode="auto">
          <a:xfrm>
            <a:off x="1524000" y="393700"/>
            <a:ext cx="9144000" cy="617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zh-CN" altLang="en-US" smtClean="0"/>
              <a:t>编码实现</a:t>
            </a:r>
          </a:p>
        </p:txBody>
      </p:sp>
      <p:pic>
        <p:nvPicPr>
          <p:cNvPr id="2" name="图片 1"/>
          <p:cNvPicPr>
            <a:picLocks noChangeAspect="1"/>
          </p:cNvPicPr>
          <p:nvPr/>
        </p:nvPicPr>
        <p:blipFill>
          <a:blip r:embed="rId2"/>
          <a:stretch>
            <a:fillRect/>
          </a:stretch>
        </p:blipFill>
        <p:spPr>
          <a:xfrm>
            <a:off x="1199456" y="1700808"/>
            <a:ext cx="10293350" cy="4537075"/>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p:txBody>
          <a:bodyPr/>
          <a:lstStyle/>
          <a:p>
            <a:r>
              <a:rPr lang="zh-CN" altLang="en-US" smtClean="0"/>
              <a:t>软件测试</a:t>
            </a:r>
          </a:p>
        </p:txBody>
      </p:sp>
      <p:pic>
        <p:nvPicPr>
          <p:cNvPr id="399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981075"/>
            <a:ext cx="7045325" cy="586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p:txBody>
          <a:bodyPr/>
          <a:lstStyle/>
          <a:p>
            <a:r>
              <a:rPr lang="zh-CN" altLang="en-US" smtClean="0"/>
              <a:t>部署</a:t>
            </a:r>
          </a:p>
        </p:txBody>
      </p:sp>
      <p:sp>
        <p:nvSpPr>
          <p:cNvPr id="40963" name="内容占位符 2"/>
          <p:cNvSpPr>
            <a:spLocks noGrp="1" noChangeArrowheads="1"/>
          </p:cNvSpPr>
          <p:nvPr>
            <p:ph idx="1"/>
          </p:nvPr>
        </p:nvSpPr>
        <p:spPr/>
        <p:txBody>
          <a:bodyPr/>
          <a:lstStyle/>
          <a:p>
            <a:endParaRPr lang="zh-CN" alt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922338"/>
            <a:ext cx="89122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p:txBody>
          <a:bodyPr/>
          <a:lstStyle/>
          <a:p>
            <a:r>
              <a:rPr lang="zh-CN" altLang="en-US" smtClean="0"/>
              <a:t>软件维护</a:t>
            </a:r>
          </a:p>
        </p:txBody>
      </p:sp>
      <p:sp>
        <p:nvSpPr>
          <p:cNvPr id="41987" name="内容占位符 2"/>
          <p:cNvSpPr>
            <a:spLocks noGrp="1" noChangeArrowheads="1"/>
          </p:cNvSpPr>
          <p:nvPr>
            <p:ph idx="1"/>
          </p:nvPr>
        </p:nvSpPr>
        <p:spPr/>
        <p:txBody>
          <a:bodyPr/>
          <a:lstStyle/>
          <a:p>
            <a:endParaRPr lang="zh-CN" altLang="en-US" smtClean="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1633538"/>
            <a:ext cx="9026525"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1916113"/>
            <a:ext cx="15986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947738"/>
            <a:ext cx="7732713"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arn(inVertical)">
                                      <p:cBhvr>
                                        <p:cTn id="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p:txBody>
          <a:bodyPr/>
          <a:lstStyle/>
          <a:p>
            <a:r>
              <a:rPr lang="zh-CN" altLang="en-US" smtClean="0"/>
              <a:t>软件过程知多少</a:t>
            </a:r>
          </a:p>
        </p:txBody>
      </p:sp>
      <p:sp>
        <p:nvSpPr>
          <p:cNvPr id="43011" name="内容占位符 2">
            <a:extLst>
              <a:ext uri="{FF2B5EF4-FFF2-40B4-BE49-F238E27FC236}">
                <a16:creationId xmlns:a16="http://schemas.microsoft.com/office/drawing/2014/main" id="{C07DB7D7-290C-4C31-A6F4-0F80F57C492D}"/>
              </a:ext>
            </a:extLst>
          </p:cNvPr>
          <p:cNvSpPr>
            <a:spLocks noGrp="1" noChangeArrowheads="1"/>
          </p:cNvSpPr>
          <p:nvPr>
            <p:ph idx="1"/>
          </p:nvPr>
        </p:nvSpPr>
        <p:spPr>
          <a:xfrm>
            <a:off x="1703388" y="1341438"/>
            <a:ext cx="8856662" cy="4641850"/>
          </a:xfrm>
        </p:spPr>
        <p:txBody>
          <a:bodyPr/>
          <a:lstStyle/>
          <a:p>
            <a:pPr>
              <a:lnSpc>
                <a:spcPct val="150000"/>
              </a:lnSpc>
              <a:defRPr/>
            </a:pPr>
            <a:r>
              <a:rPr lang="zh-CN" altLang="en-US" sz="2800" dirty="0">
                <a:latin typeface="+mn-ea"/>
              </a:rPr>
              <a:t>瀑布模型的优点</a:t>
            </a:r>
            <a:endParaRPr lang="en-US" altLang="zh-CN" sz="2800" dirty="0">
              <a:latin typeface="+mn-ea"/>
            </a:endParaRPr>
          </a:p>
          <a:p>
            <a:pPr lvl="1">
              <a:lnSpc>
                <a:spcPct val="150000"/>
              </a:lnSpc>
              <a:defRPr/>
            </a:pPr>
            <a:r>
              <a:rPr lang="zh-CN" altLang="en-US" sz="2400" dirty="0">
                <a:latin typeface="宋体" panose="02010600030101010101" pitchFamily="2" charset="-122"/>
                <a:ea typeface="宋体" panose="02010600030101010101" pitchFamily="2" charset="-122"/>
              </a:rPr>
              <a:t>为项目提供了按阶段划分的检查点</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当前一阶段完成后，您只需要去关注后续阶段</a:t>
            </a:r>
            <a:endParaRPr lang="en-US" altLang="zh-CN" sz="2400" dirty="0">
              <a:latin typeface="宋体" panose="02010600030101010101" pitchFamily="2" charset="-122"/>
              <a:ea typeface="宋体" panose="02010600030101010101" pitchFamily="2" charset="-122"/>
            </a:endParaRPr>
          </a:p>
          <a:p>
            <a:pPr>
              <a:lnSpc>
                <a:spcPct val="150000"/>
              </a:lnSpc>
              <a:defRPr/>
            </a:pPr>
            <a:r>
              <a:rPr lang="zh-CN" altLang="en-US" sz="2800" dirty="0">
                <a:latin typeface="+mn-ea"/>
              </a:rPr>
              <a:t>瀑布模型的缺点</a:t>
            </a:r>
            <a:endParaRPr lang="en-US" altLang="zh-CN" sz="2800" dirty="0">
              <a:latin typeface="+mn-ea"/>
            </a:endParaRPr>
          </a:p>
          <a:p>
            <a:pPr lvl="1">
              <a:lnSpc>
                <a:spcPct val="150000"/>
              </a:lnSpc>
              <a:defRPr/>
            </a:pPr>
            <a:r>
              <a:rPr lang="zh-CN" altLang="en-US" sz="2400" dirty="0">
                <a:latin typeface="宋体" panose="02010600030101010101" pitchFamily="2" charset="-122"/>
                <a:ea typeface="宋体" panose="02010600030101010101" pitchFamily="2" charset="-122"/>
              </a:rPr>
              <a:t>在项目各个阶段之间极少有反馈。 </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只有在项目生命周期的后期才能看到结果。</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通过过多的强制完成日期和里程碑来跟踪各个项目阶段。</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不适应用户需求的变化</a:t>
            </a:r>
            <a:endParaRPr lang="en-US" altLang="zh-CN" sz="2400" dirty="0">
              <a:latin typeface="宋体" panose="02010600030101010101" pitchFamily="2" charset="-122"/>
              <a:ea typeface="宋体" panose="02010600030101010101" pitchFamily="2" charset="-122"/>
            </a:endParaRPr>
          </a:p>
          <a:p>
            <a:pPr>
              <a:lnSpc>
                <a:spcPct val="150000"/>
              </a:lnSpc>
              <a:defRPr/>
            </a:pPr>
            <a:endParaRPr lang="zh-CN" alt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smtClean="0"/>
              <a:t>软件过程知多少</a:t>
            </a:r>
          </a:p>
        </p:txBody>
      </p:sp>
      <p:sp>
        <p:nvSpPr>
          <p:cNvPr id="3" name="内容占位符 2"/>
          <p:cNvSpPr>
            <a:spLocks noGrp="1" noChangeArrowheads="1"/>
          </p:cNvSpPr>
          <p:nvPr>
            <p:ph idx="1"/>
          </p:nvPr>
        </p:nvSpPr>
        <p:spPr>
          <a:xfrm>
            <a:off x="1706563" y="1341438"/>
            <a:ext cx="8929687" cy="4641850"/>
          </a:xfrm>
        </p:spPr>
        <p:txBody>
          <a:bodyPr/>
          <a:lstStyle/>
          <a:p>
            <a:pPr marL="342900" lvl="4" indent="-342900">
              <a:lnSpc>
                <a:spcPct val="150000"/>
              </a:lnSpc>
              <a:buFontTx/>
              <a:buChar char="•"/>
            </a:pPr>
            <a:r>
              <a:rPr lang="en-US" altLang="zh-CN" sz="2800" smtClean="0">
                <a:latin typeface="Times New Roman" panose="02020603050405020304" pitchFamily="18" charset="0"/>
                <a:cs typeface="Times New Roman" panose="02020603050405020304" pitchFamily="18" charset="0"/>
              </a:rPr>
              <a:t>RUP</a:t>
            </a:r>
            <a:r>
              <a:rPr lang="zh-CN" altLang="en-US"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Scrum</a:t>
            </a:r>
            <a:r>
              <a:rPr lang="zh-CN" altLang="en-US"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ICONIX</a:t>
            </a:r>
            <a:r>
              <a:rPr lang="zh-CN" altLang="en-US" sz="2800" smtClean="0">
                <a:latin typeface="Times New Roman" panose="02020603050405020304" pitchFamily="18" charset="0"/>
                <a:cs typeface="Times New Roman" panose="02020603050405020304" pitchFamily="18" charset="0"/>
              </a:rPr>
              <a:t>等等</a:t>
            </a:r>
            <a:endParaRPr lang="en-US" altLang="zh-CN" sz="2800" smtClean="0">
              <a:latin typeface="Times New Roman" panose="02020603050405020304" pitchFamily="18" charset="0"/>
              <a:cs typeface="Times New Roman" panose="02020603050405020304" pitchFamily="18" charset="0"/>
            </a:endParaRPr>
          </a:p>
          <a:p>
            <a:pPr>
              <a:lnSpc>
                <a:spcPct val="150000"/>
              </a:lnSpc>
            </a:pPr>
            <a:r>
              <a:rPr lang="en-US" altLang="zh-CN" sz="2800" smtClean="0">
                <a:latin typeface="Times New Roman" panose="02020603050405020304" pitchFamily="18" charset="0"/>
                <a:cs typeface="Times New Roman" panose="02020603050405020304" pitchFamily="18" charset="0"/>
              </a:rPr>
              <a:t>RUP</a:t>
            </a:r>
            <a:r>
              <a:rPr lang="zh-CN" altLang="en-US" sz="2800" smtClean="0">
                <a:latin typeface="Times New Roman" panose="02020603050405020304" pitchFamily="18" charset="0"/>
                <a:cs typeface="Times New Roman" panose="02020603050405020304" pitchFamily="18" charset="0"/>
              </a:rPr>
              <a:t>模型（</a:t>
            </a:r>
            <a:r>
              <a:rPr lang="en-US" altLang="zh-CN" sz="2800" smtClean="0">
                <a:latin typeface="Times New Roman" panose="02020603050405020304" pitchFamily="18" charset="0"/>
                <a:cs typeface="Times New Roman" panose="02020603050405020304" pitchFamily="18" charset="0"/>
              </a:rPr>
              <a:t>Rational Unified Process</a:t>
            </a:r>
            <a:r>
              <a:rPr lang="zh-CN" altLang="en-US" sz="2800" smtClean="0">
                <a:latin typeface="Times New Roman" panose="02020603050405020304" pitchFamily="18" charset="0"/>
                <a:cs typeface="Times New Roman" panose="02020603050405020304" pitchFamily="18" charset="0"/>
              </a:rPr>
              <a:t>，统一软件开发过程，统一软件过程</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是一个面向对象且基于网络的程序开发方法论。</a:t>
            </a:r>
            <a:endParaRPr lang="en-US" altLang="zh-CN" sz="2800" smtClean="0">
              <a:latin typeface="Times New Roman" panose="02020603050405020304" pitchFamily="18" charset="0"/>
              <a:cs typeface="Times New Roman" panose="02020603050405020304" pitchFamily="18" charset="0"/>
            </a:endParaRPr>
          </a:p>
          <a:p>
            <a:pPr lvl="1">
              <a:lnSpc>
                <a:spcPct val="150000"/>
              </a:lnSpc>
            </a:pPr>
            <a:r>
              <a:rPr lang="zh-CN" altLang="en-US" sz="2400" smtClean="0">
                <a:latin typeface="Times New Roman" panose="02020603050405020304" pitchFamily="18" charset="0"/>
                <a:ea typeface="宋体" panose="02010600030101010101" pitchFamily="2" charset="-122"/>
                <a:cs typeface="Times New Roman" panose="02020603050405020304" pitchFamily="18" charset="0"/>
              </a:rPr>
              <a:t>因为软件越发复杂，不可能一次性就能把软件做的完整，而</a:t>
            </a:r>
            <a:r>
              <a:rPr lang="en-US" altLang="zh-CN" sz="2400" smtClean="0">
                <a:latin typeface="Times New Roman" panose="02020603050405020304" pitchFamily="18" charset="0"/>
                <a:ea typeface="宋体" panose="02010600030101010101" pitchFamily="2" charset="-122"/>
                <a:cs typeface="Times New Roman" panose="02020603050405020304" pitchFamily="18" charset="0"/>
              </a:rPr>
              <a:t>RUP</a:t>
            </a:r>
            <a:r>
              <a:rPr lang="zh-CN" altLang="en-US" sz="2400" smtClean="0">
                <a:latin typeface="Times New Roman" panose="02020603050405020304" pitchFamily="18" charset="0"/>
                <a:ea typeface="宋体" panose="02010600030101010101" pitchFamily="2" charset="-122"/>
                <a:cs typeface="Times New Roman" panose="02020603050405020304" pitchFamily="18" charset="0"/>
              </a:rPr>
              <a:t>可以用迭代开发来更好的应对变化，使软件的实践更加完整。</a:t>
            </a:r>
            <a:endParaRPr lang="en-US" altLang="zh-CN" sz="240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en-US" altLang="zh-CN" smtClean="0"/>
              <a:t>Scrum</a:t>
            </a:r>
            <a:r>
              <a:rPr lang="zh-CN" altLang="en-US" smtClean="0"/>
              <a:t>敏捷方法一分钟扫盲</a:t>
            </a:r>
          </a:p>
        </p:txBody>
      </p:sp>
      <p:sp>
        <p:nvSpPr>
          <p:cNvPr id="46083" name="内容占位符 2">
            <a:extLst>
              <a:ext uri="{FF2B5EF4-FFF2-40B4-BE49-F238E27FC236}">
                <a16:creationId xmlns:a16="http://schemas.microsoft.com/office/drawing/2014/main" id="{5DF1B47C-8D28-410C-ACDA-4605F212A92F}"/>
              </a:ext>
            </a:extLst>
          </p:cNvPr>
          <p:cNvSpPr>
            <a:spLocks noGrp="1"/>
          </p:cNvSpPr>
          <p:nvPr>
            <p:ph idx="1"/>
          </p:nvPr>
        </p:nvSpPr>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Tx/>
              <a:buNone/>
              <a:defRPr/>
            </a:pPr>
            <a:r>
              <a:rPr lang="en-US" altLang="zh-CN" sz="2400" dirty="0"/>
              <a:t>Scrum</a:t>
            </a:r>
            <a:r>
              <a:rPr lang="zh-CN" altLang="en-US" sz="2400" dirty="0"/>
              <a:t>是一种迭代式增量软件开发过程，通常用于敏捷软件开发。</a:t>
            </a:r>
            <a:r>
              <a:rPr lang="en-US" altLang="zh-CN" sz="2400" dirty="0"/>
              <a:t>Scrum</a:t>
            </a:r>
            <a:r>
              <a:rPr lang="zh-CN" altLang="en-US" sz="2400" dirty="0"/>
              <a:t>包括了一系列实践和预定义角色的过程骨架。</a:t>
            </a: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081088"/>
            <a:ext cx="86487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编程的目的</a:t>
            </a:r>
          </a:p>
        </p:txBody>
      </p:sp>
      <p:sp>
        <p:nvSpPr>
          <p:cNvPr id="8195" name="Text Box 4"/>
          <p:cNvSpPr txBox="1">
            <a:spLocks noChangeArrowheads="1"/>
          </p:cNvSpPr>
          <p:nvPr/>
        </p:nvSpPr>
        <p:spPr bwMode="auto">
          <a:xfrm>
            <a:off x="4651375" y="236378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为什么要编程？ </a:t>
            </a:r>
          </a:p>
        </p:txBody>
      </p:sp>
      <p:sp>
        <p:nvSpPr>
          <p:cNvPr id="6" name="Text Box 4"/>
          <p:cNvSpPr txBox="1">
            <a:spLocks noChangeArrowheads="1"/>
          </p:cNvSpPr>
          <p:nvPr/>
        </p:nvSpPr>
        <p:spPr bwMode="auto">
          <a:xfrm>
            <a:off x="4511675" y="4191000"/>
            <a:ext cx="587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编程是为了让计算机帮助我们解决问题。 </a:t>
            </a:r>
          </a:p>
        </p:txBody>
      </p:sp>
      <p:pic>
        <p:nvPicPr>
          <p:cNvPr id="81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41513"/>
            <a:ext cx="13874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792538"/>
            <a:ext cx="1703388"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F82E649A-E0B5-48CB-8DEB-133901113DB2}"/>
              </a:ext>
            </a:extLst>
          </p:cNvPr>
          <p:cNvSpPr>
            <a:spLocks noGrp="1"/>
          </p:cNvSpPr>
          <p:nvPr>
            <p:ph type="title"/>
          </p:nvPr>
        </p:nvSpPr>
        <p:spPr/>
        <p:txBody>
          <a:bodyPr/>
          <a:lstStyle/>
          <a:p>
            <a:pPr>
              <a:defRPr/>
            </a:pPr>
            <a:r>
              <a:rPr lang="en-US" altLang="zh-CN" dirty="0">
                <a:latin typeface="+mj-ea"/>
              </a:rPr>
              <a:t>ICONIX</a:t>
            </a:r>
            <a:endParaRPr lang="zh-CN" altLang="en-US" dirty="0">
              <a:latin typeface="+mj-ea"/>
            </a:endParaRPr>
          </a:p>
        </p:txBody>
      </p:sp>
      <p:sp>
        <p:nvSpPr>
          <p:cNvPr id="47107" name="内容占位符 2">
            <a:extLst>
              <a:ext uri="{FF2B5EF4-FFF2-40B4-BE49-F238E27FC236}">
                <a16:creationId xmlns:a16="http://schemas.microsoft.com/office/drawing/2014/main" id="{1D940AB4-5EB8-46F0-BA87-666CDAE3A1DA}"/>
              </a:ext>
            </a:extLst>
          </p:cNvPr>
          <p:cNvSpPr>
            <a:spLocks noGrp="1"/>
          </p:cNvSpPr>
          <p:nvPr>
            <p:ph idx="1"/>
          </p:nvPr>
        </p:nvSpPr>
        <p:spPr>
          <a:xfrm>
            <a:off x="1524000" y="1484313"/>
            <a:ext cx="9251950" cy="4641850"/>
          </a:xfrm>
        </p:spPr>
        <p:txBody>
          <a:bodyPr/>
          <a:lstStyle/>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marL="0" indent="0">
              <a:buFontTx/>
              <a:buNone/>
              <a:defRPr/>
            </a:pPr>
            <a:endParaRPr lang="en-US" altLang="zh-CN"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rPr>
              <a:t>ICONIX</a:t>
            </a:r>
            <a:r>
              <a:rPr lang="zh-CN" altLang="en-US" sz="2400" dirty="0">
                <a:latin typeface="Times New Roman" panose="02020603050405020304" pitchFamily="18" charset="0"/>
                <a:cs typeface="Times New Roman" panose="02020603050405020304" pitchFamily="18" charset="0"/>
              </a:rPr>
              <a:t>是尽早进入编码阶段，缩短分析设计周期的软件开发方法</a:t>
            </a:r>
            <a:endParaRPr lang="en-US" altLang="zh-CN"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rPr>
              <a:t>ICONIX</a:t>
            </a:r>
            <a:r>
              <a:rPr lang="zh-CN" altLang="en-US" sz="2400" dirty="0">
                <a:latin typeface="Times New Roman" panose="02020603050405020304" pitchFamily="18" charset="0"/>
                <a:cs typeface="Times New Roman" panose="02020603050405020304" pitchFamily="18" charset="0"/>
              </a:rPr>
              <a:t>过程是一种以最少步骤实现从用例到代码</a:t>
            </a:r>
            <a:r>
              <a:rPr lang="en-US" altLang="zh-CN" sz="2400" dirty="0">
                <a:latin typeface="Times New Roman" panose="02020603050405020304" pitchFamily="18" charset="0"/>
                <a:cs typeface="Times New Roman" panose="02020603050405020304" pitchFamily="18" charset="0"/>
              </a:rPr>
              <a:t>OOAD[object-oriented analysis and design]</a:t>
            </a:r>
            <a:r>
              <a:rPr lang="zh-CN" altLang="en-US" sz="2400" dirty="0">
                <a:latin typeface="Times New Roman" panose="02020603050405020304" pitchFamily="18" charset="0"/>
                <a:cs typeface="Times New Roman" panose="02020603050405020304" pitchFamily="18" charset="0"/>
              </a:rPr>
              <a:t>方法学，开覆盖了软件过程中所有关键的环节。</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1052513"/>
            <a:ext cx="8878887"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48131" name="Rectangle 5"/>
          <p:cNvSpPr>
            <a:spLocks noChangeArrowheads="1"/>
          </p:cNvSpPr>
          <p:nvPr/>
        </p:nvSpPr>
        <p:spPr bwMode="black">
          <a:xfrm>
            <a:off x="1524000" y="16287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程序的由来</a:t>
            </a:r>
          </a:p>
        </p:txBody>
      </p:sp>
      <p:sp>
        <p:nvSpPr>
          <p:cNvPr id="9219" name="Text Box 4"/>
          <p:cNvSpPr txBox="1">
            <a:spLocks noChangeArrowheads="1"/>
          </p:cNvSpPr>
          <p:nvPr/>
        </p:nvSpPr>
        <p:spPr bwMode="auto">
          <a:xfrm>
            <a:off x="4651375" y="2363788"/>
            <a:ext cx="218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程序怎么来？ </a:t>
            </a:r>
          </a:p>
        </p:txBody>
      </p:sp>
      <p:sp>
        <p:nvSpPr>
          <p:cNvPr id="6" name="Text Box 4"/>
          <p:cNvSpPr txBox="1">
            <a:spLocks noChangeArrowheads="1"/>
          </p:cNvSpPr>
          <p:nvPr/>
        </p:nvSpPr>
        <p:spPr bwMode="auto">
          <a:xfrm>
            <a:off x="4572000" y="4191000"/>
            <a:ext cx="4800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Tx/>
              <a:buNone/>
            </a:pPr>
            <a:r>
              <a:rPr lang="zh-CN" altLang="en-US" sz="2400">
                <a:latin typeface="黑体" panose="02010609060101010101" pitchFamily="49" charset="-122"/>
              </a:rPr>
              <a:t>算法</a:t>
            </a:r>
            <a:r>
              <a:rPr lang="en-US" altLang="zh-CN" sz="2400">
                <a:latin typeface="黑体" panose="02010609060101010101" pitchFamily="49" charset="-122"/>
              </a:rPr>
              <a:t>——</a:t>
            </a:r>
            <a:r>
              <a:rPr lang="zh-CN" altLang="en-US" sz="2400">
                <a:latin typeface="黑体" panose="02010609060101010101" pitchFamily="49" charset="-122"/>
              </a:rPr>
              <a:t>解决问题的方法</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高级语言</a:t>
            </a:r>
            <a:r>
              <a:rPr lang="en-US" altLang="zh-CN" sz="2400">
                <a:latin typeface="黑体" panose="02010609060101010101" pitchFamily="49" charset="-122"/>
              </a:rPr>
              <a:t>——Python</a:t>
            </a:r>
            <a:r>
              <a:rPr lang="zh-CN" altLang="en-US" sz="2400">
                <a:latin typeface="黑体" panose="02010609060101010101" pitchFamily="49" charset="-122"/>
              </a:rPr>
              <a:t>（三、四章）</a:t>
            </a:r>
          </a:p>
        </p:txBody>
      </p:sp>
      <p:pic>
        <p:nvPicPr>
          <p:cNvPr id="92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41513"/>
            <a:ext cx="13874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792538"/>
            <a:ext cx="1703388"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程序设计的导引</a:t>
            </a:r>
          </a:p>
        </p:txBody>
      </p:sp>
      <p:sp>
        <p:nvSpPr>
          <p:cNvPr id="10243" name="Text Box 4"/>
          <p:cNvSpPr txBox="1">
            <a:spLocks noChangeArrowheads="1"/>
          </p:cNvSpPr>
          <p:nvPr/>
        </p:nvSpPr>
        <p:spPr bwMode="auto">
          <a:xfrm>
            <a:off x="4651375" y="2363788"/>
            <a:ext cx="387826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Tx/>
              <a:buNone/>
            </a:pPr>
            <a:r>
              <a:rPr lang="zh-CN" altLang="en-US" sz="2400">
                <a:latin typeface="黑体" panose="02010609060101010101" pitchFamily="49" charset="-122"/>
              </a:rPr>
              <a:t>待处理数据不是单纯的数值</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程序非常庞大</a:t>
            </a:r>
          </a:p>
        </p:txBody>
      </p:sp>
      <p:sp>
        <p:nvSpPr>
          <p:cNvPr id="6" name="Text Box 4"/>
          <p:cNvSpPr txBox="1">
            <a:spLocks noChangeArrowheads="1"/>
          </p:cNvSpPr>
          <p:nvPr/>
        </p:nvSpPr>
        <p:spPr bwMode="auto">
          <a:xfrm>
            <a:off x="4640263" y="4191000"/>
            <a:ext cx="2030412"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Tx/>
              <a:buNone/>
            </a:pPr>
            <a:r>
              <a:rPr lang="zh-CN" altLang="en-US" sz="2400">
                <a:latin typeface="黑体" panose="02010609060101010101" pitchFamily="49" charset="-122"/>
              </a:rPr>
              <a:t>基本数据结构</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程序设计方法</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软件生命周期</a:t>
            </a:r>
          </a:p>
        </p:txBody>
      </p:sp>
      <p:pic>
        <p:nvPicPr>
          <p:cNvPr id="102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41513"/>
            <a:ext cx="13874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792538"/>
            <a:ext cx="1703388"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内容</a:t>
            </a:r>
            <a:endParaRPr lang="en-US" altLang="zh-CN" smtClean="0"/>
          </a:p>
        </p:txBody>
      </p:sp>
      <p:sp>
        <p:nvSpPr>
          <p:cNvPr id="11267" name="Rectangle 3"/>
          <p:cNvSpPr>
            <a:spLocks noGrp="1" noChangeArrowheads="1"/>
          </p:cNvSpPr>
          <p:nvPr>
            <p:ph type="body" idx="1"/>
          </p:nvPr>
        </p:nvSpPr>
        <p:spPr>
          <a:xfrm>
            <a:off x="1981200" y="1811338"/>
            <a:ext cx="8229600" cy="4641850"/>
          </a:xfrm>
        </p:spPr>
        <p:txBody>
          <a:bodyPr/>
          <a:lstStyle/>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基本的数据结构</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pPr>
            <a:endParaRPr lang="en-US" altLang="zh-CN" sz="3600" smtClean="0">
              <a:latin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r>
              <a:rPr lang="zh-CN" altLang="en-US" smtClean="0"/>
              <a:t>数据结构</a:t>
            </a:r>
          </a:p>
        </p:txBody>
      </p:sp>
      <p:sp>
        <p:nvSpPr>
          <p:cNvPr id="12291" name="AutoShape 91"/>
          <p:cNvSpPr>
            <a:spLocks noChangeArrowheads="1"/>
          </p:cNvSpPr>
          <p:nvPr/>
        </p:nvSpPr>
        <p:spPr bwMode="gray">
          <a:xfrm rot="-3626814">
            <a:off x="6533357" y="2609056"/>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2" name="AutoShape 92"/>
          <p:cNvSpPr>
            <a:spLocks noChangeArrowheads="1"/>
          </p:cNvSpPr>
          <p:nvPr/>
        </p:nvSpPr>
        <p:spPr bwMode="gray">
          <a:xfrm rot="3465783">
            <a:off x="6584156" y="4718844"/>
            <a:ext cx="792163" cy="288925"/>
          </a:xfrm>
          <a:prstGeom prst="rightArrow">
            <a:avLst>
              <a:gd name="adj1" fmla="val 35167"/>
              <a:gd name="adj2" fmla="val 111029"/>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3" name="AutoShape 93"/>
          <p:cNvSpPr>
            <a:spLocks noChangeArrowheads="1"/>
          </p:cNvSpPr>
          <p:nvPr/>
        </p:nvSpPr>
        <p:spPr bwMode="gray">
          <a:xfrm rot="-7230978">
            <a:off x="5364957" y="2631281"/>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4" name="AutoShape 94"/>
          <p:cNvSpPr>
            <a:spLocks noChangeArrowheads="1"/>
          </p:cNvSpPr>
          <p:nvPr/>
        </p:nvSpPr>
        <p:spPr bwMode="gray">
          <a:xfrm rot="7535209">
            <a:off x="5326857" y="4685506"/>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5" name="AutoShape 95"/>
          <p:cNvSpPr>
            <a:spLocks noChangeArrowheads="1"/>
          </p:cNvSpPr>
          <p:nvPr/>
        </p:nvSpPr>
        <p:spPr bwMode="gray">
          <a:xfrm>
            <a:off x="7164388" y="3683000"/>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6" name="AutoShape 96"/>
          <p:cNvSpPr>
            <a:spLocks noChangeArrowheads="1"/>
          </p:cNvSpPr>
          <p:nvPr/>
        </p:nvSpPr>
        <p:spPr bwMode="gray">
          <a:xfrm rot="10800000">
            <a:off x="4754563" y="3676650"/>
            <a:ext cx="863600" cy="288925"/>
          </a:xfrm>
          <a:prstGeom prst="rightArrow">
            <a:avLst>
              <a:gd name="adj1" fmla="val 35167"/>
              <a:gd name="adj2" fmla="val 121041"/>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7" name="Oval 97"/>
          <p:cNvSpPr>
            <a:spLocks noChangeArrowheads="1"/>
          </p:cNvSpPr>
          <p:nvPr/>
        </p:nvSpPr>
        <p:spPr bwMode="auto">
          <a:xfrm>
            <a:off x="4475163" y="3538538"/>
            <a:ext cx="3743325" cy="519112"/>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8" name="Text Box 98"/>
          <p:cNvSpPr txBox="1">
            <a:spLocks noChangeArrowheads="1"/>
          </p:cNvSpPr>
          <p:nvPr/>
        </p:nvSpPr>
        <p:spPr bwMode="auto">
          <a:xfrm>
            <a:off x="7331075" y="5343525"/>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队列</a:t>
            </a:r>
            <a:endParaRPr lang="en-US" altLang="zh-CN" sz="2800">
              <a:latin typeface="黑体" panose="02010609060101010101" pitchFamily="49" charset="-122"/>
            </a:endParaRPr>
          </a:p>
        </p:txBody>
      </p:sp>
      <p:sp>
        <p:nvSpPr>
          <p:cNvPr id="12299" name="Text Box 99"/>
          <p:cNvSpPr txBox="1">
            <a:spLocks noChangeArrowheads="1"/>
          </p:cNvSpPr>
          <p:nvPr/>
        </p:nvSpPr>
        <p:spPr bwMode="auto">
          <a:xfrm>
            <a:off x="4379913" y="1814513"/>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数组</a:t>
            </a:r>
            <a:endParaRPr lang="en-US" altLang="zh-CN" sz="2800">
              <a:latin typeface="黑体" panose="02010609060101010101" pitchFamily="49" charset="-122"/>
            </a:endParaRPr>
          </a:p>
        </p:txBody>
      </p:sp>
      <p:sp>
        <p:nvSpPr>
          <p:cNvPr id="12300" name="Text Box 100"/>
          <p:cNvSpPr txBox="1">
            <a:spLocks noChangeArrowheads="1"/>
          </p:cNvSpPr>
          <p:nvPr/>
        </p:nvSpPr>
        <p:spPr bwMode="auto">
          <a:xfrm>
            <a:off x="7404100" y="1814513"/>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图</a:t>
            </a:r>
            <a:endParaRPr lang="en-US" altLang="zh-CN" sz="2800">
              <a:latin typeface="黑体" panose="02010609060101010101" pitchFamily="49" charset="-122"/>
            </a:endParaRPr>
          </a:p>
        </p:txBody>
      </p:sp>
      <p:sp>
        <p:nvSpPr>
          <p:cNvPr id="12301" name="Text Box 101"/>
          <p:cNvSpPr txBox="1">
            <a:spLocks noChangeArrowheads="1"/>
          </p:cNvSpPr>
          <p:nvPr/>
        </p:nvSpPr>
        <p:spPr bwMode="auto">
          <a:xfrm>
            <a:off x="8339138" y="3614738"/>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树</a:t>
            </a:r>
            <a:endParaRPr lang="en-US" altLang="zh-CN" sz="2800">
              <a:latin typeface="黑体" panose="02010609060101010101" pitchFamily="49" charset="-122"/>
            </a:endParaRPr>
          </a:p>
        </p:txBody>
      </p:sp>
      <p:sp>
        <p:nvSpPr>
          <p:cNvPr id="12302" name="Text Box 102"/>
          <p:cNvSpPr txBox="1">
            <a:spLocks noChangeArrowheads="1"/>
          </p:cNvSpPr>
          <p:nvPr/>
        </p:nvSpPr>
        <p:spPr bwMode="auto">
          <a:xfrm>
            <a:off x="3514725" y="3543300"/>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链表</a:t>
            </a:r>
            <a:endParaRPr lang="en-US" altLang="zh-CN" sz="2800">
              <a:latin typeface="黑体" panose="02010609060101010101" pitchFamily="49" charset="-122"/>
            </a:endParaRPr>
          </a:p>
        </p:txBody>
      </p:sp>
      <p:sp>
        <p:nvSpPr>
          <p:cNvPr id="12303" name="Text Box 103"/>
          <p:cNvSpPr txBox="1">
            <a:spLocks noChangeArrowheads="1"/>
          </p:cNvSpPr>
          <p:nvPr/>
        </p:nvSpPr>
        <p:spPr bwMode="auto">
          <a:xfrm>
            <a:off x="4595813" y="5170488"/>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栈</a:t>
            </a:r>
            <a:endParaRPr lang="en-US" altLang="zh-CN" sz="2800">
              <a:latin typeface="黑体" panose="02010609060101010101" pitchFamily="49" charset="-122"/>
            </a:endParaRPr>
          </a:p>
        </p:txBody>
      </p:sp>
      <p:sp>
        <p:nvSpPr>
          <p:cNvPr id="25" name="Oval 104">
            <a:extLst>
              <a:ext uri="{FF2B5EF4-FFF2-40B4-BE49-F238E27FC236}">
                <a16:creationId xmlns:a16="http://schemas.microsoft.com/office/drawing/2014/main" id="{2A516E93-0EA9-4695-8DDD-CFB4E802742D}"/>
              </a:ext>
            </a:extLst>
          </p:cNvPr>
          <p:cNvSpPr>
            <a:spLocks noChangeArrowheads="1"/>
          </p:cNvSpPr>
          <p:nvPr/>
        </p:nvSpPr>
        <p:spPr bwMode="gray">
          <a:xfrm>
            <a:off x="4332288" y="37036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26" name="Oval 105">
            <a:extLst>
              <a:ext uri="{FF2B5EF4-FFF2-40B4-BE49-F238E27FC236}">
                <a16:creationId xmlns:a16="http://schemas.microsoft.com/office/drawing/2014/main" id="{BB4A665F-DDA9-41DC-ACEB-E7B603AE79C4}"/>
              </a:ext>
            </a:extLst>
          </p:cNvPr>
          <p:cNvSpPr>
            <a:spLocks noChangeArrowheads="1"/>
          </p:cNvSpPr>
          <p:nvPr/>
        </p:nvSpPr>
        <p:spPr bwMode="gray">
          <a:xfrm>
            <a:off x="5246688" y="20526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27" name="Oval 106">
            <a:extLst>
              <a:ext uri="{FF2B5EF4-FFF2-40B4-BE49-F238E27FC236}">
                <a16:creationId xmlns:a16="http://schemas.microsoft.com/office/drawing/2014/main" id="{7A0E3FDF-2F0F-4773-9EDF-6D4EE46629A8}"/>
              </a:ext>
            </a:extLst>
          </p:cNvPr>
          <p:cNvSpPr>
            <a:spLocks noChangeArrowheads="1"/>
          </p:cNvSpPr>
          <p:nvPr/>
        </p:nvSpPr>
        <p:spPr bwMode="gray">
          <a:xfrm>
            <a:off x="7151688" y="20526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28" name="Oval 107">
            <a:extLst>
              <a:ext uri="{FF2B5EF4-FFF2-40B4-BE49-F238E27FC236}">
                <a16:creationId xmlns:a16="http://schemas.microsoft.com/office/drawing/2014/main" id="{FFFCF895-BAC3-4E63-BB03-E2FBC0F3F5D4}"/>
              </a:ext>
            </a:extLst>
          </p:cNvPr>
          <p:cNvSpPr>
            <a:spLocks noChangeArrowheads="1"/>
          </p:cNvSpPr>
          <p:nvPr/>
        </p:nvSpPr>
        <p:spPr bwMode="gray">
          <a:xfrm>
            <a:off x="5170488" y="52530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29" name="Oval 108">
            <a:extLst>
              <a:ext uri="{FF2B5EF4-FFF2-40B4-BE49-F238E27FC236}">
                <a16:creationId xmlns:a16="http://schemas.microsoft.com/office/drawing/2014/main" id="{6DF3C617-0179-4D01-822C-CE2C2E0BCF99}"/>
              </a:ext>
            </a:extLst>
          </p:cNvPr>
          <p:cNvSpPr>
            <a:spLocks noChangeArrowheads="1"/>
          </p:cNvSpPr>
          <p:nvPr/>
        </p:nvSpPr>
        <p:spPr bwMode="gray">
          <a:xfrm>
            <a:off x="7151688" y="52530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30" name="Oval 109">
            <a:extLst>
              <a:ext uri="{FF2B5EF4-FFF2-40B4-BE49-F238E27FC236}">
                <a16:creationId xmlns:a16="http://schemas.microsoft.com/office/drawing/2014/main" id="{C1433C16-D7AB-49E0-9514-DEECC760A90A}"/>
              </a:ext>
            </a:extLst>
          </p:cNvPr>
          <p:cNvSpPr>
            <a:spLocks noChangeArrowheads="1"/>
          </p:cNvSpPr>
          <p:nvPr/>
        </p:nvSpPr>
        <p:spPr bwMode="gray">
          <a:xfrm>
            <a:off x="8066088" y="36909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31" name="Oval 110">
            <a:extLst>
              <a:ext uri="{FF2B5EF4-FFF2-40B4-BE49-F238E27FC236}">
                <a16:creationId xmlns:a16="http://schemas.microsoft.com/office/drawing/2014/main" id="{F5A2B6F4-EF2E-4653-BA9F-224BB17C5473}"/>
              </a:ext>
            </a:extLst>
          </p:cNvPr>
          <p:cNvSpPr>
            <a:spLocks noChangeArrowheads="1"/>
          </p:cNvSpPr>
          <p:nvPr/>
        </p:nvSpPr>
        <p:spPr bwMode="gray">
          <a:xfrm>
            <a:off x="5514975" y="3540125"/>
            <a:ext cx="260350" cy="5191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Arial" charset="0"/>
            </a:endParaRPr>
          </a:p>
        </p:txBody>
      </p:sp>
      <p:sp>
        <p:nvSpPr>
          <p:cNvPr id="32" name="Oval 111">
            <a:extLst>
              <a:ext uri="{FF2B5EF4-FFF2-40B4-BE49-F238E27FC236}">
                <a16:creationId xmlns:a16="http://schemas.microsoft.com/office/drawing/2014/main" id="{5FC49240-8E23-4E31-A827-D185F5713338}"/>
              </a:ext>
            </a:extLst>
          </p:cNvPr>
          <p:cNvSpPr>
            <a:spLocks noChangeArrowheads="1"/>
          </p:cNvSpPr>
          <p:nvPr/>
        </p:nvSpPr>
        <p:spPr bwMode="gray">
          <a:xfrm>
            <a:off x="5514975" y="3540125"/>
            <a:ext cx="260350" cy="5191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Arial" charset="0"/>
            </a:endParaRPr>
          </a:p>
        </p:txBody>
      </p:sp>
      <p:sp>
        <p:nvSpPr>
          <p:cNvPr id="33" name="Oval 112">
            <a:extLst>
              <a:ext uri="{FF2B5EF4-FFF2-40B4-BE49-F238E27FC236}">
                <a16:creationId xmlns:a16="http://schemas.microsoft.com/office/drawing/2014/main" id="{10B2EE3D-AAEB-41EF-8E06-260BAE59FC1D}"/>
              </a:ext>
            </a:extLst>
          </p:cNvPr>
          <p:cNvSpPr>
            <a:spLocks noChangeArrowheads="1"/>
          </p:cNvSpPr>
          <p:nvPr/>
        </p:nvSpPr>
        <p:spPr bwMode="gray">
          <a:xfrm>
            <a:off x="5626100" y="3538538"/>
            <a:ext cx="1481138" cy="5207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Arial" charset="0"/>
            </a:endParaRPr>
          </a:p>
        </p:txBody>
      </p:sp>
      <p:sp>
        <p:nvSpPr>
          <p:cNvPr id="34" name="Oval 113">
            <a:extLst>
              <a:ext uri="{FF2B5EF4-FFF2-40B4-BE49-F238E27FC236}">
                <a16:creationId xmlns:a16="http://schemas.microsoft.com/office/drawing/2014/main" id="{858A5089-19D9-4111-80C2-23A5886E404F}"/>
              </a:ext>
            </a:extLst>
          </p:cNvPr>
          <p:cNvSpPr>
            <a:spLocks noChangeArrowheads="1"/>
          </p:cNvSpPr>
          <p:nvPr/>
        </p:nvSpPr>
        <p:spPr bwMode="gray">
          <a:xfrm>
            <a:off x="5627688" y="3541713"/>
            <a:ext cx="1481137" cy="520700"/>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Arial" charset="0"/>
            </a:endParaRPr>
          </a:p>
        </p:txBody>
      </p:sp>
      <p:sp>
        <p:nvSpPr>
          <p:cNvPr id="12314" name="Oval 114"/>
          <p:cNvSpPr>
            <a:spLocks noChangeArrowheads="1"/>
          </p:cNvSpPr>
          <p:nvPr/>
        </p:nvSpPr>
        <p:spPr bwMode="gray">
          <a:xfrm>
            <a:off x="5700713" y="3540125"/>
            <a:ext cx="1333500" cy="5207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grpSp>
        <p:nvGrpSpPr>
          <p:cNvPr id="12315" name="Group 115"/>
          <p:cNvGrpSpPr>
            <a:grpSpLocks/>
          </p:cNvGrpSpPr>
          <p:nvPr/>
        </p:nvGrpSpPr>
        <p:grpSpPr bwMode="auto">
          <a:xfrm>
            <a:off x="5721350" y="3159125"/>
            <a:ext cx="1290638" cy="1277938"/>
            <a:chOff x="4166" y="1706"/>
            <a:chExt cx="1252" cy="1252"/>
          </a:xfrm>
        </p:grpSpPr>
        <p:sp>
          <p:nvSpPr>
            <p:cNvPr id="12317" name="Oval 11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318" name="Oval 11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319" name="Oval 11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320" name="Oval 11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grpSp>
      <p:sp>
        <p:nvSpPr>
          <p:cNvPr id="12316" name="Text Box 120"/>
          <p:cNvSpPr txBox="1">
            <a:spLocks noChangeArrowheads="1"/>
          </p:cNvSpPr>
          <p:nvPr/>
        </p:nvSpPr>
        <p:spPr bwMode="gray">
          <a:xfrm>
            <a:off x="5781675" y="366236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a:solidFill>
                  <a:srgbClr val="000000"/>
                </a:solidFill>
                <a:ea typeface="宋体" panose="02010600030101010101" pitchFamily="2" charset="-122"/>
              </a:rPr>
              <a:t>数据结构</a:t>
            </a:r>
            <a:endParaRPr lang="en-US" altLang="zh-CN">
              <a:solidFill>
                <a:srgbClr val="000000"/>
              </a:solidFill>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zh-CN" altLang="en-US" smtClean="0"/>
              <a:t>线性表</a:t>
            </a:r>
          </a:p>
        </p:txBody>
      </p:sp>
      <p:sp>
        <p:nvSpPr>
          <p:cNvPr id="4" name="内容占位符 2"/>
          <p:cNvSpPr txBox="1">
            <a:spLocks/>
          </p:cNvSpPr>
          <p:nvPr/>
        </p:nvSpPr>
        <p:spPr bwMode="auto">
          <a:xfrm>
            <a:off x="1847850" y="17827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2800">
                <a:latin typeface="黑体" panose="02010609060101010101" pitchFamily="49" charset="-122"/>
                <a:ea typeface="楷体_GB2312"/>
                <a:cs typeface="楷体_GB2312"/>
              </a:rPr>
              <a:t>最常用且最简单的一种数据结构。</a:t>
            </a:r>
            <a:endParaRPr lang="zh-CN" altLang="en-US" sz="2800">
              <a:latin typeface="黑体" panose="02010609060101010101" pitchFamily="49" charset="-122"/>
            </a:endParaRPr>
          </a:p>
          <a:p>
            <a:pPr>
              <a:lnSpc>
                <a:spcPct val="150000"/>
              </a:lnSpc>
            </a:pPr>
            <a:endParaRPr lang="en-US" altLang="zh-CN" sz="2800">
              <a:latin typeface="黑体" panose="02010609060101010101" pitchFamily="49" charset="-122"/>
            </a:endParaRPr>
          </a:p>
          <a:p>
            <a:pPr>
              <a:lnSpc>
                <a:spcPct val="150000"/>
              </a:lnSpc>
            </a:pPr>
            <a:endParaRPr lang="en-US" altLang="zh-CN" sz="2800">
              <a:latin typeface="黑体" panose="02010609060101010101" pitchFamily="49" charset="-122"/>
            </a:endParaRPr>
          </a:p>
          <a:p>
            <a:pPr>
              <a:lnSpc>
                <a:spcPct val="150000"/>
              </a:lnSpc>
            </a:pPr>
            <a:r>
              <a:rPr lang="zh-CN" altLang="en-US" sz="2800">
                <a:latin typeface="黑体" panose="02010609060101010101" pitchFamily="49" charset="-122"/>
                <a:ea typeface="楷体_GB2312"/>
                <a:cs typeface="楷体_GB2312"/>
              </a:rPr>
              <a:t>特点：</a:t>
            </a:r>
            <a:r>
              <a:rPr lang="en-US" altLang="zh-CN" sz="2800">
                <a:latin typeface="黑体" panose="02010609060101010101" pitchFamily="49" charset="-122"/>
                <a:ea typeface="楷体_GB2312"/>
                <a:cs typeface="楷体_GB2312"/>
              </a:rPr>
              <a:t>4</a:t>
            </a:r>
            <a:r>
              <a:rPr lang="zh-CN" altLang="en-US" sz="2800">
                <a:latin typeface="黑体" panose="02010609060101010101" pitchFamily="49" charset="-122"/>
                <a:ea typeface="楷体_GB2312"/>
                <a:cs typeface="楷体_GB2312"/>
              </a:rPr>
              <a:t>个“惟一”。</a:t>
            </a:r>
            <a:endParaRPr lang="en-US" altLang="zh-CN" sz="2800">
              <a:latin typeface="黑体" panose="02010609060101010101" pitchFamily="49" charset="-122"/>
              <a:ea typeface="楷体_GB2312"/>
              <a:cs typeface="楷体_GB2312"/>
            </a:endParaRPr>
          </a:p>
          <a:p>
            <a:endParaRPr lang="zh-CN" altLang="en-US" sz="24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997200"/>
            <a:ext cx="30876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5810</TotalTime>
  <Words>940</Words>
  <Application>Microsoft Office PowerPoint</Application>
  <PresentationFormat>宽屏</PresentationFormat>
  <Paragraphs>259</Paragraphs>
  <Slides>41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黑体</vt:lpstr>
      <vt:lpstr>Calibri</vt:lpstr>
      <vt:lpstr>微软雅黑</vt:lpstr>
      <vt:lpstr>楷体_GB2312</vt:lpstr>
      <vt:lpstr>华文中宋</vt:lpstr>
      <vt:lpstr>华文新魏</vt:lpstr>
      <vt:lpstr>Wingdings</vt:lpstr>
      <vt:lpstr>Times New Roman</vt:lpstr>
      <vt:lpstr>上海Nordri专业商务幻灯演示设计</vt:lpstr>
      <vt:lpstr>PowerPoint 演示文稿</vt:lpstr>
      <vt:lpstr>内容</vt:lpstr>
      <vt:lpstr>内容</vt:lpstr>
      <vt:lpstr>编程的目的</vt:lpstr>
      <vt:lpstr>程序的由来</vt:lpstr>
      <vt:lpstr>程序设计的导引</vt:lpstr>
      <vt:lpstr>内容</vt:lpstr>
      <vt:lpstr>数据结构</vt:lpstr>
      <vt:lpstr>线性表</vt:lpstr>
      <vt:lpstr>线性结构的特点  </vt:lpstr>
      <vt:lpstr>数组</vt:lpstr>
      <vt:lpstr>链表</vt:lpstr>
      <vt:lpstr>链表插入</vt:lpstr>
      <vt:lpstr>栈</vt:lpstr>
      <vt:lpstr>队列</vt:lpstr>
      <vt:lpstr>树</vt:lpstr>
      <vt:lpstr>树的存储</vt:lpstr>
      <vt:lpstr>图</vt:lpstr>
      <vt:lpstr>内容</vt:lpstr>
      <vt:lpstr>研究问题的思路</vt:lpstr>
      <vt:lpstr>模块</vt:lpstr>
      <vt:lpstr>结构化程序设计方法</vt:lpstr>
      <vt:lpstr>面向对象程序设计</vt:lpstr>
      <vt:lpstr>对象和类</vt:lpstr>
      <vt:lpstr>基本手段——抽象</vt:lpstr>
      <vt:lpstr>三大特征</vt:lpstr>
      <vt:lpstr>内容</vt:lpstr>
      <vt:lpstr>软件生命周期</vt:lpstr>
      <vt:lpstr>可行性研究</vt:lpstr>
      <vt:lpstr>需求分析</vt:lpstr>
      <vt:lpstr>用例图</vt:lpstr>
      <vt:lpstr>系统设计</vt:lpstr>
      <vt:lpstr>编码实现</vt:lpstr>
      <vt:lpstr>软件测试</vt:lpstr>
      <vt:lpstr>部署</vt:lpstr>
      <vt:lpstr>软件维护</vt:lpstr>
      <vt:lpstr>软件过程知多少</vt:lpstr>
      <vt:lpstr>软件过程知多少</vt:lpstr>
      <vt:lpstr>Scrum敏捷方法一分钟扫盲</vt:lpstr>
      <vt:lpstr>ICONIX</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丁 木木</cp:lastModifiedBy>
  <cp:revision>358</cp:revision>
  <dcterms:created xsi:type="dcterms:W3CDTF">2007-10-21T01:27:31Z</dcterms:created>
  <dcterms:modified xsi:type="dcterms:W3CDTF">2018-11-29T00:10:37Z</dcterms:modified>
</cp:coreProperties>
</file>