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56" r:id="rId2"/>
    <p:sldId id="746" r:id="rId3"/>
    <p:sldId id="773" r:id="rId4"/>
    <p:sldId id="748" r:id="rId5"/>
    <p:sldId id="749" r:id="rId6"/>
    <p:sldId id="750" r:id="rId7"/>
    <p:sldId id="777" r:id="rId8"/>
    <p:sldId id="774" r:id="rId9"/>
    <p:sldId id="775" r:id="rId10"/>
    <p:sldId id="776" r:id="rId11"/>
    <p:sldId id="778" r:id="rId12"/>
    <p:sldId id="779" r:id="rId13"/>
    <p:sldId id="780" r:id="rId14"/>
    <p:sldId id="758" r:id="rId15"/>
    <p:sldId id="781" r:id="rId16"/>
    <p:sldId id="788" r:id="rId17"/>
    <p:sldId id="783" r:id="rId18"/>
    <p:sldId id="784" r:id="rId19"/>
    <p:sldId id="785" r:id="rId20"/>
    <p:sldId id="790" r:id="rId21"/>
    <p:sldId id="764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786" r:id="rId30"/>
    <p:sldId id="767" r:id="rId31"/>
    <p:sldId id="809" r:id="rId32"/>
    <p:sldId id="768" r:id="rId33"/>
    <p:sldId id="810" r:id="rId34"/>
    <p:sldId id="789" r:id="rId35"/>
    <p:sldId id="818" r:id="rId36"/>
    <p:sldId id="819" r:id="rId37"/>
    <p:sldId id="820" r:id="rId38"/>
    <p:sldId id="822" r:id="rId39"/>
    <p:sldId id="823" r:id="rId40"/>
    <p:sldId id="769" r:id="rId41"/>
    <p:sldId id="787" r:id="rId42"/>
    <p:sldId id="771" r:id="rId43"/>
    <p:sldId id="772" r:id="rId44"/>
    <p:sldId id="259" r:id="rId4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木木" initials="丁" lastIdx="3" clrIdx="0">
    <p:extLst>
      <p:ext uri="{19B8F6BF-5375-455C-9EA6-DF929625EA0E}">
        <p15:presenceInfo xmlns:p15="http://schemas.microsoft.com/office/powerpoint/2012/main" userId="49a0e10840d8ac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FF99"/>
    <a:srgbClr val="CCECFF"/>
    <a:srgbClr val="99CCFF"/>
    <a:srgbClr val="0066FF"/>
    <a:srgbClr val="0033CC"/>
    <a:srgbClr val="008000"/>
    <a:srgbClr val="FFCCFF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39" autoAdjust="0"/>
    <p:restoredTop sz="93508" autoAdjust="0"/>
  </p:normalViewPr>
  <p:slideViewPr>
    <p:cSldViewPr>
      <p:cViewPr varScale="1">
        <p:scale>
          <a:sx n="65" d="100"/>
          <a:sy n="65" d="100"/>
        </p:scale>
        <p:origin x="489" y="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18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32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多道程序设计技术是在计算机内存中同时存放几道相互独立的程序，使它们在管理程序控制下，相互穿插运行，两个或两个以上程序在计算机系统中同处于开始到结束之间的状态</a:t>
            </a:r>
            <a:r>
              <a:rPr lang="en-US" altLang="zh-CN" smtClean="0"/>
              <a:t>, </a:t>
            </a:r>
            <a:r>
              <a:rPr lang="zh-CN" altLang="en-US" smtClean="0"/>
              <a:t>这些程序共享计算机系统资源。与之相对应的是单道程序，即在计算机内存中只允许一个的程序运行。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26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第五章 </a:t>
            </a:r>
            <a:r>
              <a:rPr lang="zh-CN" altLang="en-US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分时操作系统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72245"/>
            <a:ext cx="10972800" cy="1366107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将计算机系统的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时间划分成一些小的时间片，按时间片轮流把处理机分给各联机作业使用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343472" y="2420888"/>
            <a:ext cx="9057625" cy="4645242"/>
            <a:chOff x="1567187" y="2494016"/>
            <a:chExt cx="9057625" cy="464524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187" y="2494016"/>
              <a:ext cx="9057625" cy="4645242"/>
            </a:xfrm>
            <a:prstGeom prst="rect">
              <a:avLst/>
            </a:prstGeom>
          </p:spPr>
        </p:pic>
        <p:grpSp>
          <p:nvGrpSpPr>
            <p:cNvPr id="72" name="组合 71"/>
            <p:cNvGrpSpPr/>
            <p:nvPr/>
          </p:nvGrpSpPr>
          <p:grpSpPr>
            <a:xfrm>
              <a:off x="2706978" y="2636912"/>
              <a:ext cx="6778042" cy="3936636"/>
              <a:chOff x="2639616" y="2732724"/>
              <a:chExt cx="6778042" cy="3936636"/>
            </a:xfrm>
          </p:grpSpPr>
          <p:grpSp>
            <p:nvGrpSpPr>
              <p:cNvPr id="57" name="组合 56"/>
              <p:cNvGrpSpPr/>
              <p:nvPr/>
            </p:nvGrpSpPr>
            <p:grpSpPr>
              <a:xfrm rot="21278950">
                <a:off x="6621998" y="5584410"/>
                <a:ext cx="1692994" cy="513273"/>
                <a:chOff x="6784036" y="5106231"/>
                <a:chExt cx="1692994" cy="513273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6821833" y="5106231"/>
                  <a:ext cx="1655197" cy="51327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组合 30"/>
                <p:cNvGrpSpPr/>
                <p:nvPr/>
              </p:nvGrpSpPr>
              <p:grpSpPr>
                <a:xfrm rot="11798595">
                  <a:off x="6784036" y="5180737"/>
                  <a:ext cx="1653045" cy="357446"/>
                  <a:chOff x="-1804520" y="3140969"/>
                  <a:chExt cx="1773398" cy="374228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-1804520" y="3140969"/>
                    <a:ext cx="360040" cy="374228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-217271" y="3231341"/>
                    <a:ext cx="186149" cy="193485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椭圆 33"/>
                  <p:cNvSpPr/>
                  <p:nvPr/>
                </p:nvSpPr>
                <p:spPr>
                  <a:xfrm>
                    <a:off x="-1340759" y="3158248"/>
                    <a:ext cx="326793" cy="339671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-910245" y="3189771"/>
                    <a:ext cx="266136" cy="276624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-540388" y="3214062"/>
                    <a:ext cx="219397" cy="228043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8" name="直接连接符 37"/>
              <p:cNvCxnSpPr/>
              <p:nvPr/>
            </p:nvCxnSpPr>
            <p:spPr>
              <a:xfrm>
                <a:off x="3745418" y="4729712"/>
                <a:ext cx="1724870" cy="59444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3434" y="4084812"/>
                <a:ext cx="1123849" cy="11319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8" name="组合 17"/>
              <p:cNvGrpSpPr/>
              <p:nvPr/>
            </p:nvGrpSpPr>
            <p:grpSpPr>
              <a:xfrm rot="1054435">
                <a:off x="3753602" y="4836805"/>
                <a:ext cx="1653045" cy="357446"/>
                <a:chOff x="-1804520" y="3140969"/>
                <a:chExt cx="1773398" cy="374228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-1804520" y="3140969"/>
                  <a:ext cx="360040" cy="374228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-217271" y="3231341"/>
                  <a:ext cx="186149" cy="193485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-1340759" y="3158248"/>
                  <a:ext cx="326793" cy="339671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-910245" y="3189771"/>
                  <a:ext cx="266136" cy="2766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-540388" y="3214062"/>
                  <a:ext cx="219397" cy="22804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rot="594083">
                <a:off x="3767125" y="5530027"/>
                <a:ext cx="1665459" cy="659091"/>
                <a:chOff x="3754816" y="5108331"/>
                <a:chExt cx="1665459" cy="659091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 flipV="1">
                  <a:off x="3754816" y="5108331"/>
                  <a:ext cx="1640027" cy="659091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/>
                <p:cNvGrpSpPr/>
                <p:nvPr/>
              </p:nvGrpSpPr>
              <p:grpSpPr>
                <a:xfrm rot="20308413">
                  <a:off x="3767230" y="5235053"/>
                  <a:ext cx="1653045" cy="357446"/>
                  <a:chOff x="-1804520" y="3140969"/>
                  <a:chExt cx="1773398" cy="374228"/>
                </a:xfrm>
              </p:grpSpPr>
              <p:sp>
                <p:nvSpPr>
                  <p:cNvPr id="26" name="椭圆 25"/>
                  <p:cNvSpPr/>
                  <p:nvPr/>
                </p:nvSpPr>
                <p:spPr>
                  <a:xfrm>
                    <a:off x="-1804520" y="3140969"/>
                    <a:ext cx="360040" cy="374228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/>
                  <p:cNvSpPr/>
                  <p:nvPr/>
                </p:nvSpPr>
                <p:spPr>
                  <a:xfrm>
                    <a:off x="-217271" y="3231341"/>
                    <a:ext cx="186149" cy="193485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椭圆 27"/>
                  <p:cNvSpPr/>
                  <p:nvPr/>
                </p:nvSpPr>
                <p:spPr>
                  <a:xfrm>
                    <a:off x="-1340759" y="3158248"/>
                    <a:ext cx="326793" cy="339671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/>
                  <p:cNvSpPr/>
                  <p:nvPr/>
                </p:nvSpPr>
                <p:spPr>
                  <a:xfrm>
                    <a:off x="-910245" y="3189771"/>
                    <a:ext cx="266136" cy="276624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/>
                  <p:cNvSpPr/>
                  <p:nvPr/>
                </p:nvSpPr>
                <p:spPr>
                  <a:xfrm>
                    <a:off x="-540388" y="3214062"/>
                    <a:ext cx="219397" cy="228043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47" name="直接连接符 46"/>
              <p:cNvCxnSpPr/>
              <p:nvPr/>
            </p:nvCxnSpPr>
            <p:spPr>
              <a:xfrm flipH="1">
                <a:off x="6608159" y="4682641"/>
                <a:ext cx="1616131" cy="71006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676" y="4122115"/>
                <a:ext cx="1123849" cy="11319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9" name="组合 18"/>
              <p:cNvGrpSpPr/>
              <p:nvPr/>
            </p:nvGrpSpPr>
            <p:grpSpPr>
              <a:xfrm rot="9325997">
                <a:off x="6571758" y="4864282"/>
                <a:ext cx="1653045" cy="357446"/>
                <a:chOff x="-1804520" y="3140969"/>
                <a:chExt cx="1773398" cy="374228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-1804520" y="3140969"/>
                  <a:ext cx="360040" cy="374228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-217271" y="3231341"/>
                  <a:ext cx="186149" cy="193485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-1340759" y="3158248"/>
                  <a:ext cx="326793" cy="339671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-910245" y="3189771"/>
                  <a:ext cx="266136" cy="2766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-540388" y="3214062"/>
                  <a:ext cx="219397" cy="22804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9616" y="5534919"/>
                <a:ext cx="1123849" cy="11319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3809" y="5537455"/>
                <a:ext cx="1123849" cy="11319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5" name="直接连接符 64"/>
              <p:cNvCxnSpPr/>
              <p:nvPr/>
            </p:nvCxnSpPr>
            <p:spPr>
              <a:xfrm rot="15135946">
                <a:off x="5244710" y="3935687"/>
                <a:ext cx="1655197" cy="51327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组合 65"/>
              <p:cNvGrpSpPr/>
              <p:nvPr/>
            </p:nvGrpSpPr>
            <p:grpSpPr>
              <a:xfrm rot="5400000">
                <a:off x="5232177" y="4051664"/>
                <a:ext cx="1653045" cy="357446"/>
                <a:chOff x="-1804520" y="3140969"/>
                <a:chExt cx="1773398" cy="374228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-1804520" y="3140969"/>
                  <a:ext cx="360040" cy="37422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-217271" y="3231341"/>
                  <a:ext cx="186149" cy="193485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-1340759" y="3158248"/>
                  <a:ext cx="326793" cy="33967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-910245" y="3189771"/>
                  <a:ext cx="266136" cy="27662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-540388" y="3214062"/>
                  <a:ext cx="219397" cy="22804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9259" y="2732724"/>
                <a:ext cx="1048900" cy="106017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1461" y="4841373"/>
                <a:ext cx="1247434" cy="125637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74" name="文本框 73"/>
            <p:cNvSpPr txBox="1"/>
            <p:nvPr/>
          </p:nvSpPr>
          <p:spPr>
            <a:xfrm>
              <a:off x="6585605" y="2732317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  <a:endParaRPr lang="zh-CN" altLang="en-US" sz="28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709836" y="6016337"/>
              <a:ext cx="902811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sz="2800" b="1" smtClean="0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  <a:endParaRPr lang="zh-CN" altLang="en-US" sz="28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2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分时操作系统的特点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交互性：用户与系统进行人机对话。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多路性：多用户同时在各自终端上使用同一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独立性：用户可彼此独立操作，互不干扰，互不混淆。 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及时性：用户在短时间内可得到系统的及时回答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实时操作系统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是指系统能及时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或即时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响应外部 事件的请求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在规定的时间内完成对该事件的处理，并控制所有实时任务协调一致地运行。它必须保证实时性和高可靠性，对系统的效率则放在第二位。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主要应用于工业控制、军事控制、电子设备等领域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嵌入式操作系统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5113040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嵌入式操作系统通常包括与硬件相关的底层驱动软件、系统内核、设备驱动接口、通信协议、图形界面、标准化浏览器等。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嵌入式操作系统负责嵌入式系统的全部软、硬件资源的分配、任务调度，控制、协调并发活动。它必须体现其所在系统的特征，能够通过装卸某些模块来达到系统所要求的功能。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目前在嵌入式领域广泛使用的操作系统有：嵌入式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Embedded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VxWorks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等，以及应用在智能手机和平板电脑的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eaLnBrk="1">
              <a:lnSpc>
                <a:spcPct val="120000"/>
              </a:lnSpc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9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AE38B95-8CF7-485E-95F1-B99A99D9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主流操作系统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268760"/>
            <a:ext cx="3219663" cy="2801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4653136"/>
            <a:ext cx="2849248" cy="911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66" y="1817433"/>
            <a:ext cx="5095935" cy="1733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4462083"/>
            <a:ext cx="3743680" cy="1555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823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400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50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288079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处理器的管理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存储器管理</a:t>
            </a:r>
          </a:p>
        </p:txBody>
      </p:sp>
    </p:spTree>
    <p:extLst>
      <p:ext uri="{BB962C8B-B14F-4D97-AF65-F5344CB8AC3E}">
        <p14:creationId xmlns:p14="http://schemas.microsoft.com/office/powerpoint/2010/main" val="27165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453697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为了满足系统的性能要求，提高任务处理的效率，现在主流的计算机通常都有一个或多个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中又有多个核。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然而核的数量是远远小于需要执行的程序的数量。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多任务在同一个核上进行执行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分时间片</a:t>
            </a:r>
          </a:p>
          <a:p>
            <a:pPr lvl="1" eaLnBrk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  <a:p>
            <a:pPr lvl="1" eaLnBrk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调度策略</a:t>
            </a:r>
          </a:p>
        </p:txBody>
      </p:sp>
    </p:spTree>
    <p:extLst>
      <p:ext uri="{BB962C8B-B14F-4D97-AF65-F5344CB8AC3E}">
        <p14:creationId xmlns:p14="http://schemas.microsoft.com/office/powerpoint/2010/main" val="29092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528864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多道程序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设计的环境下，为了描述程序在计算机系统内的执行情况，必须引入新的概念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进程：是一个程序的一次执行，包含了其执行时所有的环境信息。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进程是执行中的程序。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9EACB3-E183-46E1-89FC-6666D277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429000"/>
            <a:ext cx="6120680" cy="333522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2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进程的特征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47260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进程的特征（与程序比较）</a:t>
            </a:r>
          </a:p>
          <a:p>
            <a:pPr marL="914400" lvl="1" indent="-514350" eaLnBrk="1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  <a:p>
            <a:pPr marL="914400" lvl="2" indent="0" eaLnBrk="1">
              <a:spcBef>
                <a:spcPts val="600"/>
              </a:spcBef>
              <a:buNone/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控制块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(PCB) +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 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进程实体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eaLnBrk="1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动态性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最基本特征</a:t>
            </a:r>
          </a:p>
          <a:p>
            <a:pPr marL="914400" lvl="2" indent="0" eaLnBrk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：进程实体的一次执行过程，有生命周期。</a:t>
            </a:r>
          </a:p>
          <a:p>
            <a:pPr marL="914400" lvl="2" indent="0" eaLnBrk="1">
              <a:spcBef>
                <a:spcPts val="600"/>
              </a:spcBef>
              <a:buNone/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：程序是一组有序指令的集合，是静态的概念</a:t>
            </a: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</a:p>
          <a:p>
            <a:pPr marL="102870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独立性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</a:p>
          <a:p>
            <a:pPr marL="914400" lvl="2" indent="0" eaLnBrk="1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0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4704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进程的三种状态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进程的三种状态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(Ready)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：进程已获得除处理机之外的所有必需的资源，一旦得到处理机控制权，立即可以运行。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(Running)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：进程已获得运行所必需的资源，它的程序正在处理机上执行。 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(Blocked)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：正在执行的进程由于发生某事件而暂时无法执行时，便放弃处理机而处于暂停状态，称该进程处于阻塞状态或等待状态。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就绪队列与阻塞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3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FB08901-DD37-454C-A20B-9D47194E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进程三种状态的转换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83632" y="1628800"/>
            <a:ext cx="7392507" cy="4368467"/>
            <a:chOff x="6790048" y="1735859"/>
            <a:chExt cx="7392507" cy="4368467"/>
          </a:xfrm>
        </p:grpSpPr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9B94BBD8-996A-4F3E-93A3-4B19A33F9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27253" y="5421020"/>
              <a:ext cx="2650839" cy="33028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0" name="Line 8">
              <a:extLst>
                <a:ext uri="{FF2B5EF4-FFF2-40B4-BE49-F238E27FC236}">
                  <a16:creationId xmlns:a16="http://schemas.microsoft.com/office/drawing/2014/main" id="{C4A79336-0326-42BF-AFDC-E54521BA8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60017" y="2943776"/>
              <a:ext cx="1653587" cy="168452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4D8508CD-0234-430D-9800-478F89024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5349" y="3042866"/>
              <a:ext cx="2237206" cy="58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zh-CN" alt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时间片完</a:t>
              </a:r>
            </a:p>
          </p:txBody>
        </p:sp>
        <p:sp>
          <p:nvSpPr>
            <p:cNvPr id="23562" name="Line 10">
              <a:extLst>
                <a:ext uri="{FF2B5EF4-FFF2-40B4-BE49-F238E27FC236}">
                  <a16:creationId xmlns:a16="http://schemas.microsoft.com/office/drawing/2014/main" id="{FCF11D67-F69F-4864-86F2-653B1E0BB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1167190" y="2844687"/>
              <a:ext cx="1750857" cy="178361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05B4FC22-428C-4673-A2F5-84BBCB7B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0873" y="5520109"/>
              <a:ext cx="1921079" cy="58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kumimoji="1" lang="zh-CN" alt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9BB517BA-45CD-4615-AA8F-A3FDAFC6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2323" y="3916094"/>
              <a:ext cx="2154121" cy="58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进程调度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372040D5-1A42-41A2-ADA9-64D47D191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0048" y="3241046"/>
              <a:ext cx="2042666" cy="58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kumimoji="1" lang="zh-CN" alt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endParaRPr kumimoji="1"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EFD114AB-1D6D-4BBD-9E65-59B4CC8E2B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0680841" y="3042866"/>
              <a:ext cx="1459047" cy="158543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379041" y="1735859"/>
              <a:ext cx="1872208" cy="1495125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 绪</a:t>
              </a:r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23637" y="4583043"/>
              <a:ext cx="1872208" cy="1495125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阻 塞</a:t>
              </a:r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678093" y="4583043"/>
              <a:ext cx="1872208" cy="1495125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 行</a:t>
              </a:r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966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1175032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Long-Term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），用于决定把外存上处于后备队列中的哪些作业调入内存，并为它们创建进程、分配必要的资源，然后将新创建的进程排在就绪队列上，准备执行。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有时也称作业调度为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接纳调度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Admission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8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5185048"/>
          </a:xfrm>
        </p:spPr>
        <p:txBody>
          <a:bodyPr/>
          <a:lstStyle/>
          <a:p>
            <a:pPr indent="457200" eaLnBrk="1">
              <a:spcBef>
                <a:spcPts val="600"/>
              </a:spcBef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批处理系统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中，因作业进入系统后先驻留在外存，故需要有作业调度。在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分时系统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中为做到及时响应，作业被直接送入内存，故不需作业调度。在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实时系统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中，通常也不需作业调度。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在每次执行作业调度时，都须作出两个决定：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接纳多少作业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每次接纳多少作业进入内存，即允许多少个作业同时在内存中运行。其确定应根据系统的规模、运行速度等情况综合考虑。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接纳哪些作业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应接纳哪些作业从外存调入内存，取决于所采用的调度算法。如先来先服务，短作业优先等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89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5329064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低级调度（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Level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Short-Term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），用来决定就绪队列中的哪个进程应获得处理机，然后再由分派程序把处理机分配给该进程。为最基本的一种调度，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中都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进程调度可采用下述两种调度方式：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非抢占方式（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Non-preemptive Mode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抢占方式（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Preemptive Mode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3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54461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中级调度（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Level Scheduling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eaLnBrk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又称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Medium-Term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）。引入目的是为了提高内存利用率和系统吞吐量。为此，应使那些暂时不能运行的进程不再占用宝贵的内存资源，而将它们调之外存去等待，把此时的进程状态称为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就绪驻外存状态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挂起状态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。当这些进程重又具备运行条件、且内存又稍有空闲时，由中级调度来决定把外存上的哪些又具备运行条件的就绪进程，重新调入内存，并修改其状态为就绪状态，挂在就绪队列上等待进程调度。</a:t>
            </a:r>
          </a:p>
        </p:txBody>
      </p:sp>
    </p:spTree>
    <p:extLst>
      <p:ext uri="{BB962C8B-B14F-4D97-AF65-F5344CB8AC3E}">
        <p14:creationId xmlns:p14="http://schemas.microsoft.com/office/powerpoint/2010/main" val="40723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1175032" cy="518457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的运行频率最高，在分时系统中通常是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10~100ms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便进行一次进程调度，因而进程调度算法不能太复杂，以免占用太多的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是发生在一个作业运行完毕，退出系统，而需要重新调度一个作业进入内存时，故作业调度的周期较长，大约几分钟一次。因而也允许作业调度算法花费较多的时间。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的运行频率，基本上介于进程调度和作业调度之间。</a:t>
            </a:r>
          </a:p>
        </p:txBody>
      </p:sp>
    </p:spTree>
    <p:extLst>
      <p:ext uri="{BB962C8B-B14F-4D97-AF65-F5344CB8AC3E}">
        <p14:creationId xmlns:p14="http://schemas.microsoft.com/office/powerpoint/2010/main" val="3949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5185048"/>
          </a:xfrm>
        </p:spPr>
        <p:txBody>
          <a:bodyPr/>
          <a:lstStyle/>
          <a:p>
            <a:pPr indent="457200" eaLnBrk="1">
              <a:spcBef>
                <a:spcPts val="6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的设计中，应如何选择调度方式和算法，很大程度上取决于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的类型和目标。如在批处理系统、分时系统和实时系统中，通常都采用不同的调度方式和算法。选择的准则，有的是面向用户的，有的是面向系统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处理机调度算法的共同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资源利用率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平衡性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策略强制执行</a:t>
            </a:r>
          </a:p>
        </p:txBody>
      </p:sp>
    </p:spTree>
    <p:extLst>
      <p:ext uri="{BB962C8B-B14F-4D97-AF65-F5344CB8AC3E}">
        <p14:creationId xmlns:p14="http://schemas.microsoft.com/office/powerpoint/2010/main" val="37535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328592"/>
          </a:xfrm>
        </p:spPr>
        <p:txBody>
          <a:bodyPr/>
          <a:lstStyle/>
          <a:p>
            <a:pPr marL="514350" indent="-514350" eaLnBrk="1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         平均周转时间</a:t>
            </a:r>
          </a:p>
          <a:p>
            <a:pPr marL="457200" lvl="1" indent="0" eaLnBrk="1"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带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权周转时间；   平均带权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系统吞吐量高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处理机利用率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分时系统的目标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响应时间快：     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均衡性</a:t>
            </a:r>
          </a:p>
          <a:p>
            <a:pPr marL="514350" indent="-514350" eaLnBrk="1"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 sz="3200" smtClean="0">
                <a:solidFill>
                  <a:schemeClr val="tx2"/>
                </a:solidFill>
                <a:latin typeface="Tahoma" panose="020B0604030504040204" pitchFamily="34" charset="0"/>
              </a:rPr>
              <a:t>实时系统</a:t>
            </a:r>
            <a:r>
              <a:rPr lang="zh-CN" altLang="en-US" sz="3200">
                <a:solidFill>
                  <a:schemeClr val="tx2"/>
                </a:solidFill>
                <a:latin typeface="Tahoma" panose="020B0604030504040204" pitchFamily="34" charset="0"/>
              </a:rPr>
              <a:t>的目标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截止时间的保证：截止时间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预测性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spcBef>
                <a:spcPts val="600"/>
              </a:spcBef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87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调度程序，按照调度策略，动态地把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分配给处于就绪队列中的进程，并将该进程从就绪态转换到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运行状态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对于不同的系统和系统目标，通常采用不同的调度算法。衡量调度策略的好坏，一个重要的指标是：	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周转时间（平均周转时间）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简单介绍两种进程调度策略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先来先服务调度算法（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FCFS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短任务优先调度算法（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4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4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12983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4C6595D-1F32-46C6-968E-D91C3A72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先来先服务</a:t>
            </a:r>
            <a:r>
              <a:rPr lang="zh-CN" altLang="en-US" smtClean="0"/>
              <a:t>调度的</a:t>
            </a:r>
            <a:r>
              <a:rPr lang="zh-CN" altLang="en-US"/>
              <a:t>例子</a:t>
            </a:r>
          </a:p>
        </p:txBody>
      </p:sp>
      <p:sp>
        <p:nvSpPr>
          <p:cNvPr id="23634" name="TextBox 5">
            <a:extLst>
              <a:ext uri="{FF2B5EF4-FFF2-40B4-BE49-F238E27FC236}">
                <a16:creationId xmlns:a16="http://schemas.microsoft.com/office/drawing/2014/main" id="{3E581D05-2318-41D0-A877-A72DA8EC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274" y="5984821"/>
            <a:ext cx="7653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35.25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36" name="文本框 1">
            <a:extLst>
              <a:ext uri="{FF2B5EF4-FFF2-40B4-BE49-F238E27FC236}">
                <a16:creationId xmlns:a16="http://schemas.microsoft.com/office/drawing/2014/main" id="{8EB2CF51-10CE-425B-8020-416D77B1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2789706"/>
            <a:ext cx="337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个时间单位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4C7D80E-3809-4ADB-9570-86BD363881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2337" y="3356053"/>
          <a:ext cx="8714510" cy="24021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504530605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369190419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807131624"/>
                    </a:ext>
                  </a:extLst>
                </a:gridCol>
              </a:tblGrid>
              <a:tr h="573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到达时间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周转时间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92438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789370" y="2089011"/>
            <a:ext cx="6067270" cy="468000"/>
            <a:chOff x="5609282" y="4149080"/>
            <a:chExt cx="6067270" cy="468000"/>
          </a:xfrm>
        </p:grpSpPr>
        <p:sp>
          <p:nvSpPr>
            <p:cNvPr id="7" name="矩形 6"/>
            <p:cNvSpPr/>
            <p:nvPr/>
          </p:nvSpPr>
          <p:spPr>
            <a:xfrm>
              <a:off x="560928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15423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21564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27705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033846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639987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246128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852269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58410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06455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7474" y="2528952"/>
            <a:ext cx="6679270" cy="468000"/>
            <a:chOff x="5303282" y="4581128"/>
            <a:chExt cx="6679270" cy="468000"/>
          </a:xfrm>
        </p:grpSpPr>
        <p:sp>
          <p:nvSpPr>
            <p:cNvPr id="33" name="矩形 32"/>
            <p:cNvSpPr/>
            <p:nvPr/>
          </p:nvSpPr>
          <p:spPr>
            <a:xfrm>
              <a:off x="530328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09423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15564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21705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727846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333987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40128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46269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152410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758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370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789370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95511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01652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07793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13934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20075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6216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032357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8498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244640" y="2089011"/>
            <a:ext cx="612000" cy="46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9688" y="2089011"/>
            <a:ext cx="141577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时间片：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时刻：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12397" y="3912855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12397" y="4416255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12397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12397" y="533134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51479" y="39128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51479" y="44162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51479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51479" y="533134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120709" y="39251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20709" y="44285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20709" y="486866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120709" y="534359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A6D13415-3B5F-4FB4-A97C-950FA8E5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3733495" cy="766126"/>
          </a:xfrm>
        </p:spPr>
        <p:txBody>
          <a:bodyPr/>
          <a:lstStyle/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先来先服务调度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027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先来先服务</a:t>
            </a:r>
            <a:r>
              <a:rPr lang="zh-CN" altLang="en-US" smtClean="0"/>
              <a:t>调度算法的特点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1247040" cy="417693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FCFS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算法的特点：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FCFS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调度算法有利于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繁忙型的作业，而不利于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繁忙型的作业（进程）</a:t>
            </a:r>
          </a:p>
          <a:p>
            <a:pPr lvl="1" eaLnBrk="1">
              <a:spcBef>
                <a:spcPts val="1200"/>
              </a:spcBef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繁忙型作业：如通常的科学计算。</a:t>
            </a:r>
          </a:p>
          <a:p>
            <a:pPr lvl="1" eaLnBrk="1">
              <a:spcBef>
                <a:spcPts val="1200"/>
              </a:spcBef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繁忙型作业：指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进行处理时，需频繁的请求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8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4C6595D-1F32-46C6-968E-D91C3A72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短作业优先</a:t>
            </a:r>
            <a:r>
              <a:rPr lang="zh-CN" altLang="en-US" smtClean="0"/>
              <a:t>调度的</a:t>
            </a:r>
            <a:r>
              <a:rPr lang="zh-CN" altLang="en-US"/>
              <a:t>例子</a:t>
            </a:r>
          </a:p>
        </p:txBody>
      </p:sp>
      <p:sp>
        <p:nvSpPr>
          <p:cNvPr id="23634" name="TextBox 5">
            <a:extLst>
              <a:ext uri="{FF2B5EF4-FFF2-40B4-BE49-F238E27FC236}">
                <a16:creationId xmlns:a16="http://schemas.microsoft.com/office/drawing/2014/main" id="{3E581D05-2318-41D0-A877-A72DA8EC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274" y="5984821"/>
            <a:ext cx="7653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25.25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36" name="文本框 1">
            <a:extLst>
              <a:ext uri="{FF2B5EF4-FFF2-40B4-BE49-F238E27FC236}">
                <a16:creationId xmlns:a16="http://schemas.microsoft.com/office/drawing/2014/main" id="{8EB2CF51-10CE-425B-8020-416D77B1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2789706"/>
            <a:ext cx="337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个时间单位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4C7D80E-3809-4ADB-9570-86BD363881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2337" y="3356053"/>
          <a:ext cx="8714510" cy="24021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504530605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369190419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807131624"/>
                    </a:ext>
                  </a:extLst>
                </a:gridCol>
              </a:tblGrid>
              <a:tr h="573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到达时间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周转时间</a:t>
                      </a:r>
                      <a:endParaRPr lang="zh-CN" altLang="en-US" sz="20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92438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789370" y="2089011"/>
            <a:ext cx="6067270" cy="468000"/>
            <a:chOff x="5609282" y="4149080"/>
            <a:chExt cx="6067270" cy="468000"/>
          </a:xfrm>
        </p:grpSpPr>
        <p:sp>
          <p:nvSpPr>
            <p:cNvPr id="7" name="矩形 6"/>
            <p:cNvSpPr/>
            <p:nvPr/>
          </p:nvSpPr>
          <p:spPr>
            <a:xfrm>
              <a:off x="560928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15423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21564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27705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033846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639987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246128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852269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58410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06455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7474" y="2528952"/>
            <a:ext cx="6679270" cy="468000"/>
            <a:chOff x="5303282" y="4581128"/>
            <a:chExt cx="6679270" cy="468000"/>
          </a:xfrm>
        </p:grpSpPr>
        <p:sp>
          <p:nvSpPr>
            <p:cNvPr id="33" name="矩形 32"/>
            <p:cNvSpPr/>
            <p:nvPr/>
          </p:nvSpPr>
          <p:spPr>
            <a:xfrm>
              <a:off x="530328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09423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15564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21705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727846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333987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40128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46269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152410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758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370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789370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95511" y="2089011"/>
            <a:ext cx="612000" cy="46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01652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07793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13934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20075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6216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032357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8498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244640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9688" y="2089011"/>
            <a:ext cx="141577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时间片：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时刻：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12397" y="39128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12397" y="4416255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12397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12397" y="533134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51479" y="39128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51479" y="44162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51479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51479" y="533134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120709" y="39251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20709" y="44285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20709" y="486866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120709" y="534359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A6D13415-3B5F-4FB4-A97C-950FA8E5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3733495" cy="766126"/>
          </a:xfrm>
        </p:spPr>
        <p:txBody>
          <a:bodyPr/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作业优先调度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216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短作业优先调度算法的特点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1247040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短作业优先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算法的优缺点：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：有效降低作业的平均等待时间，提高系统吞吐量。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>
              <a:spcBef>
                <a:spcPts val="1200"/>
              </a:spcBef>
              <a:buFont typeface="微软雅黑" panose="020B0503020204020204" pitchFamily="34" charset="-122"/>
              <a:buChar char="-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对长作业不利。</a:t>
            </a:r>
          </a:p>
          <a:p>
            <a:pPr lvl="2" eaLnBrk="1">
              <a:spcBef>
                <a:spcPts val="1200"/>
              </a:spcBef>
              <a:buFont typeface="微软雅黑" panose="020B0503020204020204" pitchFamily="34" charset="-122"/>
              <a:buChar char="-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该算法完全未考虑作业的紧迫程度，因而不能保证紧迫性作业（进程）会被及时处理。</a:t>
            </a:r>
          </a:p>
          <a:p>
            <a:pPr lvl="2" eaLnBrk="1">
              <a:spcBef>
                <a:spcPts val="1200"/>
              </a:spcBef>
              <a:buFont typeface="微软雅黑" panose="020B0503020204020204" pitchFamily="34" charset="-122"/>
              <a:buChar char="-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由于作业（进程）的长短含主观因素，不一定能真正做到短作业优先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288079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处理器的管理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存储器管理</a:t>
            </a:r>
          </a:p>
        </p:txBody>
      </p:sp>
    </p:spTree>
    <p:extLst>
      <p:ext uri="{BB962C8B-B14F-4D97-AF65-F5344CB8AC3E}">
        <p14:creationId xmlns:p14="http://schemas.microsoft.com/office/powerpoint/2010/main" val="19563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4608984"/>
          </a:xfrm>
        </p:spPr>
        <p:txBody>
          <a:bodyPr/>
          <a:lstStyle/>
          <a:p>
            <a:pPr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是计算机系统的重要组成部分之一。随着计算机技术的发展，存储器容量一直在扩充，但仍不能满足现代软件和用户的需要，因此存储器仍是一种宝贵、紧俏的资源。对存储器加以有效管理，不仅直接影响存储器的利用率，而且对系统性能有重大影响。</a:t>
            </a:r>
          </a:p>
          <a:p>
            <a:pPr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存储器管理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的主要对象是内存，对外存的管理在文件管理中。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存储器的层次结构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1247040" cy="720552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683266" y="2492896"/>
            <a:ext cx="7858656" cy="3744416"/>
            <a:chOff x="2683266" y="2492896"/>
            <a:chExt cx="7858656" cy="3744416"/>
          </a:xfrm>
        </p:grpSpPr>
        <p:sp>
          <p:nvSpPr>
            <p:cNvPr id="17" name="AutoShape 4">
              <a:extLst>
                <a:ext uri="{FF2B5EF4-FFF2-40B4-BE49-F238E27FC236}">
                  <a16:creationId xmlns:a16="http://schemas.microsoft.com/office/drawing/2014/main" id="{895D2685-4C4E-44D0-803C-E8523EBB8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151" y="5100738"/>
              <a:ext cx="532222" cy="1136574"/>
            </a:xfrm>
            <a:prstGeom prst="leftBrace">
              <a:avLst>
                <a:gd name="adj1" fmla="val 23770"/>
                <a:gd name="adj2" fmla="val 50000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A5341457-21B2-44E0-AA02-793C08E43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786" y="2546818"/>
              <a:ext cx="532222" cy="534951"/>
            </a:xfrm>
            <a:prstGeom prst="leftBrace">
              <a:avLst>
                <a:gd name="adj1" fmla="val 17660"/>
                <a:gd name="adj2" fmla="val 49439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F0EE8793-1F34-4811-9648-603517C19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24" y="3262794"/>
              <a:ext cx="532222" cy="1609015"/>
            </a:xfrm>
            <a:prstGeom prst="leftBrace">
              <a:avLst>
                <a:gd name="adj1" fmla="val 26232"/>
                <a:gd name="adj2" fmla="val 50000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8349365F-78DA-4025-94C1-460538C78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712" y="3824163"/>
              <a:ext cx="1412644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defRPr/>
              </a:pPr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主存</a:t>
              </a:r>
            </a:p>
          </p:txBody>
        </p:sp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AEF8AEE0-ACE4-4077-A549-4A1939712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266" y="5440955"/>
              <a:ext cx="1828558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defRPr/>
              </a:pPr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辅存</a:t>
              </a:r>
            </a:p>
          </p:txBody>
        </p:sp>
        <p:sp>
          <p:nvSpPr>
            <p:cNvPr id="32" name="Line 20">
              <a:extLst>
                <a:ext uri="{FF2B5EF4-FFF2-40B4-BE49-F238E27FC236}">
                  <a16:creationId xmlns:a16="http://schemas.microsoft.com/office/drawing/2014/main" id="{114B8954-7B06-44B0-A40D-7666A2710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411" y="4947952"/>
              <a:ext cx="309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C8313D83-3891-4B6E-B6E1-F2C54F12B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412" y="3157910"/>
              <a:ext cx="3588214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39DBAD9D-4A41-4EC9-8066-A3540D40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160" y="2492896"/>
              <a:ext cx="2160191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defRPr/>
              </a:pP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214272" y="2546819"/>
              <a:ext cx="5327650" cy="3690492"/>
              <a:chOff x="5015880" y="2134902"/>
              <a:chExt cx="5327650" cy="36904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4" name="组合 43"/>
              <p:cNvGrpSpPr/>
              <p:nvPr/>
            </p:nvGrpSpPr>
            <p:grpSpPr>
              <a:xfrm>
                <a:off x="5015880" y="2134902"/>
                <a:ext cx="5327650" cy="3690492"/>
                <a:chOff x="5015880" y="2134902"/>
                <a:chExt cx="5327650" cy="3690492"/>
              </a:xfrm>
            </p:grpSpPr>
            <p:sp>
              <p:nvSpPr>
                <p:cNvPr id="41" name="AutoShape 8">
                  <a:extLst>
                    <a:ext uri="{FF2B5EF4-FFF2-40B4-BE49-F238E27FC236}">
                      <a16:creationId xmlns:a16="http://schemas.microsoft.com/office/drawing/2014/main" id="{16AA1C45-A8D1-416F-891E-ED2780EF5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087233" y="2134902"/>
                  <a:ext cx="3103678" cy="61647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  <a:gd name="connsiteX0" fmla="*/ 0 w 21600"/>
                    <a:gd name="connsiteY0" fmla="*/ 0 h 21600"/>
                    <a:gd name="connsiteX1" fmla="*/ 2601 w 21600"/>
                    <a:gd name="connsiteY1" fmla="*/ 21471 h 21600"/>
                    <a:gd name="connsiteX2" fmla="*/ 16200 w 21600"/>
                    <a:gd name="connsiteY2" fmla="*/ 21600 h 21600"/>
                    <a:gd name="connsiteX3" fmla="*/ 21600 w 21600"/>
                    <a:gd name="connsiteY3" fmla="*/ 0 h 21600"/>
                    <a:gd name="connsiteX4" fmla="*/ 0 w 21600"/>
                    <a:gd name="connsiteY4" fmla="*/ 0 h 21600"/>
                    <a:gd name="connsiteX0" fmla="*/ 0 w 21600"/>
                    <a:gd name="connsiteY0" fmla="*/ 0 h 21471"/>
                    <a:gd name="connsiteX1" fmla="*/ 2601 w 21600"/>
                    <a:gd name="connsiteY1" fmla="*/ 21471 h 21471"/>
                    <a:gd name="connsiteX2" fmla="*/ 18954 w 21600"/>
                    <a:gd name="connsiteY2" fmla="*/ 21471 h 21471"/>
                    <a:gd name="connsiteX3" fmla="*/ 21600 w 21600"/>
                    <a:gd name="connsiteY3" fmla="*/ 0 h 21471"/>
                    <a:gd name="connsiteX4" fmla="*/ 0 w 21600"/>
                    <a:gd name="connsiteY4" fmla="*/ 0 h 21471"/>
                    <a:gd name="connsiteX0" fmla="*/ 0 w 20356"/>
                    <a:gd name="connsiteY0" fmla="*/ 0 h 21471"/>
                    <a:gd name="connsiteX1" fmla="*/ 1357 w 20356"/>
                    <a:gd name="connsiteY1" fmla="*/ 21471 h 21471"/>
                    <a:gd name="connsiteX2" fmla="*/ 17710 w 20356"/>
                    <a:gd name="connsiteY2" fmla="*/ 21471 h 21471"/>
                    <a:gd name="connsiteX3" fmla="*/ 20356 w 20356"/>
                    <a:gd name="connsiteY3" fmla="*/ 0 h 21471"/>
                    <a:gd name="connsiteX4" fmla="*/ 0 w 20356"/>
                    <a:gd name="connsiteY4" fmla="*/ 0 h 21471"/>
                    <a:gd name="connsiteX0" fmla="*/ 0 w 19245"/>
                    <a:gd name="connsiteY0" fmla="*/ 1023 h 22494"/>
                    <a:gd name="connsiteX1" fmla="*/ 1357 w 19245"/>
                    <a:gd name="connsiteY1" fmla="*/ 22494 h 22494"/>
                    <a:gd name="connsiteX2" fmla="*/ 17710 w 19245"/>
                    <a:gd name="connsiteY2" fmla="*/ 22494 h 22494"/>
                    <a:gd name="connsiteX3" fmla="*/ 19245 w 19245"/>
                    <a:gd name="connsiteY3" fmla="*/ 0 h 22494"/>
                    <a:gd name="connsiteX4" fmla="*/ 0 w 19245"/>
                    <a:gd name="connsiteY4" fmla="*/ 1023 h 22494"/>
                    <a:gd name="connsiteX0" fmla="*/ 0 w 19023"/>
                    <a:gd name="connsiteY0" fmla="*/ 256 h 21727"/>
                    <a:gd name="connsiteX1" fmla="*/ 1357 w 19023"/>
                    <a:gd name="connsiteY1" fmla="*/ 21727 h 21727"/>
                    <a:gd name="connsiteX2" fmla="*/ 17710 w 19023"/>
                    <a:gd name="connsiteY2" fmla="*/ 21727 h 21727"/>
                    <a:gd name="connsiteX3" fmla="*/ 19023 w 19023"/>
                    <a:gd name="connsiteY3" fmla="*/ 0 h 21727"/>
                    <a:gd name="connsiteX4" fmla="*/ 0 w 19023"/>
                    <a:gd name="connsiteY4" fmla="*/ 256 h 21727"/>
                    <a:gd name="connsiteX0" fmla="*/ 0 w 18883"/>
                    <a:gd name="connsiteY0" fmla="*/ 525 h 21727"/>
                    <a:gd name="connsiteX1" fmla="*/ 1217 w 18883"/>
                    <a:gd name="connsiteY1" fmla="*/ 21727 h 21727"/>
                    <a:gd name="connsiteX2" fmla="*/ 17570 w 18883"/>
                    <a:gd name="connsiteY2" fmla="*/ 21727 h 21727"/>
                    <a:gd name="connsiteX3" fmla="*/ 18883 w 18883"/>
                    <a:gd name="connsiteY3" fmla="*/ 0 h 21727"/>
                    <a:gd name="connsiteX4" fmla="*/ 0 w 18883"/>
                    <a:gd name="connsiteY4" fmla="*/ 525 h 21727"/>
                    <a:gd name="connsiteX0" fmla="*/ 0 w 18930"/>
                    <a:gd name="connsiteY0" fmla="*/ 659 h 21727"/>
                    <a:gd name="connsiteX1" fmla="*/ 1264 w 18930"/>
                    <a:gd name="connsiteY1" fmla="*/ 21727 h 21727"/>
                    <a:gd name="connsiteX2" fmla="*/ 17617 w 18930"/>
                    <a:gd name="connsiteY2" fmla="*/ 21727 h 21727"/>
                    <a:gd name="connsiteX3" fmla="*/ 18930 w 18930"/>
                    <a:gd name="connsiteY3" fmla="*/ 0 h 21727"/>
                    <a:gd name="connsiteX4" fmla="*/ 0 w 18930"/>
                    <a:gd name="connsiteY4" fmla="*/ 659 h 21727"/>
                    <a:gd name="connsiteX0" fmla="*/ 0 w 18907"/>
                    <a:gd name="connsiteY0" fmla="*/ 0 h 21739"/>
                    <a:gd name="connsiteX1" fmla="*/ 1241 w 18907"/>
                    <a:gd name="connsiteY1" fmla="*/ 21739 h 21739"/>
                    <a:gd name="connsiteX2" fmla="*/ 17594 w 18907"/>
                    <a:gd name="connsiteY2" fmla="*/ 21739 h 21739"/>
                    <a:gd name="connsiteX3" fmla="*/ 18907 w 18907"/>
                    <a:gd name="connsiteY3" fmla="*/ 12 h 21739"/>
                    <a:gd name="connsiteX4" fmla="*/ 0 w 18907"/>
                    <a:gd name="connsiteY4" fmla="*/ 0 h 21739"/>
                    <a:gd name="connsiteX0" fmla="*/ 0 w 19047"/>
                    <a:gd name="connsiteY0" fmla="*/ 0 h 21739"/>
                    <a:gd name="connsiteX1" fmla="*/ 1381 w 19047"/>
                    <a:gd name="connsiteY1" fmla="*/ 21739 h 21739"/>
                    <a:gd name="connsiteX2" fmla="*/ 17734 w 19047"/>
                    <a:gd name="connsiteY2" fmla="*/ 21739 h 21739"/>
                    <a:gd name="connsiteX3" fmla="*/ 19047 w 19047"/>
                    <a:gd name="connsiteY3" fmla="*/ 12 h 21739"/>
                    <a:gd name="connsiteX4" fmla="*/ 0 w 19047"/>
                    <a:gd name="connsiteY4" fmla="*/ 0 h 21739"/>
                    <a:gd name="connsiteX0" fmla="*/ 0 w 19000"/>
                    <a:gd name="connsiteY0" fmla="*/ 122 h 21727"/>
                    <a:gd name="connsiteX1" fmla="*/ 1334 w 19000"/>
                    <a:gd name="connsiteY1" fmla="*/ 21727 h 21727"/>
                    <a:gd name="connsiteX2" fmla="*/ 17687 w 19000"/>
                    <a:gd name="connsiteY2" fmla="*/ 21727 h 21727"/>
                    <a:gd name="connsiteX3" fmla="*/ 19000 w 19000"/>
                    <a:gd name="connsiteY3" fmla="*/ 0 h 21727"/>
                    <a:gd name="connsiteX4" fmla="*/ 0 w 19000"/>
                    <a:gd name="connsiteY4" fmla="*/ 122 h 21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00" h="21727">
                      <a:moveTo>
                        <a:pt x="0" y="122"/>
                      </a:moveTo>
                      <a:cubicBezTo>
                        <a:pt x="452" y="7279"/>
                        <a:pt x="882" y="14570"/>
                        <a:pt x="1334" y="21727"/>
                      </a:cubicBezTo>
                      <a:lnTo>
                        <a:pt x="17687" y="21727"/>
                      </a:lnTo>
                      <a:cubicBezTo>
                        <a:pt x="18125" y="14485"/>
                        <a:pt x="18562" y="7242"/>
                        <a:pt x="19000" y="0"/>
                      </a:cubicBez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rot="10800000" wrap="none" lIns="90000" tIns="46800" rIns="90000" bIns="46800" anchor="ctr"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2" name="AutoShape 8">
                  <a:extLst>
                    <a:ext uri="{FF2B5EF4-FFF2-40B4-BE49-F238E27FC236}">
                      <a16:creationId xmlns:a16="http://schemas.microsoft.com/office/drawing/2014/main" id="{16AA1C45-A8D1-416F-891E-ED2780EF5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5441485" y="2745993"/>
                  <a:ext cx="4398932" cy="1796138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  <a:gd name="connsiteX0" fmla="*/ 0 w 21600"/>
                    <a:gd name="connsiteY0" fmla="*/ 0 h 21866"/>
                    <a:gd name="connsiteX1" fmla="*/ 3191 w 21600"/>
                    <a:gd name="connsiteY1" fmla="*/ 21866 h 21866"/>
                    <a:gd name="connsiteX2" fmla="*/ 16200 w 21600"/>
                    <a:gd name="connsiteY2" fmla="*/ 21600 h 21866"/>
                    <a:gd name="connsiteX3" fmla="*/ 21600 w 21600"/>
                    <a:gd name="connsiteY3" fmla="*/ 0 h 21866"/>
                    <a:gd name="connsiteX4" fmla="*/ 0 w 21600"/>
                    <a:gd name="connsiteY4" fmla="*/ 0 h 21866"/>
                    <a:gd name="connsiteX0" fmla="*/ 0 w 21600"/>
                    <a:gd name="connsiteY0" fmla="*/ 0 h 21955"/>
                    <a:gd name="connsiteX1" fmla="*/ 3191 w 21600"/>
                    <a:gd name="connsiteY1" fmla="*/ 21866 h 21955"/>
                    <a:gd name="connsiteX2" fmla="*/ 18409 w 21600"/>
                    <a:gd name="connsiteY2" fmla="*/ 21955 h 21955"/>
                    <a:gd name="connsiteX3" fmla="*/ 21600 w 21600"/>
                    <a:gd name="connsiteY3" fmla="*/ 0 h 21955"/>
                    <a:gd name="connsiteX4" fmla="*/ 0 w 21600"/>
                    <a:gd name="connsiteY4" fmla="*/ 0 h 21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00" h="21955">
                      <a:moveTo>
                        <a:pt x="0" y="0"/>
                      </a:moveTo>
                      <a:lnTo>
                        <a:pt x="3191" y="21866"/>
                      </a:lnTo>
                      <a:lnTo>
                        <a:pt x="18409" y="21955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rot="10800000" wrap="none" lIns="90000" tIns="46800" rIns="90000" bIns="46800" anchor="ctr"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3" name="AutoShape 8">
                  <a:extLst>
                    <a:ext uri="{FF2B5EF4-FFF2-40B4-BE49-F238E27FC236}">
                      <a16:creationId xmlns:a16="http://schemas.microsoft.com/office/drawing/2014/main" id="{16AA1C45-A8D1-416F-891E-ED2780EF5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5015880" y="4536035"/>
                  <a:ext cx="5327650" cy="1289359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  <a:gd name="connsiteX0" fmla="*/ 0 w 21600"/>
                    <a:gd name="connsiteY0" fmla="*/ 0 h 21710"/>
                    <a:gd name="connsiteX1" fmla="*/ 2027 w 21600"/>
                    <a:gd name="connsiteY1" fmla="*/ 21710 h 21710"/>
                    <a:gd name="connsiteX2" fmla="*/ 16200 w 21600"/>
                    <a:gd name="connsiteY2" fmla="*/ 21600 h 21710"/>
                    <a:gd name="connsiteX3" fmla="*/ 21600 w 21600"/>
                    <a:gd name="connsiteY3" fmla="*/ 0 h 21710"/>
                    <a:gd name="connsiteX4" fmla="*/ 0 w 21600"/>
                    <a:gd name="connsiteY4" fmla="*/ 0 h 21710"/>
                    <a:gd name="connsiteX0" fmla="*/ 0 w 21600"/>
                    <a:gd name="connsiteY0" fmla="*/ 0 h 22150"/>
                    <a:gd name="connsiteX1" fmla="*/ 2027 w 21600"/>
                    <a:gd name="connsiteY1" fmla="*/ 21710 h 22150"/>
                    <a:gd name="connsiteX2" fmla="*/ 19804 w 21600"/>
                    <a:gd name="connsiteY2" fmla="*/ 22150 h 22150"/>
                    <a:gd name="connsiteX3" fmla="*/ 21600 w 21600"/>
                    <a:gd name="connsiteY3" fmla="*/ 0 h 22150"/>
                    <a:gd name="connsiteX4" fmla="*/ 0 w 21600"/>
                    <a:gd name="connsiteY4" fmla="*/ 0 h 22150"/>
                    <a:gd name="connsiteX0" fmla="*/ 0 w 21600"/>
                    <a:gd name="connsiteY0" fmla="*/ 0 h 22172"/>
                    <a:gd name="connsiteX1" fmla="*/ 2027 w 21600"/>
                    <a:gd name="connsiteY1" fmla="*/ 22172 h 22172"/>
                    <a:gd name="connsiteX2" fmla="*/ 19804 w 21600"/>
                    <a:gd name="connsiteY2" fmla="*/ 22150 h 22172"/>
                    <a:gd name="connsiteX3" fmla="*/ 21600 w 21600"/>
                    <a:gd name="connsiteY3" fmla="*/ 0 h 22172"/>
                    <a:gd name="connsiteX4" fmla="*/ 0 w 21600"/>
                    <a:gd name="connsiteY4" fmla="*/ 0 h 22172"/>
                    <a:gd name="connsiteX0" fmla="*/ 0 w 21600"/>
                    <a:gd name="connsiteY0" fmla="*/ 0 h 22282"/>
                    <a:gd name="connsiteX1" fmla="*/ 2027 w 21600"/>
                    <a:gd name="connsiteY1" fmla="*/ 22172 h 22282"/>
                    <a:gd name="connsiteX2" fmla="*/ 19897 w 21600"/>
                    <a:gd name="connsiteY2" fmla="*/ 22282 h 22282"/>
                    <a:gd name="connsiteX3" fmla="*/ 21600 w 21600"/>
                    <a:gd name="connsiteY3" fmla="*/ 0 h 22282"/>
                    <a:gd name="connsiteX4" fmla="*/ 0 w 21600"/>
                    <a:gd name="connsiteY4" fmla="*/ 0 h 22282"/>
                    <a:gd name="connsiteX0" fmla="*/ 0 w 21600"/>
                    <a:gd name="connsiteY0" fmla="*/ 0 h 22348"/>
                    <a:gd name="connsiteX1" fmla="*/ 2027 w 21600"/>
                    <a:gd name="connsiteY1" fmla="*/ 22172 h 22348"/>
                    <a:gd name="connsiteX2" fmla="*/ 19835 w 21600"/>
                    <a:gd name="connsiteY2" fmla="*/ 22348 h 22348"/>
                    <a:gd name="connsiteX3" fmla="*/ 21600 w 21600"/>
                    <a:gd name="connsiteY3" fmla="*/ 0 h 22348"/>
                    <a:gd name="connsiteX4" fmla="*/ 0 w 21600"/>
                    <a:gd name="connsiteY4" fmla="*/ 0 h 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00" h="22348">
                      <a:moveTo>
                        <a:pt x="0" y="0"/>
                      </a:moveTo>
                      <a:lnTo>
                        <a:pt x="2027" y="22172"/>
                      </a:lnTo>
                      <a:lnTo>
                        <a:pt x="19835" y="22348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rot="10800000" wrap="none" lIns="90000" tIns="46800" rIns="90000" bIns="46800" anchor="ctr"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944976FC-C88D-4E3E-97F0-43CCE979F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976" y="3348050"/>
                <a:ext cx="3528392" cy="11515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F92B1E6D-A6DE-48BB-9F17-E3559AA6A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3952" y="3950849"/>
                <a:ext cx="396044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0" name="Line 12">
                <a:extLst>
                  <a:ext uri="{FF2B5EF4-FFF2-40B4-BE49-F238E27FC236}">
                    <a16:creationId xmlns:a16="http://schemas.microsoft.com/office/drawing/2014/main" id="{928DAF78-904E-4F6F-83C7-4A33B5057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1904" y="5133416"/>
                <a:ext cx="4825058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4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2223869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寄存器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2805778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高速缓存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3387687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主存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3969596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磁盘缓存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4551505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磁盘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3210" y="5133416"/>
                <a:ext cx="2710090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可移动存储介质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1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存储器的层次结构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887000" cy="489701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主存储器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：是计算机硬件的一个重要部件，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存放指令和数据，并能由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寄存器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：访问速度最快。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高速缓存和磁盘缓存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高速缓存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：访问速度快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磁盘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缓存：利用主存中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3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程序的装入和链接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887000" cy="489701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装入的方式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绝对装入方式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可重定位装入方式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动态运行时装入方式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链接的方式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静态链接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装入时动态链接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4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连续分配方式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887000" cy="489701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连续分配方式：是指为一个用户程序分配一个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单一连续分配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固定分区分配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动态分区分配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可重定位分区分配</a:t>
            </a:r>
          </a:p>
        </p:txBody>
      </p:sp>
    </p:spTree>
    <p:extLst>
      <p:ext uri="{BB962C8B-B14F-4D97-AF65-F5344CB8AC3E}">
        <p14:creationId xmlns:p14="http://schemas.microsoft.com/office/powerpoint/2010/main" val="11905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7FF97EF-33D6-4C94-AC6D-0DCF1104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计算机系统的层次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59496" y="1556792"/>
            <a:ext cx="8640960" cy="5004654"/>
            <a:chOff x="1559496" y="1556792"/>
            <a:chExt cx="8640960" cy="5004654"/>
          </a:xfrm>
        </p:grpSpPr>
        <p:grpSp>
          <p:nvGrpSpPr>
            <p:cNvPr id="10" name="组合 9"/>
            <p:cNvGrpSpPr/>
            <p:nvPr/>
          </p:nvGrpSpPr>
          <p:grpSpPr>
            <a:xfrm>
              <a:off x="1559496" y="5409318"/>
              <a:ext cx="8640960" cy="1152128"/>
              <a:chOff x="551384" y="4653136"/>
              <a:chExt cx="8640960" cy="1152128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551384" y="4653136"/>
                <a:ext cx="8640960" cy="1152128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127448" y="4906034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</a:t>
                </a:r>
                <a:endPara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3215680" y="4761147"/>
                <a:ext cx="1320800" cy="93610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显卡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986530" y="4761147"/>
                <a:ext cx="1332148" cy="93610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声</a:t>
                </a:r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卡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768728" y="4761147"/>
                <a:ext cx="1271488" cy="93610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559496" y="2816933"/>
              <a:ext cx="8640960" cy="2538379"/>
              <a:chOff x="670744" y="2852936"/>
              <a:chExt cx="8640960" cy="2538379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670744" y="2852936"/>
                <a:ext cx="8640960" cy="2538379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85143" y="3798959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系统软件</a:t>
                </a:r>
                <a:endParaRPr lang="zh-CN" alt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3335040" y="4149949"/>
                <a:ext cx="4824536" cy="1187359"/>
              </a:xfrm>
              <a:prstGeom prst="roundRect">
                <a:avLst>
                  <a:gd name="adj" fmla="val 15172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驱动程序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335040" y="2899980"/>
                <a:ext cx="4824536" cy="1187359"/>
              </a:xfrm>
              <a:prstGeom prst="roundRect">
                <a:avLst>
                  <a:gd name="adj" fmla="val 15172"/>
                </a:avLst>
              </a:prstGeom>
              <a:solidFill>
                <a:srgbClr val="99CC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操作系统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59496" y="1556792"/>
              <a:ext cx="8640960" cy="1152128"/>
              <a:chOff x="670744" y="1592795"/>
              <a:chExt cx="8640960" cy="115212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70744" y="1592795"/>
                <a:ext cx="8640960" cy="1152128"/>
                <a:chOff x="551384" y="2204864"/>
                <a:chExt cx="8640960" cy="1152128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551384" y="2204864"/>
                  <a:ext cx="8640960" cy="1152128"/>
                </a:xfrm>
                <a:prstGeom prst="round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95400" y="2457762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6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应用软件</a:t>
                  </a:r>
                  <a:endParaRPr lang="zh-CN" altLang="en-US" sz="3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圆角矩形 14"/>
              <p:cNvSpPr/>
              <p:nvPr/>
            </p:nvSpPr>
            <p:spPr>
              <a:xfrm>
                <a:off x="3335040" y="1772816"/>
                <a:ext cx="1440160" cy="83825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QQ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027228" y="1772816"/>
                <a:ext cx="1440160" cy="83825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迅雷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6719416" y="1772816"/>
                <a:ext cx="1440160" cy="83825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101543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认识操作系统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操作系统分类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操作系统对硬件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en-US" altLang="zh-CN" sz="4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C00000"/>
                </a:solidFill>
              </a:rPr>
              <a:t>文件系统</a:t>
            </a:r>
            <a:endParaRPr lang="en-US" altLang="zh-CN" sz="4000" smtClean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8379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28592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在现代计算机系统中，要用到大量的程序和数据，由于内存容量有限，且不能长期保存，故而平时总是把他们以文件的形式存放在外存中，需要时调入内存。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但用户不能够胜任管理文件的工作，于是在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中又增加了文件管理功能，构成一个文件系统，负责管理在外存上的文件。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文件夹：计算机磁盘空间里面为了分类储存电子文件而建立独立路径的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5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67048EB-73E1-4CC6-9820-522E3755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目录树结构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208DC2EE-502A-4740-A087-2A458A5D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3528392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文件目录用于标识系统中的文件及其物理地址，供检索时使用。对目录管理的要求如下：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提高对目录的检索速度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文件共享</a:t>
            </a:r>
          </a:p>
          <a:p>
            <a:pPr lvl="1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5BF7FB4-8C95-4C89-96B4-0FE7D7F12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8" b="1088"/>
          <a:stretch/>
        </p:blipFill>
        <p:spPr bwMode="auto">
          <a:xfrm>
            <a:off x="5159896" y="2420888"/>
            <a:ext cx="66967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33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737B7-6A6A-48BB-9A73-5D034F41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目录查询技术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A1AC99E0-DACB-4734-8F3A-5C638573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7"/>
            <a:ext cx="10972800" cy="32403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当用户要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一个已存文件时，系统首先利用用户提供的文件名对目录进行查询，找出该文件控制块或对应索引结点；然后根据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或索引结点中所记录的文件物理地址，换算出文件在磁盘上的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物理位置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；最后通过磁盘驱动程序，将所需文件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150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41F6BEA-4C7A-4F12-930A-A8C41A18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计算机的启动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60FDC-B0B5-4048-92EB-ACC88C36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1247040" cy="338484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是一组程序，包括基本输入输出程序、系统设置信息、开机后自检程序和系统自启动程序。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这些程序都被固化到了计算机主板的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芯片上。用户可以对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进行设置。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5480" y="4725144"/>
            <a:ext cx="3888432" cy="17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启动自检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5"/>
              <a:defRPr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7928" y="4725144"/>
            <a:ext cx="6096000" cy="12034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2"/>
              <a:defRPr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4"/>
              <a:defRPr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267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07BCD73-C831-4BC1-9751-2EBD5D50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操作系统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1E87C49-7335-4D8F-9C71-C36FE2BD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24644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(OS, Operating System 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计算机系统内各种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资源、合理有效地组织计算机系统的工作，为用户提供一个使用方便可扩展的工作环境，从而起到连接计算机和用户的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接口作用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2350" r="35061" b="80073"/>
          <a:stretch/>
        </p:blipFill>
        <p:spPr bwMode="auto">
          <a:xfrm>
            <a:off x="574881" y="3955639"/>
            <a:ext cx="4440999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21877" r="35061" b="60546"/>
          <a:stretch/>
        </p:blipFill>
        <p:spPr bwMode="auto">
          <a:xfrm>
            <a:off x="574881" y="4741637"/>
            <a:ext cx="4440999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41404" r="35061" b="41019"/>
          <a:stretch/>
        </p:blipFill>
        <p:spPr bwMode="auto">
          <a:xfrm>
            <a:off x="574881" y="5527635"/>
            <a:ext cx="4440999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61385" r="2654" b="21038"/>
          <a:stretch/>
        </p:blipFill>
        <p:spPr bwMode="auto">
          <a:xfrm>
            <a:off x="5159896" y="3955639"/>
            <a:ext cx="6696744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79123" r="2654" b="3300"/>
          <a:stretch/>
        </p:blipFill>
        <p:spPr bwMode="auto">
          <a:xfrm>
            <a:off x="5159896" y="4741636"/>
            <a:ext cx="6696744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85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230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操作系统分类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288079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批处理操作系统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分时操作系统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</a:t>
            </a:r>
          </a:p>
        </p:txBody>
      </p:sp>
    </p:spTree>
    <p:extLst>
      <p:ext uri="{BB962C8B-B14F-4D97-AF65-F5344CB8AC3E}">
        <p14:creationId xmlns:p14="http://schemas.microsoft.com/office/powerpoint/2010/main" val="27995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批处理操作系统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批处理是指计算机系统对一批作业自动进行处理的技术。 由于系统资源为多个作业所共享，其工作方式是作业之间自动调度执行。并在运行过程中用户不干预自己的作业，从而大大提高了系统资源的利用率和作业吞吐量。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2087" y="3717032"/>
            <a:ext cx="9921898" cy="3041383"/>
            <a:chOff x="1055440" y="3645024"/>
            <a:chExt cx="9921898" cy="3041383"/>
          </a:xfrm>
        </p:grpSpPr>
        <p:sp>
          <p:nvSpPr>
            <p:cNvPr id="20" name="文本框 19"/>
            <p:cNvSpPr txBox="1"/>
            <p:nvPr/>
          </p:nvSpPr>
          <p:spPr>
            <a:xfrm>
              <a:off x="2009135" y="508246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输入设备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12676" y="50824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输出设备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024666" y="4460678"/>
              <a:ext cx="1313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</a:t>
              </a:r>
              <a:endPara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输入井</a:t>
              </a: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43641" y="4417889"/>
              <a:ext cx="1313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</a:t>
              </a:r>
              <a:endPara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输入井</a:t>
              </a: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055440" y="3645024"/>
              <a:ext cx="9921898" cy="3041383"/>
              <a:chOff x="1055440" y="3645024"/>
              <a:chExt cx="9921898" cy="30413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流程图: 磁盘 4"/>
              <p:cNvSpPr/>
              <p:nvPr/>
            </p:nvSpPr>
            <p:spPr>
              <a:xfrm>
                <a:off x="3843031" y="5246144"/>
                <a:ext cx="914400" cy="1224136"/>
              </a:xfrm>
              <a:prstGeom prst="flowChartMagneticDisk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后备</a:t>
                </a:r>
                <a:endParaRPr lang="en-US" altLang="zh-CN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作业</a:t>
                </a:r>
                <a:endPara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流程图: 磁盘 6"/>
              <p:cNvSpPr/>
              <p:nvPr/>
            </p:nvSpPr>
            <p:spPr>
              <a:xfrm>
                <a:off x="7275352" y="5246144"/>
                <a:ext cx="914400" cy="1224136"/>
              </a:xfrm>
              <a:prstGeom prst="flowChartMagneticDisk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</a:t>
                </a:r>
                <a:endParaRPr lang="en-US" altLang="zh-CN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作业</a:t>
                </a:r>
                <a:endPara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186967" y="5624738"/>
                <a:ext cx="936104" cy="466949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读卡机</a:t>
                </a:r>
                <a:endPara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909712" y="5624738"/>
                <a:ext cx="936104" cy="466949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打印机</a:t>
                </a:r>
                <a:endPara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471818" y="3645024"/>
                <a:ext cx="1056230" cy="792088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</a:t>
                </a:r>
                <a:endPara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下箭头 10"/>
              <p:cNvSpPr/>
              <p:nvPr/>
            </p:nvSpPr>
            <p:spPr>
              <a:xfrm>
                <a:off x="5823800" y="4445584"/>
                <a:ext cx="352266" cy="636879"/>
              </a:xfrm>
              <a:prstGeom prst="upDownArrow">
                <a:avLst>
                  <a:gd name="adj1" fmla="val 38402"/>
                  <a:gd name="adj2" fmla="val 6068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173867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4808227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6606188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箭头 14"/>
              <p:cNvSpPr/>
              <p:nvPr/>
            </p:nvSpPr>
            <p:spPr>
              <a:xfrm>
                <a:off x="8240548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右箭头 15"/>
              <p:cNvSpPr/>
              <p:nvPr/>
            </p:nvSpPr>
            <p:spPr>
              <a:xfrm>
                <a:off x="9896612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1517803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440" y="5324156"/>
                <a:ext cx="411567" cy="1068113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5771" y="5324156"/>
                <a:ext cx="411567" cy="1068113"/>
              </a:xfrm>
              <a:prstGeom prst="rect">
                <a:avLst/>
              </a:prstGeom>
            </p:spPr>
          </p:pic>
          <p:grpSp>
            <p:nvGrpSpPr>
              <p:cNvPr id="28" name="组合 27"/>
              <p:cNvGrpSpPr/>
              <p:nvPr/>
            </p:nvGrpSpPr>
            <p:grpSpPr>
              <a:xfrm>
                <a:off x="5472287" y="5136711"/>
                <a:ext cx="1077100" cy="1549696"/>
                <a:chOff x="-2312168" y="2981264"/>
                <a:chExt cx="1077100" cy="1549696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-2312168" y="2981264"/>
                  <a:ext cx="1077100" cy="387424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作业 </a:t>
                  </a:r>
                  <a:r>
                    <a:rPr lang="en-US" altLang="zh-CN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-2312168" y="3368688"/>
                  <a:ext cx="1077100" cy="387424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作业 </a:t>
                  </a:r>
                  <a:r>
                    <a:rPr lang="en-US" altLang="zh-CN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-2312168" y="3756112"/>
                  <a:ext cx="1077100" cy="387424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. .</a:t>
                  </a:r>
                  <a:endPara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2312168" y="4143536"/>
                  <a:ext cx="1077100" cy="387424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作业 </a:t>
                  </a:r>
                  <a:r>
                    <a:rPr lang="en-US" altLang="zh-CN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  <a:endPara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252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8716</TotalTime>
  <Words>2410</Words>
  <Application>Microsoft Office PowerPoint</Application>
  <PresentationFormat>宽屏</PresentationFormat>
  <Paragraphs>361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黑体</vt:lpstr>
      <vt:lpstr>宋体</vt:lpstr>
      <vt:lpstr>微软雅黑</vt:lpstr>
      <vt:lpstr>Arial</vt:lpstr>
      <vt:lpstr>Calibri</vt:lpstr>
      <vt:lpstr>Tahoma</vt:lpstr>
      <vt:lpstr>Wingdings</vt:lpstr>
      <vt:lpstr>上海Nordri专业商务幻灯演示设计</vt:lpstr>
      <vt:lpstr>PowerPoint 演示文稿</vt:lpstr>
      <vt:lpstr>本章内容</vt:lpstr>
      <vt:lpstr>本章内容</vt:lpstr>
      <vt:lpstr>计算机系统的层次</vt:lpstr>
      <vt:lpstr>计算机的启动</vt:lpstr>
      <vt:lpstr>操作系统</vt:lpstr>
      <vt:lpstr>本章内容</vt:lpstr>
      <vt:lpstr>操作系统分类</vt:lpstr>
      <vt:lpstr>批处理操作系统</vt:lpstr>
      <vt:lpstr>分时操作系统</vt:lpstr>
      <vt:lpstr>分时操作系统的特点</vt:lpstr>
      <vt:lpstr>实时操作系统</vt:lpstr>
      <vt:lpstr>嵌入式操作系统</vt:lpstr>
      <vt:lpstr>主流操作系统</vt:lpstr>
      <vt:lpstr>本章内容</vt:lpstr>
      <vt:lpstr>硬件的管理</vt:lpstr>
      <vt:lpstr>CPU管理</vt:lpstr>
      <vt:lpstr>进程</vt:lpstr>
      <vt:lpstr>进程的特征</vt:lpstr>
      <vt:lpstr>进程的三种状态</vt:lpstr>
      <vt:lpstr>进程三种状态的转换</vt:lpstr>
      <vt:lpstr>三级调度</vt:lpstr>
      <vt:lpstr>三级调度</vt:lpstr>
      <vt:lpstr>三级调度</vt:lpstr>
      <vt:lpstr>三级调度</vt:lpstr>
      <vt:lpstr>三级调度</vt:lpstr>
      <vt:lpstr>OS设计目标</vt:lpstr>
      <vt:lpstr>OS设计目标</vt:lpstr>
      <vt:lpstr>进程调度</vt:lpstr>
      <vt:lpstr>先来先服务调度的例子</vt:lpstr>
      <vt:lpstr>先来先服务调度算法的特点</vt:lpstr>
      <vt:lpstr>短作业优先调度的例子</vt:lpstr>
      <vt:lpstr>短作业优先调度算法的特点</vt:lpstr>
      <vt:lpstr>硬件的管理</vt:lpstr>
      <vt:lpstr>存储器管理</vt:lpstr>
      <vt:lpstr>存储器的层次结构</vt:lpstr>
      <vt:lpstr>存储器的层次结构</vt:lpstr>
      <vt:lpstr>程序的装入和链接</vt:lpstr>
      <vt:lpstr>连续分配方式</vt:lpstr>
      <vt:lpstr>本章内容</vt:lpstr>
      <vt:lpstr>文件系统</vt:lpstr>
      <vt:lpstr>目录树结构</vt:lpstr>
      <vt:lpstr>目录查询技术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http://software.hebtu.edu.cn/</dc:description>
  <cp:lastModifiedBy>丁 木木</cp:lastModifiedBy>
  <cp:revision>897</cp:revision>
  <dcterms:created xsi:type="dcterms:W3CDTF">2007-10-21T01:27:31Z</dcterms:created>
  <dcterms:modified xsi:type="dcterms:W3CDTF">2018-11-29T14:03:58Z</dcterms:modified>
  <cp:category/>
</cp:coreProperties>
</file>