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6"/>
  </p:notesMasterIdLst>
  <p:handoutMasterIdLst>
    <p:handoutMasterId r:id="rId57"/>
  </p:handoutMasterIdLst>
  <p:sldIdLst>
    <p:sldId id="256" r:id="rId2"/>
    <p:sldId id="305" r:id="rId3"/>
    <p:sldId id="372" r:id="rId4"/>
    <p:sldId id="273" r:id="rId5"/>
    <p:sldId id="274" r:id="rId6"/>
    <p:sldId id="275" r:id="rId7"/>
    <p:sldId id="276" r:id="rId8"/>
    <p:sldId id="326" r:id="rId9"/>
    <p:sldId id="281" r:id="rId10"/>
    <p:sldId id="270" r:id="rId11"/>
    <p:sldId id="381" r:id="rId12"/>
    <p:sldId id="414" r:id="rId13"/>
    <p:sldId id="366" r:id="rId14"/>
    <p:sldId id="368" r:id="rId15"/>
    <p:sldId id="282" r:id="rId16"/>
    <p:sldId id="287" r:id="rId17"/>
    <p:sldId id="293" r:id="rId18"/>
    <p:sldId id="295" r:id="rId19"/>
    <p:sldId id="383" r:id="rId20"/>
    <p:sldId id="408" r:id="rId21"/>
    <p:sldId id="409" r:id="rId22"/>
    <p:sldId id="410" r:id="rId23"/>
    <p:sldId id="411" r:id="rId24"/>
    <p:sldId id="412" r:id="rId25"/>
    <p:sldId id="334" r:id="rId26"/>
    <p:sldId id="336" r:id="rId27"/>
    <p:sldId id="413" r:id="rId28"/>
    <p:sldId id="384" r:id="rId29"/>
    <p:sldId id="313" r:id="rId30"/>
    <p:sldId id="386" r:id="rId31"/>
    <p:sldId id="296" r:id="rId32"/>
    <p:sldId id="401" r:id="rId33"/>
    <p:sldId id="402" r:id="rId34"/>
    <p:sldId id="403" r:id="rId35"/>
    <p:sldId id="404" r:id="rId36"/>
    <p:sldId id="312" r:id="rId37"/>
    <p:sldId id="405" r:id="rId38"/>
    <p:sldId id="406" r:id="rId39"/>
    <p:sldId id="407" r:id="rId40"/>
    <p:sldId id="388" r:id="rId41"/>
    <p:sldId id="303" r:id="rId42"/>
    <p:sldId id="306" r:id="rId43"/>
    <p:sldId id="304" r:id="rId44"/>
    <p:sldId id="389" r:id="rId45"/>
    <p:sldId id="392" r:id="rId46"/>
    <p:sldId id="393" r:id="rId47"/>
    <p:sldId id="395" r:id="rId48"/>
    <p:sldId id="396" r:id="rId49"/>
    <p:sldId id="397" r:id="rId50"/>
    <p:sldId id="398" r:id="rId51"/>
    <p:sldId id="286" r:id="rId52"/>
    <p:sldId id="400" r:id="rId53"/>
    <p:sldId id="290" r:id="rId54"/>
    <p:sldId id="259" r:id="rId5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164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709">
          <p15:clr>
            <a:srgbClr val="A4A3A4"/>
          </p15:clr>
        </p15:guide>
        <p15:guide id="5" pos="393">
          <p15:clr>
            <a:srgbClr val="A4A3A4"/>
          </p15:clr>
        </p15:guide>
        <p15:guide id="6" pos="7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BDCB3"/>
    <a:srgbClr val="FCCBA2"/>
    <a:srgbClr val="EFE3AF"/>
    <a:srgbClr val="FFFF99"/>
    <a:srgbClr val="99CCFF"/>
    <a:srgbClr val="00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86706" autoAdjust="0"/>
  </p:normalViewPr>
  <p:slideViewPr>
    <p:cSldViewPr>
      <p:cViewPr varScale="1">
        <p:scale>
          <a:sx n="68" d="100"/>
          <a:sy n="68" d="100"/>
        </p:scale>
        <p:origin x="417" y="45"/>
      </p:cViewPr>
      <p:guideLst>
        <p:guide orient="horz" pos="227"/>
        <p:guide orient="horz" pos="164"/>
        <p:guide orient="horz" pos="4110"/>
        <p:guide orient="horz" pos="709"/>
        <p:guide pos="393"/>
        <p:guide pos="7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90"/>
    </p:cViewPr>
  </p:sorterViewPr>
  <p:notesViewPr>
    <p:cSldViewPr>
      <p:cViewPr varScale="1">
        <p:scale>
          <a:sx n="63" d="100"/>
          <a:sy n="63" d="100"/>
        </p:scale>
        <p:origin x="-1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3AC1A-34A3-4A25-94C5-78FA57A83CA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45ED26D-F1BF-4D4C-888B-48D4CE583AB3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/>
            <a:t>实体完整性</a:t>
          </a:r>
        </a:p>
      </dgm:t>
    </dgm:pt>
    <dgm:pt modelId="{A8E8307B-C13C-48CF-8220-680BDC790393}" type="parTrans" cxnId="{1EAB7EE4-8CC3-4054-87DF-92908131D4F3}">
      <dgm:prSet/>
      <dgm:spPr/>
      <dgm:t>
        <a:bodyPr/>
        <a:lstStyle/>
        <a:p>
          <a:endParaRPr lang="zh-CN" altLang="en-US"/>
        </a:p>
      </dgm:t>
    </dgm:pt>
    <dgm:pt modelId="{A43FC7EF-AE22-45F4-994D-C2371A5FB2C5}" type="sibTrans" cxnId="{1EAB7EE4-8CC3-4054-87DF-92908131D4F3}">
      <dgm:prSet/>
      <dgm:spPr/>
      <dgm:t>
        <a:bodyPr/>
        <a:lstStyle/>
        <a:p>
          <a:endParaRPr lang="zh-CN" altLang="en-US"/>
        </a:p>
      </dgm:t>
    </dgm:pt>
    <dgm:pt modelId="{C2CC72B1-9D1B-4AE2-A049-974D9390FDEC}">
      <dgm:prSet phldrT="[文本]"/>
      <dgm:spPr>
        <a:solidFill>
          <a:srgbClr val="92D050"/>
        </a:solidFill>
      </dgm:spPr>
      <dgm:t>
        <a:bodyPr/>
        <a:lstStyle/>
        <a:p>
          <a:r>
            <a:rPr lang="zh-CN" altLang="en-US" dirty="0"/>
            <a:t>参照完整性</a:t>
          </a:r>
        </a:p>
      </dgm:t>
    </dgm:pt>
    <dgm:pt modelId="{D3AF9350-A190-444C-BE88-E201EB728790}" type="parTrans" cxnId="{745CB771-7E82-4A9A-9F65-B7D1D7846DBA}">
      <dgm:prSet/>
      <dgm:spPr/>
      <dgm:t>
        <a:bodyPr/>
        <a:lstStyle/>
        <a:p>
          <a:endParaRPr lang="zh-CN" altLang="en-US"/>
        </a:p>
      </dgm:t>
    </dgm:pt>
    <dgm:pt modelId="{EC608C77-755C-41B8-958A-E36CEB0FA562}" type="sibTrans" cxnId="{745CB771-7E82-4A9A-9F65-B7D1D7846DBA}">
      <dgm:prSet/>
      <dgm:spPr/>
      <dgm:t>
        <a:bodyPr/>
        <a:lstStyle/>
        <a:p>
          <a:endParaRPr lang="zh-CN" altLang="en-US"/>
        </a:p>
      </dgm:t>
    </dgm:pt>
    <dgm:pt modelId="{2E433D72-3C53-4198-AF0A-3045263906F9}">
      <dgm:prSet phldrT="[文本]"/>
      <dgm:spPr>
        <a:solidFill>
          <a:srgbClr val="7030A0"/>
        </a:solidFill>
      </dgm:spPr>
      <dgm:t>
        <a:bodyPr/>
        <a:lstStyle/>
        <a:p>
          <a:r>
            <a:rPr lang="zh-CN" altLang="en-US" dirty="0"/>
            <a:t>用户定义的完整性</a:t>
          </a:r>
        </a:p>
      </dgm:t>
    </dgm:pt>
    <dgm:pt modelId="{C8980F93-9C8F-43ED-85EE-AFC98735BEBC}" type="parTrans" cxnId="{11BC9B59-4A6C-41F3-907D-8362D5D85F9D}">
      <dgm:prSet/>
      <dgm:spPr/>
      <dgm:t>
        <a:bodyPr/>
        <a:lstStyle/>
        <a:p>
          <a:endParaRPr lang="zh-CN" altLang="en-US"/>
        </a:p>
      </dgm:t>
    </dgm:pt>
    <dgm:pt modelId="{3007A4E9-D8E9-40BB-837B-29AA7C93AF69}" type="sibTrans" cxnId="{11BC9B59-4A6C-41F3-907D-8362D5D85F9D}">
      <dgm:prSet/>
      <dgm:spPr/>
      <dgm:t>
        <a:bodyPr/>
        <a:lstStyle/>
        <a:p>
          <a:endParaRPr lang="zh-CN" altLang="en-US"/>
        </a:p>
      </dgm:t>
    </dgm:pt>
    <dgm:pt modelId="{9128B05A-EF47-4149-BFF8-52E2414F4A50}" type="pres">
      <dgm:prSet presAssocID="{2043AC1A-34A3-4A25-94C5-78FA57A83CA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C0D6489-37E0-4B90-ACF2-32EB85BBE36C}" type="pres">
      <dgm:prSet presAssocID="{745ED26D-F1BF-4D4C-888B-48D4CE583AB3}" presName="parentLin" presStyleCnt="0"/>
      <dgm:spPr/>
    </dgm:pt>
    <dgm:pt modelId="{BA8DFDFC-4AD2-494A-A98E-9FC6EDFAC9E5}" type="pres">
      <dgm:prSet presAssocID="{745ED26D-F1BF-4D4C-888B-48D4CE583AB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43DD6734-2B39-4FDD-BD16-A2B2A6EE377F}" type="pres">
      <dgm:prSet presAssocID="{745ED26D-F1BF-4D4C-888B-48D4CE583AB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E43C19-10C4-4883-A335-F428F23A6436}" type="pres">
      <dgm:prSet presAssocID="{745ED26D-F1BF-4D4C-888B-48D4CE583AB3}" presName="negativeSpace" presStyleCnt="0"/>
      <dgm:spPr/>
    </dgm:pt>
    <dgm:pt modelId="{79890EDA-A21B-4AAD-9B2C-8C3DD19CF321}" type="pres">
      <dgm:prSet presAssocID="{745ED26D-F1BF-4D4C-888B-48D4CE583AB3}" presName="childText" presStyleLbl="conFgAcc1" presStyleIdx="0" presStyleCnt="3">
        <dgm:presLayoutVars>
          <dgm:bulletEnabled val="1"/>
        </dgm:presLayoutVars>
      </dgm:prSet>
      <dgm:spPr>
        <a:ln>
          <a:solidFill>
            <a:srgbClr val="C00000"/>
          </a:solidFill>
        </a:ln>
      </dgm:spPr>
    </dgm:pt>
    <dgm:pt modelId="{EECCF504-09F2-4FBB-AEAE-59C2CF770E50}" type="pres">
      <dgm:prSet presAssocID="{A43FC7EF-AE22-45F4-994D-C2371A5FB2C5}" presName="spaceBetweenRectangles" presStyleCnt="0"/>
      <dgm:spPr/>
    </dgm:pt>
    <dgm:pt modelId="{B5D786A3-5EE4-456A-A4F0-81A32F1BE35B}" type="pres">
      <dgm:prSet presAssocID="{C2CC72B1-9D1B-4AE2-A049-974D9390FDEC}" presName="parentLin" presStyleCnt="0"/>
      <dgm:spPr/>
    </dgm:pt>
    <dgm:pt modelId="{F7782717-E823-4DB6-B4FA-00392DE51910}" type="pres">
      <dgm:prSet presAssocID="{C2CC72B1-9D1B-4AE2-A049-974D9390FDEC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60A772C5-EC2B-45DB-98C0-DCA9F7790E60}" type="pres">
      <dgm:prSet presAssocID="{C2CC72B1-9D1B-4AE2-A049-974D9390FDE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F929FB-06F7-4F66-8BF4-A6FDA2542676}" type="pres">
      <dgm:prSet presAssocID="{C2CC72B1-9D1B-4AE2-A049-974D9390FDEC}" presName="negativeSpace" presStyleCnt="0"/>
      <dgm:spPr/>
    </dgm:pt>
    <dgm:pt modelId="{356122CC-BEC1-4E2F-91B1-A73B3FB720F2}" type="pres">
      <dgm:prSet presAssocID="{C2CC72B1-9D1B-4AE2-A049-974D9390FDEC}" presName="childText" presStyleLbl="conFgAcc1" presStyleIdx="1" presStyleCnt="3">
        <dgm:presLayoutVars>
          <dgm:bulletEnabled val="1"/>
        </dgm:presLayoutVars>
      </dgm:prSet>
      <dgm:spPr>
        <a:ln>
          <a:solidFill>
            <a:srgbClr val="92D050"/>
          </a:solidFill>
        </a:ln>
      </dgm:spPr>
    </dgm:pt>
    <dgm:pt modelId="{25B05DD0-C72F-4549-8EDE-D111F962CA9D}" type="pres">
      <dgm:prSet presAssocID="{EC608C77-755C-41B8-958A-E36CEB0FA562}" presName="spaceBetweenRectangles" presStyleCnt="0"/>
      <dgm:spPr/>
    </dgm:pt>
    <dgm:pt modelId="{D9206BAC-9B37-47FD-A4AE-572D03447F16}" type="pres">
      <dgm:prSet presAssocID="{2E433D72-3C53-4198-AF0A-3045263906F9}" presName="parentLin" presStyleCnt="0"/>
      <dgm:spPr/>
    </dgm:pt>
    <dgm:pt modelId="{C2436BDD-738A-4BC9-94FA-EBE43E4424B2}" type="pres">
      <dgm:prSet presAssocID="{2E433D72-3C53-4198-AF0A-3045263906F9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6FEF0F60-34F4-4EA2-90D9-061E16AACFA2}" type="pres">
      <dgm:prSet presAssocID="{2E433D72-3C53-4198-AF0A-3045263906F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526511-20DA-45F0-8B7D-675F1E48F566}" type="pres">
      <dgm:prSet presAssocID="{2E433D72-3C53-4198-AF0A-3045263906F9}" presName="negativeSpace" presStyleCnt="0"/>
      <dgm:spPr/>
    </dgm:pt>
    <dgm:pt modelId="{B5990120-D120-4E7A-913C-3C6457006E49}" type="pres">
      <dgm:prSet presAssocID="{2E433D72-3C53-4198-AF0A-3045263906F9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7030A0"/>
          </a:solidFill>
        </a:ln>
      </dgm:spPr>
    </dgm:pt>
  </dgm:ptLst>
  <dgm:cxnLst>
    <dgm:cxn modelId="{7977B8C6-2529-42E8-96F6-440DCBAFD419}" type="presOf" srcId="{2043AC1A-34A3-4A25-94C5-78FA57A83CAD}" destId="{9128B05A-EF47-4149-BFF8-52E2414F4A50}" srcOrd="0" destOrd="0" presId="urn:microsoft.com/office/officeart/2005/8/layout/list1"/>
    <dgm:cxn modelId="{4955FFF4-9A48-4297-B862-62DCC7D5F8DF}" type="presOf" srcId="{745ED26D-F1BF-4D4C-888B-48D4CE583AB3}" destId="{BA8DFDFC-4AD2-494A-A98E-9FC6EDFAC9E5}" srcOrd="0" destOrd="0" presId="urn:microsoft.com/office/officeart/2005/8/layout/list1"/>
    <dgm:cxn modelId="{745CB771-7E82-4A9A-9F65-B7D1D7846DBA}" srcId="{2043AC1A-34A3-4A25-94C5-78FA57A83CAD}" destId="{C2CC72B1-9D1B-4AE2-A049-974D9390FDEC}" srcOrd="1" destOrd="0" parTransId="{D3AF9350-A190-444C-BE88-E201EB728790}" sibTransId="{EC608C77-755C-41B8-958A-E36CEB0FA562}"/>
    <dgm:cxn modelId="{A3827C8B-2CEE-4D4F-B033-161422BA5794}" type="presOf" srcId="{2E433D72-3C53-4198-AF0A-3045263906F9}" destId="{C2436BDD-738A-4BC9-94FA-EBE43E4424B2}" srcOrd="0" destOrd="0" presId="urn:microsoft.com/office/officeart/2005/8/layout/list1"/>
    <dgm:cxn modelId="{59BF068E-58A9-45C9-B029-24C41122EB1A}" type="presOf" srcId="{C2CC72B1-9D1B-4AE2-A049-974D9390FDEC}" destId="{F7782717-E823-4DB6-B4FA-00392DE51910}" srcOrd="0" destOrd="0" presId="urn:microsoft.com/office/officeart/2005/8/layout/list1"/>
    <dgm:cxn modelId="{8FD5F2D4-3708-4EA0-B21E-614CB6A63042}" type="presOf" srcId="{745ED26D-F1BF-4D4C-888B-48D4CE583AB3}" destId="{43DD6734-2B39-4FDD-BD16-A2B2A6EE377F}" srcOrd="1" destOrd="0" presId="urn:microsoft.com/office/officeart/2005/8/layout/list1"/>
    <dgm:cxn modelId="{1EAB7EE4-8CC3-4054-87DF-92908131D4F3}" srcId="{2043AC1A-34A3-4A25-94C5-78FA57A83CAD}" destId="{745ED26D-F1BF-4D4C-888B-48D4CE583AB3}" srcOrd="0" destOrd="0" parTransId="{A8E8307B-C13C-48CF-8220-680BDC790393}" sibTransId="{A43FC7EF-AE22-45F4-994D-C2371A5FB2C5}"/>
    <dgm:cxn modelId="{5AA8C3A3-1433-4336-9A05-9999D1046748}" type="presOf" srcId="{2E433D72-3C53-4198-AF0A-3045263906F9}" destId="{6FEF0F60-34F4-4EA2-90D9-061E16AACFA2}" srcOrd="1" destOrd="0" presId="urn:microsoft.com/office/officeart/2005/8/layout/list1"/>
    <dgm:cxn modelId="{11BC9B59-4A6C-41F3-907D-8362D5D85F9D}" srcId="{2043AC1A-34A3-4A25-94C5-78FA57A83CAD}" destId="{2E433D72-3C53-4198-AF0A-3045263906F9}" srcOrd="2" destOrd="0" parTransId="{C8980F93-9C8F-43ED-85EE-AFC98735BEBC}" sibTransId="{3007A4E9-D8E9-40BB-837B-29AA7C93AF69}"/>
    <dgm:cxn modelId="{673BF3C7-E39F-4521-94EF-A857BE77470A}" type="presOf" srcId="{C2CC72B1-9D1B-4AE2-A049-974D9390FDEC}" destId="{60A772C5-EC2B-45DB-98C0-DCA9F7790E60}" srcOrd="1" destOrd="0" presId="urn:microsoft.com/office/officeart/2005/8/layout/list1"/>
    <dgm:cxn modelId="{7D5BCF46-8B66-421D-BC77-92C70EBDA078}" type="presParOf" srcId="{9128B05A-EF47-4149-BFF8-52E2414F4A50}" destId="{FC0D6489-37E0-4B90-ACF2-32EB85BBE36C}" srcOrd="0" destOrd="0" presId="urn:microsoft.com/office/officeart/2005/8/layout/list1"/>
    <dgm:cxn modelId="{6F318647-1E37-47C5-9B9C-0129C6B68191}" type="presParOf" srcId="{FC0D6489-37E0-4B90-ACF2-32EB85BBE36C}" destId="{BA8DFDFC-4AD2-494A-A98E-9FC6EDFAC9E5}" srcOrd="0" destOrd="0" presId="urn:microsoft.com/office/officeart/2005/8/layout/list1"/>
    <dgm:cxn modelId="{412C2AFE-9F68-49A3-9C9F-3E3AEDEA2F46}" type="presParOf" srcId="{FC0D6489-37E0-4B90-ACF2-32EB85BBE36C}" destId="{43DD6734-2B39-4FDD-BD16-A2B2A6EE377F}" srcOrd="1" destOrd="0" presId="urn:microsoft.com/office/officeart/2005/8/layout/list1"/>
    <dgm:cxn modelId="{2D54B098-C476-4971-85AE-8F17F8009195}" type="presParOf" srcId="{9128B05A-EF47-4149-BFF8-52E2414F4A50}" destId="{13E43C19-10C4-4883-A335-F428F23A6436}" srcOrd="1" destOrd="0" presId="urn:microsoft.com/office/officeart/2005/8/layout/list1"/>
    <dgm:cxn modelId="{48241321-643C-4CE5-8653-AD53CCB77503}" type="presParOf" srcId="{9128B05A-EF47-4149-BFF8-52E2414F4A50}" destId="{79890EDA-A21B-4AAD-9B2C-8C3DD19CF321}" srcOrd="2" destOrd="0" presId="urn:microsoft.com/office/officeart/2005/8/layout/list1"/>
    <dgm:cxn modelId="{5DE02DB5-41FC-4170-8E79-7E0AC823666B}" type="presParOf" srcId="{9128B05A-EF47-4149-BFF8-52E2414F4A50}" destId="{EECCF504-09F2-4FBB-AEAE-59C2CF770E50}" srcOrd="3" destOrd="0" presId="urn:microsoft.com/office/officeart/2005/8/layout/list1"/>
    <dgm:cxn modelId="{04C5BEE1-74B1-445D-B515-EE8DB0D83572}" type="presParOf" srcId="{9128B05A-EF47-4149-BFF8-52E2414F4A50}" destId="{B5D786A3-5EE4-456A-A4F0-81A32F1BE35B}" srcOrd="4" destOrd="0" presId="urn:microsoft.com/office/officeart/2005/8/layout/list1"/>
    <dgm:cxn modelId="{E300D0BE-ADA7-4850-96B9-9C280798723B}" type="presParOf" srcId="{B5D786A3-5EE4-456A-A4F0-81A32F1BE35B}" destId="{F7782717-E823-4DB6-B4FA-00392DE51910}" srcOrd="0" destOrd="0" presId="urn:microsoft.com/office/officeart/2005/8/layout/list1"/>
    <dgm:cxn modelId="{78F14384-9158-4DFC-B87A-575A27A234B0}" type="presParOf" srcId="{B5D786A3-5EE4-456A-A4F0-81A32F1BE35B}" destId="{60A772C5-EC2B-45DB-98C0-DCA9F7790E60}" srcOrd="1" destOrd="0" presId="urn:microsoft.com/office/officeart/2005/8/layout/list1"/>
    <dgm:cxn modelId="{0CD68EAC-0C95-484D-8A20-36A6403ABA18}" type="presParOf" srcId="{9128B05A-EF47-4149-BFF8-52E2414F4A50}" destId="{AAF929FB-06F7-4F66-8BF4-A6FDA2542676}" srcOrd="5" destOrd="0" presId="urn:microsoft.com/office/officeart/2005/8/layout/list1"/>
    <dgm:cxn modelId="{7E5F3761-B4C2-4C1F-BE1E-E572833B262D}" type="presParOf" srcId="{9128B05A-EF47-4149-BFF8-52E2414F4A50}" destId="{356122CC-BEC1-4E2F-91B1-A73B3FB720F2}" srcOrd="6" destOrd="0" presId="urn:microsoft.com/office/officeart/2005/8/layout/list1"/>
    <dgm:cxn modelId="{C2CCC470-58AF-4182-A672-D5D80FE276F4}" type="presParOf" srcId="{9128B05A-EF47-4149-BFF8-52E2414F4A50}" destId="{25B05DD0-C72F-4549-8EDE-D111F962CA9D}" srcOrd="7" destOrd="0" presId="urn:microsoft.com/office/officeart/2005/8/layout/list1"/>
    <dgm:cxn modelId="{238CC214-D1DE-4ADD-8D82-0730EA675846}" type="presParOf" srcId="{9128B05A-EF47-4149-BFF8-52E2414F4A50}" destId="{D9206BAC-9B37-47FD-A4AE-572D03447F16}" srcOrd="8" destOrd="0" presId="urn:microsoft.com/office/officeart/2005/8/layout/list1"/>
    <dgm:cxn modelId="{49271271-7F52-466A-98B5-2A9F7C673922}" type="presParOf" srcId="{D9206BAC-9B37-47FD-A4AE-572D03447F16}" destId="{C2436BDD-738A-4BC9-94FA-EBE43E4424B2}" srcOrd="0" destOrd="0" presId="urn:microsoft.com/office/officeart/2005/8/layout/list1"/>
    <dgm:cxn modelId="{A2F55F7F-98EF-4C63-8F6C-BF9F10633A99}" type="presParOf" srcId="{D9206BAC-9B37-47FD-A4AE-572D03447F16}" destId="{6FEF0F60-34F4-4EA2-90D9-061E16AACFA2}" srcOrd="1" destOrd="0" presId="urn:microsoft.com/office/officeart/2005/8/layout/list1"/>
    <dgm:cxn modelId="{DCB0C9DF-2E40-4CCA-8622-3373B735C73F}" type="presParOf" srcId="{9128B05A-EF47-4149-BFF8-52E2414F4A50}" destId="{25526511-20DA-45F0-8B7D-675F1E48F566}" srcOrd="9" destOrd="0" presId="urn:microsoft.com/office/officeart/2005/8/layout/list1"/>
    <dgm:cxn modelId="{7D619B84-5228-414A-9EAF-5F7E79405454}" type="presParOf" srcId="{9128B05A-EF47-4149-BFF8-52E2414F4A50}" destId="{B5990120-D120-4E7A-913C-3C6457006E4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90EDA-A21B-4AAD-9B2C-8C3DD19CF321}">
      <dsp:nvSpPr>
        <dsp:cNvPr id="0" name=""/>
        <dsp:cNvSpPr/>
      </dsp:nvSpPr>
      <dsp:spPr>
        <a:xfrm>
          <a:off x="0" y="408106"/>
          <a:ext cx="5638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D6734-2B39-4FDD-BD16-A2B2A6EE377F}">
      <dsp:nvSpPr>
        <dsp:cNvPr id="0" name=""/>
        <dsp:cNvSpPr/>
      </dsp:nvSpPr>
      <dsp:spPr>
        <a:xfrm>
          <a:off x="281940" y="9586"/>
          <a:ext cx="3947160" cy="797040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/>
            <a:t>实体完整性</a:t>
          </a:r>
        </a:p>
      </dsp:txBody>
      <dsp:txXfrm>
        <a:off x="320848" y="48494"/>
        <a:ext cx="3869344" cy="719224"/>
      </dsp:txXfrm>
    </dsp:sp>
    <dsp:sp modelId="{356122CC-BEC1-4E2F-91B1-A73B3FB720F2}">
      <dsp:nvSpPr>
        <dsp:cNvPr id="0" name=""/>
        <dsp:cNvSpPr/>
      </dsp:nvSpPr>
      <dsp:spPr>
        <a:xfrm>
          <a:off x="0" y="1632826"/>
          <a:ext cx="5638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772C5-EC2B-45DB-98C0-DCA9F7790E60}">
      <dsp:nvSpPr>
        <dsp:cNvPr id="0" name=""/>
        <dsp:cNvSpPr/>
      </dsp:nvSpPr>
      <dsp:spPr>
        <a:xfrm>
          <a:off x="281940" y="1234306"/>
          <a:ext cx="3947160" cy="797040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/>
            <a:t>参照完整性</a:t>
          </a:r>
        </a:p>
      </dsp:txBody>
      <dsp:txXfrm>
        <a:off x="320848" y="1273214"/>
        <a:ext cx="3869344" cy="719224"/>
      </dsp:txXfrm>
    </dsp:sp>
    <dsp:sp modelId="{B5990120-D120-4E7A-913C-3C6457006E49}">
      <dsp:nvSpPr>
        <dsp:cNvPr id="0" name=""/>
        <dsp:cNvSpPr/>
      </dsp:nvSpPr>
      <dsp:spPr>
        <a:xfrm>
          <a:off x="0" y="2857546"/>
          <a:ext cx="56388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F0F60-34F4-4EA2-90D9-061E16AACFA2}">
      <dsp:nvSpPr>
        <dsp:cNvPr id="0" name=""/>
        <dsp:cNvSpPr/>
      </dsp:nvSpPr>
      <dsp:spPr>
        <a:xfrm>
          <a:off x="281940" y="2459026"/>
          <a:ext cx="3947160" cy="797040"/>
        </a:xfrm>
        <a:prstGeom prst="round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93" tIns="0" rIns="149193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/>
            <a:t>用户定义的完整性</a:t>
          </a:r>
        </a:p>
      </dsp:txBody>
      <dsp:txXfrm>
        <a:off x="320848" y="2497934"/>
        <a:ext cx="386934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56593ABC-C0C0-41A4-96CF-D9D9F35E74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2E24591-857E-4652-AE34-F82C8C10BFA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90717CE8-DE92-47B4-9847-B9C223CB160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0AA184DA-D25C-460E-B337-254E69C6B04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65DACF6-031F-4D27-B009-099AEE9091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F0CB76A6-65B4-4172-826A-D9166DF0CC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432AEE9-1B76-45B9-A0D1-3C60A50127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8B46088-BE4A-4A5F-A316-D5B687AC9C81}" type="datetimeFigureOut">
              <a:rPr lang="zh-CN" altLang="en-US"/>
              <a:pPr>
                <a:defRPr/>
              </a:pPr>
              <a:t>2018/12/24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93B5D638-3416-47AF-AD5A-FA672CF9E4E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D2EA673D-C3B6-48BE-97E1-424D72225C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5D7CA548-23C7-43C4-8C8A-F81A65849A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B642BD9-245A-4F67-86AE-C62627BEB1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3C372D-56EE-422B-AA80-68D02F112121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A45048-4CB6-4BA2-9925-D2A37C44F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 sz="2800" dirty="0"/>
              <a:t>单一的数据结构</a:t>
            </a:r>
            <a:r>
              <a:rPr lang="en-US" altLang="zh-CN" sz="2800" dirty="0"/>
              <a:t>----</a:t>
            </a:r>
            <a:r>
              <a:rPr lang="zh-CN" altLang="en-US" sz="2800" dirty="0"/>
              <a:t>关系</a:t>
            </a:r>
          </a:p>
          <a:p>
            <a:pPr lvl="1">
              <a:defRPr/>
            </a:pPr>
            <a:r>
              <a:rPr lang="zh-CN" altLang="en-US" sz="2400" dirty="0"/>
              <a:t>现实世界的实体以及实体间的各种联系均用关系来表示</a:t>
            </a:r>
          </a:p>
          <a:p>
            <a:pPr>
              <a:defRPr/>
            </a:pPr>
            <a:r>
              <a:rPr lang="zh-CN" altLang="en-US" sz="2800" dirty="0"/>
              <a:t>逻辑结构</a:t>
            </a:r>
            <a:r>
              <a:rPr lang="en-US" altLang="zh-CN" sz="2800" dirty="0"/>
              <a:t>----</a:t>
            </a:r>
            <a:r>
              <a:rPr lang="zh-CN" altLang="en-US" sz="2800" dirty="0"/>
              <a:t>二维表 </a:t>
            </a:r>
          </a:p>
          <a:p>
            <a:pPr lvl="1">
              <a:defRPr/>
            </a:pPr>
            <a:r>
              <a:rPr lang="zh-CN" altLang="en-US" sz="2400" dirty="0"/>
              <a:t>从用户角度，关系模型中数据的逻辑结构是一张二维表</a:t>
            </a:r>
          </a:p>
          <a:p>
            <a:pPr>
              <a:defRPr/>
            </a:pPr>
            <a:r>
              <a:rPr lang="zh-CN" altLang="en-US" sz="2800" dirty="0"/>
              <a:t>建立在集合代数的基础上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域（</a:t>
            </a:r>
            <a:r>
              <a:rPr lang="en-US" altLang="zh-CN" sz="2400" dirty="0"/>
              <a:t>Domain</a:t>
            </a:r>
            <a:r>
              <a:rPr lang="zh-CN" altLang="en-US" sz="2400" dirty="0"/>
              <a:t>）</a:t>
            </a:r>
          </a:p>
          <a:p>
            <a:pPr lvl="1">
              <a:defRPr/>
            </a:pPr>
            <a:r>
              <a:rPr lang="zh-CN" altLang="en-US" sz="2400" dirty="0"/>
              <a:t>笛卡尔积（</a:t>
            </a:r>
            <a:r>
              <a:rPr lang="en-US" altLang="zh-CN" sz="2400" dirty="0"/>
              <a:t>Cartesian Product</a:t>
            </a:r>
            <a:r>
              <a:rPr lang="zh-CN" altLang="en-US" sz="2400" dirty="0"/>
              <a:t>）</a:t>
            </a:r>
          </a:p>
          <a:p>
            <a:pPr lvl="1">
              <a:defRPr/>
            </a:pPr>
            <a:r>
              <a:rPr lang="zh-CN" altLang="en-US" sz="2400" dirty="0"/>
              <a:t>关系（</a:t>
            </a:r>
            <a:r>
              <a:rPr lang="en-US" altLang="zh-CN" sz="2400" dirty="0"/>
              <a:t>Relation</a:t>
            </a:r>
            <a:r>
              <a:rPr lang="zh-CN" altLang="en-US" sz="2400" dirty="0"/>
              <a:t>）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3F60AE-8EBB-430C-A150-E0322962A956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9448FE-047F-47BA-B979-A651A3A6AE5D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475804D-8213-43B2-90D4-B6A389538B97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970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FB92E4-7CB1-4D99-8D11-DC21CEF27B98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915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6077FB-C778-4300-835C-F70C093EBF2F}" type="slidenum">
              <a:rPr lang="zh-CN" altLang="en-US" smtClean="0"/>
              <a:pPr/>
              <a:t>38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530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CFDE62-DF63-4BC2-80FC-0FC211DE20FD}" type="slidenum">
              <a:rPr lang="zh-CN" altLang="en-US" smtClean="0"/>
              <a:pPr/>
              <a:t>43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734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8E38A0-0505-48F7-B67F-A1CAD6A7044D}" type="slidenum">
              <a:rPr lang="zh-CN" altLang="en-US" smtClean="0"/>
              <a:pPr/>
              <a:t>44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32092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805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6474875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484313"/>
            <a:ext cx="10972800" cy="464185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225078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229945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340440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73773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612893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53029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081232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7958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82838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06721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  <p:sldLayoutId id="2147484826" r:id="rId2"/>
    <p:sldLayoutId id="2147484827" r:id="rId3"/>
    <p:sldLayoutId id="2147484828" r:id="rId4"/>
    <p:sldLayoutId id="2147484829" r:id="rId5"/>
    <p:sldLayoutId id="2147484830" r:id="rId6"/>
    <p:sldLayoutId id="2147484831" r:id="rId7"/>
    <p:sldLayoutId id="2147484832" r:id="rId8"/>
    <p:sldLayoutId id="2147484833" r:id="rId9"/>
    <p:sldLayoutId id="2147484834" r:id="rId10"/>
    <p:sldLayoutId id="2147484835" r:id="rId11"/>
    <p:sldLayoutId id="2147484836" r:id="rId12"/>
    <p:sldLayoutId id="2147484837" r:id="rId1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ChangeArrowheads="1"/>
          </p:cNvSpPr>
          <p:nvPr/>
        </p:nvSpPr>
        <p:spPr bwMode="black">
          <a:xfrm>
            <a:off x="2747963" y="1773238"/>
            <a:ext cx="673258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12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5661025"/>
            <a:ext cx="4213225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>
            <a:extLst>
              <a:ext uri="{FF2B5EF4-FFF2-40B4-BE49-F238E27FC236}">
                <a16:creationId xmlns:a16="http://schemas.microsoft.com/office/drawing/2014/main" id="{689B8F18-43B1-4E01-A2AF-ACCC73BDEDBA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558925" y="1341438"/>
            <a:ext cx="648176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计算机导论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6B85FA4-D236-4674-9B35-F4BE386B09F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558925" y="2997200"/>
            <a:ext cx="74898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8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第七章  </a:t>
            </a: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数据库系统概论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 smtClean="0"/>
              <a:t>域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FC95C5E3-226D-4A12-B894-05B87E1922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30413" y="1481138"/>
            <a:ext cx="8391525" cy="547687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+mn-ea"/>
              </a:rPr>
              <a:t>域是一组具有相同数据类型的值的集合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+mn-ea"/>
              </a:rPr>
              <a:t>例</a:t>
            </a:r>
            <a:r>
              <a:rPr lang="en-US" altLang="zh-CN" dirty="0">
                <a:latin typeface="+mn-ea"/>
              </a:rPr>
              <a:t>: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整数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实数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介于某个取值范围的整数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指定长度的字符串集合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{‘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男’，‘女’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介于某个取值范围的日期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 smtClean="0"/>
              <a:t>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F22D7-F9BE-4737-9782-384AB17EE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196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关系</a:t>
            </a:r>
          </a:p>
          <a:p>
            <a:pPr marL="449263" lvl="1" indent="7938">
              <a:lnSpc>
                <a:spcPct val="150000"/>
              </a:lnSpc>
              <a:buFontTx/>
              <a:buNone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对应通常说的一张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49263" lvl="1" indent="7938">
              <a:lnSpc>
                <a:spcPct val="150000"/>
              </a:lnSpc>
              <a:buFontTx/>
              <a:buNone/>
              <a:defRPr/>
            </a:pPr>
            <a:r>
              <a:rPr lang="zh-CN" altLang="en-US" dirty="0"/>
              <a:t>关系的表示：</a:t>
            </a:r>
            <a:endParaRPr lang="en-US" altLang="zh-CN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49263" lvl="1" indent="7938">
              <a:lnSpc>
                <a:spcPct val="150000"/>
              </a:lnSpc>
              <a:buFontTx/>
              <a:buNone/>
              <a:defRPr/>
            </a:pP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：关系名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i="1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：关系的目或度（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Degree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17412" name="矩形 3"/>
          <p:cNvSpPr>
            <a:spLocks noChangeArrowheads="1"/>
          </p:cNvSpPr>
          <p:nvPr/>
        </p:nvSpPr>
        <p:spPr bwMode="auto">
          <a:xfrm>
            <a:off x="4151313" y="3716338"/>
            <a:ext cx="3282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400" b="1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400" b="1" baseline="-2500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…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b="1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400" b="1" i="1" baseline="-2500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  <a:endParaRPr lang="zh-CN" altLang="en-US" sz="2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8F5C5-1526-462F-ADFC-10B247E8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候选码</a:t>
            </a:r>
            <a:endParaRPr lang="en-US" altLang="zh-CN" dirty="0"/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若关系中的某一属性组的值能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唯一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地表示一个元组，而其子集不能，则称该属性组为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候选码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/>
              <a:t>主码</a:t>
            </a:r>
            <a:endParaRPr lang="en-US" altLang="zh-CN" dirty="0"/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若一个关系有多个候选码，则选定其中一个为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主码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/>
              <a:t>主属性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候选码的诸属性称为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主属性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/>
              <a:t>非主属性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不包含在任何候选码中的属性称为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非主属性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/>
              <a:t>全码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：在最极端的情况下，关系模式的所有属性是这个关系模式的候选码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C8444944-8281-4345-B83B-49C7CD4C10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01813" y="1503363"/>
            <a:ext cx="9263062" cy="5114925"/>
          </a:xfrm>
        </p:spPr>
        <p:txBody>
          <a:bodyPr/>
          <a:lstStyle/>
          <a:p>
            <a:pPr lvl="1">
              <a:lnSpc>
                <a:spcPct val="150000"/>
              </a:lnSpc>
              <a:defRPr/>
            </a:pPr>
            <a:r>
              <a:rPr lang="zh-CN" altLang="en-US" sz="2800" dirty="0">
                <a:latin typeface="+mn-ea"/>
              </a:rPr>
              <a:t>表</a:t>
            </a:r>
            <a:r>
              <a:rPr lang="en-US" altLang="zh-CN" sz="2800" dirty="0">
                <a:latin typeface="+mn-ea"/>
              </a:rPr>
              <a:t>(table)</a:t>
            </a:r>
            <a:r>
              <a:rPr lang="zh-CN" altLang="en-US" sz="2800" dirty="0">
                <a:latin typeface="+mn-ea"/>
              </a:rPr>
              <a:t>、列</a:t>
            </a:r>
            <a:r>
              <a:rPr lang="en-US" altLang="zh-CN" sz="2800" dirty="0">
                <a:latin typeface="+mn-ea"/>
              </a:rPr>
              <a:t>(column)</a:t>
            </a:r>
            <a:r>
              <a:rPr lang="zh-CN" altLang="en-US" sz="2800" dirty="0">
                <a:latin typeface="+mn-ea"/>
              </a:rPr>
              <a:t>、行</a:t>
            </a:r>
            <a:r>
              <a:rPr lang="en-US" altLang="zh-CN" sz="2800" dirty="0">
                <a:latin typeface="+mn-ea"/>
              </a:rPr>
              <a:t>(row) 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sz="2800" dirty="0">
                <a:latin typeface="+mn-ea"/>
              </a:rPr>
              <a:t>关系</a:t>
            </a:r>
            <a:r>
              <a:rPr lang="en-US" altLang="zh-CN" sz="2800" dirty="0">
                <a:latin typeface="+mn-ea"/>
              </a:rPr>
              <a:t>(relation)</a:t>
            </a:r>
            <a:r>
              <a:rPr lang="zh-CN" altLang="en-US" sz="2800" dirty="0">
                <a:latin typeface="+mn-ea"/>
              </a:rPr>
              <a:t>、元组</a:t>
            </a:r>
            <a:r>
              <a:rPr lang="en-US" altLang="zh-CN" sz="2800" dirty="0">
                <a:latin typeface="+mn-ea"/>
              </a:rPr>
              <a:t>(tuple)</a:t>
            </a:r>
            <a:r>
              <a:rPr lang="zh-CN" altLang="en-US" sz="2800" dirty="0">
                <a:latin typeface="+mn-ea"/>
              </a:rPr>
              <a:t>、属性</a:t>
            </a:r>
            <a:r>
              <a:rPr lang="en-US" altLang="zh-CN" sz="2800" dirty="0">
                <a:latin typeface="+mn-ea"/>
              </a:rPr>
              <a:t>(attribute)</a:t>
            </a:r>
            <a:endParaRPr lang="zh-CN" altLang="en-US" sz="2800" dirty="0">
              <a:latin typeface="+mn-ea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27BC037-0FE0-4798-9C39-EAF5BD47629C}"/>
              </a:ext>
            </a:extLst>
          </p:cNvPr>
          <p:cNvGraphicFramePr>
            <a:graphicFrameLocks noGrp="1"/>
          </p:cNvGraphicFramePr>
          <p:nvPr/>
        </p:nvGraphicFramePr>
        <p:xfrm>
          <a:off x="3411538" y="4592638"/>
          <a:ext cx="5262562" cy="2076450"/>
        </p:xfrm>
        <a:graphic>
          <a:graphicData uri="http://schemas.openxmlformats.org/drawingml/2006/table">
            <a:tbl>
              <a:tblPr/>
              <a:tblGrid>
                <a:gridCol w="1420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59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学号</a:t>
                      </a:r>
                    </a:p>
                  </a:txBody>
                  <a:tcPr marL="9524" marR="9524" marT="95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姓  名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性  别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年  龄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所 在 系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Sno </a:t>
                      </a:r>
                    </a:p>
                  </a:txBody>
                  <a:tcPr marL="9524" marR="9524" marT="95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Sname 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Ssex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Sage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Sdept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5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4" marR="9524" marT="95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李勇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5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201215122</a:t>
                      </a:r>
                    </a:p>
                  </a:txBody>
                  <a:tcPr marL="9524" marR="9524" marT="95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刘晨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5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201215123</a:t>
                      </a:r>
                    </a:p>
                  </a:txBody>
                  <a:tcPr marL="9524" marR="9524" marT="95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王敏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2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201215125</a:t>
                      </a:r>
                    </a:p>
                  </a:txBody>
                  <a:tcPr marL="9524" marR="9524" marT="952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张立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</a:t>
                      </a:r>
                    </a:p>
                  </a:txBody>
                  <a:tcPr marL="9524" marR="9524" marT="952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圆角矩形标注 7">
            <a:extLst>
              <a:ext uri="{FF2B5EF4-FFF2-40B4-BE49-F238E27FC236}">
                <a16:creationId xmlns:a16="http://schemas.microsoft.com/office/drawing/2014/main" id="{FF77C38C-7342-4972-A809-30AB6CBAF399}"/>
              </a:ext>
            </a:extLst>
          </p:cNvPr>
          <p:cNvSpPr/>
          <p:nvPr/>
        </p:nvSpPr>
        <p:spPr>
          <a:xfrm>
            <a:off x="6456363" y="3671888"/>
            <a:ext cx="1228725" cy="554037"/>
          </a:xfrm>
          <a:prstGeom prst="wedgeRoundRectCallout">
            <a:avLst>
              <a:gd name="adj1" fmla="val -60504"/>
              <a:gd name="adj2" fmla="val 13534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属性或列</a:t>
            </a: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D2B2FC82-7E4E-4629-BD18-62CF668EB555}"/>
              </a:ext>
            </a:extLst>
          </p:cNvPr>
          <p:cNvSpPr/>
          <p:nvPr/>
        </p:nvSpPr>
        <p:spPr>
          <a:xfrm>
            <a:off x="1960563" y="4932363"/>
            <a:ext cx="1230312" cy="612775"/>
          </a:xfrm>
          <a:prstGeom prst="wedgeRoundRectCallout">
            <a:avLst>
              <a:gd name="adj1" fmla="val 73643"/>
              <a:gd name="adj2" fmla="val 9920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元组或行</a:t>
            </a:r>
          </a:p>
        </p:txBody>
      </p:sp>
      <p:sp>
        <p:nvSpPr>
          <p:cNvPr id="10" name="圆角矩形标注 9">
            <a:extLst>
              <a:ext uri="{FF2B5EF4-FFF2-40B4-BE49-F238E27FC236}">
                <a16:creationId xmlns:a16="http://schemas.microsoft.com/office/drawing/2014/main" id="{E8B9B209-4143-4BAE-846E-5EE0281BFBB6}"/>
              </a:ext>
            </a:extLst>
          </p:cNvPr>
          <p:cNvSpPr/>
          <p:nvPr/>
        </p:nvSpPr>
        <p:spPr>
          <a:xfrm>
            <a:off x="2093913" y="3581400"/>
            <a:ext cx="1258887" cy="614363"/>
          </a:xfrm>
          <a:prstGeom prst="wedgeRoundRectCallout">
            <a:avLst>
              <a:gd name="adj1" fmla="val 47024"/>
              <a:gd name="adj2" fmla="val 10152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关系或表</a:t>
            </a:r>
          </a:p>
        </p:txBody>
      </p:sp>
      <p:sp>
        <p:nvSpPr>
          <p:cNvPr id="19505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 smtClean="0"/>
              <a:t>关系术语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/>
          <p:cNvSpPr>
            <a:spLocks noGrp="1" noChangeArrowheads="1"/>
          </p:cNvSpPr>
          <p:nvPr>
            <p:ph idx="1"/>
          </p:nvPr>
        </p:nvSpPr>
        <p:spPr>
          <a:xfrm>
            <a:off x="2063750" y="1311275"/>
            <a:ext cx="8342313" cy="184943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候选码（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Candidate key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） 全码（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All-key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） 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主码  主属性  非主属性</a:t>
            </a:r>
          </a:p>
        </p:txBody>
      </p:sp>
      <p:graphicFrame>
        <p:nvGraphicFramePr>
          <p:cNvPr id="4" name="内容占位符 5">
            <a:extLst>
              <a:ext uri="{FF2B5EF4-FFF2-40B4-BE49-F238E27FC236}">
                <a16:creationId xmlns:a16="http://schemas.microsoft.com/office/drawing/2014/main" id="{6684CDAA-6230-4553-8139-AA11CE43BA5E}"/>
              </a:ext>
            </a:extLst>
          </p:cNvPr>
          <p:cNvGraphicFramePr>
            <a:graphicFrameLocks/>
          </p:cNvGraphicFramePr>
          <p:nvPr/>
        </p:nvGraphicFramePr>
        <p:xfrm>
          <a:off x="3587750" y="4041775"/>
          <a:ext cx="5237163" cy="2682875"/>
        </p:xfrm>
        <a:graphic>
          <a:graphicData uri="http://schemas.openxmlformats.org/drawingml/2006/table">
            <a:tbl>
              <a:tblPr/>
              <a:tblGrid>
                <a:gridCol w="2226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823"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学 号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课程号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成绩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1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Sno </a:t>
                      </a:r>
                    </a:p>
                  </a:txBody>
                  <a:tcPr marL="9527" marR="9527" marT="95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Cno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7" marR="9527" marT="95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   Grade</a:t>
                      </a:r>
                    </a:p>
                  </a:txBody>
                  <a:tcPr marL="9527" marR="9527" marT="95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3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40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88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7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201215122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51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201215122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 marL="9527" marR="9527" marT="95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516" name="TextBox 4"/>
          <p:cNvSpPr txBox="1">
            <a:spLocks noChangeArrowheads="1"/>
          </p:cNvSpPr>
          <p:nvPr/>
        </p:nvSpPr>
        <p:spPr bwMode="auto">
          <a:xfrm>
            <a:off x="3000375" y="3679825"/>
            <a:ext cx="50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SC</a:t>
            </a: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0517" name="TextBox 5"/>
          <p:cNvSpPr txBox="1">
            <a:spLocks noChangeArrowheads="1"/>
          </p:cNvSpPr>
          <p:nvPr/>
        </p:nvSpPr>
        <p:spPr bwMode="auto">
          <a:xfrm>
            <a:off x="2603500" y="2584450"/>
            <a:ext cx="3538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SC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u="sng">
                <a:latin typeface="宋体" panose="02010600030101010101" pitchFamily="2" charset="-122"/>
                <a:ea typeface="宋体" panose="02010600030101010101" pitchFamily="2" charset="-122"/>
              </a:rPr>
              <a:t>Sno, Cno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, Grade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8" name="圆角矩形标注 7">
            <a:extLst>
              <a:ext uri="{FF2B5EF4-FFF2-40B4-BE49-F238E27FC236}">
                <a16:creationId xmlns:a16="http://schemas.microsoft.com/office/drawing/2014/main" id="{7A3CC98F-A6CA-4D6D-A717-A1DA810450F2}"/>
              </a:ext>
            </a:extLst>
          </p:cNvPr>
          <p:cNvSpPr/>
          <p:nvPr/>
        </p:nvSpPr>
        <p:spPr>
          <a:xfrm>
            <a:off x="8718550" y="3289300"/>
            <a:ext cx="1214438" cy="419100"/>
          </a:xfrm>
          <a:prstGeom prst="wedgeRoundRectCallout">
            <a:avLst>
              <a:gd name="adj1" fmla="val -75050"/>
              <a:gd name="adj2" fmla="val 16464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非主属性</a:t>
            </a: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4D143D1F-FF5B-47FE-8678-A435BBBC3545}"/>
              </a:ext>
            </a:extLst>
          </p:cNvPr>
          <p:cNvSpPr/>
          <p:nvPr/>
        </p:nvSpPr>
        <p:spPr>
          <a:xfrm>
            <a:off x="6338888" y="2932113"/>
            <a:ext cx="1214437" cy="536575"/>
          </a:xfrm>
          <a:prstGeom prst="wedgeRoundRectCallout">
            <a:avLst>
              <a:gd name="adj1" fmla="val -60236"/>
              <a:gd name="adj2" fmla="val 16630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主码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A153A6-F3B8-4698-848B-3C69113A70A8}"/>
              </a:ext>
            </a:extLst>
          </p:cNvPr>
          <p:cNvSpPr/>
          <p:nvPr/>
        </p:nvSpPr>
        <p:spPr>
          <a:xfrm>
            <a:off x="4041775" y="4098925"/>
            <a:ext cx="3103563" cy="554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圆角矩形标注 11">
            <a:extLst>
              <a:ext uri="{FF2B5EF4-FFF2-40B4-BE49-F238E27FC236}">
                <a16:creationId xmlns:a16="http://schemas.microsoft.com/office/drawing/2014/main" id="{49174B1F-115C-4C1E-A77D-A00ABB37CF26}"/>
              </a:ext>
            </a:extLst>
          </p:cNvPr>
          <p:cNvSpPr/>
          <p:nvPr/>
        </p:nvSpPr>
        <p:spPr>
          <a:xfrm>
            <a:off x="2573338" y="3232150"/>
            <a:ext cx="1228725" cy="419100"/>
          </a:xfrm>
          <a:prstGeom prst="wedgeRoundRectCallout">
            <a:avLst>
              <a:gd name="adj1" fmla="val 97112"/>
              <a:gd name="adj2" fmla="val 17178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主属性</a:t>
            </a:r>
          </a:p>
        </p:txBody>
      </p:sp>
      <p:sp>
        <p:nvSpPr>
          <p:cNvPr id="13" name="圆角矩形标注 12">
            <a:extLst>
              <a:ext uri="{FF2B5EF4-FFF2-40B4-BE49-F238E27FC236}">
                <a16:creationId xmlns:a16="http://schemas.microsoft.com/office/drawing/2014/main" id="{829B0799-8EF3-439B-9BE2-1DEFAB4E5D0C}"/>
              </a:ext>
            </a:extLst>
          </p:cNvPr>
          <p:cNvSpPr/>
          <p:nvPr/>
        </p:nvSpPr>
        <p:spPr>
          <a:xfrm>
            <a:off x="4524375" y="3189288"/>
            <a:ext cx="1228725" cy="419100"/>
          </a:xfrm>
          <a:prstGeom prst="wedgeRoundRectCallout">
            <a:avLst>
              <a:gd name="adj1" fmla="val 81258"/>
              <a:gd name="adj2" fmla="val 19321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主属性</a:t>
            </a:r>
          </a:p>
        </p:txBody>
      </p:sp>
      <p:sp>
        <p:nvSpPr>
          <p:cNvPr id="20523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 smtClean="0"/>
              <a:t>关系术语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FFFFE-50A6-4A00-B36C-F544FCFCF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57338"/>
            <a:ext cx="8794750" cy="4895850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  <a:defRPr/>
            </a:pPr>
            <a:r>
              <a:rPr lang="zh-CN" altLang="en-US" dirty="0"/>
              <a:t>三类关系</a:t>
            </a:r>
          </a:p>
          <a:p>
            <a:pPr lvl="1">
              <a:lnSpc>
                <a:spcPct val="16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基本关系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（基本表或基表）</a:t>
            </a:r>
          </a:p>
          <a:p>
            <a:pPr lvl="2">
              <a:lnSpc>
                <a:spcPct val="160000"/>
              </a:lnSpc>
              <a:buFontTx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实际存在的表，是实际存储数据的逻辑表示</a:t>
            </a:r>
          </a:p>
          <a:p>
            <a:pPr lvl="1">
              <a:lnSpc>
                <a:spcPct val="16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查询表</a:t>
            </a:r>
          </a:p>
          <a:p>
            <a:pPr lvl="2">
              <a:lnSpc>
                <a:spcPct val="160000"/>
              </a:lnSpc>
              <a:buFontTx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查询结果对应的表</a:t>
            </a:r>
          </a:p>
          <a:p>
            <a:pPr lvl="1">
              <a:lnSpc>
                <a:spcPct val="16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视图表</a:t>
            </a:r>
          </a:p>
          <a:p>
            <a:pPr marL="901700" lvl="2" indent="12700">
              <a:lnSpc>
                <a:spcPct val="160000"/>
              </a:lnSpc>
              <a:buFontTx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由基本表或其他视图表导出的表，是虚表，不对应实际存储的数据</a:t>
            </a:r>
          </a:p>
        </p:txBody>
      </p:sp>
      <p:sp>
        <p:nvSpPr>
          <p:cNvPr id="21507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 smtClean="0"/>
              <a:t>关系分类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 smtClean="0"/>
              <a:t>关系模式</a:t>
            </a:r>
          </a:p>
        </p:txBody>
      </p:sp>
      <p:sp>
        <p:nvSpPr>
          <p:cNvPr id="4" name="内容占位符 3"/>
          <p:cNvSpPr>
            <a:spLocks noGrp="1" noChangeArrowheads="1"/>
          </p:cNvSpPr>
          <p:nvPr>
            <p:ph idx="1"/>
          </p:nvPr>
        </p:nvSpPr>
        <p:spPr>
          <a:xfrm>
            <a:off x="1595438" y="3638550"/>
            <a:ext cx="9072562" cy="2795588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mtClean="0"/>
              <a:t>关系模式是对关系的描述，是静态的、稳定的</a:t>
            </a:r>
          </a:p>
          <a:p>
            <a:pPr>
              <a:lnSpc>
                <a:spcPct val="170000"/>
              </a:lnSpc>
            </a:pPr>
            <a:r>
              <a:rPr lang="zh-CN" altLang="en-US" smtClean="0"/>
              <a:t>关系是关系模式在某一时刻的状态或内容，是动态的、随时间不断变化的</a:t>
            </a:r>
          </a:p>
          <a:p>
            <a:pPr>
              <a:lnSpc>
                <a:spcPct val="170000"/>
              </a:lnSpc>
            </a:pPr>
            <a:r>
              <a:rPr lang="zh-CN" altLang="en-US" smtClean="0"/>
              <a:t>关系模式和关系往往统称为关系，通过上下文加以区别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4D6AE0F-AD8B-4A61-8180-48155E5377C8}"/>
              </a:ext>
            </a:extLst>
          </p:cNvPr>
          <p:cNvGraphicFramePr>
            <a:graphicFrameLocks noGrp="1"/>
          </p:cNvGraphicFramePr>
          <p:nvPr/>
        </p:nvGraphicFramePr>
        <p:xfrm>
          <a:off x="3455988" y="1347788"/>
          <a:ext cx="5262562" cy="2430462"/>
        </p:xfrm>
        <a:graphic>
          <a:graphicData uri="http://schemas.openxmlformats.org/drawingml/2006/table">
            <a:tbl>
              <a:tblPr/>
              <a:tblGrid>
                <a:gridCol w="1420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94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学号</a:t>
                      </a:r>
                    </a:p>
                  </a:txBody>
                  <a:tcPr marL="9524" marR="9524" marT="95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姓  名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性  别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年  龄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所 在 系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Sno </a:t>
                      </a:r>
                    </a:p>
                  </a:txBody>
                  <a:tcPr marL="9524" marR="9524" marT="95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Sname 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Ssex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Sage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Sdept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0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201215121</a:t>
                      </a:r>
                    </a:p>
                  </a:txBody>
                  <a:tcPr marL="9524" marR="9524" marT="95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李勇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201215122</a:t>
                      </a:r>
                    </a:p>
                  </a:txBody>
                  <a:tcPr marL="9524" marR="9524" marT="95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刘晨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CS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8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201215123</a:t>
                      </a:r>
                    </a:p>
                  </a:txBody>
                  <a:tcPr marL="9524" marR="9524" marT="95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王敏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女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MA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56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201215125</a:t>
                      </a:r>
                    </a:p>
                  </a:txBody>
                  <a:tcPr marL="9524" marR="9524" marT="953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张立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男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IS</a:t>
                      </a:r>
                    </a:p>
                  </a:txBody>
                  <a:tcPr marL="9524" marR="9524" marT="95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528BDE0-C663-470D-A972-5ABB9E02CFB0}"/>
              </a:ext>
            </a:extLst>
          </p:cNvPr>
          <p:cNvSpPr/>
          <p:nvPr/>
        </p:nvSpPr>
        <p:spPr>
          <a:xfrm>
            <a:off x="3473450" y="1327150"/>
            <a:ext cx="5260975" cy="779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云形标注 6">
            <a:extLst>
              <a:ext uri="{FF2B5EF4-FFF2-40B4-BE49-F238E27FC236}">
                <a16:creationId xmlns:a16="http://schemas.microsoft.com/office/drawing/2014/main" id="{6F9CC578-71E9-44CB-BCA5-AE9EBA57AD41}"/>
              </a:ext>
            </a:extLst>
          </p:cNvPr>
          <p:cNvSpPr/>
          <p:nvPr/>
        </p:nvSpPr>
        <p:spPr>
          <a:xfrm>
            <a:off x="9198966" y="2136240"/>
            <a:ext cx="1184223" cy="869430"/>
          </a:xfrm>
          <a:prstGeom prst="cloudCallout">
            <a:avLst>
              <a:gd name="adj1" fmla="val -85390"/>
              <a:gd name="adj2" fmla="val -85776"/>
            </a:avLst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关系模式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F184FF-CEC2-4710-9158-68681A766BCC}"/>
              </a:ext>
            </a:extLst>
          </p:cNvPr>
          <p:cNvSpPr/>
          <p:nvPr/>
        </p:nvSpPr>
        <p:spPr>
          <a:xfrm>
            <a:off x="3475038" y="2198688"/>
            <a:ext cx="5243512" cy="1541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云形标注 8">
            <a:extLst>
              <a:ext uri="{FF2B5EF4-FFF2-40B4-BE49-F238E27FC236}">
                <a16:creationId xmlns:a16="http://schemas.microsoft.com/office/drawing/2014/main" id="{25551DE2-96F7-4540-914D-CD092FBF78E6}"/>
              </a:ext>
            </a:extLst>
          </p:cNvPr>
          <p:cNvSpPr/>
          <p:nvPr/>
        </p:nvSpPr>
        <p:spPr>
          <a:xfrm>
            <a:off x="1856284" y="1704023"/>
            <a:ext cx="1184223" cy="869430"/>
          </a:xfrm>
          <a:prstGeom prst="cloudCallout">
            <a:avLst>
              <a:gd name="adj1" fmla="val 77901"/>
              <a:gd name="adj2" fmla="val 122845"/>
            </a:avLst>
          </a:prstGeom>
          <a:solidFill>
            <a:srgbClr val="FFFFC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关系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 smtClean="0"/>
              <a:t>基本关系操作</a:t>
            </a:r>
          </a:p>
        </p:txBody>
      </p:sp>
      <p:sp>
        <p:nvSpPr>
          <p:cNvPr id="24579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1298575"/>
            <a:ext cx="8229600" cy="50006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mtClean="0"/>
              <a:t>常用的关系操作</a:t>
            </a:r>
          </a:p>
          <a:p>
            <a:pPr lvl="1" algn="just">
              <a:lnSpc>
                <a:spcPct val="150000"/>
              </a:lnSpc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查询：选择、投影、连接、除、并、交、差</a:t>
            </a:r>
          </a:p>
          <a:p>
            <a:pPr lvl="1" algn="just">
              <a:lnSpc>
                <a:spcPct val="150000"/>
              </a:lnSpc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数据更新：插入、删除、修改</a:t>
            </a:r>
          </a:p>
          <a:p>
            <a:pPr lvl="1" algn="just">
              <a:lnSpc>
                <a:spcPct val="150000"/>
              </a:lnSpc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查询的表达能力是其中最主要的部分</a:t>
            </a:r>
          </a:p>
          <a:p>
            <a:pPr lvl="1" algn="just">
              <a:lnSpc>
                <a:spcPct val="150000"/>
              </a:lnSpc>
            </a:pPr>
            <a:r>
              <a:rPr lang="zh-CN" altLang="en-US" smtClean="0"/>
              <a:t>关系操作的特点</a:t>
            </a:r>
          </a:p>
          <a:p>
            <a:pPr lvl="1" algn="just">
              <a:lnSpc>
                <a:spcPct val="150000"/>
              </a:lnSpc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集合操作方式：操作的对象和结果都是</a:t>
            </a: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一次一集合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的方式</a:t>
            </a:r>
            <a:endParaRPr lang="zh-CN" altLang="en-US" sz="320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6B204-BAD4-40CF-B401-DD807B5E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+mn-ea"/>
              </a:rPr>
              <a:t>关系的完整性</a:t>
            </a: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0C6977A7-B10E-4567-9698-ED0375CE7476}"/>
              </a:ext>
            </a:extLst>
          </p:cNvPr>
          <p:cNvGraphicFramePr/>
          <p:nvPr/>
        </p:nvGraphicFramePr>
        <p:xfrm>
          <a:off x="3014134" y="2578631"/>
          <a:ext cx="5638800" cy="3547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10210800" cy="561975"/>
          </a:xfrm>
        </p:spPr>
        <p:txBody>
          <a:bodyPr/>
          <a:lstStyle/>
          <a:p>
            <a:r>
              <a:rPr lang="zh-CN" altLang="en-US" smtClean="0"/>
              <a:t>内容</a:t>
            </a:r>
            <a:endParaRPr lang="en-US" altLang="zh-CN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73238"/>
            <a:ext cx="8229600" cy="464185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3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关系数据理论</a:t>
            </a:r>
            <a:endParaRPr lang="en-US" altLang="zh-CN" sz="36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en-US" altLang="zh-CN" sz="3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关系数据库标准语言</a:t>
            </a:r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 smtClean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DA920-7F01-4B91-BE80-69A1FD5A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88" y="1700213"/>
            <a:ext cx="8229600" cy="51133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为什么要开设该课程？</a:t>
            </a:r>
            <a:endParaRPr lang="en-US" altLang="zh-CN" dirty="0"/>
          </a:p>
          <a:p>
            <a:pPr lvl="1">
              <a:defRPr/>
            </a:pPr>
            <a:r>
              <a:rPr lang="zh-CN" altLang="en-US" dirty="0">
                <a:latin typeface="+mn-ea"/>
              </a:rPr>
              <a:t>其重要性以及应用的广泛性在日常生活中的体现</a:t>
            </a:r>
            <a:endParaRPr lang="en-US" altLang="zh-CN" dirty="0">
              <a:latin typeface="+mn-ea"/>
            </a:endParaRPr>
          </a:p>
          <a:p>
            <a:pPr lvl="2">
              <a:defRPr/>
            </a:pPr>
            <a:r>
              <a:rPr lang="zh-CN" altLang="en-US" sz="2000" dirty="0"/>
              <a:t>学分制系统</a:t>
            </a:r>
            <a:endParaRPr lang="en-US" altLang="zh-CN" sz="2000" dirty="0"/>
          </a:p>
          <a:p>
            <a:pPr lvl="2">
              <a:defRPr/>
            </a:pPr>
            <a:r>
              <a:rPr lang="zh-CN" altLang="en-US" sz="2000" dirty="0"/>
              <a:t>医院的挂号等系统</a:t>
            </a:r>
            <a:endParaRPr lang="en-US" altLang="zh-CN" sz="2000" dirty="0"/>
          </a:p>
          <a:p>
            <a:pPr lvl="2">
              <a:defRPr/>
            </a:pPr>
            <a:r>
              <a:rPr lang="zh-CN" altLang="en-US" sz="2000" dirty="0"/>
              <a:t>银行的各种业务系统</a:t>
            </a:r>
            <a:endParaRPr lang="en-US" altLang="zh-CN" sz="2000" dirty="0"/>
          </a:p>
          <a:p>
            <a:pPr lvl="2">
              <a:defRPr/>
            </a:pPr>
            <a:r>
              <a:rPr lang="zh-CN" altLang="en-US" sz="2000" dirty="0"/>
              <a:t>火车票的查询和订票系统</a:t>
            </a:r>
            <a:endParaRPr lang="en-US" altLang="zh-CN" sz="2000" dirty="0"/>
          </a:p>
          <a:p>
            <a:pPr>
              <a:defRPr/>
            </a:pPr>
            <a:r>
              <a:rPr lang="zh-CN" altLang="en-US" dirty="0"/>
              <a:t>学会这么课程之后你能做什么？</a:t>
            </a:r>
            <a:endParaRPr lang="en-US" altLang="zh-CN" dirty="0"/>
          </a:p>
          <a:p>
            <a:pPr lvl="1">
              <a:defRPr/>
            </a:pPr>
            <a:r>
              <a:rPr lang="en-US" altLang="zh-CN" dirty="0">
                <a:latin typeface="+mn-ea"/>
              </a:rPr>
              <a:t>DBA</a:t>
            </a:r>
          </a:p>
          <a:p>
            <a:pPr lvl="1">
              <a:defRPr/>
            </a:pPr>
            <a:r>
              <a:rPr lang="zh-CN" altLang="en-US" dirty="0">
                <a:latin typeface="+mn-ea"/>
              </a:rPr>
              <a:t>开发动态网站</a:t>
            </a:r>
            <a:endParaRPr lang="en-US" altLang="zh-CN" dirty="0">
              <a:latin typeface="+mn-ea"/>
            </a:endParaRPr>
          </a:p>
          <a:p>
            <a:pPr lvl="1">
              <a:defRPr/>
            </a:pPr>
            <a:r>
              <a:rPr lang="zh-CN" altLang="en-US" dirty="0">
                <a:latin typeface="+mn-ea"/>
              </a:rPr>
              <a:t>其他与数据库有关的应用</a:t>
            </a:r>
            <a:endParaRPr lang="en-US" altLang="zh-CN" dirty="0">
              <a:latin typeface="+mn-ea"/>
            </a:endParaRPr>
          </a:p>
          <a:p>
            <a:pPr lvl="1">
              <a:defRPr/>
            </a:pPr>
            <a:r>
              <a:rPr lang="en-US" altLang="zh-CN" dirty="0">
                <a:latin typeface="+mn-ea"/>
              </a:rPr>
              <a:t>…….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AD62DFF-4B75-45CD-AA89-D884820BC310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417763" y="2486025"/>
          <a:ext cx="6013450" cy="2889250"/>
        </p:xfrm>
        <a:graphic>
          <a:graphicData uri="http://schemas.openxmlformats.org/drawingml/2006/table">
            <a:tbl>
              <a:tblPr/>
              <a:tblGrid>
                <a:gridCol w="1016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Sdept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Mname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Grade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95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90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S3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88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S4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70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S5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78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3" marR="9523" marT="9526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3" marR="9523" marT="9526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3" marR="9523" marT="9526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3" marR="9523" marT="9526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3" marR="9523" marT="9526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90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3" marR="9523" marT="952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766" name="TextBox 4">
            <a:extLst>
              <a:ext uri="{FF2B5EF4-FFF2-40B4-BE49-F238E27FC236}">
                <a16:creationId xmlns:a16="http://schemas.microsoft.com/office/drawing/2014/main" id="{1E5B4301-816B-4F7C-8AC1-DF0A2D4FF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075" y="1027113"/>
            <a:ext cx="413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>
                <a:latin typeface="+mn-ea"/>
                <a:ea typeface="+mn-ea"/>
              </a:rPr>
              <a:t>假设存在这样一个关系：</a:t>
            </a:r>
          </a:p>
        </p:txBody>
      </p:sp>
      <p:sp>
        <p:nvSpPr>
          <p:cNvPr id="28719" name="矩形 5"/>
          <p:cNvSpPr>
            <a:spLocks noChangeArrowheads="1"/>
          </p:cNvSpPr>
          <p:nvPr/>
        </p:nvSpPr>
        <p:spPr bwMode="auto">
          <a:xfrm>
            <a:off x="2016125" y="1687513"/>
            <a:ext cx="7312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宋体" panose="02010600030101010101" pitchFamily="2" charset="-122"/>
              </a:rPr>
              <a:t>Student(</a:t>
            </a:r>
            <a:r>
              <a:rPr lang="en-US" altLang="zh-CN" sz="2800" b="1" u="sng">
                <a:solidFill>
                  <a:srgbClr val="FF0000"/>
                </a:solidFill>
                <a:ea typeface="宋体" panose="02010600030101010101" pitchFamily="2" charset="-122"/>
              </a:rPr>
              <a:t>Sno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, Sdept, Mname, </a:t>
            </a:r>
            <a:r>
              <a:rPr lang="en-US" altLang="zh-CN" sz="2800" b="1" u="sng">
                <a:solidFill>
                  <a:srgbClr val="FF0000"/>
                </a:solidFill>
                <a:ea typeface="宋体" panose="02010600030101010101" pitchFamily="2" charset="-122"/>
              </a:rPr>
              <a:t>Cno</a:t>
            </a:r>
            <a:r>
              <a:rPr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, Grade </a:t>
            </a:r>
            <a:r>
              <a:rPr lang="en-US" altLang="zh-CN" sz="2800" b="1">
                <a:ea typeface="宋体" panose="02010600030101010101" pitchFamily="2" charset="-122"/>
              </a:rPr>
              <a:t>)</a:t>
            </a:r>
            <a:endParaRPr lang="zh-CN" altLang="en-US" sz="2800" b="1"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260850" y="5897563"/>
            <a:ext cx="3262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请问该关系模式好吗？</a:t>
            </a:r>
          </a:p>
        </p:txBody>
      </p:sp>
      <p:pic>
        <p:nvPicPr>
          <p:cNvPr id="15362" name="Picture 2" descr="C:\Documents and Settings\Administrator\Local Settings\Temporary Internet Files\Content.IE5\U3UZUR4B\MCj0434411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5592763"/>
            <a:ext cx="11652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1524000" y="4652963"/>
            <a:ext cx="8229600" cy="230505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CN" altLang="en-US" sz="2000" b="1" smtClean="0">
                <a:ea typeface="宋体" panose="02010600030101010101" pitchFamily="2" charset="-122"/>
              </a:rPr>
              <a:t> 系名、系主任名</a:t>
            </a:r>
            <a:r>
              <a:rPr lang="zh-CN" altLang="en-US" sz="2000" smtClean="0">
                <a:ea typeface="宋体" panose="02010600030101010101" pitchFamily="2" charset="-122"/>
              </a:rPr>
              <a:t>重复出现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smtClean="0">
                <a:ea typeface="宋体" panose="02010600030101010101" pitchFamily="2" charset="-122"/>
              </a:rPr>
              <a:t>“张明”退休，李四接替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smtClean="0">
                <a:ea typeface="宋体" panose="02010600030101010101" pitchFamily="2" charset="-122"/>
              </a:rPr>
              <a:t>一个新系刚成立，尚无学生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000" smtClean="0">
                <a:ea typeface="宋体" panose="02010600030101010101" pitchFamily="2" charset="-122"/>
              </a:rPr>
              <a:t>一个系的学生全部毕业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EC90CCF-F6A3-484C-B183-8BFFA75210A3}"/>
              </a:ext>
            </a:extLst>
          </p:cNvPr>
          <p:cNvGraphicFramePr>
            <a:graphicFrameLocks/>
          </p:cNvGraphicFramePr>
          <p:nvPr/>
        </p:nvGraphicFramePr>
        <p:xfrm>
          <a:off x="2755900" y="1314450"/>
          <a:ext cx="6015038" cy="2887663"/>
        </p:xfrm>
        <a:graphic>
          <a:graphicData uri="http://schemas.openxmlformats.org/drawingml/2006/table">
            <a:tbl>
              <a:tblPr/>
              <a:tblGrid>
                <a:gridCol w="1016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9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6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9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Sdept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Mname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Cno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Grade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S1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95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S2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90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S3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88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S4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70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4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S5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计算机系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张明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C1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78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7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6" marR="9526" marT="9521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6" marR="9526" marT="9521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6" marR="9526" marT="9521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6" marR="9526" marT="9521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…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526" marR="9526" marT="9521" marB="0" vert="eaVert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7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9526" marR="9526" marT="952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0368731-E2FE-4A2B-B5D1-A3AB506E6361}"/>
              </a:ext>
            </a:extLst>
          </p:cNvPr>
          <p:cNvSpPr/>
          <p:nvPr/>
        </p:nvSpPr>
        <p:spPr>
          <a:xfrm>
            <a:off x="3910013" y="1711325"/>
            <a:ext cx="2292350" cy="2482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16659BD-DBA7-4E18-9424-F42E339DB986}"/>
              </a:ext>
            </a:extLst>
          </p:cNvPr>
          <p:cNvSpPr txBox="1">
            <a:spLocks/>
          </p:cNvSpPr>
          <p:nvPr/>
        </p:nvSpPr>
        <p:spPr>
          <a:xfrm>
            <a:off x="5989638" y="4652963"/>
            <a:ext cx="3916362" cy="22796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数据冗余太大</a:t>
            </a:r>
            <a:endParaRPr lang="en-US" altLang="zh-CN" sz="2000" b="1" dirty="0"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更新异常</a:t>
            </a:r>
            <a:endParaRPr lang="en-US" altLang="zh-CN" sz="2000" b="1" dirty="0"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插入异常</a:t>
            </a:r>
            <a:endParaRPr lang="en-US" altLang="zh-CN" sz="2000" b="1" dirty="0">
              <a:ea typeface="+mn-ea"/>
              <a:cs typeface="Times New Roman" pitchFamily="18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Pct val="94000"/>
              <a:buFont typeface="Wingdings" pitchFamily="2" charset="2"/>
              <a:buChar char="Ø"/>
              <a:defRPr/>
            </a:pPr>
            <a:r>
              <a:rPr lang="zh-CN" altLang="en-US" sz="2000" b="1" dirty="0">
                <a:ea typeface="+mn-ea"/>
                <a:cs typeface="Times New Roman" pitchFamily="18" charset="0"/>
              </a:rPr>
              <a:t>删除异常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048E0A-652F-488C-A1E1-3EB4059C6833}"/>
              </a:ext>
            </a:extLst>
          </p:cNvPr>
          <p:cNvSpPr/>
          <p:nvPr/>
        </p:nvSpPr>
        <p:spPr>
          <a:xfrm>
            <a:off x="3910013" y="1333500"/>
            <a:ext cx="2292350" cy="363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434013" y="1751013"/>
            <a:ext cx="646112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李四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34013" y="2114550"/>
            <a:ext cx="6461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李四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434013" y="2446338"/>
            <a:ext cx="64611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李四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34013" y="2790825"/>
            <a:ext cx="6461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李四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34013" y="3201988"/>
            <a:ext cx="64611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>
                <a:ea typeface="宋体" panose="02010600030101010101" pitchFamily="2" charset="-122"/>
              </a:rPr>
              <a:t>李四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1698625"/>
            <a:ext cx="8229600" cy="53308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mtClean="0">
                <a:solidFill>
                  <a:srgbClr val="FF0000"/>
                </a:solidFill>
              </a:rPr>
              <a:t>结论：</a:t>
            </a:r>
          </a:p>
          <a:p>
            <a:pPr lvl="1" eaLnBrk="1" hangingPunct="1">
              <a:lnSpc>
                <a:spcPct val="150000"/>
              </a:lnSpc>
              <a:buSzPct val="75000"/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Student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关系模式不是一个好的关系模式。</a:t>
            </a:r>
          </a:p>
          <a:p>
            <a:pPr lvl="1" eaLnBrk="1" hangingPunct="1">
              <a:lnSpc>
                <a:spcPct val="150000"/>
              </a:lnSpc>
              <a:buSzPct val="75000"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“好”的关系模式：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不会发生插入异常、删除异常、更新异常，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数据冗余应尽可能少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原因：</a:t>
            </a:r>
            <a:r>
              <a:rPr lang="zh-CN" altLang="en-US" smtClean="0"/>
              <a:t>由存在于关系模式中的</a:t>
            </a:r>
            <a:r>
              <a:rPr lang="zh-CN" altLang="en-US" b="1" smtClean="0">
                <a:solidFill>
                  <a:srgbClr val="FF0000"/>
                </a:solidFill>
              </a:rPr>
              <a:t>某些数据依赖</a:t>
            </a:r>
            <a:r>
              <a:rPr lang="zh-CN" altLang="en-US" smtClean="0"/>
              <a:t>引起的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mtClean="0">
                <a:solidFill>
                  <a:srgbClr val="FF0000"/>
                </a:solidFill>
              </a:rPr>
              <a:t>解决方法：</a:t>
            </a:r>
            <a:r>
              <a:rPr lang="zh-CN" altLang="en-US" smtClean="0"/>
              <a:t>通过</a:t>
            </a:r>
            <a:r>
              <a:rPr lang="zh-CN" altLang="en-US" b="1" smtClean="0">
                <a:solidFill>
                  <a:srgbClr val="FF0000"/>
                </a:solidFill>
              </a:rPr>
              <a:t>分解</a:t>
            </a:r>
            <a:r>
              <a:rPr lang="zh-CN" altLang="en-US" smtClean="0"/>
              <a:t>关系模式来消除其中不合适</a:t>
            </a:r>
          </a:p>
          <a:p>
            <a:pPr eaLnBrk="1" hangingPunct="1">
              <a:lnSpc>
                <a:spcPct val="150000"/>
              </a:lnSpc>
            </a:pPr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10210800" cy="561975"/>
          </a:xfrm>
        </p:spPr>
        <p:txBody>
          <a:bodyPr/>
          <a:lstStyle/>
          <a:p>
            <a:r>
              <a:rPr lang="zh-CN" altLang="en-US" smtClean="0"/>
              <a:t>内容</a:t>
            </a:r>
            <a:endParaRPr lang="en-US" altLang="zh-CN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73238"/>
            <a:ext cx="8229600" cy="464185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3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关系数据理论</a:t>
            </a:r>
            <a:endParaRPr lang="en-US" altLang="zh-CN" sz="3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en-US" altLang="zh-CN" sz="36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关系数据库标准语言</a:t>
            </a:r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4C61A3C9-7FDA-444E-A354-DFEC19F25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数据库设计</a:t>
            </a:r>
          </a:p>
        </p:txBody>
      </p:sp>
      <p:sp>
        <p:nvSpPr>
          <p:cNvPr id="33795" name="内容占位符 2"/>
          <p:cNvSpPr>
            <a:spLocks noGrp="1" noChangeArrowheads="1"/>
          </p:cNvSpPr>
          <p:nvPr>
            <p:ph idx="1"/>
          </p:nvPr>
        </p:nvSpPr>
        <p:spPr>
          <a:xfrm>
            <a:off x="3684588" y="1627188"/>
            <a:ext cx="5724525" cy="4972050"/>
          </a:xfrm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数据库设计概述</a:t>
            </a:r>
            <a:endParaRPr lang="en-US" altLang="zh-CN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需求分析</a:t>
            </a:r>
            <a:endParaRPr lang="en-US" altLang="zh-CN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概念结构设计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逻辑结构设计</a:t>
            </a:r>
            <a:endParaRPr lang="en-US" altLang="zh-CN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数据库的物理设计</a:t>
            </a:r>
            <a:endParaRPr lang="en-US" altLang="zh-CN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数据库实施和维护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63" y="1279525"/>
            <a:ext cx="8364537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标题 1">
            <a:extLst>
              <a:ext uri="{FF2B5EF4-FFF2-40B4-BE49-F238E27FC236}">
                <a16:creationId xmlns:a16="http://schemas.microsoft.com/office/drawing/2014/main" id="{7545A243-BF73-4239-A103-8EA56471E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j-ea"/>
              </a:rPr>
              <a:t>概念结构设计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A3431-E4C3-45A0-9635-55CA5AC5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54138"/>
            <a:ext cx="8229600" cy="4525962"/>
          </a:xfrm>
        </p:spPr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dirty="0"/>
              <a:t>转换原则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一个实体型转换为一个关系模式</a:t>
            </a:r>
            <a:endParaRPr lang="en-US" altLang="zh-CN" dirty="0">
              <a:latin typeface="+mn-ea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关系的属性：实体型的属性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关系的码：实体型的码</a:t>
            </a:r>
            <a:endParaRPr lang="zh-CN" altLang="en-US" sz="600" dirty="0">
              <a:latin typeface="+mn-ea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dirty="0"/>
          </a:p>
          <a:p>
            <a:pPr lvl="1" fontAlgn="auto">
              <a:lnSpc>
                <a:spcPct val="150000"/>
              </a:lnSpc>
              <a:spcAft>
                <a:spcPts val="0"/>
              </a:spcAft>
              <a:defRPr/>
            </a:pPr>
            <a:endParaRPr lang="en-US" altLang="zh-CN" dirty="0"/>
          </a:p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444750" y="4033838"/>
            <a:ext cx="7427913" cy="22367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关系模式：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学生（</a:t>
            </a:r>
            <a:r>
              <a:rPr lang="zh-CN" altLang="en-US" sz="2400" u="sng">
                <a:solidFill>
                  <a:srgbClr val="FF0000"/>
                </a:solidFill>
                <a:ea typeface="宋体" panose="02010600030101010101" pitchFamily="2" charset="-122"/>
              </a:rPr>
              <a:t>学号</a:t>
            </a:r>
            <a:r>
              <a:rPr lang="zh-CN" altLang="en-US" sz="2400">
                <a:ea typeface="宋体" panose="02010600030101010101" pitchFamily="2" charset="-122"/>
              </a:rPr>
              <a:t>，姓名，性别，专业，出生日期）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课程（</a:t>
            </a:r>
            <a:r>
              <a:rPr lang="zh-CN" altLang="en-US" sz="2400" u="sng">
                <a:solidFill>
                  <a:srgbClr val="FF0000"/>
                </a:solidFill>
                <a:ea typeface="宋体" panose="02010600030101010101" pitchFamily="2" charset="-122"/>
              </a:rPr>
              <a:t>课程编号</a:t>
            </a:r>
            <a:r>
              <a:rPr lang="zh-CN" altLang="en-US" sz="2400">
                <a:ea typeface="宋体" panose="02010600030101010101" pitchFamily="2" charset="-122"/>
              </a:rPr>
              <a:t>，课程名称，课程类别，学分）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选课（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学号</a:t>
            </a:r>
            <a:r>
              <a:rPr lang="zh-CN" altLang="en-US" sz="2400">
                <a:ea typeface="宋体" panose="02010600030101010101" pitchFamily="2" charset="-122"/>
              </a:rPr>
              <a:t>，</a:t>
            </a:r>
            <a:r>
              <a:rPr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课程编号</a:t>
            </a:r>
            <a:r>
              <a:rPr lang="zh-CN" altLang="en-US" sz="2400">
                <a:ea typeface="宋体" panose="02010600030101010101" pitchFamily="2" charset="-122"/>
              </a:rPr>
              <a:t>，成绩）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117C5D9-A82C-4DDB-A6F3-BDDEF278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0"/>
            <a:ext cx="10148887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逻辑结构设计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10210800" cy="561975"/>
          </a:xfrm>
        </p:spPr>
        <p:txBody>
          <a:bodyPr/>
          <a:lstStyle/>
          <a:p>
            <a:r>
              <a:rPr lang="zh-CN" altLang="en-US" smtClean="0"/>
              <a:t>内容</a:t>
            </a:r>
            <a:endParaRPr lang="en-US" altLang="zh-CN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73238"/>
            <a:ext cx="8229600" cy="464185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3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关系数据理论</a:t>
            </a:r>
            <a:endParaRPr lang="en-US" altLang="zh-CN" sz="3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en-US" altLang="zh-CN" sz="3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关系数据库标准语言</a:t>
            </a:r>
            <a:r>
              <a:rPr lang="en-US" altLang="zh-CN" sz="3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2"/>
          <p:cNvSpPr txBox="1">
            <a:spLocks noChangeArrowheads="1"/>
          </p:cNvSpPr>
          <p:nvPr/>
        </p:nvSpPr>
        <p:spPr bwMode="auto">
          <a:xfrm>
            <a:off x="2782888" y="1844675"/>
            <a:ext cx="5729287" cy="517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数据定义</a:t>
            </a:r>
            <a:endParaRPr lang="en-US" altLang="zh-CN" sz="3200" b="1">
              <a:solidFill>
                <a:srgbClr val="FF0000"/>
              </a:solidFill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3200">
                <a:latin typeface="黑体" panose="02010609060101010101" pitchFamily="49" charset="-122"/>
                <a:cs typeface="Times New Roman" panose="02020603050405020304" pitchFamily="18" charset="0"/>
              </a:rPr>
              <a:t>数据查询</a:t>
            </a:r>
            <a:endParaRPr lang="en-US" altLang="zh-CN" sz="3200"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3200">
                <a:latin typeface="黑体" panose="02010609060101010101" pitchFamily="49" charset="-122"/>
                <a:cs typeface="Times New Roman" panose="02020603050405020304" pitchFamily="18" charset="0"/>
              </a:rPr>
              <a:t>数据更新</a:t>
            </a:r>
            <a:endParaRPr lang="en-US" altLang="zh-CN" sz="3200"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2B166E"/>
              </a:buClr>
              <a:buFontTx/>
              <a:buNone/>
            </a:pPr>
            <a:endParaRPr lang="zh-CN" altLang="en-US" sz="320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4C623-C0B8-465D-B7CE-7AB5152A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创建数据库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E1177F2C-8268-4BDA-821B-2C5D9AA1A4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6588" y="1633538"/>
            <a:ext cx="8229600" cy="45259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语法</a:t>
            </a:r>
            <a:endParaRPr lang="en-US" altLang="zh-CN" dirty="0">
              <a:latin typeface="+mn-ea"/>
            </a:endParaRP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使用数据库</a:t>
            </a:r>
            <a:endParaRPr lang="en-US" altLang="zh-CN" dirty="0">
              <a:latin typeface="+mn-ea"/>
            </a:endParaRP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删除数据库</a:t>
            </a:r>
          </a:p>
        </p:txBody>
      </p:sp>
      <p:sp>
        <p:nvSpPr>
          <p:cNvPr id="38916" name="Text Box 8"/>
          <p:cNvSpPr txBox="1">
            <a:spLocks noChangeArrowheads="1"/>
          </p:cNvSpPr>
          <p:nvPr/>
        </p:nvSpPr>
        <p:spPr bwMode="auto">
          <a:xfrm>
            <a:off x="2279650" y="2227263"/>
            <a:ext cx="822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 DATABASE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&lt;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database_name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374900" y="2708275"/>
            <a:ext cx="7848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 DATABASE   student</a:t>
            </a:r>
          </a:p>
        </p:txBody>
      </p:sp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2438400" y="37973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database_name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352675" y="4278313"/>
            <a:ext cx="7848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 student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2438400" y="5384800"/>
            <a:ext cx="822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drop  database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database_name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374900" y="5884863"/>
            <a:ext cx="7848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drop  database  student</a:t>
            </a:r>
          </a:p>
        </p:txBody>
      </p:sp>
      <p:sp>
        <p:nvSpPr>
          <p:cNvPr id="12" name="云形标注 11">
            <a:extLst>
              <a:ext uri="{FF2B5EF4-FFF2-40B4-BE49-F238E27FC236}">
                <a16:creationId xmlns:a16="http://schemas.microsoft.com/office/drawing/2014/main" id="{CBCBD772-1E89-4B84-99D3-E1C6233C766F}"/>
              </a:ext>
            </a:extLst>
          </p:cNvPr>
          <p:cNvSpPr/>
          <p:nvPr/>
        </p:nvSpPr>
        <p:spPr>
          <a:xfrm>
            <a:off x="8688388" y="3984625"/>
            <a:ext cx="1597025" cy="1611313"/>
          </a:xfrm>
          <a:prstGeom prst="cloudCallout">
            <a:avLst>
              <a:gd name="adj1" fmla="val -124813"/>
              <a:gd name="adj2" fmla="val 53589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970" name="TextBox 12"/>
          <p:cNvSpPr txBox="1">
            <a:spLocks noChangeArrowheads="1"/>
          </p:cNvSpPr>
          <p:nvPr/>
        </p:nvSpPr>
        <p:spPr bwMode="auto">
          <a:xfrm>
            <a:off x="8812213" y="4352925"/>
            <a:ext cx="13890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华文楷体" panose="02010600040101010101" pitchFamily="2" charset="-122"/>
                <a:ea typeface="华文楷体" panose="02010600040101010101" pitchFamily="2" charset="-122"/>
              </a:rPr>
              <a:t>不能删除当前数据库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11" grpId="0" autoUpdateAnimBg="0"/>
      <p:bldP spid="12" grpId="0" animBg="1"/>
      <p:bldP spid="409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10210800" cy="561975"/>
          </a:xfrm>
        </p:spPr>
        <p:txBody>
          <a:bodyPr/>
          <a:lstStyle/>
          <a:p>
            <a:r>
              <a:rPr lang="zh-CN" altLang="en-US" smtClean="0"/>
              <a:t>内容</a:t>
            </a:r>
            <a:endParaRPr lang="en-US" altLang="zh-CN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11338"/>
            <a:ext cx="8229600" cy="464185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en-US" altLang="zh-CN" sz="36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关系数据理论</a:t>
            </a:r>
            <a:endParaRPr lang="en-US" altLang="zh-CN" sz="3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en-US" altLang="zh-CN" sz="3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关系数据库标准语言</a:t>
            </a:r>
            <a:r>
              <a:rPr lang="en-US" altLang="zh-CN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4750F-5FFB-4846-8C29-96B6EBEF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188" y="-12700"/>
            <a:ext cx="100568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基本表</a:t>
            </a:r>
          </a:p>
        </p:txBody>
      </p:sp>
      <p:sp>
        <p:nvSpPr>
          <p:cNvPr id="55298" name="内容占位符 2">
            <a:extLst>
              <a:ext uri="{FF2B5EF4-FFF2-40B4-BE49-F238E27FC236}">
                <a16:creationId xmlns:a16="http://schemas.microsoft.com/office/drawing/2014/main" id="{40211E8A-E8A5-4639-B726-5781B3C52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0"/>
            <a:ext cx="9047163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latin typeface="+mn-ea"/>
              </a:rPr>
              <a:t>定义基本表</a:t>
            </a:r>
            <a:endParaRPr lang="en-US" altLang="zh-CN" dirty="0">
              <a:latin typeface="+mn-ea"/>
            </a:endParaRPr>
          </a:p>
          <a:p>
            <a:pPr lvl="1"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dirty="0">
                <a:latin typeface="+mn-ea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 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[ 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列级完整性约束条件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]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[ 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列级完整性约束条件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 ] …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表级完整性约束条件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]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 TABLE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  <a:defRPr/>
            </a:pPr>
            <a:endParaRPr lang="en-US" altLang="zh-CN" sz="2400" dirty="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530A0-E383-42A6-8232-1FB44E55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索引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35777-C35D-47CC-BAC2-3020374E5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688" y="1382713"/>
            <a:ext cx="8497887" cy="5500687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语句格式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[UNIQUE] [CLUSTER]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索引名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ON </a:t>
            </a: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表名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&gt;[&lt;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次序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&gt;][,&lt;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列名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&gt;[&lt;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次序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&gt;] ]…)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 INDEX  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索引名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删除索引时，系统会从数据字典中删去有关该索引的描述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Stusname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索引。</a:t>
            </a:r>
          </a:p>
          <a:p>
            <a:pPr lvl="1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DROP  INDEX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Student.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Stusname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endParaRPr lang="zh-CN" altLang="en-US" sz="2600" dirty="0"/>
          </a:p>
          <a:p>
            <a:pPr marL="457200" lvl="1" indent="0" algn="just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endParaRPr lang="zh-CN" altLang="en-US" sz="2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 txBox="1">
            <a:spLocks noChangeArrowheads="1"/>
          </p:cNvSpPr>
          <p:nvPr/>
        </p:nvSpPr>
        <p:spPr bwMode="auto">
          <a:xfrm>
            <a:off x="2782888" y="1844675"/>
            <a:ext cx="5729287" cy="517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>
                <a:latin typeface="黑体" panose="02010609060101010101" pitchFamily="49" charset="-122"/>
                <a:cs typeface="Times New Roman" panose="02020603050405020304" pitchFamily="18" charset="0"/>
              </a:rPr>
              <a:t>数据定义</a:t>
            </a:r>
            <a:endParaRPr lang="en-US" altLang="zh-CN" sz="3200"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数据更新</a:t>
            </a:r>
            <a:endParaRPr lang="en-US" altLang="zh-CN" sz="3200" b="1">
              <a:solidFill>
                <a:srgbClr val="FF0000"/>
              </a:solidFill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3200">
                <a:latin typeface="黑体" panose="02010609060101010101" pitchFamily="49" charset="-122"/>
                <a:cs typeface="Times New Roman" panose="02020603050405020304" pitchFamily="18" charset="0"/>
              </a:rPr>
              <a:t>数据查询</a:t>
            </a:r>
            <a:endParaRPr lang="en-US" altLang="zh-CN" sz="3200"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2B166E"/>
              </a:buClr>
              <a:buFontTx/>
              <a:buNone/>
            </a:pPr>
            <a:endParaRPr lang="zh-CN" altLang="en-US" sz="320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 smtClean="0"/>
              <a:t>数据更新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A5AF5EE8-E2F9-4ABC-8169-0A3F1498B8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数据的插入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插入元组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插入子查询结果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数据的修改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数据的删除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34775" cy="561975"/>
          </a:xfrm>
        </p:spPr>
        <p:txBody>
          <a:bodyPr/>
          <a:lstStyle/>
          <a:p>
            <a:r>
              <a:rPr lang="zh-CN" altLang="en-US" smtClean="0"/>
              <a:t>插入元组</a:t>
            </a: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418A45DF-52F0-4739-A7AF-E63C6667E0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语句格式</a:t>
            </a:r>
            <a:endParaRPr lang="en-US" altLang="zh-CN" dirty="0">
              <a:latin typeface="+mn-ea"/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>
                <a:latin typeface="+mn-ea"/>
              </a:rPr>
              <a:t>功能</a:t>
            </a:r>
            <a:endParaRPr lang="en-US" altLang="zh-CN" dirty="0">
              <a:latin typeface="+mn-ea"/>
            </a:endParaRPr>
          </a:p>
          <a:p>
            <a:pPr marL="457200" lvl="1" indent="0">
              <a:buFontTx/>
              <a:buNone/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将新的元组插入到指定表</a:t>
            </a:r>
          </a:p>
        </p:txBody>
      </p:sp>
      <p:sp>
        <p:nvSpPr>
          <p:cNvPr id="44036" name="矩形 3"/>
          <p:cNvSpPr>
            <a:spLocks noChangeArrowheads="1"/>
          </p:cNvSpPr>
          <p:nvPr/>
        </p:nvSpPr>
        <p:spPr bwMode="auto">
          <a:xfrm>
            <a:off x="1487488" y="2233613"/>
            <a:ext cx="762635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INSERT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INTO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表名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 [(&lt;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属性列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1&gt;[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属性列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&gt;…)]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VALUES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(&lt;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1&gt; [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常量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2&gt;]    …           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 smtClean="0"/>
              <a:t>插入子查询结果</a:t>
            </a: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A6D7E85D-5FDA-4B21-A31C-C9BB193D0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382000" cy="51006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</a:rPr>
              <a:t>语句格式</a:t>
            </a:r>
            <a:endParaRPr lang="en-US" altLang="zh-CN" dirty="0">
              <a:latin typeface="+mn-ea"/>
            </a:endParaRPr>
          </a:p>
          <a:p>
            <a:pPr>
              <a:defRPr/>
            </a:pPr>
            <a:endParaRPr lang="en-US" altLang="zh-CN" b="1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>
                <a:latin typeface="+mn-ea"/>
              </a:rPr>
              <a:t>功能</a:t>
            </a:r>
            <a:endParaRPr lang="en-US" altLang="zh-CN" dirty="0">
              <a:latin typeface="+mn-ea"/>
            </a:endParaRPr>
          </a:p>
          <a:p>
            <a:pPr lvl="1"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将子查询结果插入指定表中</a:t>
            </a:r>
          </a:p>
          <a:p>
            <a:pPr>
              <a:defRPr/>
            </a:pPr>
            <a:r>
              <a:rPr lang="zh-CN" altLang="en-US" dirty="0">
                <a:latin typeface="+mn-ea"/>
              </a:rPr>
              <a:t>注意</a:t>
            </a:r>
            <a:endParaRPr lang="en-US" altLang="zh-CN" dirty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子查询的结果必须包含和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insert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的字段列表一样多的字段，并且数据类型兼容</a:t>
            </a:r>
          </a:p>
        </p:txBody>
      </p:sp>
      <p:sp>
        <p:nvSpPr>
          <p:cNvPr id="45060" name="矩形 3"/>
          <p:cNvSpPr>
            <a:spLocks noChangeArrowheads="1"/>
          </p:cNvSpPr>
          <p:nvPr/>
        </p:nvSpPr>
        <p:spPr bwMode="auto">
          <a:xfrm>
            <a:off x="2736850" y="2133600"/>
            <a:ext cx="7626350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INSERT  INTO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表名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  [(&lt;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属性列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1&gt;[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属性列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&gt;…)]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子查询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 smtClean="0"/>
              <a:t>数据更新</a:t>
            </a:r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ABE2A0FE-4015-40BD-AE52-03D40398F7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隶书" panose="02010509060101010101" pitchFamily="49" charset="-122"/>
              </a:rPr>
              <a:t>数据的插入</a:t>
            </a:r>
            <a:endParaRPr lang="en-US" altLang="zh-CN" dirty="0">
              <a:latin typeface="隶书" panose="020105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数据的修改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修改某元组的值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修改多个元组的值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带子查询的修改语句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隶书" panose="02010509060101010101" pitchFamily="49" charset="-122"/>
              </a:rPr>
              <a:t>数据的删除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10199687" cy="1143000"/>
          </a:xfrm>
        </p:spPr>
        <p:txBody>
          <a:bodyPr/>
          <a:lstStyle/>
          <a:p>
            <a:r>
              <a:rPr lang="zh-CN" altLang="en-US" smtClean="0"/>
              <a:t>修改数据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9FD27-3814-419F-9D6A-C2AC65147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66875"/>
            <a:ext cx="8577263" cy="55784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语句格式</a:t>
            </a:r>
          </a:p>
          <a:p>
            <a:pPr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60000"/>
              </a:lnSpc>
              <a:defRPr/>
            </a:pPr>
            <a:r>
              <a:rPr lang="en-US" altLang="zh-CN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lang="zh-CN" altLang="en-US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子句</a:t>
            </a:r>
          </a:p>
          <a:p>
            <a:pPr lvl="2">
              <a:lnSpc>
                <a:spcPct val="160000"/>
              </a:lnSpc>
              <a:defRPr/>
            </a:pPr>
            <a:r>
              <a:rPr lang="zh-CN" altLang="en-US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指定修改方式、要修改的列、修改后取值</a:t>
            </a:r>
          </a:p>
          <a:p>
            <a:pPr lvl="1">
              <a:lnSpc>
                <a:spcPct val="160000"/>
              </a:lnSpc>
              <a:defRPr/>
            </a:pPr>
            <a:r>
              <a:rPr lang="en-US" altLang="zh-CN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</a:t>
            </a:r>
            <a:r>
              <a:rPr lang="zh-CN" altLang="en-US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子句</a:t>
            </a:r>
          </a:p>
          <a:p>
            <a:pPr lvl="2">
              <a:lnSpc>
                <a:spcPct val="160000"/>
              </a:lnSpc>
              <a:defRPr/>
            </a:pPr>
            <a:r>
              <a:rPr lang="zh-CN" altLang="en-US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指定要修改的元组，缺省表示要修改表中的所有元组</a:t>
            </a:r>
            <a:endParaRPr lang="en-US" altLang="zh-CN" sz="3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</a:p>
          <a:p>
            <a:pPr lvl="1">
              <a:lnSpc>
                <a:spcPct val="170000"/>
              </a:lnSpc>
              <a:defRPr/>
            </a:pP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修改指定表中满足</a:t>
            </a:r>
            <a:r>
              <a:rPr lang="en-US" altLang="zh-CN" sz="3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WHERE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子句条件的元组</a:t>
            </a:r>
          </a:p>
        </p:txBody>
      </p:sp>
      <p:sp>
        <p:nvSpPr>
          <p:cNvPr id="47108" name="矩形 3"/>
          <p:cNvSpPr>
            <a:spLocks noChangeArrowheads="1"/>
          </p:cNvSpPr>
          <p:nvPr/>
        </p:nvSpPr>
        <p:spPr bwMode="auto">
          <a:xfrm>
            <a:off x="2895600" y="2024063"/>
            <a:ext cx="6486525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UPDATE</a:t>
            </a:r>
            <a:r>
              <a:rPr lang="en-US" altLang="zh-CN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&lt;</a:t>
            </a:r>
            <a:r>
              <a:rPr lang="zh-CN" altLang="en-US" b="1">
                <a:ea typeface="宋体" panose="02010600030101010101" pitchFamily="2" charset="-122"/>
              </a:rPr>
              <a:t>表名</a:t>
            </a:r>
            <a:r>
              <a:rPr lang="en-US" altLang="zh-CN" b="1"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SET</a:t>
            </a:r>
            <a:r>
              <a:rPr lang="en-US" altLang="zh-CN" b="1">
                <a:solidFill>
                  <a:srgbClr val="7030A0"/>
                </a:solidFill>
                <a:ea typeface="宋体" panose="02010600030101010101" pitchFamily="2" charset="-122"/>
              </a:rPr>
              <a:t>  </a:t>
            </a:r>
            <a:r>
              <a:rPr lang="en-US" altLang="zh-CN" b="1">
                <a:ea typeface="宋体" panose="02010600030101010101" pitchFamily="2" charset="-122"/>
              </a:rPr>
              <a:t>&lt;</a:t>
            </a:r>
            <a:r>
              <a:rPr lang="zh-CN" altLang="en-US" b="1">
                <a:ea typeface="宋体" panose="02010600030101010101" pitchFamily="2" charset="-122"/>
              </a:rPr>
              <a:t>列名</a:t>
            </a:r>
            <a:r>
              <a:rPr lang="en-US" altLang="zh-CN" b="1">
                <a:ea typeface="宋体" panose="02010600030101010101" pitchFamily="2" charset="-122"/>
              </a:rPr>
              <a:t>&gt;=&lt;</a:t>
            </a:r>
            <a:r>
              <a:rPr lang="zh-CN" altLang="en-US" b="1">
                <a:ea typeface="宋体" panose="02010600030101010101" pitchFamily="2" charset="-122"/>
              </a:rPr>
              <a:t>表达式</a:t>
            </a:r>
            <a:r>
              <a:rPr lang="en-US" altLang="zh-CN" b="1">
                <a:ea typeface="宋体" panose="02010600030101010101" pitchFamily="2" charset="-122"/>
              </a:rPr>
              <a:t>&gt;[</a:t>
            </a:r>
            <a:r>
              <a:rPr lang="zh-CN" altLang="en-US" b="1">
                <a:ea typeface="宋体" panose="02010600030101010101" pitchFamily="2" charset="-122"/>
              </a:rPr>
              <a:t>，</a:t>
            </a:r>
            <a:r>
              <a:rPr lang="en-US" altLang="zh-CN" b="1">
                <a:ea typeface="宋体" panose="02010600030101010101" pitchFamily="2" charset="-122"/>
              </a:rPr>
              <a:t>&lt;</a:t>
            </a:r>
            <a:r>
              <a:rPr lang="zh-CN" altLang="en-US" b="1">
                <a:ea typeface="宋体" panose="02010600030101010101" pitchFamily="2" charset="-122"/>
              </a:rPr>
              <a:t>列名</a:t>
            </a:r>
            <a:r>
              <a:rPr lang="en-US" altLang="zh-CN" b="1">
                <a:ea typeface="宋体" panose="02010600030101010101" pitchFamily="2" charset="-122"/>
              </a:rPr>
              <a:t>&gt;=&lt;</a:t>
            </a:r>
            <a:r>
              <a:rPr lang="zh-CN" altLang="en-US" b="1">
                <a:ea typeface="宋体" panose="02010600030101010101" pitchFamily="2" charset="-122"/>
              </a:rPr>
              <a:t>表达式</a:t>
            </a:r>
            <a:r>
              <a:rPr lang="en-US" altLang="zh-CN" b="1">
                <a:ea typeface="宋体" panose="02010600030101010101" pitchFamily="2" charset="-122"/>
              </a:rPr>
              <a:t>&gt;]…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[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WHERE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&lt;</a:t>
            </a:r>
            <a:r>
              <a:rPr lang="zh-CN" altLang="en-US" b="1">
                <a:ea typeface="宋体" panose="02010600030101010101" pitchFamily="2" charset="-122"/>
              </a:rPr>
              <a:t>条件</a:t>
            </a:r>
            <a:r>
              <a:rPr lang="en-US" altLang="zh-CN" b="1">
                <a:ea typeface="宋体" panose="02010600030101010101" pitchFamily="2" charset="-122"/>
              </a:rPr>
              <a:t>&gt;]</a:t>
            </a:r>
            <a:r>
              <a:rPr lang="zh-CN" altLang="en-US" b="1">
                <a:ea typeface="宋体" panose="02010600030101010101" pitchFamily="2" charset="-122"/>
              </a:rPr>
              <a:t>；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 smtClean="0"/>
              <a:t>数据更新</a:t>
            </a:r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591D5FD1-B891-491E-A8FB-7CA26FE9BA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50975"/>
            <a:ext cx="10972800" cy="464185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+mn-ea"/>
              </a:rPr>
              <a:t>数据的插入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+mn-ea"/>
              </a:rPr>
              <a:t>数据的修改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数据的删除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删除某一个元组的值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删除多个元组的值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带子查询的删除语句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 smtClean="0"/>
              <a:t>删除语句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D45DC3-C869-4005-BC9F-129E27850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763" y="1631950"/>
            <a:ext cx="8509000" cy="5541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FontTx/>
              <a:buNone/>
              <a:defRPr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子句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指定要删除的元组，缺省表示要删除表中的所有元组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删除指定表中满足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子句条件的元组</a:t>
            </a:r>
          </a:p>
        </p:txBody>
      </p:sp>
      <p:sp>
        <p:nvSpPr>
          <p:cNvPr id="50180" name="矩形 3"/>
          <p:cNvSpPr>
            <a:spLocks noChangeArrowheads="1"/>
          </p:cNvSpPr>
          <p:nvPr/>
        </p:nvSpPr>
        <p:spPr bwMode="auto">
          <a:xfrm>
            <a:off x="2936875" y="2316163"/>
            <a:ext cx="6486525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DELETE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FROM</a:t>
            </a:r>
            <a:r>
              <a:rPr lang="en-US" altLang="zh-CN">
                <a:solidFill>
                  <a:srgbClr val="7030A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7030A0"/>
                </a:solidFill>
                <a:ea typeface="宋体" panose="02010600030101010101" pitchFamily="2" charset="-122"/>
              </a:rPr>
              <a:t>  </a:t>
            </a:r>
            <a:r>
              <a:rPr lang="en-US" altLang="zh-CN" b="1">
                <a:ea typeface="宋体" panose="02010600030101010101" pitchFamily="2" charset="-122"/>
              </a:rPr>
              <a:t>&lt;</a:t>
            </a:r>
            <a:r>
              <a:rPr lang="zh-CN" altLang="en-US" b="1">
                <a:ea typeface="宋体" panose="02010600030101010101" pitchFamily="2" charset="-122"/>
              </a:rPr>
              <a:t>表名</a:t>
            </a:r>
            <a:r>
              <a:rPr lang="en-US" altLang="zh-CN" b="1"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[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WHERE</a:t>
            </a:r>
            <a:r>
              <a:rPr lang="en-US" altLang="zh-CN" b="1">
                <a:ea typeface="宋体" panose="02010600030101010101" pitchFamily="2" charset="-122"/>
              </a:rPr>
              <a:t> &lt;</a:t>
            </a:r>
            <a:r>
              <a:rPr lang="zh-CN" altLang="en-US" b="1">
                <a:ea typeface="宋体" panose="02010600030101010101" pitchFamily="2" charset="-122"/>
              </a:rPr>
              <a:t>条件</a:t>
            </a:r>
            <a:r>
              <a:rPr lang="en-US" altLang="zh-CN" b="1">
                <a:ea typeface="宋体" panose="02010600030101010101" pitchFamily="2" charset="-122"/>
              </a:rPr>
              <a:t>&gt;]</a:t>
            </a:r>
            <a:r>
              <a:rPr lang="zh-CN" altLang="en-US" b="1">
                <a:ea typeface="宋体" panose="02010600030101010101" pitchFamily="2" charset="-122"/>
              </a:rPr>
              <a:t>；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>
          <a:xfrm>
            <a:off x="2043113" y="-26988"/>
            <a:ext cx="10148887" cy="1143001"/>
          </a:xfrm>
        </p:spPr>
        <p:txBody>
          <a:bodyPr/>
          <a:lstStyle/>
          <a:p>
            <a:r>
              <a:rPr lang="zh-CN" altLang="en-US" smtClean="0"/>
              <a:t>数据</a:t>
            </a:r>
          </a:p>
        </p:txBody>
      </p:sp>
      <p:sp>
        <p:nvSpPr>
          <p:cNvPr id="9219" name="内容占位符 2"/>
          <p:cNvSpPr>
            <a:spLocks noGrp="1" noChangeArrowheads="1"/>
          </p:cNvSpPr>
          <p:nvPr>
            <p:ph idx="1"/>
          </p:nvPr>
        </p:nvSpPr>
        <p:spPr>
          <a:xfrm>
            <a:off x="1908175" y="1484313"/>
            <a:ext cx="8375650" cy="5184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latin typeface="隶书" panose="02010509060101010101" pitchFamily="49" charset="-122"/>
              </a:rPr>
              <a:t>数据</a:t>
            </a:r>
            <a:r>
              <a:rPr lang="en-US" altLang="zh-CN" smtClean="0">
                <a:solidFill>
                  <a:srgbClr val="FF0000"/>
                </a:solidFill>
                <a:latin typeface="隶书" panose="02010509060101010101" pitchFamily="49" charset="-122"/>
              </a:rPr>
              <a:t>(Data)</a:t>
            </a:r>
            <a:r>
              <a:rPr lang="zh-CN" altLang="en-US" smtClean="0">
                <a:latin typeface="隶书" panose="02010509060101010101" pitchFamily="49" charset="-122"/>
              </a:rPr>
              <a:t>是数据库中存储的基本对象</a:t>
            </a: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隶书" panose="02010509060101010101" pitchFamily="49" charset="-122"/>
              </a:rPr>
              <a:t>数据的定义</a:t>
            </a:r>
          </a:p>
          <a:p>
            <a:pPr lvl="1">
              <a:lnSpc>
                <a:spcPct val="15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描述事物的符号记录</a:t>
            </a: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隶书" panose="02010509060101010101" pitchFamily="49" charset="-122"/>
              </a:rPr>
              <a:t>数据的种类</a:t>
            </a:r>
          </a:p>
          <a:p>
            <a:pPr lvl="1">
              <a:lnSpc>
                <a:spcPct val="15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文字、图形、图象、声音</a:t>
            </a: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隶书" panose="02010509060101010101" pitchFamily="49" charset="-122"/>
              </a:rPr>
              <a:t>数据的特点</a:t>
            </a:r>
          </a:p>
          <a:p>
            <a:pPr lvl="1">
              <a:lnSpc>
                <a:spcPct val="15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数据与其语义是不可分的</a:t>
            </a:r>
          </a:p>
          <a:p>
            <a:pPr>
              <a:lnSpc>
                <a:spcPct val="150000"/>
              </a:lnSpc>
            </a:pPr>
            <a:endParaRPr lang="zh-CN" altLang="en-US" smtClean="0"/>
          </a:p>
        </p:txBody>
      </p:sp>
      <p:pic>
        <p:nvPicPr>
          <p:cNvPr id="4" name="Picture 2" descr="C:\Documents and Settings\Administrator\Local Settings\Temporary Internet Files\Content.IE5\U9GNQH4Z\MPj04387790000[1].jpg">
            <a:extLst>
              <a:ext uri="{FF2B5EF4-FFF2-40B4-BE49-F238E27FC236}">
                <a16:creationId xmlns:a16="http://schemas.microsoft.com/office/drawing/2014/main" id="{7A9A8A08-2690-4978-AA59-C8D09159E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3447" y="4717774"/>
            <a:ext cx="2119022" cy="17658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 txBox="1">
            <a:spLocks noChangeArrowheads="1"/>
          </p:cNvSpPr>
          <p:nvPr/>
        </p:nvSpPr>
        <p:spPr bwMode="auto">
          <a:xfrm>
            <a:off x="2782888" y="1844675"/>
            <a:ext cx="5729287" cy="517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>
                <a:latin typeface="黑体" panose="02010609060101010101" pitchFamily="49" charset="-122"/>
                <a:cs typeface="Times New Roman" panose="02020603050405020304" pitchFamily="18" charset="0"/>
              </a:rPr>
              <a:t>数据定义</a:t>
            </a:r>
            <a:endParaRPr lang="en-US" altLang="zh-CN" sz="3200"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3200">
                <a:latin typeface="黑体" panose="02010609060101010101" pitchFamily="49" charset="-122"/>
                <a:cs typeface="Times New Roman" panose="02020603050405020304" pitchFamily="18" charset="0"/>
              </a:rPr>
              <a:t>数据更新</a:t>
            </a:r>
            <a:endParaRPr lang="en-US" altLang="zh-CN" sz="3200"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3200" b="1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数据查询</a:t>
            </a:r>
            <a:endParaRPr lang="en-US" altLang="zh-CN" sz="3200" b="1">
              <a:solidFill>
                <a:srgbClr val="FF0000"/>
              </a:solidFill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2B166E"/>
              </a:buClr>
              <a:buFontTx/>
              <a:buNone/>
            </a:pPr>
            <a:endParaRPr lang="zh-CN" altLang="en-US" sz="3200">
              <a:latin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基本语法</a:t>
            </a:r>
          </a:p>
        </p:txBody>
      </p:sp>
      <p:sp>
        <p:nvSpPr>
          <p:cNvPr id="5222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6924675" cy="541338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基本语法</a:t>
            </a:r>
          </a:p>
        </p:txBody>
      </p:sp>
      <p:sp>
        <p:nvSpPr>
          <p:cNvPr id="52228" name="Rectangle 1"/>
          <p:cNvSpPr>
            <a:spLocks noChangeArrowheads="1"/>
          </p:cNvSpPr>
          <p:nvPr/>
        </p:nvSpPr>
        <p:spPr bwMode="auto">
          <a:xfrm>
            <a:off x="2298700" y="2101850"/>
            <a:ext cx="9474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  [ALL|DISTINCT]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〈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目标列表达式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〉[,〈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目标列表达式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&gt;] …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2398713" y="2635250"/>
            <a:ext cx="800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zh-CN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0" name="Rectangle 3"/>
          <p:cNvSpPr>
            <a:spLocks noChangeArrowheads="1"/>
          </p:cNvSpPr>
          <p:nvPr/>
        </p:nvSpPr>
        <p:spPr bwMode="auto">
          <a:xfrm>
            <a:off x="2298700" y="2663825"/>
            <a:ext cx="78406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〈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表名或视图名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〉[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〈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表名或视图名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〉] …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1" name="Rectangle 4"/>
          <p:cNvSpPr>
            <a:spLocks noChangeArrowheads="1"/>
          </p:cNvSpPr>
          <p:nvPr/>
        </p:nvSpPr>
        <p:spPr bwMode="auto">
          <a:xfrm>
            <a:off x="2398713" y="4043363"/>
            <a:ext cx="800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zh-CN" sz="3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2" name="Rectangle 5"/>
          <p:cNvSpPr>
            <a:spLocks noChangeArrowheads="1"/>
          </p:cNvSpPr>
          <p:nvPr/>
        </p:nvSpPr>
        <p:spPr bwMode="auto">
          <a:xfrm>
            <a:off x="2298700" y="3225800"/>
            <a:ext cx="4859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[WHERE 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条件表达式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3" name="Rectangle 7"/>
          <p:cNvSpPr>
            <a:spLocks noChangeArrowheads="1"/>
          </p:cNvSpPr>
          <p:nvPr/>
        </p:nvSpPr>
        <p:spPr bwMode="auto">
          <a:xfrm>
            <a:off x="2298700" y="3787775"/>
            <a:ext cx="635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[GROUP BY 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〈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列名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〉[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〈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列名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〉]…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4" name="Rectangle 9"/>
          <p:cNvSpPr>
            <a:spLocks noChangeArrowheads="1"/>
          </p:cNvSpPr>
          <p:nvPr/>
        </p:nvSpPr>
        <p:spPr bwMode="auto">
          <a:xfrm>
            <a:off x="2298700" y="4349750"/>
            <a:ext cx="4549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[HAVING 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内部函数表达式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&gt;] ]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2298700" y="4911725"/>
            <a:ext cx="9629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[ORDER BY 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〈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列名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〉 [ASC│DESC] [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〈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列名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〉[ASC│DESC]]…]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2FD73-B549-4DCB-AB23-F66E62C8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子句功能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B87342-431E-4E50-96AF-213ED6BF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589088"/>
            <a:ext cx="8229600" cy="522446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n-ea"/>
              </a:rPr>
              <a:t>子句功能</a:t>
            </a:r>
            <a:endParaRPr lang="en-US" altLang="zh-CN" dirty="0">
              <a:latin typeface="+mn-ea"/>
            </a:endParaRP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子句与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子句是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必选子句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 ----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列出查询的结果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----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指明所访问的对象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----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指定查询的条件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GROUP BY ----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将查询结果按指定字段的取值分组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HAVING ----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筛选出满足指定条件的组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ORDER BY ----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按指定的字段的值，以升序或降序排列查询结果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516E5-B3A8-417E-8EAD-D90E97F0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88"/>
            <a:ext cx="10210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单表查询</a:t>
            </a:r>
          </a:p>
        </p:txBody>
      </p:sp>
      <p:sp>
        <p:nvSpPr>
          <p:cNvPr id="54275" name="内容占位符 2"/>
          <p:cNvSpPr>
            <a:spLocks noGrp="1" noChangeArrowheads="1"/>
          </p:cNvSpPr>
          <p:nvPr>
            <p:ph idx="1"/>
          </p:nvPr>
        </p:nvSpPr>
        <p:spPr>
          <a:xfrm>
            <a:off x="2063750" y="1773238"/>
            <a:ext cx="7646988" cy="5486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单表查询</a:t>
            </a:r>
            <a:endParaRPr lang="en-US" altLang="zh-CN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投影查询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选择查询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order by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子句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聚集函数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  <a:t>group by</a:t>
            </a:r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子句</a:t>
            </a:r>
            <a:endParaRPr lang="en-US" altLang="zh-CN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3BB06-162C-4BEB-8477-8E08BADD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750" y="-100013"/>
            <a:ext cx="10128250" cy="114300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投影</a:t>
            </a:r>
          </a:p>
        </p:txBody>
      </p:sp>
      <p:sp>
        <p:nvSpPr>
          <p:cNvPr id="56323" name="内容占位符 2"/>
          <p:cNvSpPr>
            <a:spLocks noGrp="1" noChangeArrowheads="1"/>
          </p:cNvSpPr>
          <p:nvPr>
            <p:ph idx="1"/>
          </p:nvPr>
        </p:nvSpPr>
        <p:spPr>
          <a:xfrm>
            <a:off x="1411288" y="3055938"/>
            <a:ext cx="8229600" cy="576262"/>
          </a:xfrm>
        </p:spPr>
        <p:txBody>
          <a:bodyPr/>
          <a:lstStyle/>
          <a:p>
            <a:pPr eaLnBrk="1" hangingPunct="1"/>
            <a:r>
              <a:rPr lang="zh-CN" altLang="en-US" smtClean="0"/>
              <a:t>属性名</a:t>
            </a:r>
          </a:p>
        </p:txBody>
      </p:sp>
      <p:sp>
        <p:nvSpPr>
          <p:cNvPr id="55300" name="矩形 3">
            <a:extLst>
              <a:ext uri="{FF2B5EF4-FFF2-40B4-BE49-F238E27FC236}">
                <a16:creationId xmlns:a16="http://schemas.microsoft.com/office/drawing/2014/main" id="{FB6CCA45-63EB-48A4-BC91-4A87A5DD4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535113"/>
            <a:ext cx="10425112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SELECT</a:t>
            </a:r>
            <a:r>
              <a:rPr kumimoji="1" lang="en-US" altLang="zh-CN" sz="2800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7030A0"/>
                </a:solidFill>
                <a:latin typeface="+mn-ea"/>
                <a:ea typeface="+mn-ea"/>
                <a:cs typeface="Times New Roman" panose="02020603050405020304" pitchFamily="18" charset="0"/>
              </a:rPr>
              <a:t> &lt;</a:t>
            </a:r>
            <a:r>
              <a:rPr kumimoji="1"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目标列表达式</a:t>
            </a:r>
            <a:r>
              <a:rPr kumimoji="1"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&gt; </a:t>
            </a:r>
            <a:r>
              <a:rPr kumimoji="1" lang="en-US" altLang="zh-CN" sz="28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FROM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&lt;</a:t>
            </a:r>
            <a:r>
              <a:rPr kumimoji="1"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表名或视图名</a:t>
            </a:r>
            <a:r>
              <a:rPr kumimoji="1"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&gt;</a:t>
            </a:r>
          </a:p>
          <a:p>
            <a:pPr marL="0" lvl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目标表达式可以是：属性名、算术表达式、字符串常量、函数等</a:t>
            </a:r>
            <a:endParaRPr lang="en-US" altLang="zh-CN" sz="28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777D3-8F14-478F-B3AA-4FB7F1362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3482975"/>
            <a:ext cx="7807325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1]   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查询全体学生的学号、姓名、所在系。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543CBF-B919-47F2-B805-75FA2564D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150" y="4221163"/>
            <a:ext cx="4572000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SELECT 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Sno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Sname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Sdept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FROM Student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DA8F6A-123E-4E63-A155-24413461A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38" y="5133975"/>
            <a:ext cx="6846887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2]   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查询全体学生的详细记录。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288A09-E4DF-4DB4-9C6C-500AB50C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8" y="5868988"/>
            <a:ext cx="4572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SELECT *</a:t>
            </a:r>
          </a:p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FROM Student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uiExpand="1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EC064-089E-4F53-94DB-CFE9D55C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选择</a:t>
            </a:r>
          </a:p>
        </p:txBody>
      </p:sp>
      <p:sp>
        <p:nvSpPr>
          <p:cNvPr id="56323" name="内容占位符 2">
            <a:extLst>
              <a:ext uri="{FF2B5EF4-FFF2-40B4-BE49-F238E27FC236}">
                <a16:creationId xmlns:a16="http://schemas.microsoft.com/office/drawing/2014/main" id="{07F39180-B744-4D9F-93C8-E8DD9040A8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50975"/>
            <a:ext cx="10972800" cy="4641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查询满足条件的元组（</a:t>
            </a:r>
            <a:r>
              <a:rPr lang="en-US" altLang="zh-CN" dirty="0">
                <a:latin typeface="+mn-ea"/>
              </a:rPr>
              <a:t>where</a:t>
            </a:r>
            <a:r>
              <a:rPr lang="zh-CN" altLang="en-US" dirty="0">
                <a:latin typeface="+mn-ea"/>
              </a:rPr>
              <a:t>子句）</a:t>
            </a:r>
          </a:p>
        </p:txBody>
      </p:sp>
      <p:sp>
        <p:nvSpPr>
          <p:cNvPr id="58372" name="Rectangle 6"/>
          <p:cNvSpPr>
            <a:spLocks noChangeArrowheads="1"/>
          </p:cNvSpPr>
          <p:nvPr/>
        </p:nvSpPr>
        <p:spPr bwMode="auto">
          <a:xfrm>
            <a:off x="2374900" y="2259013"/>
            <a:ext cx="43942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</a:t>
            </a: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子句常用的查询条件</a:t>
            </a:r>
          </a:p>
        </p:txBody>
      </p:sp>
      <p:graphicFrame>
        <p:nvGraphicFramePr>
          <p:cNvPr id="58373" name="Object 2"/>
          <p:cNvGraphicFramePr>
            <a:graphicFrameLocks noChangeAspect="1"/>
          </p:cNvGraphicFramePr>
          <p:nvPr/>
        </p:nvGraphicFramePr>
        <p:xfrm>
          <a:off x="519113" y="2792413"/>
          <a:ext cx="11430000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文档" r:id="rId3" imgW="5629275" imgH="1714500" progId="">
                  <p:embed/>
                </p:oleObj>
              </mc:Choice>
              <mc:Fallback>
                <p:oleObj name="文档" r:id="rId3" imgW="5629275" imgH="17145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2792413"/>
                        <a:ext cx="11430000" cy="393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Box 5"/>
          <p:cNvSpPr txBox="1">
            <a:spLocks noChangeArrowheads="1"/>
          </p:cNvSpPr>
          <p:nvPr/>
        </p:nvSpPr>
        <p:spPr bwMode="auto">
          <a:xfrm>
            <a:off x="2549525" y="5538788"/>
            <a:ext cx="2765425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ea typeface="宋体" panose="02010600030101010101" pitchFamily="2" charset="-122"/>
              </a:rPr>
              <a:t>多重条件（逻辑运算）</a:t>
            </a:r>
          </a:p>
        </p:txBody>
      </p:sp>
      <p:sp>
        <p:nvSpPr>
          <p:cNvPr id="58375" name="TextBox 6"/>
          <p:cNvSpPr txBox="1">
            <a:spLocks noChangeArrowheads="1"/>
          </p:cNvSpPr>
          <p:nvPr/>
        </p:nvSpPr>
        <p:spPr bwMode="auto">
          <a:xfrm>
            <a:off x="7062788" y="5559425"/>
            <a:ext cx="1103312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ea typeface="宋体" panose="02010600030101010101" pitchFamily="2" charset="-122"/>
              </a:rPr>
              <a:t>，</a:t>
            </a:r>
            <a:r>
              <a:rPr lang="en-US" altLang="zh-CN" sz="1800" b="1">
                <a:ea typeface="宋体" panose="02010600030101010101" pitchFamily="2" charset="-122"/>
              </a:rPr>
              <a:t>NOT</a:t>
            </a: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58376" name="TextBox 7"/>
          <p:cNvSpPr txBox="1">
            <a:spLocks noChangeArrowheads="1"/>
          </p:cNvSpPr>
          <p:nvPr/>
        </p:nvSpPr>
        <p:spPr bwMode="auto">
          <a:xfrm>
            <a:off x="5037138" y="2900363"/>
            <a:ext cx="742950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>
                <a:ea typeface="宋体" panose="02010600030101010101" pitchFamily="2" charset="-122"/>
              </a:rPr>
              <a:t>表</a:t>
            </a:r>
            <a:r>
              <a:rPr lang="en-US" altLang="zh-CN" sz="1800" b="1">
                <a:ea typeface="宋体" panose="02010600030101010101" pitchFamily="2" charset="-122"/>
              </a:rPr>
              <a:t>3.4</a:t>
            </a:r>
            <a:endParaRPr lang="zh-CN" altLang="en-US" sz="18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DB086-5789-4629-9555-E8537510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比较大小</a:t>
            </a:r>
          </a:p>
        </p:txBody>
      </p:sp>
      <p:sp>
        <p:nvSpPr>
          <p:cNvPr id="59395" name="内容占位符 2"/>
          <p:cNvSpPr>
            <a:spLocks noGrp="1" noChangeArrowheads="1"/>
          </p:cNvSpPr>
          <p:nvPr>
            <p:ph idx="1"/>
          </p:nvPr>
        </p:nvSpPr>
        <p:spPr>
          <a:xfrm>
            <a:off x="1931988" y="1231900"/>
            <a:ext cx="8488362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子句的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比较条件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中使用比较运算符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&gt;=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!= 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&lt;&gt;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!&gt;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!&lt;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逻辑运算符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NOT+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比较运算符</a:t>
            </a:r>
          </a:p>
          <a:p>
            <a:pPr lvl="2" eaLnBrk="1" hangingPunct="1"/>
            <a:endParaRPr lang="zh-CN" altLang="en-US" sz="1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48" name="TextBox 3">
            <a:extLst>
              <a:ext uri="{FF2B5EF4-FFF2-40B4-BE49-F238E27FC236}">
                <a16:creationId xmlns:a16="http://schemas.microsoft.com/office/drawing/2014/main" id="{685F0CD8-3186-449D-B932-655AA582F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075" y="3432175"/>
            <a:ext cx="9482138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3]   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查询所有年龄在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20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岁以下的学生姓名及其年龄。</a:t>
            </a:r>
          </a:p>
        </p:txBody>
      </p:sp>
      <p:sp>
        <p:nvSpPr>
          <p:cNvPr id="59397" name="矩形 4"/>
          <p:cNvSpPr>
            <a:spLocks noChangeArrowheads="1"/>
          </p:cNvSpPr>
          <p:nvPr/>
        </p:nvSpPr>
        <p:spPr bwMode="auto">
          <a:xfrm>
            <a:off x="2424113" y="4221163"/>
            <a:ext cx="3406775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3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 Sname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Sage </a:t>
            </a:r>
          </a:p>
          <a:p>
            <a:pPr marL="0" lvl="2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   Student    </a:t>
            </a:r>
          </a:p>
          <a:p>
            <a:pPr marL="0" lvl="2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Sage &lt; 20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59398" name="矩形 5"/>
          <p:cNvSpPr>
            <a:spLocks noChangeArrowheads="1"/>
          </p:cNvSpPr>
          <p:nvPr/>
        </p:nvSpPr>
        <p:spPr bwMode="auto">
          <a:xfrm>
            <a:off x="6659563" y="4171950"/>
            <a:ext cx="3760787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2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 Sname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Sage </a:t>
            </a:r>
          </a:p>
          <a:p>
            <a:pPr marL="0" lvl="2"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   Student </a:t>
            </a:r>
          </a:p>
          <a:p>
            <a:pPr marL="0" lvl="2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NOT Sage &gt;= 20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9" name="燕尾形 8">
            <a:extLst>
              <a:ext uri="{FF2B5EF4-FFF2-40B4-BE49-F238E27FC236}">
                <a16:creationId xmlns:a16="http://schemas.microsoft.com/office/drawing/2014/main" id="{7A07422E-28F4-495D-B774-2523633831EE}"/>
              </a:ext>
            </a:extLst>
          </p:cNvPr>
          <p:cNvSpPr/>
          <p:nvPr/>
        </p:nvSpPr>
        <p:spPr>
          <a:xfrm>
            <a:off x="5949950" y="4598988"/>
            <a:ext cx="450850" cy="649287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01907-FE77-44B0-89F1-FA9F2287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534775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确定范围</a:t>
            </a:r>
          </a:p>
        </p:txBody>
      </p:sp>
      <p:sp>
        <p:nvSpPr>
          <p:cNvPr id="6041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使用谓词 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…  AND  …     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NOT BETWEEN  …  AND  …</a:t>
            </a:r>
            <a:endParaRPr lang="zh-CN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BB245-C48A-460B-B69E-B8A01F55D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2997200"/>
            <a:ext cx="836136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4]   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查询年龄在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20~23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岁（包括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20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岁和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23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岁）之间的学生的姓名、系别和年龄。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711450" y="4529138"/>
            <a:ext cx="5494338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3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 Sname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Sdept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Sage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  Student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Sage BETWEEN 20 AND 23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FEFBF-FCBB-4A16-9EE8-716F5810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534775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确定集合</a:t>
            </a:r>
          </a:p>
        </p:txBody>
      </p:sp>
      <p:sp>
        <p:nvSpPr>
          <p:cNvPr id="6144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使用谓词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&lt;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值表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&gt;,NOT IN &lt;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值表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值表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：用逗号分隔的一组取值</a:t>
            </a:r>
          </a:p>
          <a:p>
            <a:pPr lvl="1" eaLnBrk="1" hangingPunct="1"/>
            <a:endParaRPr lang="en-US" altLang="zh-CN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844F6-6F41-4602-B938-7B96B1251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3011488"/>
            <a:ext cx="8632825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5]   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查询信息系（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IS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）、数学系（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MA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）和计算机科学系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(CS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）学生的姓名和性别。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032000" y="4230688"/>
            <a:ext cx="549275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3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SELECT Sname</a:t>
            </a:r>
            <a:r>
              <a:rPr lang="zh-CN" altLang="en-US" sz="240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Ssex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FROM  Student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WHERE Sdept IN ( 'IS'</a:t>
            </a:r>
            <a:r>
              <a:rPr lang="zh-CN" altLang="en-US" sz="240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'MA'</a:t>
            </a:r>
            <a:r>
              <a:rPr lang="zh-CN" altLang="en-US" sz="240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'CS' );</a:t>
            </a:r>
            <a:endParaRPr lang="zh-CN" altLang="en-US" sz="24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5F54A-00C9-4E2C-B93D-D716D74E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+mj-ea"/>
              </a:rPr>
              <a:t>字符串匹配</a:t>
            </a:r>
          </a:p>
        </p:txBody>
      </p:sp>
      <p:sp>
        <p:nvSpPr>
          <p:cNvPr id="62467" name="内容占位符 2"/>
          <p:cNvSpPr>
            <a:spLocks noGrp="1" noChangeArrowheads="1"/>
          </p:cNvSpPr>
          <p:nvPr>
            <p:ph idx="1"/>
          </p:nvPr>
        </p:nvSpPr>
        <p:spPr>
          <a:xfrm>
            <a:off x="1760538" y="1206500"/>
            <a:ext cx="10167937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[NOT] LIKE ‘&lt;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匹配串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&gt;’ [ESCAPE ‘ &lt;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换码字符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&gt;’]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匹配串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：指定匹配模板，可以是固定字符串或含</a:t>
            </a:r>
            <a:r>
              <a:rPr lang="zh-CN" altLang="en-US" b="1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通配符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的字符串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当匹配模板为固定字符串时，可以用 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运算符取代 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LIKE 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谓词，用 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!= 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 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 &gt;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运算符取代 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 LIKE 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谓词</a:t>
            </a:r>
            <a:endParaRPr lang="en-US" altLang="zh-CN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通配符</a:t>
            </a:r>
            <a:endParaRPr lang="en-US" altLang="zh-CN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</a:pPr>
            <a:r>
              <a:rPr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 (</a:t>
            </a:r>
            <a:r>
              <a:rPr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百分号</a:t>
            </a:r>
            <a:r>
              <a:rPr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代表任意长度（长度可以为</a:t>
            </a:r>
            <a:r>
              <a:rPr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）的字符串  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 (</a:t>
            </a:r>
            <a:r>
              <a:rPr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下横线</a:t>
            </a:r>
            <a:r>
              <a:rPr lang="en-US" altLang="zh-CN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lang="zh-CN" altLang="en-US" sz="2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代表任意单个字符 </a:t>
            </a:r>
            <a:endParaRPr lang="en-US" altLang="zh-CN" sz="20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>
          <a:xfrm>
            <a:off x="2043113" y="-26988"/>
            <a:ext cx="10148887" cy="1143001"/>
          </a:xfrm>
        </p:spPr>
        <p:txBody>
          <a:bodyPr/>
          <a:lstStyle/>
          <a:p>
            <a:r>
              <a:rPr lang="zh-CN" altLang="en-US" smtClean="0"/>
              <a:t>数据举例</a:t>
            </a:r>
          </a:p>
        </p:txBody>
      </p:sp>
      <p:sp>
        <p:nvSpPr>
          <p:cNvPr id="23555" name="内容占位符 3">
            <a:extLst>
              <a:ext uri="{FF2B5EF4-FFF2-40B4-BE49-F238E27FC236}">
                <a16:creationId xmlns:a16="http://schemas.microsoft.com/office/drawing/2014/main" id="{8F17FAD7-1C44-42F9-A034-8A3E50D95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88" y="1412875"/>
            <a:ext cx="8477250" cy="56292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学生档案中的学生记录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宋体" panose="02010600030101010101" pitchFamily="2" charset="-122"/>
              </a:rPr>
              <a:t>（李明，男，</a:t>
            </a:r>
            <a:r>
              <a:rPr lang="en-US" altLang="zh-CN" dirty="0">
                <a:latin typeface="宋体" panose="02010600030101010101" pitchFamily="2" charset="-122"/>
              </a:rPr>
              <a:t>1972</a:t>
            </a:r>
            <a:r>
              <a:rPr lang="zh-CN" altLang="en-US" dirty="0">
                <a:latin typeface="宋体" panose="02010600030101010101" pitchFamily="2" charset="-122"/>
              </a:rPr>
              <a:t>，江苏，计算机系，</a:t>
            </a:r>
            <a:r>
              <a:rPr lang="en-US" altLang="zh-CN" dirty="0">
                <a:latin typeface="宋体" panose="02010600030101010101" pitchFamily="2" charset="-122"/>
              </a:rPr>
              <a:t>1990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数据的形式不能完全表达其内容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数据的解释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宋体" panose="02010600030101010101" pitchFamily="2" charset="-122"/>
              </a:rPr>
              <a:t>语义：学生姓名，性别，出生年月，籍贯，所在系别，入学时间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latin typeface="宋体" panose="02010600030101010101" pitchFamily="2" charset="-122"/>
              </a:rPr>
              <a:t>解释：李明是个大学生，</a:t>
            </a:r>
            <a:r>
              <a:rPr lang="en-US" altLang="zh-CN" dirty="0">
                <a:latin typeface="宋体" panose="02010600030101010101" pitchFamily="2" charset="-122"/>
              </a:rPr>
              <a:t>1972</a:t>
            </a:r>
            <a:r>
              <a:rPr lang="zh-CN" altLang="en-US" dirty="0">
                <a:latin typeface="宋体" panose="02010600030101010101" pitchFamily="2" charset="-122"/>
              </a:rPr>
              <a:t>年出生，江苏人，</a:t>
            </a:r>
            <a:r>
              <a:rPr lang="en-US" altLang="zh-CN" dirty="0">
                <a:latin typeface="宋体" panose="02010600030101010101" pitchFamily="2" charset="-122"/>
              </a:rPr>
              <a:t>1990</a:t>
            </a:r>
            <a:r>
              <a:rPr lang="zh-CN" altLang="en-US" dirty="0">
                <a:latin typeface="宋体" panose="02010600030101010101" pitchFamily="2" charset="-122"/>
              </a:rPr>
              <a:t>年考入计算机系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请给出另一个解释和语义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C8B3BC-C862-4858-9C84-E1908C7AF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2588" y="1752600"/>
            <a:ext cx="8623300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80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latin typeface="+mn-ea"/>
                <a:ea typeface="+mn-ea"/>
                <a:cs typeface="Times New Roman" panose="02020603050405020304" pitchFamily="18" charset="0"/>
              </a:rPr>
              <a:t>6]   </a:t>
            </a:r>
            <a:r>
              <a:rPr lang="zh-CN" altLang="en-US" sz="2800">
                <a:latin typeface="+mn-ea"/>
                <a:ea typeface="+mn-ea"/>
                <a:cs typeface="Times New Roman" panose="02020603050405020304" pitchFamily="18" charset="0"/>
              </a:rPr>
              <a:t>查询所有姓刘学生的姓名、学号和性别。 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706813" y="2371725"/>
            <a:ext cx="5494337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3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  Sname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Sno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Ssex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 Student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 Sname LIKE ‘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刘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%’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B3C84-34FD-417D-9373-21B9F4252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4170363"/>
            <a:ext cx="10098088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7]   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查询姓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“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欧阳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且全名为三个汉字的学生的姓名。 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708400" y="4986338"/>
            <a:ext cx="549275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3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  Sname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   Student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  Sname LIKE '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欧阳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 _'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 noChangeArrowheads="1"/>
          </p:cNvSpPr>
          <p:nvPr>
            <p:ph type="title"/>
          </p:nvPr>
        </p:nvSpPr>
        <p:spPr>
          <a:xfrm>
            <a:off x="3503613" y="115888"/>
            <a:ext cx="8688387" cy="935037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子句</a:t>
            </a:r>
          </a:p>
        </p:txBody>
      </p:sp>
      <p:sp>
        <p:nvSpPr>
          <p:cNvPr id="64515" name="内容占位符 2"/>
          <p:cNvSpPr>
            <a:spLocks noGrp="1" noChangeArrowheads="1"/>
          </p:cNvSpPr>
          <p:nvPr>
            <p:ph idx="1"/>
          </p:nvPr>
        </p:nvSpPr>
        <p:spPr>
          <a:xfrm>
            <a:off x="1909763" y="1125538"/>
            <a:ext cx="8229600" cy="45259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子句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可以按一个或多个属性列排序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升序：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；降序：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DESC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；缺省值为升序</a:t>
            </a:r>
            <a:endParaRPr lang="en-US" altLang="zh-CN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当排序列含空值时 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ASC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：排序列为空值的元组最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显示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DESC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：排序列为空值的元组最</a:t>
            </a:r>
            <a:r>
              <a:rPr lang="zh-CN" altLang="en-US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显示</a:t>
            </a:r>
            <a:endParaRPr lang="en-US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当按多个属性排序时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首先根据第一个属性排序，如果在该属性上有多个相同的值时，则按第二个属性排序，以此类推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0BC4A-8196-4922-A50A-3D5A25AEE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963" y="1773238"/>
            <a:ext cx="9963150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8]   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查询选修了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号课程的学生的学号及其成绩，查询结果按分数降序排列。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032125" y="3313113"/>
            <a:ext cx="6862763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3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 Sno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Grade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 SC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WHERE  Cno = ' 3 '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ORDER BY Grade  DESC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34775" cy="56197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子句</a:t>
            </a:r>
          </a:p>
        </p:txBody>
      </p:sp>
      <p:sp>
        <p:nvSpPr>
          <p:cNvPr id="665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子句分组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细化聚集函数的作用对象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未对查询结果分组，聚集函数将作用于整个查询结果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对查询结果分组后，聚集函数将分别作用于每个组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B8DCE-48DA-4BB4-8BE3-ACB2E047B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54450"/>
            <a:ext cx="79978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+mn-ea"/>
                <a:ea typeface="+mn-ea"/>
                <a:cs typeface="Times New Roman" panose="02020603050405020304" pitchFamily="18" charset="0"/>
              </a:rPr>
              <a:t>9]   </a:t>
            </a:r>
            <a:r>
              <a:rPr lang="zh-CN" altLang="en-US" sz="2800" dirty="0">
                <a:latin typeface="+mn-ea"/>
                <a:ea typeface="+mn-ea"/>
                <a:cs typeface="Times New Roman" panose="02020603050405020304" pitchFamily="18" charset="0"/>
              </a:rPr>
              <a:t>求各个课程号及相应的选课人数。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200150" y="4522788"/>
            <a:ext cx="54705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63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SELECT   Cno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课程号，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COUNT(Sno) 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人数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   SC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GROUP BY Cno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</p:txBody>
      </p:sp>
      <p:pic>
        <p:nvPicPr>
          <p:cNvPr id="6" name="Picture 2" descr="E:\数据库原理\其它\picture\s3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00" y="4475163"/>
            <a:ext cx="26574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ChangeArrowheads="1"/>
          </p:cNvSpPr>
          <p:nvPr/>
        </p:nvSpPr>
        <p:spPr bwMode="black">
          <a:xfrm>
            <a:off x="1524000" y="2349500"/>
            <a:ext cx="9144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zh-CN" altLang="zh-CN" sz="1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7587" name="Rectangle 5"/>
          <p:cNvSpPr>
            <a:spLocks noChangeArrowheads="1"/>
          </p:cNvSpPr>
          <p:nvPr/>
        </p:nvSpPr>
        <p:spPr bwMode="black">
          <a:xfrm>
            <a:off x="1524000" y="1628775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chemeClr val="bg1"/>
                </a:solidFill>
              </a:rPr>
              <a:t>Questions?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>
          <a:xfrm>
            <a:off x="2114550" y="-90488"/>
            <a:ext cx="10077450" cy="1143001"/>
          </a:xfrm>
        </p:spPr>
        <p:txBody>
          <a:bodyPr/>
          <a:lstStyle/>
          <a:p>
            <a:r>
              <a:rPr lang="zh-CN" altLang="en-US" smtClean="0"/>
              <a:t>数据库</a:t>
            </a:r>
          </a:p>
        </p:txBody>
      </p:sp>
      <p:sp>
        <p:nvSpPr>
          <p:cNvPr id="11267" name="内容占位符 2"/>
          <p:cNvSpPr>
            <a:spLocks noGrp="1" noChangeArrowheads="1"/>
          </p:cNvSpPr>
          <p:nvPr>
            <p:ph idx="1"/>
          </p:nvPr>
        </p:nvSpPr>
        <p:spPr>
          <a:xfrm>
            <a:off x="1981200" y="1268413"/>
            <a:ext cx="8477250" cy="595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数据库的定义</a:t>
            </a:r>
          </a:p>
          <a:p>
            <a:pPr lvl="1">
              <a:lnSpc>
                <a:spcPct val="150000"/>
              </a:lnSpc>
            </a:pP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数据库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(Database,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简称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DB)</a:t>
            </a:r>
            <a:r>
              <a:rPr lang="zh-CN" altLang="en-US" smtClean="0">
                <a:ea typeface="宋体" panose="02010600030101010101" pitchFamily="2" charset="-122"/>
              </a:rPr>
              <a:t>是长期储存在计算机内、有组织的、可共享的大量数据的集合。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数据库的基本特征</a:t>
            </a:r>
          </a:p>
          <a:p>
            <a:pPr lvl="1">
              <a:lnSpc>
                <a:spcPct val="15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数据按一定的数据模型组织、描述和储存</a:t>
            </a:r>
          </a:p>
          <a:p>
            <a:pPr lvl="1">
              <a:lnSpc>
                <a:spcPct val="15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可为各种用户共享</a:t>
            </a:r>
          </a:p>
          <a:p>
            <a:pPr lvl="1">
              <a:lnSpc>
                <a:spcPct val="15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冗余度较小</a:t>
            </a:r>
          </a:p>
          <a:p>
            <a:pPr lvl="1">
              <a:lnSpc>
                <a:spcPct val="15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数据独立性较高</a:t>
            </a:r>
          </a:p>
          <a:p>
            <a:pPr lvl="1">
              <a:lnSpc>
                <a:spcPct val="15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易扩展</a:t>
            </a:r>
          </a:p>
          <a:p>
            <a:pPr>
              <a:lnSpc>
                <a:spcPct val="150000"/>
              </a:lnSpc>
            </a:pPr>
            <a:endParaRPr lang="zh-CN" altLang="en-US" smtClean="0"/>
          </a:p>
        </p:txBody>
      </p:sp>
      <p:pic>
        <p:nvPicPr>
          <p:cNvPr id="11268" name="Picture 6" descr="C:\Documents and Settings\Administrator\Local Settings\Temporary Internet Files\Content.IE5\0J8JIHM3\MCBD10479_0000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925" y="5000625"/>
            <a:ext cx="1820863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2187575" y="-100013"/>
            <a:ext cx="10004425" cy="1143001"/>
          </a:xfrm>
        </p:spPr>
        <p:txBody>
          <a:bodyPr/>
          <a:lstStyle/>
          <a:p>
            <a:r>
              <a:rPr lang="zh-CN" altLang="en-US" smtClean="0"/>
              <a:t>数据库管理系统</a:t>
            </a:r>
          </a:p>
        </p:txBody>
      </p:sp>
      <p:sp>
        <p:nvSpPr>
          <p:cNvPr id="1229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什么是</a:t>
            </a:r>
            <a:r>
              <a:rPr lang="en-US" altLang="zh-CN" smtClean="0"/>
              <a:t>DBMS</a:t>
            </a:r>
          </a:p>
          <a:p>
            <a:pPr lvl="1">
              <a:lnSpc>
                <a:spcPct val="15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位于用户与操作系统之间的一层数据管理软件。</a:t>
            </a:r>
          </a:p>
          <a:p>
            <a:pPr lvl="1">
              <a:lnSpc>
                <a:spcPct val="15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是基础软件，是一个大型复杂的软件系统 </a:t>
            </a:r>
          </a:p>
          <a:p>
            <a:endParaRPr lang="zh-CN" altLang="en-US" smtClean="0"/>
          </a:p>
        </p:txBody>
      </p:sp>
      <p:pic>
        <p:nvPicPr>
          <p:cNvPr id="12292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467100"/>
            <a:ext cx="3025775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1582400" cy="561975"/>
          </a:xfrm>
        </p:spPr>
        <p:txBody>
          <a:bodyPr/>
          <a:lstStyle/>
          <a:p>
            <a:r>
              <a:rPr lang="zh-CN" altLang="en-US" smtClean="0"/>
              <a:t>典型的</a:t>
            </a:r>
            <a:r>
              <a:rPr lang="en-US" altLang="zh-CN" smtClean="0"/>
              <a:t>DBMS</a:t>
            </a:r>
            <a:r>
              <a:rPr lang="zh-CN" altLang="en-US" smtClean="0"/>
              <a:t>系统</a:t>
            </a:r>
          </a:p>
        </p:txBody>
      </p:sp>
      <p:sp>
        <p:nvSpPr>
          <p:cNvPr id="1331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b="1" smtClean="0"/>
              <a:t>ORACLE</a:t>
            </a:r>
          </a:p>
          <a:p>
            <a:pPr lvl="1"/>
            <a:r>
              <a:rPr lang="en-US" altLang="zh-CN" b="1" smtClean="0">
                <a:solidFill>
                  <a:srgbClr val="FF0000"/>
                </a:solidFill>
              </a:rPr>
              <a:t>SQL SERVER</a:t>
            </a:r>
          </a:p>
          <a:p>
            <a:pPr lvl="1"/>
            <a:r>
              <a:rPr lang="en-US" altLang="zh-CN" b="1" smtClean="0"/>
              <a:t>SYBASE</a:t>
            </a:r>
          </a:p>
          <a:p>
            <a:pPr lvl="1"/>
            <a:r>
              <a:rPr lang="en-US" altLang="zh-CN" b="1" smtClean="0"/>
              <a:t>INFORMIX</a:t>
            </a:r>
          </a:p>
          <a:p>
            <a:pPr lvl="1"/>
            <a:r>
              <a:rPr lang="en-US" altLang="zh-CN" b="1" smtClean="0"/>
              <a:t>DB/2</a:t>
            </a:r>
          </a:p>
          <a:p>
            <a:pPr lvl="1" algn="just"/>
            <a:r>
              <a:rPr lang="en-US" altLang="zh-CN" b="1" smtClean="0"/>
              <a:t>COBASE</a:t>
            </a:r>
          </a:p>
          <a:p>
            <a:pPr lvl="1" algn="just"/>
            <a:r>
              <a:rPr lang="en-US" altLang="zh-CN" b="1" smtClean="0">
                <a:solidFill>
                  <a:srgbClr val="FF0000"/>
                </a:solidFill>
              </a:rPr>
              <a:t>MySQL</a:t>
            </a:r>
          </a:p>
          <a:p>
            <a:pPr lvl="1" algn="just"/>
            <a:r>
              <a:rPr lang="en-US" altLang="zh-CN" b="1" smtClean="0"/>
              <a:t>PBASE</a:t>
            </a:r>
          </a:p>
          <a:p>
            <a:pPr lvl="1" algn="just"/>
            <a:r>
              <a:rPr lang="en-US" altLang="zh-CN" b="1" smtClean="0"/>
              <a:t>EasyBase</a:t>
            </a:r>
          </a:p>
          <a:p>
            <a:pPr lvl="1" algn="just"/>
            <a:r>
              <a:rPr lang="en-US" altLang="zh-CN" b="1" smtClean="0"/>
              <a:t>OpenBase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 noChangeArrowheads="1"/>
          </p:cNvSpPr>
          <p:nvPr>
            <p:ph type="title"/>
          </p:nvPr>
        </p:nvSpPr>
        <p:spPr>
          <a:xfrm>
            <a:off x="2114550" y="-26988"/>
            <a:ext cx="10077450" cy="1143001"/>
          </a:xfrm>
        </p:spPr>
        <p:txBody>
          <a:bodyPr/>
          <a:lstStyle/>
          <a:p>
            <a:r>
              <a:rPr lang="zh-CN" altLang="en-US" smtClean="0"/>
              <a:t>数据库系统 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2E937B67-1F63-4F45-9738-F05C70DB5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1450"/>
            <a:ext cx="8408988" cy="558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+mj-lt"/>
              </a:rPr>
              <a:t>什么是数据库系统（</a:t>
            </a:r>
            <a:r>
              <a:rPr lang="en-US" altLang="zh-CN" dirty="0">
                <a:latin typeface="+mj-lt"/>
              </a:rPr>
              <a:t>Database System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DBS</a:t>
            </a:r>
            <a:r>
              <a:rPr lang="zh-CN" altLang="en-US" dirty="0">
                <a:latin typeface="+mj-lt"/>
              </a:rPr>
              <a:t>）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ea typeface="宋体" charset="-122"/>
              </a:rPr>
              <a:t>在计算机系统中引入数据库后的系统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ea typeface="宋体" charset="-122"/>
              </a:rPr>
              <a:t>是由数据库、数据库管理系统应用程序和数据库管理员组成的存储、管理、处理和维护数据的系统。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数据库系统的构成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ea typeface="宋体" charset="-122"/>
              </a:rPr>
              <a:t>硬件平台及数据库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ea typeface="宋体" charset="-122"/>
              </a:rPr>
              <a:t>软件</a:t>
            </a:r>
          </a:p>
          <a:p>
            <a:pPr lvl="1">
              <a:lnSpc>
                <a:spcPct val="150000"/>
              </a:lnSpc>
              <a:defRPr/>
            </a:pPr>
            <a:r>
              <a:rPr lang="zh-CN" altLang="en-US" dirty="0">
                <a:ea typeface="宋体" charset="-122"/>
              </a:rPr>
              <a:t>人员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15160</TotalTime>
  <Words>2595</Words>
  <Application>Microsoft Office PowerPoint</Application>
  <PresentationFormat>宽屏</PresentationFormat>
  <Paragraphs>577</Paragraphs>
  <Slides>54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Arial</vt:lpstr>
      <vt:lpstr>宋体</vt:lpstr>
      <vt:lpstr>黑体</vt:lpstr>
      <vt:lpstr>Calibri</vt:lpstr>
      <vt:lpstr>华文细黑</vt:lpstr>
      <vt:lpstr>微软雅黑</vt:lpstr>
      <vt:lpstr>隶书</vt:lpstr>
      <vt:lpstr>Times New Roman</vt:lpstr>
      <vt:lpstr>Wingdings</vt:lpstr>
      <vt:lpstr>华文楷体</vt:lpstr>
      <vt:lpstr>上海Nordri专业商务幻灯演示设计</vt:lpstr>
      <vt:lpstr>文档</vt:lpstr>
      <vt:lpstr>PowerPoint 演示文稿</vt:lpstr>
      <vt:lpstr>前言</vt:lpstr>
      <vt:lpstr>内容</vt:lpstr>
      <vt:lpstr>数据</vt:lpstr>
      <vt:lpstr>数据举例</vt:lpstr>
      <vt:lpstr>数据库</vt:lpstr>
      <vt:lpstr>数据库管理系统</vt:lpstr>
      <vt:lpstr>典型的DBMS系统</vt:lpstr>
      <vt:lpstr>数据库系统 </vt:lpstr>
      <vt:lpstr>域</vt:lpstr>
      <vt:lpstr>关系</vt:lpstr>
      <vt:lpstr>关系</vt:lpstr>
      <vt:lpstr>关系术语</vt:lpstr>
      <vt:lpstr>关系术语</vt:lpstr>
      <vt:lpstr>关系分类</vt:lpstr>
      <vt:lpstr>关系模式</vt:lpstr>
      <vt:lpstr>基本关系操作</vt:lpstr>
      <vt:lpstr>关系的完整性</vt:lpstr>
      <vt:lpstr>内容</vt:lpstr>
      <vt:lpstr>PowerPoint 演示文稿</vt:lpstr>
      <vt:lpstr>PowerPoint 演示文稿</vt:lpstr>
      <vt:lpstr>PowerPoint 演示文稿</vt:lpstr>
      <vt:lpstr>内容</vt:lpstr>
      <vt:lpstr>数据库设计</vt:lpstr>
      <vt:lpstr>概念结构设计</vt:lpstr>
      <vt:lpstr>逻辑结构设计</vt:lpstr>
      <vt:lpstr>内容</vt:lpstr>
      <vt:lpstr>PowerPoint 演示文稿</vt:lpstr>
      <vt:lpstr>创建数据库</vt:lpstr>
      <vt:lpstr>基本表</vt:lpstr>
      <vt:lpstr>索引 </vt:lpstr>
      <vt:lpstr>PowerPoint 演示文稿</vt:lpstr>
      <vt:lpstr>数据更新</vt:lpstr>
      <vt:lpstr>插入元组</vt:lpstr>
      <vt:lpstr>插入子查询结果</vt:lpstr>
      <vt:lpstr>数据更新</vt:lpstr>
      <vt:lpstr>修改数据</vt:lpstr>
      <vt:lpstr>数据更新</vt:lpstr>
      <vt:lpstr>删除语句</vt:lpstr>
      <vt:lpstr>PowerPoint 演示文稿</vt:lpstr>
      <vt:lpstr>基本语法</vt:lpstr>
      <vt:lpstr>子句功能</vt:lpstr>
      <vt:lpstr>单表查询</vt:lpstr>
      <vt:lpstr>投影</vt:lpstr>
      <vt:lpstr>选择</vt:lpstr>
      <vt:lpstr>比较大小</vt:lpstr>
      <vt:lpstr>确定范围</vt:lpstr>
      <vt:lpstr>确定集合</vt:lpstr>
      <vt:lpstr>字符串匹配</vt:lpstr>
      <vt:lpstr>PowerPoint 演示文稿</vt:lpstr>
      <vt:lpstr>ORDER BY子句</vt:lpstr>
      <vt:lpstr>PowerPoint 演示文稿</vt:lpstr>
      <vt:lpstr>GROUP BY子句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NordriDesign</dc:creator>
  <cp:keywords>ppt幻灯设计/ppt模板设计</cp:keywords>
  <dc:description>nordridesign.com</dc:description>
  <cp:lastModifiedBy>丁 木木</cp:lastModifiedBy>
  <cp:revision>603</cp:revision>
  <cp:lastPrinted>2014-09-02T13:06:47Z</cp:lastPrinted>
  <dcterms:created xsi:type="dcterms:W3CDTF">2007-10-21T01:27:31Z</dcterms:created>
  <dcterms:modified xsi:type="dcterms:W3CDTF">2018-12-24T00:52:42Z</dcterms:modified>
</cp:coreProperties>
</file>