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wav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91"/>
  </p:notesMasterIdLst>
  <p:handoutMasterIdLst>
    <p:handoutMasterId r:id="rId92"/>
  </p:handoutMasterIdLst>
  <p:sldIdLst>
    <p:sldId id="300" r:id="rId2"/>
    <p:sldId id="419" r:id="rId3"/>
    <p:sldId id="420" r:id="rId4"/>
    <p:sldId id="421" r:id="rId5"/>
    <p:sldId id="503" r:id="rId6"/>
    <p:sldId id="504" r:id="rId7"/>
    <p:sldId id="505" r:id="rId8"/>
    <p:sldId id="506" r:id="rId9"/>
    <p:sldId id="507" r:id="rId10"/>
    <p:sldId id="508" r:id="rId11"/>
    <p:sldId id="500" r:id="rId12"/>
    <p:sldId id="426" r:id="rId13"/>
    <p:sldId id="509" r:id="rId14"/>
    <p:sldId id="429" r:id="rId15"/>
    <p:sldId id="422" r:id="rId16"/>
    <p:sldId id="423" r:id="rId17"/>
    <p:sldId id="425" r:id="rId18"/>
    <p:sldId id="428" r:id="rId19"/>
    <p:sldId id="454" r:id="rId20"/>
    <p:sldId id="455" r:id="rId21"/>
    <p:sldId id="456" r:id="rId22"/>
    <p:sldId id="457" r:id="rId23"/>
    <p:sldId id="458" r:id="rId24"/>
    <p:sldId id="459" r:id="rId25"/>
    <p:sldId id="460" r:id="rId26"/>
    <p:sldId id="499" r:id="rId27"/>
    <p:sldId id="424" r:id="rId28"/>
    <p:sldId id="427" r:id="rId29"/>
    <p:sldId id="430" r:id="rId30"/>
    <p:sldId id="431" r:id="rId31"/>
    <p:sldId id="432" r:id="rId32"/>
    <p:sldId id="433" r:id="rId33"/>
    <p:sldId id="434" r:id="rId34"/>
    <p:sldId id="435" r:id="rId35"/>
    <p:sldId id="436" r:id="rId36"/>
    <p:sldId id="437" r:id="rId37"/>
    <p:sldId id="438" r:id="rId38"/>
    <p:sldId id="439" r:id="rId39"/>
    <p:sldId id="440" r:id="rId40"/>
    <p:sldId id="441" r:id="rId41"/>
    <p:sldId id="442" r:id="rId42"/>
    <p:sldId id="443" r:id="rId43"/>
    <p:sldId id="444" r:id="rId44"/>
    <p:sldId id="445" r:id="rId45"/>
    <p:sldId id="446" r:id="rId46"/>
    <p:sldId id="447" r:id="rId47"/>
    <p:sldId id="448" r:id="rId48"/>
    <p:sldId id="449" r:id="rId49"/>
    <p:sldId id="450" r:id="rId50"/>
    <p:sldId id="451" r:id="rId51"/>
    <p:sldId id="452" r:id="rId52"/>
    <p:sldId id="501" r:id="rId53"/>
    <p:sldId id="462" r:id="rId54"/>
    <p:sldId id="463" r:id="rId55"/>
    <p:sldId id="464" r:id="rId56"/>
    <p:sldId id="465" r:id="rId57"/>
    <p:sldId id="466" r:id="rId58"/>
    <p:sldId id="467" r:id="rId59"/>
    <p:sldId id="468" r:id="rId60"/>
    <p:sldId id="469" r:id="rId61"/>
    <p:sldId id="502" r:id="rId62"/>
    <p:sldId id="472" r:id="rId63"/>
    <p:sldId id="473" r:id="rId64"/>
    <p:sldId id="482" r:id="rId65"/>
    <p:sldId id="483" r:id="rId66"/>
    <p:sldId id="484" r:id="rId67"/>
    <p:sldId id="485" r:id="rId68"/>
    <p:sldId id="486" r:id="rId69"/>
    <p:sldId id="487" r:id="rId70"/>
    <p:sldId id="488" r:id="rId71"/>
    <p:sldId id="489" r:id="rId72"/>
    <p:sldId id="490" r:id="rId73"/>
    <p:sldId id="491" r:id="rId74"/>
    <p:sldId id="492" r:id="rId75"/>
    <p:sldId id="493" r:id="rId76"/>
    <p:sldId id="494" r:id="rId77"/>
    <p:sldId id="474" r:id="rId78"/>
    <p:sldId id="475" r:id="rId79"/>
    <p:sldId id="476" r:id="rId80"/>
    <p:sldId id="477" r:id="rId81"/>
    <p:sldId id="478" r:id="rId82"/>
    <p:sldId id="479" r:id="rId83"/>
    <p:sldId id="480" r:id="rId84"/>
    <p:sldId id="481" r:id="rId85"/>
    <p:sldId id="495" r:id="rId86"/>
    <p:sldId id="496" r:id="rId87"/>
    <p:sldId id="498" r:id="rId88"/>
    <p:sldId id="497" r:id="rId89"/>
    <p:sldId id="418" r:id="rId90"/>
  </p:sldIdLst>
  <p:sldSz cx="12188825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00"/>
    <a:srgbClr val="20CB13"/>
    <a:srgbClr val="008000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71" autoAdjust="0"/>
    <p:restoredTop sz="94322" autoAdjust="0"/>
  </p:normalViewPr>
  <p:slideViewPr>
    <p:cSldViewPr>
      <p:cViewPr varScale="1">
        <p:scale>
          <a:sx n="81" d="100"/>
          <a:sy n="81" d="100"/>
        </p:scale>
        <p:origin x="802" y="67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292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theme" Target="theme/theme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notesMaster" Target="notesMasters/notesMaster1.xml"/><Relationship Id="rId9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310994A-D9D6-45BB-BF4A-14339808A1A4}" type="datetimeFigureOut">
              <a:rPr lang="en-US"/>
              <a:pPr>
                <a:defRPr/>
              </a:pPr>
              <a:t>3/15/2018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02D0D88C-9335-44B6-B806-50A6EF6D802C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9154743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8B8305A0-012E-4CA3-9BDD-C21A18A976E8}" type="datetimeFigureOut">
              <a:rPr lang="en-US"/>
              <a:pPr>
                <a:defRPr/>
              </a:pPr>
              <a:t>3/15/2018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noProof="0"/>
              <a:t>Click to edit Master text styles</a:t>
            </a:r>
          </a:p>
          <a:p>
            <a:pPr lvl="1"/>
            <a:r>
              <a:rPr noProof="0"/>
              <a:t>Second level</a:t>
            </a:r>
          </a:p>
          <a:p>
            <a:pPr lvl="2"/>
            <a:r>
              <a:rPr noProof="0"/>
              <a:t>Third level</a:t>
            </a:r>
          </a:p>
          <a:p>
            <a:pPr lvl="3"/>
            <a:r>
              <a:rPr noProof="0"/>
              <a:t>Fourth level</a:t>
            </a:r>
          </a:p>
          <a:p>
            <a:pPr lvl="4"/>
            <a:r>
              <a:rPr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6805123A-5685-498F-AC7F-D0275DAA2210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6382036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 trans="80000" scaling="54"/>
                    </a14:imgEffect>
                    <a14:imgEffect>
                      <a14:sharpenSoften amount="43000"/>
                    </a14:imgEffect>
                    <a14:imgEffect>
                      <a14:colorTemperature colorTemp="7250"/>
                    </a14:imgEffect>
                    <a14:imgEffect>
                      <a14:brightnessContrast bright="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4412" y="-99392"/>
            <a:ext cx="6264696" cy="7056784"/>
          </a:xfrm>
          <a:prstGeom prst="rect">
            <a:avLst/>
          </a:prstGeom>
          <a:ln>
            <a:noFill/>
          </a:ln>
          <a:effectLst>
            <a:outerShdw blurRad="50800" dist="50800" dir="5400000" algn="ctr" rotWithShape="0">
              <a:srgbClr val="000000"/>
            </a:outerShdw>
            <a:softEdge rad="889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796" y="1117848"/>
            <a:ext cx="5544616" cy="173218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5820" y="2996952"/>
            <a:ext cx="5112568" cy="7620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t>Click to edit Master subtitle style</a:t>
            </a:r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53767-4FC8-4F7C-81DC-BD195C78A58F}" type="datetimeFigureOut">
              <a:rPr lang="en-US"/>
              <a:pPr>
                <a:defRPr/>
              </a:pPr>
              <a:t>3/15/2018</a:t>
            </a:fld>
            <a:endParaRPr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矩形 3"/>
          <p:cNvSpPr/>
          <p:nvPr userDrawn="1"/>
        </p:nvSpPr>
        <p:spPr>
          <a:xfrm>
            <a:off x="7545284" y="110817"/>
            <a:ext cx="3206327" cy="54784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perspectiveLef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zh-CN" sz="35000" b="1" i="0" cap="none" spc="0">
                <a:ln w="12700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bg2">
                    <a:lumMod val="75000"/>
                  </a:schemeClr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1270000" dist="63500" dir="2700000" algn="tl" rotWithShape="0">
                    <a:schemeClr val="tx2">
                      <a:alpha val="0"/>
                    </a:schemeClr>
                  </a:outerShdw>
                  <a:reflection blurRad="6350" stA="22000" endPos="20000" dir="5400000" sy="-100000" algn="bl" rotWithShape="0"/>
                </a:effectLst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C</a:t>
            </a:r>
            <a:endParaRPr lang="zh-CN" altLang="en-US" sz="35000" b="1" i="0" cap="none" spc="0">
              <a:ln w="12700">
                <a:solidFill>
                  <a:schemeClr val="accent1">
                    <a:lumMod val="50000"/>
                  </a:schemeClr>
                </a:solidFill>
                <a:prstDash val="solid"/>
              </a:ln>
              <a:solidFill>
                <a:schemeClr val="bg2">
                  <a:lumMod val="75000"/>
                </a:schemeClr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  <a:outerShdw blurRad="1270000" dist="63500" dir="2700000" algn="tl" rotWithShape="0">
                  <a:schemeClr val="tx2">
                    <a:alpha val="0"/>
                  </a:schemeClr>
                </a:outerShdw>
                <a:reflection blurRad="6350" stA="22000" endPos="20000" dir="5400000" sy="-100000" algn="bl" rotWithShape="0"/>
              </a:effectLst>
              <a:latin typeface="微软雅黑" pitchFamily="34" charset="-122"/>
              <a:ea typeface="微软雅黑" pitchFamily="34" charset="-122"/>
              <a:cs typeface="Consolas" pitchFamily="49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3813" y="1542256"/>
            <a:ext cx="10287000" cy="4191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91F94C-04A9-49B4-9F8E-3248285880B9}" type="datetimeFigureOut">
              <a:rPr lang="en-US"/>
              <a:pPr>
                <a:defRPr/>
              </a:pPr>
              <a:t>3/15/2018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05780" y="332656"/>
            <a:ext cx="10971213" cy="864096"/>
          </a:xfrm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85412" y="685800"/>
            <a:ext cx="1295401" cy="5486400"/>
          </a:xfrm>
          <a:prstGeom prst="rect">
            <a:avLst/>
          </a:prstGeom>
        </p:spPr>
        <p:txBody>
          <a:bodyPr vert="eaVert"/>
          <a:lstStyle/>
          <a:p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12" y="685800"/>
            <a:ext cx="9474253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888D16-42AC-4890-870E-C38CF60D8899}" type="datetimeFigureOut">
              <a:rPr lang="en-US"/>
              <a:pPr>
                <a:defRPr/>
              </a:pPr>
              <a:t>3/15/2018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780" y="332656"/>
            <a:ext cx="10971213" cy="864096"/>
          </a:xfrm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3852" y="1628800"/>
            <a:ext cx="10287000" cy="4464496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6E90CC-62C7-44CD-8DFE-E094F3B07BE4}" type="datetimeFigureOut">
              <a:rPr lang="en-US"/>
              <a:pPr>
                <a:defRPr/>
              </a:pPr>
              <a:t>3/15/2018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90800"/>
            <a:ext cx="8229599" cy="28194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800" b="0" cap="none" baseline="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6425" y="5410200"/>
            <a:ext cx="8231187" cy="76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C83C11-37EA-4C67-A719-3A70D2B6FC4E}" type="datetimeFigureOut">
              <a:rPr lang="en-US"/>
              <a:pPr>
                <a:defRPr/>
              </a:pPr>
              <a:t>3/15/2018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405780" y="332656"/>
            <a:ext cx="10971213" cy="864096"/>
          </a:xfrm>
          <a:prstGeom prst="rect">
            <a:avLst/>
          </a:prstGeom>
        </p:spPr>
        <p:txBody>
          <a:bodyPr/>
          <a:lstStyle>
            <a:lvl1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2pPr>
            <a:lvl3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3pPr>
            <a:lvl4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4pPr>
            <a:lvl5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5pPr>
            <a:lvl6pPr marL="4572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6pPr>
            <a:lvl7pPr marL="9144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7pPr>
            <a:lvl8pPr marL="13716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8pPr>
            <a:lvl9pPr marL="18288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9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97868" y="1412776"/>
            <a:ext cx="50292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5669" y="1412776"/>
            <a:ext cx="5029199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C822DD-EAA9-439E-8AB1-0B873012FBB3}" type="datetimeFigureOut">
              <a:rPr lang="en-US"/>
              <a:pPr>
                <a:defRPr/>
              </a:pPr>
              <a:t>3/15/2018</a:t>
            </a:fld>
            <a:endParaRPr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05780" y="332656"/>
            <a:ext cx="10971213" cy="864096"/>
          </a:xfrm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664" y="1502296"/>
            <a:ext cx="5029200" cy="9906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3664" y="2636912"/>
            <a:ext cx="502920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1613" y="1502296"/>
            <a:ext cx="5029200" cy="9906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0025" y="2636912"/>
            <a:ext cx="502920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A3E244-7AAD-4668-887C-457B456B5561}" type="datetimeFigureOut">
              <a:rPr lang="en-US"/>
              <a:pPr>
                <a:defRPr/>
              </a:pPr>
              <a:t>3/15/2018</a:t>
            </a:fld>
            <a:endParaRPr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05780" y="332656"/>
            <a:ext cx="10971213" cy="864096"/>
          </a:xfrm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A97BD6-F9F3-4A25-9F69-D3EAD888290D}" type="datetimeFigureOut">
              <a:rPr lang="en-US"/>
              <a:pPr>
                <a:defRPr/>
              </a:pPr>
              <a:t>3/15/2018</a:t>
            </a:fld>
            <a:endParaRPr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05780" y="332656"/>
            <a:ext cx="10971213" cy="864096"/>
          </a:xfrm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527FAC-F845-4A1D-B266-4299BF2E6ED7}" type="datetimeFigureOut">
              <a:rPr lang="en-US"/>
              <a:pPr>
                <a:defRPr/>
              </a:pPr>
              <a:t>3/15/2018</a:t>
            </a:fld>
            <a:endParaRPr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7244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5212" y="685800"/>
            <a:ext cx="670417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6823B7-A18E-47B0-938B-805489A1434A}" type="datetimeFigureOut">
              <a:rPr lang="en-US"/>
              <a:pPr>
                <a:defRPr/>
              </a:pPr>
              <a:t>3/15/2018</a:t>
            </a:fld>
            <a:endParaRPr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7244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75213" y="685800"/>
            <a:ext cx="6705600" cy="5486400"/>
          </a:xfrm>
          <a:ln w="63500">
            <a:solidFill>
              <a:schemeClr val="bg1"/>
            </a:solidFill>
            <a:miter lim="800000"/>
          </a:ln>
        </p:spPr>
        <p:txBody>
          <a:bodyPr rtlCol="0">
            <a:norm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40EAAA-B21E-42BA-B9C5-AE951C054F0D}" type="datetimeFigureOut">
              <a:rPr lang="en-US"/>
              <a:pPr>
                <a:defRPr/>
              </a:pPr>
              <a:t>3/15/2018</a:t>
            </a:fld>
            <a:endParaRPr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293813" y="1398240"/>
            <a:ext cx="102870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Click to edit Master text styles</a:t>
            </a:r>
          </a:p>
          <a:p>
            <a:pPr lvl="1"/>
            <a:r>
              <a:rPr lang="zh-CN" altLang="zh-CN"/>
              <a:t>Second level</a:t>
            </a:r>
          </a:p>
          <a:p>
            <a:pPr lvl="2"/>
            <a:r>
              <a:rPr lang="zh-CN" altLang="zh-CN"/>
              <a:t>Third level</a:t>
            </a:r>
          </a:p>
          <a:p>
            <a:pPr lvl="3"/>
            <a:r>
              <a:rPr lang="zh-CN" altLang="zh-CN"/>
              <a:t>Fourth level</a:t>
            </a:r>
          </a:p>
          <a:p>
            <a:pPr lvl="4"/>
            <a:r>
              <a:rPr lang="zh-CN" altLang="zh-CN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32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8C8C8C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F00C1DE-EA82-48C2-9C11-642FE3C6084E}" type="datetimeFigureOut">
              <a:rPr lang="en-US"/>
              <a:pPr>
                <a:defRPr/>
              </a:pPr>
              <a:t>3/15/2018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013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8C8C8C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758708" y="6376243"/>
            <a:ext cx="28432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rgbClr val="8C8C8C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>
              <a:defRPr/>
            </a:pPr>
            <a:fld id="{7D8FC858-655E-4B47-89A3-6D5457E537AB}" type="slidenum">
              <a:rPr lang="en-US" altLang="zh-CN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 spd="med">
    <p:fade/>
  </p:transition>
  <p:hf hdr="0" ftr="0" dt="0"/>
  <p:txStyles>
    <p:titleStyle>
      <a:lvl1pPr algn="l" rtl="0" fontAlgn="base">
        <a:lnSpc>
          <a:spcPct val="80000"/>
        </a:lnSpc>
        <a:spcBef>
          <a:spcPct val="0"/>
        </a:spcBef>
        <a:spcAft>
          <a:spcPct val="0"/>
        </a:spcAft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2pPr>
      <a:lvl3pPr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3pPr>
      <a:lvl4pPr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4pPr>
      <a:lvl5pPr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5pPr>
      <a:lvl6pPr marL="457200"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6pPr>
      <a:lvl7pPr marL="914400"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7pPr>
      <a:lvl8pPr marL="1371600"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8pPr>
      <a:lvl9pPr marL="1828800"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800"/>
        </a:spcBef>
        <a:spcAft>
          <a:spcPct val="0"/>
        </a:spcAft>
        <a:buClr>
          <a:schemeClr val="tx1"/>
        </a:buClr>
        <a:buSzPct val="80000"/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5950" indent="-285750" algn="l" rtl="0" fontAlgn="base">
        <a:lnSpc>
          <a:spcPct val="90000"/>
        </a:lnSpc>
        <a:spcBef>
          <a:spcPts val="600"/>
        </a:spcBef>
        <a:spcAft>
          <a:spcPct val="0"/>
        </a:spcAft>
        <a:buSzPct val="80000"/>
        <a:buFont typeface="Corbe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95363" indent="-228600" algn="l" rtl="0" fontAlgn="base">
        <a:lnSpc>
          <a:spcPct val="90000"/>
        </a:lnSpc>
        <a:spcBef>
          <a:spcPts val="600"/>
        </a:spcBef>
        <a:spcAft>
          <a:spcPct val="0"/>
        </a:spcAft>
        <a:buClr>
          <a:schemeClr val="tx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9538" indent="-282575" algn="l" rtl="0" fontAlgn="base">
        <a:lnSpc>
          <a:spcPct val="90000"/>
        </a:lnSpc>
        <a:spcBef>
          <a:spcPts val="600"/>
        </a:spcBef>
        <a:spcAft>
          <a:spcPct val="0"/>
        </a:spcAft>
        <a:buFont typeface="Corbel" pitchFamily="34" charset="0"/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763713" indent="-228600" algn="l" rtl="0" fontAlgn="base">
        <a:lnSpc>
          <a:spcPct val="90000"/>
        </a:lnSpc>
        <a:spcBef>
          <a:spcPts val="600"/>
        </a:spcBef>
        <a:spcAft>
          <a:spcPct val="0"/>
        </a:spcAft>
        <a:buClr>
          <a:schemeClr val="tx1"/>
        </a:buClr>
        <a:buSzPct val="80000"/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148840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532888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916936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300984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" Target="slide3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microsoft.com/office/2007/relationships/hdphoto" Target="../media/hdphoto8.wdp"/><Relationship Id="rId4" Type="http://schemas.openxmlformats.org/officeDocument/2006/relationships/image" Target="../media/image16.png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549796" y="1117848"/>
            <a:ext cx="5688632" cy="1732180"/>
          </a:xfrm>
        </p:spPr>
        <p:txBody>
          <a:bodyPr/>
          <a:lstStyle/>
          <a:p>
            <a:r>
              <a:rPr lang="en-US" altLang="zh-CN" b="1">
                <a:latin typeface="+mj-ea"/>
              </a:rPr>
              <a:t>《 C</a:t>
            </a:r>
            <a:r>
              <a:rPr lang="zh-CN" altLang="en-US" b="1">
                <a:latin typeface="+mj-ea"/>
              </a:rPr>
              <a:t>语言程序设计</a:t>
            </a:r>
            <a:r>
              <a:rPr lang="en-US" altLang="zh-CN" b="1">
                <a:latin typeface="+mj-ea"/>
              </a:rPr>
              <a:t>》</a:t>
            </a:r>
            <a:endParaRPr lang="zh-CN" altLang="en-US" b="1">
              <a:latin typeface="+mj-ea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981844" y="2996952"/>
            <a:ext cx="5112568" cy="762000"/>
          </a:xfrm>
        </p:spPr>
        <p:txBody>
          <a:bodyPr/>
          <a:lstStyle/>
          <a:p>
            <a:r>
              <a:rPr lang="en-US" altLang="zh-CN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语言课程组</a:t>
            </a:r>
          </a:p>
        </p:txBody>
      </p:sp>
    </p:spTree>
    <p:extLst>
      <p:ext uri="{BB962C8B-B14F-4D97-AF65-F5344CB8AC3E}">
        <p14:creationId xmlns:p14="http://schemas.microsoft.com/office/powerpoint/2010/main" val="821867823"/>
      </p:ext>
    </p:extLst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 txBox="1">
            <a:spLocks/>
          </p:cNvSpPr>
          <p:nvPr/>
        </p:nvSpPr>
        <p:spPr bwMode="auto">
          <a:xfrm>
            <a:off x="1053852" y="1052736"/>
            <a:ext cx="9001000" cy="53050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算法的特征：</a:t>
            </a:r>
          </a:p>
          <a:p>
            <a:pPr marL="730250" lvl="1" indent="-342900">
              <a:lnSpc>
                <a:spcPts val="3000"/>
              </a:lnSpc>
              <a:spcBef>
                <a:spcPts val="1200"/>
              </a:spcBef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有穷性</a:t>
            </a:r>
          </a:p>
          <a:p>
            <a:pPr marL="730250" lvl="1" indent="-342900">
              <a:lnSpc>
                <a:spcPts val="3000"/>
              </a:lnSpc>
              <a:spcBef>
                <a:spcPts val="1200"/>
              </a:spcBef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确切性</a:t>
            </a:r>
          </a:p>
          <a:p>
            <a:pPr marL="730250" lvl="1" indent="-342900">
              <a:lnSpc>
                <a:spcPts val="3000"/>
              </a:lnSpc>
              <a:spcBef>
                <a:spcPts val="1200"/>
              </a:spcBef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可行性</a:t>
            </a:r>
          </a:p>
          <a:p>
            <a:pPr marL="730250" lvl="1" indent="-342900">
              <a:lnSpc>
                <a:spcPts val="3000"/>
              </a:lnSpc>
              <a:spcBef>
                <a:spcPts val="1200"/>
              </a:spcBef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一个算法有零个或多个输入</a:t>
            </a:r>
          </a:p>
          <a:p>
            <a:pPr marL="730250" lvl="1" indent="-342900">
              <a:lnSpc>
                <a:spcPts val="3000"/>
              </a:lnSpc>
              <a:spcBef>
                <a:spcPts val="1200"/>
              </a:spcBef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一个算法有一个或多个输出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问题求解与算法</a:t>
            </a:r>
          </a:p>
        </p:txBody>
      </p:sp>
      <p:pic>
        <p:nvPicPr>
          <p:cNvPr id="4" name="图片 3" descr="BQ2009513174034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0476" y="3938198"/>
            <a:ext cx="1358900" cy="1357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自选图形 4"/>
          <p:cNvSpPr>
            <a:spLocks noChangeArrowheads="1"/>
          </p:cNvSpPr>
          <p:nvPr/>
        </p:nvSpPr>
        <p:spPr bwMode="auto">
          <a:xfrm>
            <a:off x="8326660" y="908720"/>
            <a:ext cx="3240286" cy="2447479"/>
          </a:xfrm>
          <a:prstGeom prst="cloudCallout">
            <a:avLst>
              <a:gd name="adj1" fmla="val -59762"/>
              <a:gd name="adj2" fmla="val 81524"/>
            </a:avLst>
          </a:prstGeom>
          <a:solidFill>
            <a:schemeClr val="bg2">
              <a:lumMod val="40000"/>
              <a:lumOff val="60000"/>
            </a:schemeClr>
          </a:solidFill>
          <a:ln w="57150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 marL="85725" indent="-85725">
              <a:spcBef>
                <a:spcPts val="600"/>
              </a:spcBef>
              <a:spcAft>
                <a:spcPts val="600"/>
              </a:spcAft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问题：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     有了算法。我们如何用</a:t>
            </a: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语言表示出来呢？？</a:t>
            </a:r>
          </a:p>
        </p:txBody>
      </p:sp>
    </p:spTree>
    <p:extLst>
      <p:ext uri="{BB962C8B-B14F-4D97-AF65-F5344CB8AC3E}">
        <p14:creationId xmlns:p14="http://schemas.microsoft.com/office/powerpoint/2010/main" val="348201443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本讲授课内容</a:t>
            </a:r>
          </a:p>
        </p:txBody>
      </p:sp>
      <p:sp>
        <p:nvSpPr>
          <p:cNvPr id="5" name="自选图形 3"/>
          <p:cNvSpPr>
            <a:spLocks noChangeArrowheads="1"/>
          </p:cNvSpPr>
          <p:nvPr/>
        </p:nvSpPr>
        <p:spPr bwMode="ltGray">
          <a:xfrm rot="5400000">
            <a:off x="-2462669" y="643840"/>
            <a:ext cx="4824413" cy="6432337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flip="none" rotWithShape="1">
            <a:gsLst>
              <a:gs pos="0">
                <a:schemeClr val="bg2">
                  <a:shade val="30000"/>
                  <a:satMod val="115000"/>
                  <a:alpha val="75000"/>
                  <a:lumMod val="73000"/>
                </a:schemeClr>
              </a:gs>
              <a:gs pos="50000">
                <a:schemeClr val="bg2">
                  <a:lumMod val="50000"/>
                  <a:shade val="67500"/>
                  <a:satMod val="115000"/>
                </a:schemeClr>
              </a:gs>
              <a:gs pos="100000">
                <a:schemeClr val="bg2">
                  <a:lumMod val="50000"/>
                  <a:shade val="100000"/>
                  <a:satMod val="115000"/>
                </a:schemeClr>
              </a:gs>
            </a:gsLst>
            <a:lin ang="0" scaled="1"/>
            <a:tileRect/>
          </a:gradFill>
          <a:ln w="9525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6" name="自选图形 4"/>
          <p:cNvSpPr>
            <a:spLocks noChangeArrowheads="1"/>
          </p:cNvSpPr>
          <p:nvPr/>
        </p:nvSpPr>
        <p:spPr bwMode="ltGray">
          <a:xfrm rot="5400000" flipH="1">
            <a:off x="-2017182" y="1256395"/>
            <a:ext cx="4032250" cy="5237386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bg2">
              <a:lumMod val="50000"/>
              <a:alpha val="75000"/>
            </a:schemeClr>
          </a:solidFill>
          <a:ln w="0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>
            <a:off x="9334772" y="2644191"/>
            <a:ext cx="1684428" cy="449263"/>
            <a:chOff x="8589313" y="1800225"/>
            <a:chExt cx="1684428" cy="4492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" name="自选图形 45"/>
            <p:cNvSpPr>
              <a:spLocks noChangeArrowheads="1"/>
            </p:cNvSpPr>
            <p:nvPr/>
          </p:nvSpPr>
          <p:spPr bwMode="gray">
            <a:xfrm>
              <a:off x="8589313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自选图形 46"/>
            <p:cNvSpPr>
              <a:spLocks noChangeArrowheads="1"/>
            </p:cNvSpPr>
            <p:nvPr/>
          </p:nvSpPr>
          <p:spPr bwMode="gray">
            <a:xfrm>
              <a:off x="9164897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自选图形 47"/>
            <p:cNvSpPr>
              <a:spLocks noChangeArrowheads="1"/>
            </p:cNvSpPr>
            <p:nvPr/>
          </p:nvSpPr>
          <p:spPr bwMode="gray">
            <a:xfrm>
              <a:off x="9740480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2530700" y="4584991"/>
            <a:ext cx="6804072" cy="519261"/>
            <a:chOff x="2650732" y="4266333"/>
            <a:chExt cx="6804072" cy="519261"/>
          </a:xfrm>
        </p:grpSpPr>
        <p:sp>
          <p:nvSpPr>
            <p:cNvPr id="8" name="自选图形 6"/>
            <p:cNvSpPr>
              <a:spLocks noChangeArrowheads="1"/>
            </p:cNvSpPr>
            <p:nvPr/>
          </p:nvSpPr>
          <p:spPr bwMode="gray">
            <a:xfrm>
              <a:off x="3089529" y="4271963"/>
              <a:ext cx="6365275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zh-CN" altLang="en-US" b="1">
                  <a:latin typeface="微软雅黑" pitchFamily="34" charset="-122"/>
                  <a:ea typeface="微软雅黑" pitchFamily="34" charset="-122"/>
                </a:rPr>
                <a:t>常量与字面值</a:t>
              </a:r>
            </a:p>
          </p:txBody>
        </p:sp>
        <p:grpSp>
          <p:nvGrpSpPr>
            <p:cNvPr id="44" name="组合 43"/>
            <p:cNvGrpSpPr/>
            <p:nvPr/>
          </p:nvGrpSpPr>
          <p:grpSpPr>
            <a:xfrm>
              <a:off x="2650732" y="4266333"/>
              <a:ext cx="520552" cy="519261"/>
              <a:chOff x="2650732" y="4266333"/>
              <a:chExt cx="520552" cy="519261"/>
            </a:xfrm>
          </p:grpSpPr>
          <p:sp>
            <p:nvSpPr>
              <p:cNvPr id="21" name="椭圆 39"/>
              <p:cNvSpPr>
                <a:spLocks noChangeArrowheads="1"/>
              </p:cNvSpPr>
              <p:nvPr/>
            </p:nvSpPr>
            <p:spPr bwMode="gray">
              <a:xfrm>
                <a:off x="2650732" y="4266333"/>
                <a:ext cx="520552" cy="519261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" name="椭圆 40"/>
              <p:cNvSpPr>
                <a:spLocks noChangeArrowheads="1"/>
              </p:cNvSpPr>
              <p:nvPr/>
            </p:nvSpPr>
            <p:spPr bwMode="gray">
              <a:xfrm>
                <a:off x="2700628" y="4319133"/>
                <a:ext cx="419712" cy="413660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" name="椭圆 35"/>
              <p:cNvSpPr>
                <a:spLocks noChangeArrowheads="1"/>
              </p:cNvSpPr>
              <p:nvPr/>
            </p:nvSpPr>
            <p:spPr bwMode="gray">
              <a:xfrm>
                <a:off x="2723815" y="4319134"/>
                <a:ext cx="396525" cy="413660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D67E1"/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4" name="椭圆 37"/>
              <p:cNvSpPr>
                <a:spLocks noChangeArrowheads="1"/>
              </p:cNvSpPr>
              <p:nvPr/>
            </p:nvSpPr>
            <p:spPr bwMode="gray">
              <a:xfrm>
                <a:off x="2727616" y="4332207"/>
                <a:ext cx="370916" cy="387511"/>
              </a:xfrm>
              <a:prstGeom prst="ellipse">
                <a:avLst/>
              </a:prstGeom>
              <a:gradFill rotWithShape="1">
                <a:gsLst>
                  <a:gs pos="0">
                    <a:srgbClr val="8D67E1"/>
                  </a:gs>
                  <a:gs pos="100000">
                    <a:srgbClr val="45326D"/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40" name="组合 39"/>
          <p:cNvGrpSpPr/>
          <p:nvPr/>
        </p:nvGrpSpPr>
        <p:grpSpPr>
          <a:xfrm>
            <a:off x="2530700" y="2603562"/>
            <a:ext cx="6662355" cy="519261"/>
            <a:chOff x="2599883" y="2579539"/>
            <a:chExt cx="6662355" cy="519261"/>
          </a:xfrm>
        </p:grpSpPr>
        <p:sp>
          <p:nvSpPr>
            <p:cNvPr id="10" name="自选图形 8"/>
            <p:cNvSpPr>
              <a:spLocks noChangeArrowheads="1"/>
            </p:cNvSpPr>
            <p:nvPr/>
          </p:nvSpPr>
          <p:spPr bwMode="gray">
            <a:xfrm>
              <a:off x="3047206" y="2590800"/>
              <a:ext cx="6215032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zh-CN" altLang="en-US" b="1">
                  <a:latin typeface="微软雅黑" pitchFamily="34" charset="-122"/>
                  <a:ea typeface="微软雅黑" pitchFamily="34" charset="-122"/>
                </a:rPr>
                <a:t>数据如何在计算机中表示</a:t>
              </a:r>
            </a:p>
          </p:txBody>
        </p:sp>
        <p:grpSp>
          <p:nvGrpSpPr>
            <p:cNvPr id="25" name="组合 24"/>
            <p:cNvGrpSpPr/>
            <p:nvPr/>
          </p:nvGrpSpPr>
          <p:grpSpPr>
            <a:xfrm>
              <a:off x="2599883" y="2579539"/>
              <a:ext cx="520552" cy="519261"/>
              <a:chOff x="1984929" y="5010002"/>
              <a:chExt cx="520552" cy="519261"/>
            </a:xfrm>
          </p:grpSpPr>
          <p:sp>
            <p:nvSpPr>
              <p:cNvPr id="26" name="椭圆 39"/>
              <p:cNvSpPr>
                <a:spLocks noChangeArrowheads="1"/>
              </p:cNvSpPr>
              <p:nvPr/>
            </p:nvSpPr>
            <p:spPr bwMode="gray">
              <a:xfrm>
                <a:off x="1984929" y="5010002"/>
                <a:ext cx="520552" cy="519261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" name="椭圆 40"/>
              <p:cNvSpPr>
                <a:spLocks noChangeArrowheads="1"/>
              </p:cNvSpPr>
              <p:nvPr/>
            </p:nvSpPr>
            <p:spPr bwMode="gray">
              <a:xfrm>
                <a:off x="2034825" y="5062802"/>
                <a:ext cx="419712" cy="413660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" name="椭圆 42"/>
              <p:cNvSpPr>
                <a:spLocks noChangeArrowheads="1"/>
              </p:cNvSpPr>
              <p:nvPr/>
            </p:nvSpPr>
            <p:spPr bwMode="gray">
              <a:xfrm>
                <a:off x="2047798" y="5062802"/>
                <a:ext cx="406739" cy="405291"/>
              </a:xfrm>
              <a:prstGeom prst="ellipse">
                <a:avLst/>
              </a:prstGeom>
              <a:gradFill flip="none" rotWithShape="1">
                <a:gsLst>
                  <a:gs pos="0">
                    <a:srgbClr val="00B050">
                      <a:shade val="30000"/>
                      <a:satMod val="115000"/>
                    </a:srgbClr>
                  </a:gs>
                  <a:gs pos="50000">
                    <a:srgbClr val="00B050">
                      <a:shade val="67500"/>
                      <a:satMod val="115000"/>
                    </a:srgbClr>
                  </a:gs>
                  <a:gs pos="100000">
                    <a:srgbClr val="00B05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" name="椭圆 44"/>
              <p:cNvSpPr>
                <a:spLocks noChangeArrowheads="1"/>
              </p:cNvSpPr>
              <p:nvPr/>
            </p:nvSpPr>
            <p:spPr bwMode="gray">
              <a:xfrm>
                <a:off x="2052414" y="5070283"/>
                <a:ext cx="385351" cy="390327"/>
              </a:xfrm>
              <a:prstGeom prst="ellipse">
                <a:avLst/>
              </a:prstGeom>
              <a:gradFill flip="none" rotWithShape="1">
                <a:gsLst>
                  <a:gs pos="0">
                    <a:srgbClr val="00B050">
                      <a:shade val="30000"/>
                      <a:satMod val="115000"/>
                    </a:srgbClr>
                  </a:gs>
                  <a:gs pos="50000">
                    <a:srgbClr val="00B050">
                      <a:shade val="67500"/>
                      <a:satMod val="115000"/>
                    </a:srgbClr>
                  </a:gs>
                  <a:gs pos="100000">
                    <a:srgbClr val="00B050">
                      <a:shade val="100000"/>
                      <a:satMod val="115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46" name="组合 45"/>
          <p:cNvGrpSpPr/>
          <p:nvPr/>
        </p:nvGrpSpPr>
        <p:grpSpPr>
          <a:xfrm>
            <a:off x="1701924" y="1732028"/>
            <a:ext cx="6639749" cy="519261"/>
            <a:chOff x="1949565" y="1820863"/>
            <a:chExt cx="6639749" cy="519261"/>
          </a:xfrm>
        </p:grpSpPr>
        <p:sp>
          <p:nvSpPr>
            <p:cNvPr id="11" name="自选图形 9"/>
            <p:cNvSpPr>
              <a:spLocks noChangeArrowheads="1"/>
            </p:cNvSpPr>
            <p:nvPr/>
          </p:nvSpPr>
          <p:spPr bwMode="gray">
            <a:xfrm>
              <a:off x="2353121" y="1820863"/>
              <a:ext cx="6236193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zh-CN" altLang="en-US" b="1">
                  <a:latin typeface="微软雅黑" pitchFamily="34" charset="-122"/>
                  <a:ea typeface="微软雅黑" pitchFamily="34" charset="-122"/>
                </a:rPr>
                <a:t>问题求解与算法</a:t>
              </a:r>
            </a:p>
          </p:txBody>
        </p:sp>
        <p:grpSp>
          <p:nvGrpSpPr>
            <p:cNvPr id="30" name="组合 29"/>
            <p:cNvGrpSpPr/>
            <p:nvPr/>
          </p:nvGrpSpPr>
          <p:grpSpPr>
            <a:xfrm>
              <a:off x="1949565" y="1820863"/>
              <a:ext cx="520552" cy="519261"/>
              <a:chOff x="1984929" y="5010002"/>
              <a:chExt cx="520552" cy="519261"/>
            </a:xfrm>
          </p:grpSpPr>
          <p:sp>
            <p:nvSpPr>
              <p:cNvPr id="31" name="椭圆 39"/>
              <p:cNvSpPr>
                <a:spLocks noChangeArrowheads="1"/>
              </p:cNvSpPr>
              <p:nvPr/>
            </p:nvSpPr>
            <p:spPr bwMode="gray">
              <a:xfrm>
                <a:off x="1984929" y="5010002"/>
                <a:ext cx="520552" cy="519261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" name="椭圆 40"/>
              <p:cNvSpPr>
                <a:spLocks noChangeArrowheads="1"/>
              </p:cNvSpPr>
              <p:nvPr/>
            </p:nvSpPr>
            <p:spPr bwMode="gray">
              <a:xfrm>
                <a:off x="2034825" y="5062802"/>
                <a:ext cx="419712" cy="413660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" name="椭圆 42"/>
              <p:cNvSpPr>
                <a:spLocks noChangeArrowheads="1"/>
              </p:cNvSpPr>
              <p:nvPr/>
            </p:nvSpPr>
            <p:spPr bwMode="gray">
              <a:xfrm>
                <a:off x="2047798" y="5062802"/>
                <a:ext cx="406739" cy="405291"/>
              </a:xfrm>
              <a:prstGeom prst="ellipse">
                <a:avLst/>
              </a:prstGeom>
              <a:gradFill flip="none" rotWithShape="1">
                <a:gsLst>
                  <a:gs pos="0">
                    <a:srgbClr val="FFC000">
                      <a:shade val="30000"/>
                      <a:satMod val="115000"/>
                    </a:srgbClr>
                  </a:gs>
                  <a:gs pos="50000">
                    <a:srgbClr val="FFC000">
                      <a:shade val="67500"/>
                      <a:satMod val="115000"/>
                    </a:srgbClr>
                  </a:gs>
                  <a:gs pos="100000">
                    <a:srgbClr val="FFC00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4" name="椭圆 44"/>
              <p:cNvSpPr>
                <a:spLocks noChangeArrowheads="1"/>
              </p:cNvSpPr>
              <p:nvPr/>
            </p:nvSpPr>
            <p:spPr bwMode="gray">
              <a:xfrm>
                <a:off x="2052414" y="5070283"/>
                <a:ext cx="385351" cy="390327"/>
              </a:xfrm>
              <a:prstGeom prst="ellipse">
                <a:avLst/>
              </a:prstGeom>
              <a:gradFill flip="none" rotWithShape="1">
                <a:gsLst>
                  <a:gs pos="0">
                    <a:srgbClr val="FFC000">
                      <a:shade val="30000"/>
                      <a:satMod val="115000"/>
                    </a:srgbClr>
                  </a:gs>
                  <a:gs pos="50000">
                    <a:srgbClr val="FFC000">
                      <a:shade val="67500"/>
                      <a:satMod val="115000"/>
                    </a:srgbClr>
                  </a:gs>
                  <a:gs pos="100000">
                    <a:srgbClr val="FFC000">
                      <a:shade val="100000"/>
                      <a:satMod val="115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41" name="组合 40"/>
          <p:cNvGrpSpPr/>
          <p:nvPr/>
        </p:nvGrpSpPr>
        <p:grpSpPr>
          <a:xfrm>
            <a:off x="2952293" y="3600377"/>
            <a:ext cx="6625551" cy="519261"/>
            <a:chOff x="2829253" y="3459163"/>
            <a:chExt cx="6625551" cy="519261"/>
          </a:xfrm>
        </p:grpSpPr>
        <p:sp>
          <p:nvSpPr>
            <p:cNvPr id="9" name="自选图形 7"/>
            <p:cNvSpPr>
              <a:spLocks noChangeArrowheads="1"/>
            </p:cNvSpPr>
            <p:nvPr/>
          </p:nvSpPr>
          <p:spPr bwMode="gray">
            <a:xfrm>
              <a:off x="3250353" y="3459163"/>
              <a:ext cx="6204451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zh-CN" altLang="en-US" b="1">
                  <a:latin typeface="微软雅黑" pitchFamily="34" charset="-122"/>
                  <a:ea typeface="微软雅黑" pitchFamily="34" charset="-122"/>
                </a:rPr>
                <a:t>数据类型</a:t>
              </a:r>
            </a:p>
          </p:txBody>
        </p:sp>
        <p:grpSp>
          <p:nvGrpSpPr>
            <p:cNvPr id="35" name="组合 34"/>
            <p:cNvGrpSpPr/>
            <p:nvPr/>
          </p:nvGrpSpPr>
          <p:grpSpPr>
            <a:xfrm>
              <a:off x="2829253" y="3459163"/>
              <a:ext cx="520552" cy="519261"/>
              <a:chOff x="1984929" y="5010002"/>
              <a:chExt cx="520552" cy="519261"/>
            </a:xfrm>
          </p:grpSpPr>
          <p:sp>
            <p:nvSpPr>
              <p:cNvPr id="36" name="椭圆 39"/>
              <p:cNvSpPr>
                <a:spLocks noChangeArrowheads="1"/>
              </p:cNvSpPr>
              <p:nvPr/>
            </p:nvSpPr>
            <p:spPr bwMode="gray">
              <a:xfrm>
                <a:off x="1984929" y="5010002"/>
                <a:ext cx="520552" cy="519261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" name="椭圆 40"/>
              <p:cNvSpPr>
                <a:spLocks noChangeArrowheads="1"/>
              </p:cNvSpPr>
              <p:nvPr/>
            </p:nvSpPr>
            <p:spPr bwMode="gray">
              <a:xfrm>
                <a:off x="2034825" y="5062802"/>
                <a:ext cx="419712" cy="413660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" name="椭圆 42"/>
              <p:cNvSpPr>
                <a:spLocks noChangeArrowheads="1"/>
              </p:cNvSpPr>
              <p:nvPr/>
            </p:nvSpPr>
            <p:spPr bwMode="gray">
              <a:xfrm>
                <a:off x="2047798" y="5062802"/>
                <a:ext cx="406739" cy="405291"/>
              </a:xfrm>
              <a:prstGeom prst="ellipse">
                <a:avLst/>
              </a:prstGeom>
              <a:gradFill flip="none" rotWithShape="1">
                <a:gsLst>
                  <a:gs pos="0">
                    <a:srgbClr val="0070C0">
                      <a:shade val="30000"/>
                      <a:satMod val="115000"/>
                    </a:srgbClr>
                  </a:gs>
                  <a:gs pos="50000">
                    <a:srgbClr val="0070C0">
                      <a:shade val="67500"/>
                      <a:satMod val="115000"/>
                    </a:srgbClr>
                  </a:gs>
                  <a:gs pos="100000">
                    <a:srgbClr val="0070C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9" name="椭圆 44"/>
              <p:cNvSpPr>
                <a:spLocks noChangeArrowheads="1"/>
              </p:cNvSpPr>
              <p:nvPr/>
            </p:nvSpPr>
            <p:spPr bwMode="gray">
              <a:xfrm>
                <a:off x="2052414" y="5070283"/>
                <a:ext cx="385351" cy="390327"/>
              </a:xfrm>
              <a:prstGeom prst="ellipse">
                <a:avLst/>
              </a:prstGeom>
              <a:gradFill flip="none" rotWithShape="1">
                <a:gsLst>
                  <a:gs pos="0">
                    <a:srgbClr val="0070C0">
                      <a:shade val="30000"/>
                      <a:satMod val="115000"/>
                    </a:srgbClr>
                  </a:gs>
                  <a:gs pos="50000">
                    <a:srgbClr val="0070C0">
                      <a:shade val="67500"/>
                      <a:satMod val="115000"/>
                    </a:srgbClr>
                  </a:gs>
                  <a:gs pos="100000">
                    <a:srgbClr val="0070C0">
                      <a:shade val="100000"/>
                      <a:satMod val="115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3" name="组合 2"/>
          <p:cNvGrpSpPr/>
          <p:nvPr/>
        </p:nvGrpSpPr>
        <p:grpSpPr>
          <a:xfrm>
            <a:off x="1707650" y="5461203"/>
            <a:ext cx="6599358" cy="537071"/>
            <a:chOff x="1964483" y="5461203"/>
            <a:chExt cx="6599358" cy="537071"/>
          </a:xfrm>
        </p:grpSpPr>
        <p:sp>
          <p:nvSpPr>
            <p:cNvPr id="42" name="自选图形 5"/>
            <p:cNvSpPr>
              <a:spLocks noChangeArrowheads="1"/>
            </p:cNvSpPr>
            <p:nvPr/>
          </p:nvSpPr>
          <p:spPr bwMode="gray">
            <a:xfrm>
              <a:off x="2403828" y="5490274"/>
              <a:ext cx="6160013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zh-CN" altLang="en-US" b="1">
                  <a:latin typeface="微软雅黑" pitchFamily="34" charset="-122"/>
                  <a:ea typeface="微软雅黑" pitchFamily="34" charset="-122"/>
                </a:rPr>
                <a:t>数据的输出与输入</a:t>
              </a:r>
            </a:p>
          </p:txBody>
        </p:sp>
        <p:grpSp>
          <p:nvGrpSpPr>
            <p:cNvPr id="43" name="组合 42"/>
            <p:cNvGrpSpPr/>
            <p:nvPr/>
          </p:nvGrpSpPr>
          <p:grpSpPr>
            <a:xfrm>
              <a:off x="1964483" y="5461203"/>
              <a:ext cx="520552" cy="519261"/>
              <a:chOff x="1984929" y="5010002"/>
              <a:chExt cx="520552" cy="519261"/>
            </a:xfrm>
          </p:grpSpPr>
          <p:sp>
            <p:nvSpPr>
              <p:cNvPr id="47" name="椭圆 39"/>
              <p:cNvSpPr>
                <a:spLocks noChangeArrowheads="1"/>
              </p:cNvSpPr>
              <p:nvPr/>
            </p:nvSpPr>
            <p:spPr bwMode="gray">
              <a:xfrm>
                <a:off x="1984929" y="5010002"/>
                <a:ext cx="520552" cy="519261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" name="椭圆 40"/>
              <p:cNvSpPr>
                <a:spLocks noChangeArrowheads="1"/>
              </p:cNvSpPr>
              <p:nvPr/>
            </p:nvSpPr>
            <p:spPr bwMode="gray">
              <a:xfrm>
                <a:off x="2034825" y="5062802"/>
                <a:ext cx="419712" cy="413660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" name="椭圆 42"/>
              <p:cNvSpPr>
                <a:spLocks noChangeArrowheads="1"/>
              </p:cNvSpPr>
              <p:nvPr/>
            </p:nvSpPr>
            <p:spPr bwMode="gray">
              <a:xfrm>
                <a:off x="2047798" y="5062802"/>
                <a:ext cx="406739" cy="405291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E35E23"/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0" name="椭圆 44"/>
              <p:cNvSpPr>
                <a:spLocks noChangeArrowheads="1"/>
              </p:cNvSpPr>
              <p:nvPr/>
            </p:nvSpPr>
            <p:spPr bwMode="gray">
              <a:xfrm>
                <a:off x="2052414" y="5070283"/>
                <a:ext cx="385351" cy="390327"/>
              </a:xfrm>
              <a:prstGeom prst="ellipse">
                <a:avLst/>
              </a:prstGeom>
              <a:gradFill rotWithShape="1">
                <a:gsLst>
                  <a:gs pos="0">
                    <a:srgbClr val="E35E23"/>
                  </a:gs>
                  <a:gs pos="100000">
                    <a:srgbClr val="6E2E11"/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88661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进制的转换</a:t>
            </a:r>
          </a:p>
        </p:txBody>
      </p:sp>
      <p:sp>
        <p:nvSpPr>
          <p:cNvPr id="36" name="TextBox 8"/>
          <p:cNvSpPr txBox="1">
            <a:spLocks noChangeArrowheads="1"/>
          </p:cNvSpPr>
          <p:nvPr/>
        </p:nvSpPr>
        <p:spPr bwMode="black">
          <a:xfrm>
            <a:off x="1413892" y="3970799"/>
            <a:ext cx="9725993" cy="255454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57150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800" b="1">
                <a:latin typeface="Consolas" panose="020B0609020204030204" pitchFamily="49" charset="0"/>
                <a:ea typeface="微软雅黑" panose="020B0503020204020204" pitchFamily="34" charset="-122"/>
              </a:rPr>
              <a:t>二进制：  </a:t>
            </a:r>
            <a:r>
              <a:rPr lang="en-US" altLang="zh-CN" sz="3200" b="1">
                <a:latin typeface="Consolas" panose="020B0609020204030204" pitchFamily="49" charset="0"/>
                <a:ea typeface="微软雅黑" panose="020B0503020204020204" pitchFamily="34" charset="-122"/>
              </a:rPr>
              <a:t>0 1</a:t>
            </a:r>
          </a:p>
          <a:p>
            <a:pPr eaLnBrk="1" hangingPunct="1"/>
            <a:r>
              <a:rPr lang="zh-CN" altLang="en-US" sz="2800" b="1">
                <a:latin typeface="Consolas" panose="020B0609020204030204" pitchFamily="49" charset="0"/>
                <a:ea typeface="微软雅黑" panose="020B0503020204020204" pitchFamily="34" charset="-122"/>
              </a:rPr>
              <a:t>八进制：  </a:t>
            </a:r>
            <a:r>
              <a:rPr lang="en-US" altLang="zh-CN" sz="3200" b="1">
                <a:latin typeface="Consolas" panose="020B0609020204030204" pitchFamily="49" charset="0"/>
                <a:ea typeface="微软雅黑" panose="020B0503020204020204" pitchFamily="34" charset="-122"/>
              </a:rPr>
              <a:t>0 1 2 3 4 5 6 7</a:t>
            </a:r>
          </a:p>
          <a:p>
            <a:pPr eaLnBrk="1" hangingPunct="1"/>
            <a:r>
              <a:rPr lang="zh-CN" altLang="en-US" sz="2800" b="1">
                <a:latin typeface="Consolas" panose="020B0609020204030204" pitchFamily="49" charset="0"/>
                <a:ea typeface="微软雅黑" panose="020B0503020204020204" pitchFamily="34" charset="-122"/>
              </a:rPr>
              <a:t>十进制：  </a:t>
            </a:r>
            <a:r>
              <a:rPr lang="en-US" altLang="zh-CN" sz="3200" b="1">
                <a:latin typeface="Consolas" panose="020B0609020204030204" pitchFamily="49" charset="0"/>
                <a:ea typeface="微软雅黑" panose="020B0503020204020204" pitchFamily="34" charset="-122"/>
              </a:rPr>
              <a:t>0 1 2 3 4 5 6 7 8 9 </a:t>
            </a:r>
          </a:p>
          <a:p>
            <a:pPr eaLnBrk="1" hangingPunct="1"/>
            <a:r>
              <a:rPr lang="zh-CN" altLang="en-US" sz="2800" b="1">
                <a:latin typeface="Consolas" panose="020B0609020204030204" pitchFamily="49" charset="0"/>
                <a:ea typeface="微软雅黑" panose="020B0503020204020204" pitchFamily="34" charset="-122"/>
              </a:rPr>
              <a:t>十六进制</a:t>
            </a:r>
            <a:r>
              <a:rPr lang="en-US" altLang="zh-CN" sz="2800" b="1">
                <a:latin typeface="Consolas" panose="020B0609020204030204" pitchFamily="49" charset="0"/>
                <a:ea typeface="微软雅黑" panose="020B0503020204020204" pitchFamily="34" charset="-122"/>
              </a:rPr>
              <a:t>: </a:t>
            </a:r>
            <a:r>
              <a:rPr lang="en-US" altLang="zh-CN" sz="3200" b="1">
                <a:latin typeface="Consolas" panose="020B0609020204030204" pitchFamily="49" charset="0"/>
                <a:ea typeface="微软雅黑" panose="020B0503020204020204" pitchFamily="34" charset="-122"/>
              </a:rPr>
              <a:t>0 1 2 3 4 5 6 7 8 9 A B C D E F</a:t>
            </a:r>
          </a:p>
          <a:p>
            <a:pPr eaLnBrk="1" hangingPunct="1"/>
            <a:r>
              <a:rPr lang="en-US" altLang="zh-CN" sz="3200" b="1">
                <a:latin typeface="Consolas" panose="020B0609020204030204" pitchFamily="49" charset="0"/>
                <a:ea typeface="微软雅黑" panose="020B0503020204020204" pitchFamily="34" charset="-122"/>
              </a:rPr>
              <a:t>        0 1 2 3 4 5 6 7 8 9 a b c d e f</a:t>
            </a:r>
          </a:p>
        </p:txBody>
      </p:sp>
      <p:grpSp>
        <p:nvGrpSpPr>
          <p:cNvPr id="46" name="组合 45"/>
          <p:cNvGrpSpPr/>
          <p:nvPr/>
        </p:nvGrpSpPr>
        <p:grpSpPr>
          <a:xfrm>
            <a:off x="2769734" y="476672"/>
            <a:ext cx="6709054" cy="3327538"/>
            <a:chOff x="2769734" y="476672"/>
            <a:chExt cx="6709054" cy="3327538"/>
          </a:xfrm>
        </p:grpSpPr>
        <p:sp>
          <p:nvSpPr>
            <p:cNvPr id="40" name="任意多边形 39"/>
            <p:cNvSpPr/>
            <p:nvPr/>
          </p:nvSpPr>
          <p:spPr>
            <a:xfrm>
              <a:off x="5153939" y="476672"/>
              <a:ext cx="1800000" cy="756000"/>
            </a:xfrm>
            <a:custGeom>
              <a:avLst/>
              <a:gdLst>
                <a:gd name="connsiteX0" fmla="*/ 0 w 1088046"/>
                <a:gd name="connsiteY0" fmla="*/ 53884 h 538837"/>
                <a:gd name="connsiteX1" fmla="*/ 53884 w 1088046"/>
                <a:gd name="connsiteY1" fmla="*/ 0 h 538837"/>
                <a:gd name="connsiteX2" fmla="*/ 1034162 w 1088046"/>
                <a:gd name="connsiteY2" fmla="*/ 0 h 538837"/>
                <a:gd name="connsiteX3" fmla="*/ 1088046 w 1088046"/>
                <a:gd name="connsiteY3" fmla="*/ 53884 h 538837"/>
                <a:gd name="connsiteX4" fmla="*/ 1088046 w 1088046"/>
                <a:gd name="connsiteY4" fmla="*/ 484953 h 538837"/>
                <a:gd name="connsiteX5" fmla="*/ 1034162 w 1088046"/>
                <a:gd name="connsiteY5" fmla="*/ 538837 h 538837"/>
                <a:gd name="connsiteX6" fmla="*/ 53884 w 1088046"/>
                <a:gd name="connsiteY6" fmla="*/ 538837 h 538837"/>
                <a:gd name="connsiteX7" fmla="*/ 0 w 1088046"/>
                <a:gd name="connsiteY7" fmla="*/ 484953 h 538837"/>
                <a:gd name="connsiteX8" fmla="*/ 0 w 1088046"/>
                <a:gd name="connsiteY8" fmla="*/ 53884 h 538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8046" h="538837">
                  <a:moveTo>
                    <a:pt x="0" y="53884"/>
                  </a:moveTo>
                  <a:cubicBezTo>
                    <a:pt x="0" y="24125"/>
                    <a:pt x="24125" y="0"/>
                    <a:pt x="53884" y="0"/>
                  </a:cubicBezTo>
                  <a:lnTo>
                    <a:pt x="1034162" y="0"/>
                  </a:lnTo>
                  <a:cubicBezTo>
                    <a:pt x="1063921" y="0"/>
                    <a:pt x="1088046" y="24125"/>
                    <a:pt x="1088046" y="53884"/>
                  </a:cubicBezTo>
                  <a:lnTo>
                    <a:pt x="1088046" y="484953"/>
                  </a:lnTo>
                  <a:cubicBezTo>
                    <a:pt x="1088046" y="514712"/>
                    <a:pt x="1063921" y="538837"/>
                    <a:pt x="1034162" y="538837"/>
                  </a:cubicBezTo>
                  <a:lnTo>
                    <a:pt x="53884" y="538837"/>
                  </a:lnTo>
                  <a:cubicBezTo>
                    <a:pt x="24125" y="538837"/>
                    <a:pt x="0" y="514712"/>
                    <a:pt x="0" y="484953"/>
                  </a:cubicBezTo>
                  <a:lnTo>
                    <a:pt x="0" y="53884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</a:schemeClr>
            </a:solidFill>
            <a:ln w="38100">
              <a:solidFill>
                <a:schemeClr val="bg2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0552" tIns="80552" rIns="80552" bIns="80552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800" b="1" kern="1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二进制</a:t>
              </a:r>
            </a:p>
          </p:txBody>
        </p:sp>
        <p:sp>
          <p:nvSpPr>
            <p:cNvPr id="41" name="任意多边形 40"/>
            <p:cNvSpPr/>
            <p:nvPr/>
          </p:nvSpPr>
          <p:spPr>
            <a:xfrm rot="3047590">
              <a:off x="6855239" y="1823580"/>
              <a:ext cx="1590537" cy="420193"/>
            </a:xfrm>
            <a:custGeom>
              <a:avLst/>
              <a:gdLst>
                <a:gd name="connsiteX0" fmla="*/ 0 w 1590537"/>
                <a:gd name="connsiteY0" fmla="*/ 127105 h 254209"/>
                <a:gd name="connsiteX1" fmla="*/ 127105 w 1590537"/>
                <a:gd name="connsiteY1" fmla="*/ 0 h 254209"/>
                <a:gd name="connsiteX2" fmla="*/ 127105 w 1590537"/>
                <a:gd name="connsiteY2" fmla="*/ 50842 h 254209"/>
                <a:gd name="connsiteX3" fmla="*/ 1463433 w 1590537"/>
                <a:gd name="connsiteY3" fmla="*/ 50842 h 254209"/>
                <a:gd name="connsiteX4" fmla="*/ 1463433 w 1590537"/>
                <a:gd name="connsiteY4" fmla="*/ 0 h 254209"/>
                <a:gd name="connsiteX5" fmla="*/ 1590537 w 1590537"/>
                <a:gd name="connsiteY5" fmla="*/ 127105 h 254209"/>
                <a:gd name="connsiteX6" fmla="*/ 1463433 w 1590537"/>
                <a:gd name="connsiteY6" fmla="*/ 254209 h 254209"/>
                <a:gd name="connsiteX7" fmla="*/ 1463433 w 1590537"/>
                <a:gd name="connsiteY7" fmla="*/ 203367 h 254209"/>
                <a:gd name="connsiteX8" fmla="*/ 127105 w 1590537"/>
                <a:gd name="connsiteY8" fmla="*/ 203367 h 254209"/>
                <a:gd name="connsiteX9" fmla="*/ 127105 w 1590537"/>
                <a:gd name="connsiteY9" fmla="*/ 254209 h 254209"/>
                <a:gd name="connsiteX10" fmla="*/ 0 w 1590537"/>
                <a:gd name="connsiteY10" fmla="*/ 127105 h 254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90537" h="254209">
                  <a:moveTo>
                    <a:pt x="0" y="127105"/>
                  </a:moveTo>
                  <a:lnTo>
                    <a:pt x="127105" y="0"/>
                  </a:lnTo>
                  <a:lnTo>
                    <a:pt x="127105" y="50842"/>
                  </a:lnTo>
                  <a:lnTo>
                    <a:pt x="1463433" y="50842"/>
                  </a:lnTo>
                  <a:lnTo>
                    <a:pt x="1463433" y="0"/>
                  </a:lnTo>
                  <a:lnTo>
                    <a:pt x="1590537" y="127105"/>
                  </a:lnTo>
                  <a:lnTo>
                    <a:pt x="1463433" y="254209"/>
                  </a:lnTo>
                  <a:lnTo>
                    <a:pt x="1463433" y="203367"/>
                  </a:lnTo>
                  <a:lnTo>
                    <a:pt x="127105" y="203367"/>
                  </a:lnTo>
                  <a:lnTo>
                    <a:pt x="127105" y="254209"/>
                  </a:lnTo>
                  <a:lnTo>
                    <a:pt x="0" y="127105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 w="38100">
              <a:solidFill>
                <a:schemeClr val="bg2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6263" tIns="50841" rIns="76262" bIns="50842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400" kern="1200"/>
            </a:p>
          </p:txBody>
        </p:sp>
        <p:sp>
          <p:nvSpPr>
            <p:cNvPr id="42" name="任意多边形 41"/>
            <p:cNvSpPr/>
            <p:nvPr/>
          </p:nvSpPr>
          <p:spPr>
            <a:xfrm>
              <a:off x="7678788" y="3048210"/>
              <a:ext cx="1800000" cy="756000"/>
            </a:xfrm>
            <a:custGeom>
              <a:avLst/>
              <a:gdLst>
                <a:gd name="connsiteX0" fmla="*/ 0 w 1043406"/>
                <a:gd name="connsiteY0" fmla="*/ 51238 h 512377"/>
                <a:gd name="connsiteX1" fmla="*/ 51238 w 1043406"/>
                <a:gd name="connsiteY1" fmla="*/ 0 h 512377"/>
                <a:gd name="connsiteX2" fmla="*/ 992168 w 1043406"/>
                <a:gd name="connsiteY2" fmla="*/ 0 h 512377"/>
                <a:gd name="connsiteX3" fmla="*/ 1043406 w 1043406"/>
                <a:gd name="connsiteY3" fmla="*/ 51238 h 512377"/>
                <a:gd name="connsiteX4" fmla="*/ 1043406 w 1043406"/>
                <a:gd name="connsiteY4" fmla="*/ 461139 h 512377"/>
                <a:gd name="connsiteX5" fmla="*/ 992168 w 1043406"/>
                <a:gd name="connsiteY5" fmla="*/ 512377 h 512377"/>
                <a:gd name="connsiteX6" fmla="*/ 51238 w 1043406"/>
                <a:gd name="connsiteY6" fmla="*/ 512377 h 512377"/>
                <a:gd name="connsiteX7" fmla="*/ 0 w 1043406"/>
                <a:gd name="connsiteY7" fmla="*/ 461139 h 512377"/>
                <a:gd name="connsiteX8" fmla="*/ 0 w 1043406"/>
                <a:gd name="connsiteY8" fmla="*/ 51238 h 512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43406" h="512377">
                  <a:moveTo>
                    <a:pt x="0" y="51238"/>
                  </a:moveTo>
                  <a:cubicBezTo>
                    <a:pt x="0" y="22940"/>
                    <a:pt x="22940" y="0"/>
                    <a:pt x="51238" y="0"/>
                  </a:cubicBezTo>
                  <a:lnTo>
                    <a:pt x="992168" y="0"/>
                  </a:lnTo>
                  <a:cubicBezTo>
                    <a:pt x="1020466" y="0"/>
                    <a:pt x="1043406" y="22940"/>
                    <a:pt x="1043406" y="51238"/>
                  </a:cubicBezTo>
                  <a:lnTo>
                    <a:pt x="1043406" y="461139"/>
                  </a:lnTo>
                  <a:cubicBezTo>
                    <a:pt x="1043406" y="489437"/>
                    <a:pt x="1020466" y="512377"/>
                    <a:pt x="992168" y="512377"/>
                  </a:cubicBezTo>
                  <a:lnTo>
                    <a:pt x="51238" y="512377"/>
                  </a:lnTo>
                  <a:cubicBezTo>
                    <a:pt x="22940" y="512377"/>
                    <a:pt x="0" y="489437"/>
                    <a:pt x="0" y="461139"/>
                  </a:cubicBezTo>
                  <a:lnTo>
                    <a:pt x="0" y="51238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</a:schemeClr>
            </a:solidFill>
            <a:ln w="38100">
              <a:solidFill>
                <a:schemeClr val="bg2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9777" tIns="79777" rIns="79777" bIns="79777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800" b="1" kern="1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十六进制</a:t>
              </a:r>
            </a:p>
          </p:txBody>
        </p:sp>
        <p:sp>
          <p:nvSpPr>
            <p:cNvPr id="43" name="任意多边形 42"/>
            <p:cNvSpPr/>
            <p:nvPr/>
          </p:nvSpPr>
          <p:spPr>
            <a:xfrm rot="21588632">
              <a:off x="5286023" y="3040128"/>
              <a:ext cx="1590538" cy="254210"/>
            </a:xfrm>
            <a:custGeom>
              <a:avLst/>
              <a:gdLst>
                <a:gd name="connsiteX0" fmla="*/ 0 w 1590537"/>
                <a:gd name="connsiteY0" fmla="*/ 127105 h 254209"/>
                <a:gd name="connsiteX1" fmla="*/ 127105 w 1590537"/>
                <a:gd name="connsiteY1" fmla="*/ 0 h 254209"/>
                <a:gd name="connsiteX2" fmla="*/ 127105 w 1590537"/>
                <a:gd name="connsiteY2" fmla="*/ 50842 h 254209"/>
                <a:gd name="connsiteX3" fmla="*/ 1463433 w 1590537"/>
                <a:gd name="connsiteY3" fmla="*/ 50842 h 254209"/>
                <a:gd name="connsiteX4" fmla="*/ 1463433 w 1590537"/>
                <a:gd name="connsiteY4" fmla="*/ 0 h 254209"/>
                <a:gd name="connsiteX5" fmla="*/ 1590537 w 1590537"/>
                <a:gd name="connsiteY5" fmla="*/ 127105 h 254209"/>
                <a:gd name="connsiteX6" fmla="*/ 1463433 w 1590537"/>
                <a:gd name="connsiteY6" fmla="*/ 254209 h 254209"/>
                <a:gd name="connsiteX7" fmla="*/ 1463433 w 1590537"/>
                <a:gd name="connsiteY7" fmla="*/ 203367 h 254209"/>
                <a:gd name="connsiteX8" fmla="*/ 127105 w 1590537"/>
                <a:gd name="connsiteY8" fmla="*/ 203367 h 254209"/>
                <a:gd name="connsiteX9" fmla="*/ 127105 w 1590537"/>
                <a:gd name="connsiteY9" fmla="*/ 254209 h 254209"/>
                <a:gd name="connsiteX10" fmla="*/ 0 w 1590537"/>
                <a:gd name="connsiteY10" fmla="*/ 127105 h 254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90537" h="254209">
                  <a:moveTo>
                    <a:pt x="1590537" y="127104"/>
                  </a:moveTo>
                  <a:lnTo>
                    <a:pt x="1463432" y="254208"/>
                  </a:lnTo>
                  <a:lnTo>
                    <a:pt x="1463432" y="203366"/>
                  </a:lnTo>
                  <a:lnTo>
                    <a:pt x="127104" y="203366"/>
                  </a:lnTo>
                  <a:lnTo>
                    <a:pt x="127104" y="254208"/>
                  </a:lnTo>
                  <a:lnTo>
                    <a:pt x="0" y="127104"/>
                  </a:lnTo>
                  <a:lnTo>
                    <a:pt x="127104" y="1"/>
                  </a:lnTo>
                  <a:lnTo>
                    <a:pt x="127104" y="50843"/>
                  </a:lnTo>
                  <a:lnTo>
                    <a:pt x="1463432" y="50843"/>
                  </a:lnTo>
                  <a:lnTo>
                    <a:pt x="1463432" y="1"/>
                  </a:lnTo>
                  <a:lnTo>
                    <a:pt x="1590537" y="127104"/>
                  </a:lnTo>
                  <a:close/>
                </a:path>
              </a:pathLst>
            </a:custGeom>
            <a:solidFill>
              <a:schemeClr val="accent1">
                <a:tint val="60000"/>
                <a:hueOff val="0"/>
                <a:satOff val="0"/>
                <a:lumOff val="0"/>
                <a:alpha val="0"/>
              </a:schemeClr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6262" tIns="50842" rIns="76264" bIns="50842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400" kern="1200"/>
            </a:p>
          </p:txBody>
        </p:sp>
        <p:sp>
          <p:nvSpPr>
            <p:cNvPr id="44" name="任意多边形 43"/>
            <p:cNvSpPr/>
            <p:nvPr/>
          </p:nvSpPr>
          <p:spPr>
            <a:xfrm>
              <a:off x="2769734" y="3048210"/>
              <a:ext cx="1800000" cy="756000"/>
            </a:xfrm>
            <a:custGeom>
              <a:avLst/>
              <a:gdLst>
                <a:gd name="connsiteX0" fmla="*/ 0 w 1098998"/>
                <a:gd name="connsiteY0" fmla="*/ 48794 h 487937"/>
                <a:gd name="connsiteX1" fmla="*/ 48794 w 1098998"/>
                <a:gd name="connsiteY1" fmla="*/ 0 h 487937"/>
                <a:gd name="connsiteX2" fmla="*/ 1050204 w 1098998"/>
                <a:gd name="connsiteY2" fmla="*/ 0 h 487937"/>
                <a:gd name="connsiteX3" fmla="*/ 1098998 w 1098998"/>
                <a:gd name="connsiteY3" fmla="*/ 48794 h 487937"/>
                <a:gd name="connsiteX4" fmla="*/ 1098998 w 1098998"/>
                <a:gd name="connsiteY4" fmla="*/ 439143 h 487937"/>
                <a:gd name="connsiteX5" fmla="*/ 1050204 w 1098998"/>
                <a:gd name="connsiteY5" fmla="*/ 487937 h 487937"/>
                <a:gd name="connsiteX6" fmla="*/ 48794 w 1098998"/>
                <a:gd name="connsiteY6" fmla="*/ 487937 h 487937"/>
                <a:gd name="connsiteX7" fmla="*/ 0 w 1098998"/>
                <a:gd name="connsiteY7" fmla="*/ 439143 h 487937"/>
                <a:gd name="connsiteX8" fmla="*/ 0 w 1098998"/>
                <a:gd name="connsiteY8" fmla="*/ 48794 h 487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98998" h="487937">
                  <a:moveTo>
                    <a:pt x="0" y="48794"/>
                  </a:moveTo>
                  <a:cubicBezTo>
                    <a:pt x="0" y="21846"/>
                    <a:pt x="21846" y="0"/>
                    <a:pt x="48794" y="0"/>
                  </a:cubicBezTo>
                  <a:lnTo>
                    <a:pt x="1050204" y="0"/>
                  </a:lnTo>
                  <a:cubicBezTo>
                    <a:pt x="1077152" y="0"/>
                    <a:pt x="1098998" y="21846"/>
                    <a:pt x="1098998" y="48794"/>
                  </a:cubicBezTo>
                  <a:lnTo>
                    <a:pt x="1098998" y="439143"/>
                  </a:lnTo>
                  <a:cubicBezTo>
                    <a:pt x="1098998" y="466091"/>
                    <a:pt x="1077152" y="487937"/>
                    <a:pt x="1050204" y="487937"/>
                  </a:cubicBezTo>
                  <a:lnTo>
                    <a:pt x="48794" y="487937"/>
                  </a:lnTo>
                  <a:cubicBezTo>
                    <a:pt x="21846" y="487937"/>
                    <a:pt x="0" y="466091"/>
                    <a:pt x="0" y="439143"/>
                  </a:cubicBezTo>
                  <a:lnTo>
                    <a:pt x="0" y="48794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</a:schemeClr>
            </a:solidFill>
            <a:ln w="38100">
              <a:solidFill>
                <a:schemeClr val="bg2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9061" tIns="79061" rIns="79061" bIns="79061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800" b="1" kern="1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八进制</a:t>
              </a:r>
            </a:p>
          </p:txBody>
        </p:sp>
        <p:sp>
          <p:nvSpPr>
            <p:cNvPr id="45" name="任意多边形 44"/>
            <p:cNvSpPr/>
            <p:nvPr/>
          </p:nvSpPr>
          <p:spPr>
            <a:xfrm rot="18524240">
              <a:off x="3710578" y="1827363"/>
              <a:ext cx="1590537" cy="385764"/>
            </a:xfrm>
            <a:custGeom>
              <a:avLst/>
              <a:gdLst>
                <a:gd name="connsiteX0" fmla="*/ 0 w 1590537"/>
                <a:gd name="connsiteY0" fmla="*/ 127105 h 254209"/>
                <a:gd name="connsiteX1" fmla="*/ 127105 w 1590537"/>
                <a:gd name="connsiteY1" fmla="*/ 0 h 254209"/>
                <a:gd name="connsiteX2" fmla="*/ 127105 w 1590537"/>
                <a:gd name="connsiteY2" fmla="*/ 50842 h 254209"/>
                <a:gd name="connsiteX3" fmla="*/ 1463433 w 1590537"/>
                <a:gd name="connsiteY3" fmla="*/ 50842 h 254209"/>
                <a:gd name="connsiteX4" fmla="*/ 1463433 w 1590537"/>
                <a:gd name="connsiteY4" fmla="*/ 0 h 254209"/>
                <a:gd name="connsiteX5" fmla="*/ 1590537 w 1590537"/>
                <a:gd name="connsiteY5" fmla="*/ 127105 h 254209"/>
                <a:gd name="connsiteX6" fmla="*/ 1463433 w 1590537"/>
                <a:gd name="connsiteY6" fmla="*/ 254209 h 254209"/>
                <a:gd name="connsiteX7" fmla="*/ 1463433 w 1590537"/>
                <a:gd name="connsiteY7" fmla="*/ 203367 h 254209"/>
                <a:gd name="connsiteX8" fmla="*/ 127105 w 1590537"/>
                <a:gd name="connsiteY8" fmla="*/ 203367 h 254209"/>
                <a:gd name="connsiteX9" fmla="*/ 127105 w 1590537"/>
                <a:gd name="connsiteY9" fmla="*/ 254209 h 254209"/>
                <a:gd name="connsiteX10" fmla="*/ 0 w 1590537"/>
                <a:gd name="connsiteY10" fmla="*/ 127105 h 254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90537" h="254209">
                  <a:moveTo>
                    <a:pt x="0" y="127105"/>
                  </a:moveTo>
                  <a:lnTo>
                    <a:pt x="127105" y="0"/>
                  </a:lnTo>
                  <a:lnTo>
                    <a:pt x="127105" y="50842"/>
                  </a:lnTo>
                  <a:lnTo>
                    <a:pt x="1463433" y="50842"/>
                  </a:lnTo>
                  <a:lnTo>
                    <a:pt x="1463433" y="0"/>
                  </a:lnTo>
                  <a:lnTo>
                    <a:pt x="1590537" y="127105"/>
                  </a:lnTo>
                  <a:lnTo>
                    <a:pt x="1463433" y="254209"/>
                  </a:lnTo>
                  <a:lnTo>
                    <a:pt x="1463433" y="203367"/>
                  </a:lnTo>
                  <a:lnTo>
                    <a:pt x="127105" y="203367"/>
                  </a:lnTo>
                  <a:lnTo>
                    <a:pt x="127105" y="254209"/>
                  </a:lnTo>
                  <a:lnTo>
                    <a:pt x="0" y="127105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 w="38100">
              <a:solidFill>
                <a:schemeClr val="bg2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6262" tIns="50842" rIns="76263" bIns="50841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400" kern="1200"/>
            </a:p>
          </p:txBody>
        </p:sp>
        <p:sp>
          <p:nvSpPr>
            <p:cNvPr id="33" name="上下箭头 32"/>
            <p:cNvSpPr/>
            <p:nvPr/>
          </p:nvSpPr>
          <p:spPr>
            <a:xfrm>
              <a:off x="5910620" y="1340768"/>
              <a:ext cx="285750" cy="571500"/>
            </a:xfrm>
            <a:prstGeom prst="upDownArrow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bg2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4" name="上下箭头 33"/>
            <p:cNvSpPr/>
            <p:nvPr/>
          </p:nvSpPr>
          <p:spPr>
            <a:xfrm rot="3782230">
              <a:off x="4869772" y="2856082"/>
              <a:ext cx="323850" cy="622300"/>
            </a:xfrm>
            <a:prstGeom prst="upDownArrow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bg2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5" name="上下箭头 34"/>
            <p:cNvSpPr/>
            <p:nvPr/>
          </p:nvSpPr>
          <p:spPr>
            <a:xfrm rot="18205121">
              <a:off x="7033784" y="2854766"/>
              <a:ext cx="344487" cy="642938"/>
            </a:xfrm>
            <a:prstGeom prst="upDownArrow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bg2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37" name="组合 36"/>
            <p:cNvGrpSpPr/>
            <p:nvPr/>
          </p:nvGrpSpPr>
          <p:grpSpPr>
            <a:xfrm>
              <a:off x="5185007" y="1954987"/>
              <a:ext cx="1768932" cy="1185981"/>
              <a:chOff x="2928995" y="928678"/>
              <a:chExt cx="1047578" cy="571669"/>
            </a:xfrm>
            <a:solidFill>
              <a:schemeClr val="bg2">
                <a:lumMod val="60000"/>
                <a:lumOff val="4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8" name="椭圆 37"/>
              <p:cNvSpPr/>
              <p:nvPr/>
            </p:nvSpPr>
            <p:spPr>
              <a:xfrm>
                <a:off x="2928995" y="928678"/>
                <a:ext cx="1047578" cy="571669"/>
              </a:xfrm>
              <a:prstGeom prst="ellipse">
                <a:avLst/>
              </a:prstGeom>
              <a:grpFill/>
              <a:ln w="381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9" name="椭圆 4"/>
              <p:cNvSpPr txBox="1"/>
              <p:nvPr/>
            </p:nvSpPr>
            <p:spPr>
              <a:xfrm>
                <a:off x="3082409" y="1072025"/>
                <a:ext cx="744170" cy="290681"/>
              </a:xfrm>
              <a:prstGeom prst="rect">
                <a:avLst/>
              </a:prstGeom>
              <a:grpFill/>
              <a:ln w="3810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1430" tIns="11430" rIns="11430" bIns="11430" numCol="1" spcCol="1270" anchor="ctr" anchorCtr="0">
                <a:noAutofit/>
              </a:bodyPr>
              <a:lstStyle/>
              <a:p>
                <a:pPr lvl="0" algn="ctr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2800" b="1" kern="12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十进制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6657491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内存结构</a:t>
            </a: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731809" y="1844824"/>
            <a:ext cx="7522843" cy="4071966"/>
          </a:xfrm>
        </p:spPr>
        <p:txBody>
          <a:bodyPr/>
          <a:lstStyle/>
          <a:p>
            <a:pPr>
              <a:buClr>
                <a:schemeClr val="bg2">
                  <a:lumMod val="50000"/>
                </a:schemeClr>
              </a:buClr>
              <a:buFont typeface="Wingdings" pitchFamily="2" charset="2"/>
              <a:buChar char="u"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常用的表示存储空间大小单位：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chemeClr val="bg2">
                  <a:lumMod val="50000"/>
                </a:schemeClr>
              </a:buClr>
              <a:buFont typeface="Wingdings" pitchFamily="2" charset="2"/>
              <a:buChar char="u"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一个位有多大？</a:t>
            </a:r>
          </a:p>
          <a:p>
            <a:pPr lvl="1">
              <a:buClr>
                <a:schemeClr val="bg2">
                  <a:lumMod val="50000"/>
                </a:schemeClr>
              </a:buClr>
              <a:buFont typeface="Wingdings" pitchFamily="2" charset="2"/>
              <a:buChar char="l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只能是“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0”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或者“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1”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，这叫二进制</a:t>
            </a:r>
          </a:p>
          <a:p>
            <a:pPr>
              <a:buClr>
                <a:schemeClr val="bg2">
                  <a:lumMod val="50000"/>
                </a:schemeClr>
              </a:buClr>
              <a:buFont typeface="Wingdings" pitchFamily="2" charset="2"/>
              <a:buChar char="u"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一个字节有多大？</a:t>
            </a:r>
          </a:p>
          <a:p>
            <a:pPr lvl="1">
              <a:buClr>
                <a:schemeClr val="bg2">
                  <a:lumMod val="50000"/>
                </a:schemeClr>
              </a:buClr>
              <a:buFont typeface="Wingdings" pitchFamily="2" charset="2"/>
              <a:buChar char="l"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位二进制数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lvl="1">
              <a:buClr>
                <a:schemeClr val="bg2">
                  <a:lumMod val="50000"/>
                </a:schemeClr>
              </a:buClr>
              <a:buFont typeface="Wingdings" pitchFamily="2" charset="2"/>
              <a:buChar char="l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保存一个字符（英文字母、数字、符号）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lvl="1">
              <a:buClr>
                <a:schemeClr val="bg2">
                  <a:lumMod val="50000"/>
                </a:schemeClr>
              </a:buClr>
              <a:buFont typeface="Wingdings" pitchFamily="2" charset="2"/>
              <a:buChar char="l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可以表示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0~255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之间的整数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chemeClr val="bg2">
                  <a:lumMod val="50000"/>
                </a:schemeClr>
              </a:buClr>
              <a:buFont typeface="Wingdings" pitchFamily="2" charset="2"/>
              <a:buChar char="u"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内存以字节编址（寻址的最小单位是字节）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6502339" y="1988840"/>
            <a:ext cx="3696529" cy="3753442"/>
            <a:chOff x="7102690" y="2195838"/>
            <a:chExt cx="3696529" cy="3753442"/>
          </a:xfrm>
        </p:grpSpPr>
        <p:sp>
          <p:nvSpPr>
            <p:cNvPr id="6" name="Rectangle 1045"/>
            <p:cNvSpPr>
              <a:spLocks noChangeArrowheads="1"/>
            </p:cNvSpPr>
            <p:nvPr/>
          </p:nvSpPr>
          <p:spPr bwMode="auto">
            <a:xfrm>
              <a:off x="8534814" y="2195838"/>
              <a:ext cx="2255776" cy="3681434"/>
            </a:xfrm>
            <a:prstGeom prst="rect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Line 1046"/>
            <p:cNvSpPr>
              <a:spLocks noChangeShapeType="1"/>
            </p:cNvSpPr>
            <p:nvPr/>
          </p:nvSpPr>
          <p:spPr bwMode="auto">
            <a:xfrm>
              <a:off x="8534814" y="2497299"/>
              <a:ext cx="2255412" cy="0"/>
            </a:xfrm>
            <a:prstGeom prst="lin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Line 1047"/>
            <p:cNvSpPr>
              <a:spLocks noChangeShapeType="1"/>
            </p:cNvSpPr>
            <p:nvPr/>
          </p:nvSpPr>
          <p:spPr bwMode="auto">
            <a:xfrm>
              <a:off x="8534814" y="2784637"/>
              <a:ext cx="2255412" cy="0"/>
            </a:xfrm>
            <a:prstGeom prst="lin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Line 1048"/>
            <p:cNvSpPr>
              <a:spLocks noChangeShapeType="1"/>
            </p:cNvSpPr>
            <p:nvPr/>
          </p:nvSpPr>
          <p:spPr bwMode="auto">
            <a:xfrm>
              <a:off x="8534814" y="3073562"/>
              <a:ext cx="2255412" cy="0"/>
            </a:xfrm>
            <a:prstGeom prst="lin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Line 1049"/>
            <p:cNvSpPr>
              <a:spLocks noChangeShapeType="1"/>
            </p:cNvSpPr>
            <p:nvPr/>
          </p:nvSpPr>
          <p:spPr bwMode="auto">
            <a:xfrm>
              <a:off x="8534814" y="3360899"/>
              <a:ext cx="2255412" cy="0"/>
            </a:xfrm>
            <a:prstGeom prst="lin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Line 1050"/>
            <p:cNvSpPr>
              <a:spLocks noChangeShapeType="1"/>
            </p:cNvSpPr>
            <p:nvPr/>
          </p:nvSpPr>
          <p:spPr bwMode="auto">
            <a:xfrm flipV="1">
              <a:off x="8534814" y="3649823"/>
              <a:ext cx="2255776" cy="4773"/>
            </a:xfrm>
            <a:prstGeom prst="lin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Line 1051"/>
            <p:cNvSpPr>
              <a:spLocks noChangeShapeType="1"/>
            </p:cNvSpPr>
            <p:nvPr/>
          </p:nvSpPr>
          <p:spPr bwMode="auto">
            <a:xfrm>
              <a:off x="8534814" y="3938749"/>
              <a:ext cx="2255412" cy="0"/>
            </a:xfrm>
            <a:prstGeom prst="lin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Line 1052"/>
            <p:cNvSpPr>
              <a:spLocks noChangeShapeType="1"/>
            </p:cNvSpPr>
            <p:nvPr/>
          </p:nvSpPr>
          <p:spPr bwMode="auto">
            <a:xfrm>
              <a:off x="8534814" y="4226087"/>
              <a:ext cx="2255412" cy="0"/>
            </a:xfrm>
            <a:prstGeom prst="lin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Line 1053"/>
            <p:cNvSpPr>
              <a:spLocks noChangeShapeType="1"/>
            </p:cNvSpPr>
            <p:nvPr/>
          </p:nvSpPr>
          <p:spPr bwMode="auto">
            <a:xfrm>
              <a:off x="8534814" y="4515012"/>
              <a:ext cx="2255412" cy="0"/>
            </a:xfrm>
            <a:prstGeom prst="lin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Line 1054"/>
            <p:cNvSpPr>
              <a:spLocks noChangeShapeType="1"/>
            </p:cNvSpPr>
            <p:nvPr/>
          </p:nvSpPr>
          <p:spPr bwMode="auto">
            <a:xfrm>
              <a:off x="8534814" y="4802349"/>
              <a:ext cx="2255412" cy="0"/>
            </a:xfrm>
            <a:prstGeom prst="lin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Line 1055"/>
            <p:cNvSpPr>
              <a:spLocks noChangeShapeType="1"/>
            </p:cNvSpPr>
            <p:nvPr/>
          </p:nvSpPr>
          <p:spPr bwMode="auto">
            <a:xfrm>
              <a:off x="8534814" y="5091274"/>
              <a:ext cx="2255412" cy="0"/>
            </a:xfrm>
            <a:prstGeom prst="lin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Line 1056"/>
            <p:cNvSpPr>
              <a:spLocks noChangeShapeType="1"/>
            </p:cNvSpPr>
            <p:nvPr/>
          </p:nvSpPr>
          <p:spPr bwMode="auto">
            <a:xfrm>
              <a:off x="8543807" y="5380199"/>
              <a:ext cx="2255412" cy="0"/>
            </a:xfrm>
            <a:prstGeom prst="lin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Text Box 1062"/>
            <p:cNvSpPr txBox="1">
              <a:spLocks noChangeArrowheads="1"/>
            </p:cNvSpPr>
            <p:nvPr/>
          </p:nvSpPr>
          <p:spPr bwMode="auto">
            <a:xfrm>
              <a:off x="7102690" y="2204864"/>
              <a:ext cx="1313181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0012FF78</a:t>
              </a:r>
            </a:p>
          </p:txBody>
        </p:sp>
        <p:sp>
          <p:nvSpPr>
            <p:cNvPr id="19" name="Text Box 1063"/>
            <p:cNvSpPr txBox="1">
              <a:spLocks noChangeArrowheads="1"/>
            </p:cNvSpPr>
            <p:nvPr/>
          </p:nvSpPr>
          <p:spPr bwMode="auto">
            <a:xfrm>
              <a:off x="7102691" y="2493789"/>
              <a:ext cx="1313181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0012FF79</a:t>
              </a:r>
            </a:p>
          </p:txBody>
        </p:sp>
        <p:sp>
          <p:nvSpPr>
            <p:cNvPr id="20" name="Text Box 1065"/>
            <p:cNvSpPr txBox="1">
              <a:spLocks noChangeArrowheads="1"/>
            </p:cNvSpPr>
            <p:nvPr/>
          </p:nvSpPr>
          <p:spPr bwMode="auto">
            <a:xfrm>
              <a:off x="7102691" y="2782714"/>
              <a:ext cx="1512001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0012FF7A</a:t>
              </a:r>
            </a:p>
          </p:txBody>
        </p:sp>
        <p:sp>
          <p:nvSpPr>
            <p:cNvPr id="21" name="Text Box 1066"/>
            <p:cNvSpPr txBox="1">
              <a:spLocks noChangeArrowheads="1"/>
            </p:cNvSpPr>
            <p:nvPr/>
          </p:nvSpPr>
          <p:spPr bwMode="auto">
            <a:xfrm>
              <a:off x="7102691" y="3061610"/>
              <a:ext cx="1313181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0012FF7B</a:t>
              </a:r>
            </a:p>
          </p:txBody>
        </p:sp>
        <p:sp>
          <p:nvSpPr>
            <p:cNvPr id="22" name="Text Box 1067"/>
            <p:cNvSpPr txBox="1">
              <a:spLocks noChangeArrowheads="1"/>
            </p:cNvSpPr>
            <p:nvPr/>
          </p:nvSpPr>
          <p:spPr bwMode="auto">
            <a:xfrm>
              <a:off x="7102691" y="3360564"/>
              <a:ext cx="1313181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0012FF7C</a:t>
              </a:r>
            </a:p>
          </p:txBody>
        </p:sp>
        <p:sp>
          <p:nvSpPr>
            <p:cNvPr id="23" name="Text Box 1068"/>
            <p:cNvSpPr txBox="1">
              <a:spLocks noChangeArrowheads="1"/>
            </p:cNvSpPr>
            <p:nvPr/>
          </p:nvSpPr>
          <p:spPr bwMode="auto">
            <a:xfrm>
              <a:off x="7102691" y="3649489"/>
              <a:ext cx="1313181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0012FF7D</a:t>
              </a:r>
            </a:p>
          </p:txBody>
        </p:sp>
        <p:sp>
          <p:nvSpPr>
            <p:cNvPr id="24" name="Text Box 1069"/>
            <p:cNvSpPr txBox="1">
              <a:spLocks noChangeArrowheads="1"/>
            </p:cNvSpPr>
            <p:nvPr/>
          </p:nvSpPr>
          <p:spPr bwMode="auto">
            <a:xfrm>
              <a:off x="7102691" y="3938414"/>
              <a:ext cx="1313181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0012FF7E</a:t>
              </a:r>
            </a:p>
          </p:txBody>
        </p:sp>
        <p:sp>
          <p:nvSpPr>
            <p:cNvPr id="25" name="Text Box 1070"/>
            <p:cNvSpPr txBox="1">
              <a:spLocks noChangeArrowheads="1"/>
            </p:cNvSpPr>
            <p:nvPr/>
          </p:nvSpPr>
          <p:spPr bwMode="auto">
            <a:xfrm>
              <a:off x="7102691" y="4227339"/>
              <a:ext cx="1313181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0012FF7F</a:t>
              </a:r>
            </a:p>
          </p:txBody>
        </p:sp>
        <p:sp>
          <p:nvSpPr>
            <p:cNvPr id="26" name="Text Box 1071"/>
            <p:cNvSpPr txBox="1">
              <a:spLocks noChangeArrowheads="1"/>
            </p:cNvSpPr>
            <p:nvPr/>
          </p:nvSpPr>
          <p:spPr bwMode="auto">
            <a:xfrm>
              <a:off x="7102691" y="4516264"/>
              <a:ext cx="1313181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0012FF80</a:t>
              </a:r>
            </a:p>
          </p:txBody>
        </p:sp>
        <p:sp>
          <p:nvSpPr>
            <p:cNvPr id="27" name="Text Box 1072"/>
            <p:cNvSpPr txBox="1">
              <a:spLocks noChangeArrowheads="1"/>
            </p:cNvSpPr>
            <p:nvPr/>
          </p:nvSpPr>
          <p:spPr bwMode="auto">
            <a:xfrm>
              <a:off x="7102691" y="4825827"/>
              <a:ext cx="1313181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0012FF81</a:t>
              </a:r>
            </a:p>
          </p:txBody>
        </p:sp>
        <p:sp>
          <p:nvSpPr>
            <p:cNvPr id="28" name="Text Box 1073"/>
            <p:cNvSpPr txBox="1">
              <a:spLocks noChangeArrowheads="1"/>
            </p:cNvSpPr>
            <p:nvPr/>
          </p:nvSpPr>
          <p:spPr bwMode="auto">
            <a:xfrm>
              <a:off x="9490403" y="5452207"/>
              <a:ext cx="492443" cy="49707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vert="eaVert" wrap="squar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b="1">
                  <a:solidFill>
                    <a:schemeClr val="bg2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….</a:t>
              </a:r>
            </a:p>
          </p:txBody>
        </p:sp>
      </p:grpSp>
      <p:sp>
        <p:nvSpPr>
          <p:cNvPr id="30" name="Rectangle 2"/>
          <p:cNvSpPr txBox="1">
            <a:spLocks noChangeArrowheads="1"/>
          </p:cNvSpPr>
          <p:nvPr/>
        </p:nvSpPr>
        <p:spPr bwMode="black">
          <a:xfrm>
            <a:off x="1139986" y="2132856"/>
            <a:ext cx="6284907" cy="839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B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位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, B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字节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, KB, MB, GB, TB</a:t>
            </a:r>
          </a:p>
        </p:txBody>
      </p:sp>
      <p:pic>
        <p:nvPicPr>
          <p:cNvPr id="1026" name="Picture 2" descr="C:\Users\Eetze\Desktop\未标题-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4212" y="260648"/>
            <a:ext cx="6240835" cy="1465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028854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内存结构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9513876"/>
              </p:ext>
            </p:extLst>
          </p:nvPr>
        </p:nvGraphicFramePr>
        <p:xfrm>
          <a:off x="741096" y="2986509"/>
          <a:ext cx="10969940" cy="37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69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69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69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69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969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969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9699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9699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9699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9699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121888" marR="121888" marT="45798" marB="45798"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121888" marR="121888" marT="45798" marB="45798"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121888" marR="121888" marT="45798" marB="45798"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121888" marR="121888" marT="45798" marB="45798"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121888" marR="121888" marT="45798" marB="45798"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121888" marR="121888" marT="45798" marB="45798"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121888" marR="121888" marT="45798" marB="45798"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121888" marR="121888" marT="45798" marB="45798"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121888" marR="121888" marT="45798" marB="45798"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121888" marR="121888" marT="45798" marB="45798"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3160880"/>
              </p:ext>
            </p:extLst>
          </p:nvPr>
        </p:nvGraphicFramePr>
        <p:xfrm>
          <a:off x="703006" y="4343822"/>
          <a:ext cx="8125880" cy="37147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157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57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57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57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57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57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57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573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" name="直接连接符 5"/>
          <p:cNvCxnSpPr/>
          <p:nvPr/>
        </p:nvCxnSpPr>
        <p:spPr>
          <a:xfrm rot="10800000" flipV="1">
            <a:off x="703007" y="3357984"/>
            <a:ext cx="4380359" cy="10001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6226067" y="3357984"/>
            <a:ext cx="2571080" cy="10001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703007" y="4715297"/>
            <a:ext cx="85278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            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             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             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             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             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             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             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图片 8" descr="wenhuayongpinyi2_0043.jp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CFCFC"/>
              </a:clrFrom>
              <a:clrTo>
                <a:srgbClr val="FCFCFC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178583" y="2916656"/>
            <a:ext cx="1237927" cy="760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5845167" y="3967583"/>
            <a:ext cx="85702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latin typeface="微软雅黑" pitchFamily="34" charset="-122"/>
                <a:ea typeface="微软雅黑" pitchFamily="34" charset="-122"/>
              </a:rPr>
              <a:t>bit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3940663" y="3967583"/>
            <a:ext cx="85702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latin typeface="微软雅黑" pitchFamily="34" charset="-122"/>
                <a:ea typeface="微软雅黑" pitchFamily="34" charset="-122"/>
              </a:rPr>
              <a:t>bit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2893185" y="3967583"/>
            <a:ext cx="8570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latin typeface="微软雅黑" pitchFamily="34" charset="-122"/>
                <a:ea typeface="微软雅黑" pitchFamily="34" charset="-122"/>
              </a:rPr>
              <a:t>bit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1845709" y="3967583"/>
            <a:ext cx="85702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latin typeface="微软雅黑" pitchFamily="34" charset="-122"/>
                <a:ea typeface="微软雅黑" pitchFamily="34" charset="-122"/>
              </a:rPr>
              <a:t>bit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622594" y="3967583"/>
            <a:ext cx="138182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bit</a:t>
            </a:r>
            <a:r>
              <a:rPr lang="zh-CN" altLang="en-US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（位）</a:t>
            </a: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6987870" y="3967583"/>
            <a:ext cx="85702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latin typeface="微软雅黑" pitchFamily="34" charset="-122"/>
                <a:ea typeface="微软雅黑" pitchFamily="34" charset="-122"/>
              </a:rPr>
              <a:t>bit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7844895" y="3967583"/>
            <a:ext cx="8570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latin typeface="微软雅黑" pitchFamily="34" charset="-122"/>
                <a:ea typeface="微软雅黑" pitchFamily="34" charset="-122"/>
              </a:rPr>
              <a:t>bit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4892915" y="3967583"/>
            <a:ext cx="85702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latin typeface="微软雅黑" pitchFamily="34" charset="-122"/>
                <a:ea typeface="微软雅黑" pitchFamily="34" charset="-122"/>
              </a:rPr>
              <a:t>bit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4906705" y="2544489"/>
            <a:ext cx="1809279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>
                <a:solidFill>
                  <a:schemeClr val="accent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byte</a:t>
            </a:r>
            <a:r>
              <a:rPr lang="zh-CN" altLang="en-US" b="1">
                <a:solidFill>
                  <a:schemeClr val="accent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（字节）</a:t>
            </a: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black">
          <a:xfrm>
            <a:off x="5223030" y="1392658"/>
            <a:ext cx="1053825" cy="3698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8100">
            <a:solidFill>
              <a:schemeClr val="bg2">
                <a:lumMod val="50000"/>
              </a:schemeClr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altLang="zh-CN">
                <a:latin typeface="微软雅黑" pitchFamily="34" charset="-122"/>
                <a:ea typeface="微软雅黑" pitchFamily="34" charset="-122"/>
              </a:rPr>
              <a:t>Data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0" name="直接连接符 10"/>
          <p:cNvCxnSpPr/>
          <p:nvPr/>
        </p:nvCxnSpPr>
        <p:spPr>
          <a:xfrm flipH="1">
            <a:off x="798231" y="1786359"/>
            <a:ext cx="4380359" cy="112871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12"/>
          <p:cNvCxnSpPr/>
          <p:nvPr/>
        </p:nvCxnSpPr>
        <p:spPr>
          <a:xfrm>
            <a:off x="6321293" y="1786359"/>
            <a:ext cx="3169941" cy="112871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876331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数据如何在计算机中表示</a:t>
            </a:r>
          </a:p>
        </p:txBody>
      </p:sp>
      <p:sp>
        <p:nvSpPr>
          <p:cNvPr id="6" name="内容占位符 6"/>
          <p:cNvSpPr txBox="1">
            <a:spLocks/>
          </p:cNvSpPr>
          <p:nvPr/>
        </p:nvSpPr>
        <p:spPr bwMode="auto">
          <a:xfrm>
            <a:off x="765820" y="4509120"/>
            <a:ext cx="11103297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hangingPunct="0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 pitchFamily="2" charset="2"/>
              <a:buChar char="v"/>
            </a:pP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程序中通过数据类型定义变量</a:t>
            </a:r>
            <a:r>
              <a:rPr lang="zh-CN" altLang="en-US" sz="2800" b="1" ker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来表示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自己需要的数据</a:t>
            </a:r>
            <a:endParaRPr kumimoji="0" lang="en-US" altLang="zh-CN" sz="2800" b="1" i="0" u="none" strike="noStrike" kern="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342900" lvl="0" indent="-342900" eaLnBrk="0" hangingPunct="0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 pitchFamily="2" charset="2"/>
              <a:buChar char="v"/>
            </a:pPr>
            <a:r>
              <a:rPr lang="zh-CN" altLang="en-US" sz="2800" b="1" ker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可以给内存中</a:t>
            </a:r>
            <a:r>
              <a:rPr lang="zh-CN" altLang="en-US" sz="2800" b="1" ker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一块连续的空间</a:t>
            </a:r>
            <a:r>
              <a:rPr lang="zh-CN" altLang="en-US" sz="2800" b="1" ker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起一个名字，通过这个名字来操作它，这个名字就是变量名，也叫做标识符。</a:t>
            </a:r>
          </a:p>
          <a:p>
            <a:pPr marL="342900" lvl="0" indent="-342900" eaLnBrk="0" hangingPunct="0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 pitchFamily="2" charset="2"/>
              <a:buChar char="v"/>
            </a:pPr>
            <a:endParaRPr kumimoji="0" lang="en-US" altLang="zh-CN" sz="2800" b="1" i="0" u="none" strike="noStrike" kern="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6"/>
          <p:cNvSpPr txBox="1">
            <a:spLocks/>
          </p:cNvSpPr>
          <p:nvPr/>
        </p:nvSpPr>
        <p:spPr>
          <a:xfrm>
            <a:off x="6161089" y="1277069"/>
            <a:ext cx="5383398" cy="3160043"/>
          </a:xfrm>
          <a:prstGeom prst="rect">
            <a:avLst/>
          </a:prstGeom>
        </p:spPr>
        <p:txBody>
          <a:bodyPr/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50000"/>
                </a:schemeClr>
              </a:buClr>
              <a:buFont typeface="Wingdings" pitchFamily="2" charset="2"/>
              <a:buChar char="v"/>
            </a:pPr>
            <a:r>
              <a:rPr lang="zh-CN" altLang="en-US" b="1" ker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程序和数据</a:t>
            </a:r>
            <a:endParaRPr lang="en-US" altLang="zh-CN" b="1" kern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>
                <a:latin typeface="微软雅黑" pitchFamily="34" charset="-122"/>
                <a:ea typeface="微软雅黑" pitchFamily="34" charset="-122"/>
              </a:rPr>
              <a:t>程序中常量、变量表示数据。</a:t>
            </a: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>
                <a:latin typeface="微软雅黑" pitchFamily="34" charset="-122"/>
                <a:ea typeface="微软雅黑" pitchFamily="34" charset="-122"/>
              </a:rPr>
              <a:t>整型数据 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int</a:t>
            </a:r>
          </a:p>
          <a:p>
            <a:pPr lvl="1"/>
            <a:r>
              <a:rPr lang="zh-CN" altLang="en-US">
                <a:latin typeface="微软雅黑" pitchFamily="34" charset="-122"/>
                <a:ea typeface="微软雅黑" pitchFamily="34" charset="-122"/>
              </a:rPr>
              <a:t>实数     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float</a:t>
            </a:r>
          </a:p>
          <a:p>
            <a:pPr lvl="1"/>
            <a:r>
              <a:rPr lang="zh-CN" altLang="en-US">
                <a:latin typeface="微软雅黑" pitchFamily="34" charset="-122"/>
                <a:ea typeface="微软雅黑" pitchFamily="34" charset="-122"/>
              </a:rPr>
              <a:t>字符     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char</a:t>
            </a:r>
          </a:p>
          <a:p>
            <a:pPr lvl="1"/>
            <a:r>
              <a:rPr lang="zh-CN" altLang="en-US">
                <a:latin typeface="微软雅黑" pitchFamily="34" charset="-122"/>
                <a:ea typeface="微软雅黑" pitchFamily="34" charset="-122"/>
              </a:rPr>
              <a:t>字符串    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char[20]</a:t>
            </a:r>
          </a:p>
          <a:p>
            <a:pPr lvl="1"/>
            <a:r>
              <a:rPr lang="zh-CN" altLang="en-US">
                <a:latin typeface="微软雅黑" pitchFamily="34" charset="-122"/>
                <a:ea typeface="微软雅黑" pitchFamily="34" charset="-122"/>
              </a:rPr>
              <a:t>用户可以自定义自己的类型。</a:t>
            </a:r>
          </a:p>
        </p:txBody>
      </p:sp>
      <p:sp>
        <p:nvSpPr>
          <p:cNvPr id="8" name="内容占位符 2"/>
          <p:cNvSpPr txBox="1">
            <a:spLocks/>
          </p:cNvSpPr>
          <p:nvPr/>
        </p:nvSpPr>
        <p:spPr bwMode="auto">
          <a:xfrm>
            <a:off x="765820" y="1277069"/>
            <a:ext cx="5904003" cy="3160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"/>
            </a:pPr>
            <a:r>
              <a:rPr lang="zh-CN" altLang="en-US" b="1" ker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求两个数的和、差、积、商。</a:t>
            </a:r>
            <a:endParaRPr lang="en-US" altLang="zh-CN" b="1" kern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>
                <a:latin typeface="微软雅黑" pitchFamily="34" charset="-122"/>
                <a:ea typeface="微软雅黑" pitchFamily="34" charset="-122"/>
              </a:rPr>
              <a:t>计算机如何表示数？</a:t>
            </a: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>
                <a:latin typeface="微软雅黑" pitchFamily="34" charset="-122"/>
                <a:ea typeface="微软雅黑" pitchFamily="34" charset="-122"/>
              </a:rPr>
              <a:t>计算机能够表示年龄吗？</a:t>
            </a: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>
                <a:latin typeface="微软雅黑" pitchFamily="34" charset="-122"/>
                <a:ea typeface="微软雅黑" pitchFamily="34" charset="-122"/>
              </a:rPr>
              <a:t>计算机能够表工资吗？</a:t>
            </a: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>
                <a:latin typeface="微软雅黑" pitchFamily="34" charset="-122"/>
                <a:ea typeface="微软雅黑" pitchFamily="34" charset="-122"/>
              </a:rPr>
              <a:t>计算机能够表示字母吗？</a:t>
            </a: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>
                <a:latin typeface="微软雅黑" pitchFamily="34" charset="-122"/>
                <a:ea typeface="微软雅黑" pitchFamily="34" charset="-122"/>
              </a:rPr>
              <a:t>计算机能够表示人名吗？</a:t>
            </a: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>
                <a:latin typeface="微软雅黑" pitchFamily="34" charset="-122"/>
                <a:ea typeface="微软雅黑" pitchFamily="34" charset="-122"/>
              </a:rPr>
              <a:t>……….</a:t>
            </a:r>
          </a:p>
          <a:p>
            <a:pPr lvl="1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80381966"/>
      </p:ext>
    </p:extLst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数据如何在计算机中表示</a:t>
            </a:r>
          </a:p>
        </p:txBody>
      </p:sp>
      <p:sp>
        <p:nvSpPr>
          <p:cNvPr id="4" name="内容占位符 1"/>
          <p:cNvSpPr txBox="1">
            <a:spLocks/>
          </p:cNvSpPr>
          <p:nvPr/>
        </p:nvSpPr>
        <p:spPr bwMode="auto">
          <a:xfrm>
            <a:off x="761764" y="1285860"/>
            <a:ext cx="10474845" cy="464347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36000" tIns="45720" rIns="36000" bIns="45720" numCol="1" anchor="t" anchorCtr="0" compatLnSpc="1">
            <a:prstTxWarp prst="textNoShape">
              <a:avLst/>
            </a:prstTxWarp>
          </a:bodyPr>
          <a:lstStyle/>
          <a:p>
            <a:pPr marL="365760" marR="0" lvl="0" indent="-256032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" pitchFamily="2" charset="2"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/*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计算两个数的和并输出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*/</a:t>
            </a:r>
          </a:p>
          <a:p>
            <a:pPr marL="365760" marR="0" lvl="0" indent="-256032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" pitchFamily="2" charset="2"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#include &lt;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stdio.h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365760" marR="0" lvl="0" indent="-256032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" pitchFamily="2" charset="2"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main(void)</a:t>
            </a:r>
          </a:p>
          <a:p>
            <a:pPr marL="365760" marR="0" lvl="0" indent="-256032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" pitchFamily="2" charset="2"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{ </a:t>
            </a:r>
          </a:p>
          <a:p>
            <a:pPr marL="365760" marR="0" lvl="0" indent="-256032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" pitchFamily="2" charset="2"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 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add1, add2, sum;   </a:t>
            </a:r>
          </a:p>
          <a:p>
            <a:pPr marL="365760" marR="0" lvl="0" indent="-256032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" pitchFamily="2" charset="2"/>
              <a:buNone/>
              <a:tabLst/>
              <a:defRPr/>
            </a:pP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  <a:p>
            <a:pPr marL="365760" marR="0" lvl="0" indent="-256032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" pitchFamily="2" charset="2"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 add1 = 21;        </a:t>
            </a:r>
          </a:p>
          <a:p>
            <a:pPr marL="365760" marR="0" lvl="0" indent="-256032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" pitchFamily="2" charset="2"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 add2 = 34;        </a:t>
            </a:r>
          </a:p>
          <a:p>
            <a:pPr marL="365760" marR="0" lvl="0" indent="-256032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" pitchFamily="2" charset="2"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 sum = add1 + add2; 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// 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计算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add1+add2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的和赋给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sum</a:t>
            </a:r>
          </a:p>
          <a:p>
            <a:pPr marL="365760" lvl="0" indent="-256032" eaLnBrk="0" hangingPunct="0">
              <a:buClr>
                <a:schemeClr val="accent1"/>
              </a:buClr>
              <a:buSzPct val="68000"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 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printf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(“The sum is %</a:t>
            </a:r>
            <a:r>
              <a:rPr lang="en-US" altLang="zh-CN" sz="2400" b="1" kern="0" dirty="0">
                <a:latin typeface="Consolas" pitchFamily="49" charset="0"/>
                <a:cs typeface="Consolas" pitchFamily="49" charset="0"/>
              </a:rPr>
              <a:t>d</a:t>
            </a:r>
            <a:r>
              <a:rPr lang="zh-CN" altLang="en-US" sz="2400" b="1" kern="0" dirty="0">
                <a:latin typeface="Consolas" pitchFamily="49" charset="0"/>
                <a:cs typeface="Consolas" pitchFamily="49" charset="0"/>
              </a:rPr>
              <a:t>（说明后面数据作为整型输出）</a:t>
            </a:r>
            <a:r>
              <a:rPr lang="en-US" altLang="zh-CN" sz="2400" b="1" kern="0" dirty="0">
                <a:latin typeface="Consolas" pitchFamily="49" charset="0"/>
                <a:cs typeface="Consolas" pitchFamily="49" charset="0"/>
              </a:rPr>
              <a:t>", 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sum); </a:t>
            </a:r>
          </a:p>
          <a:p>
            <a:pPr marL="365760" marR="0" lvl="0" indent="-256032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" pitchFamily="2" charset="2"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 return 0;</a:t>
            </a:r>
          </a:p>
          <a:p>
            <a:pPr marL="365760" marR="0" lvl="0" indent="-256032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" pitchFamily="2" charset="2"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}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210411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数据如何在计算机中表示</a:t>
            </a:r>
          </a:p>
        </p:txBody>
      </p:sp>
      <p:sp>
        <p:nvSpPr>
          <p:cNvPr id="4" name="TextBox 7"/>
          <p:cNvSpPr txBox="1">
            <a:spLocks noChangeArrowheads="1"/>
          </p:cNvSpPr>
          <p:nvPr/>
        </p:nvSpPr>
        <p:spPr bwMode="auto">
          <a:xfrm>
            <a:off x="4579274" y="1414463"/>
            <a:ext cx="2854640" cy="64611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8100">
            <a:solidFill>
              <a:schemeClr val="bg2">
                <a:lumMod val="5000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6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CN" sz="3600" dirty="0">
                <a:latin typeface="Consolas" pitchFamily="49" charset="0"/>
                <a:cs typeface="Consolas" pitchFamily="49" charset="0"/>
              </a:rPr>
              <a:t> a = 3;</a:t>
            </a:r>
            <a:endParaRPr lang="zh-CN" altLang="en-US" sz="3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椭圆形标注 4"/>
          <p:cNvSpPr/>
          <p:nvPr/>
        </p:nvSpPr>
        <p:spPr>
          <a:xfrm>
            <a:off x="1845940" y="1828017"/>
            <a:ext cx="1647728" cy="1296988"/>
          </a:xfrm>
          <a:prstGeom prst="wedgeEllipseCallout">
            <a:avLst>
              <a:gd name="adj1" fmla="val 115522"/>
              <a:gd name="adj2" fmla="val -46134"/>
            </a:avLst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80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</a:t>
            </a:r>
            <a:endParaRPr lang="en-US" altLang="zh-CN" sz="2800">
              <a:solidFill>
                <a:schemeClr val="bg2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defRPr/>
            </a:pPr>
            <a:r>
              <a:rPr lang="zh-CN" altLang="en-US" sz="280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类型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951702" y="4068521"/>
            <a:ext cx="2285421" cy="785818"/>
          </a:xfrm>
          <a:prstGeom prst="rect">
            <a:avLst/>
          </a:prstGeom>
          <a:solidFill>
            <a:srgbClr val="BBE0E3"/>
          </a:solidFill>
          <a:ln w="38100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3200" b="1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数据类型</a:t>
            </a: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6094413" y="4854339"/>
            <a:ext cx="0" cy="633276"/>
          </a:xfrm>
          <a:prstGeom prst="line">
            <a:avLst/>
          </a:prstGeom>
          <a:noFill/>
          <a:ln w="38100">
            <a:solidFill>
              <a:schemeClr val="bg2">
                <a:lumMod val="5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7237123" y="4425711"/>
            <a:ext cx="958601" cy="0"/>
          </a:xfrm>
          <a:prstGeom prst="line">
            <a:avLst/>
          </a:prstGeom>
          <a:noFill/>
          <a:ln w="38100">
            <a:solidFill>
              <a:schemeClr val="bg2">
                <a:lumMod val="5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9" name="Line 16"/>
          <p:cNvSpPr>
            <a:spLocks noChangeShapeType="1"/>
          </p:cNvSpPr>
          <p:nvPr/>
        </p:nvSpPr>
        <p:spPr bwMode="auto">
          <a:xfrm flipH="1">
            <a:off x="3798421" y="4425711"/>
            <a:ext cx="1153282" cy="0"/>
          </a:xfrm>
          <a:prstGeom prst="line">
            <a:avLst/>
          </a:prstGeom>
          <a:noFill/>
          <a:ln w="38100">
            <a:solidFill>
              <a:schemeClr val="bg2">
                <a:lumMod val="5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" name="Line 18"/>
          <p:cNvSpPr>
            <a:spLocks noChangeShapeType="1"/>
          </p:cNvSpPr>
          <p:nvPr/>
        </p:nvSpPr>
        <p:spPr bwMode="auto">
          <a:xfrm flipV="1">
            <a:off x="6094413" y="3492259"/>
            <a:ext cx="0" cy="576262"/>
          </a:xfrm>
          <a:prstGeom prst="line">
            <a:avLst/>
          </a:prstGeom>
          <a:noFill/>
          <a:ln w="38100">
            <a:solidFill>
              <a:schemeClr val="bg2">
                <a:lumMod val="5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5446146" y="2996952"/>
            <a:ext cx="199974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chemeClr val="accent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存储空间</a:t>
            </a: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5446146" y="5559623"/>
            <a:ext cx="23044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chemeClr val="accent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数值范围</a:t>
            </a:r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7998930" y="4211397"/>
            <a:ext cx="201877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400" b="1" dirty="0">
                <a:solidFill>
                  <a:schemeClr val="accent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存储形式</a:t>
            </a:r>
          </a:p>
        </p:txBody>
      </p: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1428345" y="4211398"/>
            <a:ext cx="23044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zh-CN" altLang="en-US" sz="24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运算种类</a:t>
            </a:r>
          </a:p>
        </p:txBody>
      </p:sp>
    </p:spTree>
    <p:extLst>
      <p:ext uri="{BB962C8B-B14F-4D97-AF65-F5344CB8AC3E}">
        <p14:creationId xmlns:p14="http://schemas.microsoft.com/office/powerpoint/2010/main" val="209717171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/>
      <p:bldP spid="12" grpId="0"/>
      <p:bldP spid="13" grpId="0"/>
      <p:bldP spid="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Consolas" pitchFamily="49" charset="0"/>
                <a:cs typeface="Consolas" pitchFamily="49" charset="0"/>
              </a:rPr>
              <a:t>使用</a:t>
            </a:r>
            <a:r>
              <a:rPr lang="en-US" altLang="zh-CN" b="1" dirty="0" err="1">
                <a:latin typeface="Consolas" pitchFamily="49" charset="0"/>
                <a:cs typeface="Consolas" pitchFamily="49" charset="0"/>
              </a:rPr>
              <a:t>sizeof</a:t>
            </a:r>
            <a:r>
              <a:rPr lang="zh-CN" altLang="en-US" b="1" dirty="0">
                <a:latin typeface="Consolas" pitchFamily="49" charset="0"/>
                <a:cs typeface="Consolas" pitchFamily="49" charset="0"/>
              </a:rPr>
              <a:t>测试数据类型长度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909836" y="1238542"/>
            <a:ext cx="10287000" cy="4464496"/>
          </a:xfrm>
        </p:spPr>
        <p:txBody>
          <a:bodyPr/>
          <a:lstStyle/>
          <a:p>
            <a:r>
              <a:rPr lang="en-US" altLang="zh-CN" dirty="0" err="1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sizeof</a:t>
            </a:r>
            <a:r>
              <a:rPr lang="zh-CN" altLang="en-US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可以得到变量或数据类型占用的字节数</a:t>
            </a:r>
            <a:endParaRPr lang="en-US" altLang="zh-CN" dirty="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  <a:p>
            <a:r>
              <a:rPr lang="zh-CN" altLang="en-US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基本形式：</a:t>
            </a:r>
            <a:endParaRPr lang="en-US" altLang="zh-CN" dirty="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  <a:p>
            <a:pPr lvl="1"/>
            <a:r>
              <a:rPr lang="en-US" altLang="zh-CN" dirty="0" err="1">
                <a:latin typeface="Consolas" pitchFamily="49" charset="0"/>
                <a:ea typeface="微软雅黑" pitchFamily="34" charset="-122"/>
                <a:cs typeface="Consolas" pitchFamily="49" charset="0"/>
              </a:rPr>
              <a:t>sizeof</a:t>
            </a:r>
            <a:r>
              <a:rPr lang="en-US" altLang="zh-CN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(</a:t>
            </a:r>
            <a:r>
              <a:rPr lang="zh-CN" altLang="en-US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数据值</a:t>
            </a:r>
            <a:r>
              <a:rPr lang="en-US" altLang="zh-CN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)</a:t>
            </a:r>
          </a:p>
          <a:p>
            <a:pPr lvl="1"/>
            <a:r>
              <a:rPr lang="en-US" altLang="zh-CN" dirty="0" err="1">
                <a:latin typeface="Consolas" pitchFamily="49" charset="0"/>
                <a:ea typeface="微软雅黑" pitchFamily="34" charset="-122"/>
                <a:cs typeface="Consolas" pitchFamily="49" charset="0"/>
              </a:rPr>
              <a:t>sizeof</a:t>
            </a:r>
            <a:r>
              <a:rPr lang="en-US" altLang="zh-CN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(</a:t>
            </a:r>
            <a:r>
              <a:rPr lang="zh-CN" altLang="en-US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数据类型</a:t>
            </a:r>
            <a:r>
              <a:rPr lang="en-US" altLang="zh-CN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)</a:t>
            </a:r>
          </a:p>
          <a:p>
            <a:r>
              <a:rPr lang="zh-CN" altLang="en-US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举例：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26060" y="3501008"/>
            <a:ext cx="5903962" cy="230832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3810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4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CN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24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sz="2400" dirty="0">
                <a:latin typeface="Consolas" pitchFamily="49" charset="0"/>
                <a:cs typeface="Consolas" pitchFamily="49" charset="0"/>
              </a:rPr>
              <a:t> = 2;</a:t>
            </a:r>
          </a:p>
          <a:p>
            <a:pPr>
              <a:defRPr/>
            </a:pPr>
            <a:endParaRPr lang="en-US" altLang="zh-CN" sz="2400" dirty="0">
              <a:latin typeface="Consolas" pitchFamily="49" charset="0"/>
              <a:cs typeface="Consolas" pitchFamily="49" charset="0"/>
            </a:endParaRPr>
          </a:p>
          <a:p>
            <a:pPr>
              <a:defRPr/>
            </a:pPr>
            <a:r>
              <a:rPr lang="en-US" altLang="zh-CN" sz="2400" dirty="0" err="1">
                <a:latin typeface="Consolas" pitchFamily="49" charset="0"/>
                <a:cs typeface="Consolas" pitchFamily="49" charset="0"/>
              </a:rPr>
              <a:t>sizeof</a:t>
            </a:r>
            <a:r>
              <a:rPr lang="en-US" altLang="zh-CN" sz="24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zh-CN" sz="24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CN" sz="2400" dirty="0">
                <a:latin typeface="Consolas" pitchFamily="49" charset="0"/>
                <a:cs typeface="Consolas" pitchFamily="49" charset="0"/>
              </a:rPr>
              <a:t>);          // </a:t>
            </a:r>
            <a:r>
              <a:rPr lang="zh-CN" altLang="en-US" sz="2400" dirty="0">
                <a:latin typeface="Consolas" pitchFamily="49" charset="0"/>
                <a:cs typeface="Consolas" pitchFamily="49" charset="0"/>
              </a:rPr>
              <a:t>结果</a:t>
            </a:r>
            <a:r>
              <a:rPr lang="en-US" altLang="zh-CN" sz="2400" dirty="0">
                <a:latin typeface="Consolas" pitchFamily="49" charset="0"/>
                <a:cs typeface="Consolas" pitchFamily="49" charset="0"/>
              </a:rPr>
              <a:t>4</a:t>
            </a:r>
          </a:p>
          <a:p>
            <a:pPr>
              <a:defRPr/>
            </a:pPr>
            <a:r>
              <a:rPr lang="en-US" altLang="zh-CN" sz="2400" dirty="0" err="1">
                <a:latin typeface="Consolas" pitchFamily="49" charset="0"/>
                <a:cs typeface="Consolas" pitchFamily="49" charset="0"/>
              </a:rPr>
              <a:t>sizeof</a:t>
            </a:r>
            <a:r>
              <a:rPr lang="en-US" altLang="zh-CN" sz="24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zh-CN" sz="24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sz="2400" dirty="0">
                <a:latin typeface="Consolas" pitchFamily="49" charset="0"/>
                <a:cs typeface="Consolas" pitchFamily="49" charset="0"/>
              </a:rPr>
              <a:t>);            // </a:t>
            </a:r>
            <a:r>
              <a:rPr lang="zh-CN" altLang="en-US" sz="2400" dirty="0">
                <a:latin typeface="Consolas" pitchFamily="49" charset="0"/>
                <a:cs typeface="Consolas" pitchFamily="49" charset="0"/>
              </a:rPr>
              <a:t>结果</a:t>
            </a:r>
            <a:r>
              <a:rPr lang="en-US" altLang="zh-CN" sz="2400" dirty="0">
                <a:latin typeface="Consolas" pitchFamily="49" charset="0"/>
                <a:cs typeface="Consolas" pitchFamily="49" charset="0"/>
              </a:rPr>
              <a:t>4</a:t>
            </a:r>
          </a:p>
          <a:p>
            <a:pPr>
              <a:defRPr/>
            </a:pPr>
            <a:r>
              <a:rPr lang="en-US" altLang="zh-CN" sz="2400" dirty="0" err="1">
                <a:latin typeface="Consolas" pitchFamily="49" charset="0"/>
                <a:cs typeface="Consolas" pitchFamily="49" charset="0"/>
              </a:rPr>
              <a:t>sizeof</a:t>
            </a:r>
            <a:r>
              <a:rPr lang="en-US" altLang="zh-CN" sz="2400" dirty="0">
                <a:latin typeface="Consolas" pitchFamily="49" charset="0"/>
                <a:cs typeface="Consolas" pitchFamily="49" charset="0"/>
              </a:rPr>
              <a:t>(2);            // </a:t>
            </a:r>
            <a:r>
              <a:rPr lang="zh-CN" altLang="en-US" sz="2400" dirty="0">
                <a:latin typeface="Consolas" pitchFamily="49" charset="0"/>
                <a:cs typeface="Consolas" pitchFamily="49" charset="0"/>
              </a:rPr>
              <a:t>结果</a:t>
            </a:r>
            <a:r>
              <a:rPr lang="en-US" altLang="zh-CN" sz="2400" dirty="0">
                <a:latin typeface="Consolas" pitchFamily="49" charset="0"/>
                <a:cs typeface="Consolas" pitchFamily="49" charset="0"/>
              </a:rPr>
              <a:t>4</a:t>
            </a:r>
          </a:p>
          <a:p>
            <a:pPr>
              <a:defRPr/>
            </a:pPr>
            <a:endParaRPr lang="en-US" altLang="zh-CN" sz="2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511673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数据如何在计算机中表示</a:t>
            </a: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847972" y="980728"/>
            <a:ext cx="10287000" cy="4464496"/>
          </a:xfrm>
        </p:spPr>
        <p:txBody>
          <a:bodyPr/>
          <a:lstStyle/>
          <a:p>
            <a:pPr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v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变量声明的基本语法：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     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数据类型是一样的  变量名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1,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变量名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2 …,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变量名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n;</a:t>
            </a:r>
          </a:p>
          <a:p>
            <a:pPr marL="0" indent="0">
              <a:buNone/>
            </a:pPr>
            <a:br>
              <a:rPr lang="en-US" altLang="zh-CN" dirty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             unsigned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（正数）  </a:t>
            </a:r>
            <a:r>
              <a:rPr lang="en-US" altLang="zh-CN" dirty="0" err="1">
                <a:solidFill>
                  <a:schemeClr val="tx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b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age = </a:t>
            </a:r>
            <a:r>
              <a:rPr lang="en-US" altLang="zh-CN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en-US" altLang="zh-CN" b="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pPr>
              <a:buFont typeface="Wingdings" pitchFamily="2" charset="2"/>
              <a:buNone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                                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无符号长整型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            extern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const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>
                <a:solidFill>
                  <a:schemeClr val="tx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unsigned long </a:t>
            </a:r>
            <a:r>
              <a:rPr lang="en-US" altLang="zh-CN" dirty="0" err="1">
                <a:solidFill>
                  <a:schemeClr val="tx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b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x,  y;</a:t>
            </a:r>
          </a:p>
          <a:p>
            <a:pPr>
              <a:buFont typeface="Wingdings" pitchFamily="2" charset="2"/>
              <a:buNone/>
            </a:pP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None/>
            </a:pP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None/>
            </a:pP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左大括号 4"/>
          <p:cNvSpPr/>
          <p:nvPr/>
        </p:nvSpPr>
        <p:spPr>
          <a:xfrm rot="16200000">
            <a:off x="3467546" y="2102841"/>
            <a:ext cx="357188" cy="2160240"/>
          </a:xfrm>
          <a:prstGeom prst="leftBrac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左大括号 5"/>
          <p:cNvSpPr/>
          <p:nvPr/>
        </p:nvSpPr>
        <p:spPr>
          <a:xfrm rot="16200000">
            <a:off x="5615694" y="2570893"/>
            <a:ext cx="357188" cy="1224136"/>
          </a:xfrm>
          <a:prstGeom prst="leftBrac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2854052" y="3432993"/>
            <a:ext cx="1512169" cy="500063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数据类型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4942284" y="3432993"/>
            <a:ext cx="1656184" cy="500063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变量列表</a:t>
            </a:r>
          </a:p>
        </p:txBody>
      </p:sp>
      <p:sp>
        <p:nvSpPr>
          <p:cNvPr id="9" name="左大括号 8"/>
          <p:cNvSpPr/>
          <p:nvPr/>
        </p:nvSpPr>
        <p:spPr>
          <a:xfrm rot="16200000">
            <a:off x="4916128" y="2534299"/>
            <a:ext cx="357187" cy="5023717"/>
          </a:xfrm>
          <a:prstGeom prst="leftBrac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左大括号 9"/>
          <p:cNvSpPr/>
          <p:nvPr/>
        </p:nvSpPr>
        <p:spPr>
          <a:xfrm rot="16200000">
            <a:off x="8156314" y="4717317"/>
            <a:ext cx="357187" cy="666576"/>
          </a:xfrm>
          <a:prstGeom prst="leftBrac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3070076" y="5377209"/>
            <a:ext cx="4000989" cy="500063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（带附加声明）数据类型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7606580" y="5373216"/>
            <a:ext cx="1512513" cy="500063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变量列表</a:t>
            </a:r>
          </a:p>
        </p:txBody>
      </p:sp>
    </p:spTree>
    <p:extLst>
      <p:ext uri="{BB962C8B-B14F-4D97-AF65-F5344CB8AC3E}">
        <p14:creationId xmlns:p14="http://schemas.microsoft.com/office/powerpoint/2010/main" val="1337663969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上一讲知识复习</a:t>
            </a:r>
          </a:p>
        </p:txBody>
      </p:sp>
      <p:sp>
        <p:nvSpPr>
          <p:cNvPr id="5" name="矩形 3"/>
          <p:cNvSpPr txBox="1">
            <a:spLocks noChangeArrowheads="1"/>
          </p:cNvSpPr>
          <p:nvPr/>
        </p:nvSpPr>
        <p:spPr bwMode="auto">
          <a:xfrm>
            <a:off x="1352028" y="1268760"/>
            <a:ext cx="10287000" cy="446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Wingdings" pitchFamily="2" charset="2"/>
              <a:buChar char="u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什么是程序</a:t>
            </a: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Wingdings" pitchFamily="2" charset="2"/>
              <a:buChar char="u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两种注释方法</a:t>
            </a:r>
            <a:endParaRPr lang="zh-CN" altLang="zh-CN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Wingdings" pitchFamily="2" charset="2"/>
              <a:buChar char="u"/>
            </a:pPr>
            <a:r>
              <a:rPr lang="en-US" altLang="zh-CN">
                <a:latin typeface="微软雅黑" pitchFamily="34" charset="-122"/>
                <a:ea typeface="微软雅黑" pitchFamily="34" charset="-122"/>
              </a:rPr>
              <a:t>main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函数写法</a:t>
            </a: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Wingdings" pitchFamily="2" charset="2"/>
              <a:buChar char="u"/>
            </a:pPr>
            <a:r>
              <a:rPr lang="en-US" altLang="zh-CN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程序开发步骤</a:t>
            </a: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u"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1632505"/>
      </p:ext>
    </p:extLst>
  </p:cSld>
  <p:clrMapOvr>
    <a:masterClrMapping/>
  </p:clrMapOvr>
  <p:transition spd="med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数据如何在计算机中表示</a:t>
            </a: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136004" y="1124744"/>
            <a:ext cx="10287000" cy="4896544"/>
          </a:xfrm>
        </p:spPr>
        <p:txBody>
          <a:bodyPr/>
          <a:lstStyle/>
          <a:p>
            <a:pPr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v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类型说明：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u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存储类型说明符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u"/>
            </a:pPr>
            <a:r>
              <a:rPr lang="zh-CN" altLang="en-US" b="1" dirty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类型说明符</a:t>
            </a:r>
            <a:endParaRPr lang="en-US" altLang="zh-CN" b="1" dirty="0">
              <a:solidFill>
                <a:schemeClr val="bg2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u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类型限定说明符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u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函数说明符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v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变量名（标识符、变量名）（重点）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u"/>
            </a:pPr>
            <a:r>
              <a:rPr lang="zh-CN" altLang="en-US" b="1" dirty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变量名由数字，字母和下划线组成</a:t>
            </a:r>
          </a:p>
          <a:p>
            <a:pPr lvl="1"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u"/>
            </a:pPr>
            <a:r>
              <a:rPr lang="zh-CN" altLang="en-US" b="1" dirty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数字不能打头</a:t>
            </a:r>
          </a:p>
          <a:p>
            <a:pPr lvl="1"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u"/>
            </a:pPr>
            <a:r>
              <a:rPr lang="zh-CN" altLang="en-US" b="1" dirty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不能使用</a:t>
            </a:r>
            <a:r>
              <a:rPr lang="en-US" altLang="zh-CN" b="1" dirty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b="1" dirty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语言中的关键字</a:t>
            </a:r>
          </a:p>
          <a:p>
            <a:pPr lvl="1"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u"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语言的变量名中的</a:t>
            </a:r>
            <a:r>
              <a:rPr lang="zh-CN" altLang="en-US" b="1" dirty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字母区分大小写</a:t>
            </a:r>
          </a:p>
          <a:p>
            <a:pPr lvl="1"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u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变量名应该尽量有意义，参考编程规范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右箭头​​ 1"/>
          <p:cNvSpPr/>
          <p:nvPr/>
        </p:nvSpPr>
        <p:spPr>
          <a:xfrm rot="10800000" flipV="1">
            <a:off x="5408416" y="1735444"/>
            <a:ext cx="2975258" cy="720725"/>
          </a:xfrm>
          <a:prstGeom prst="rightArrow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zh-CN" altLang="en-US" sz="2000" b="1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有且只有一个</a:t>
            </a:r>
          </a:p>
        </p:txBody>
      </p:sp>
    </p:spTree>
    <p:extLst>
      <p:ext uri="{BB962C8B-B14F-4D97-AF65-F5344CB8AC3E}">
        <p14:creationId xmlns:p14="http://schemas.microsoft.com/office/powerpoint/2010/main" val="338800792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数据如何在计算机中表示</a:t>
            </a:r>
          </a:p>
        </p:txBody>
      </p:sp>
      <p:sp>
        <p:nvSpPr>
          <p:cNvPr id="5" name="内容占位符 8"/>
          <p:cNvSpPr txBox="1">
            <a:spLocks/>
          </p:cNvSpPr>
          <p:nvPr/>
        </p:nvSpPr>
        <p:spPr>
          <a:xfrm>
            <a:off x="1218882" y="2247900"/>
            <a:ext cx="4155450" cy="3886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810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365125" indent="-255588" eaLnBrk="0" hangingPunct="0">
              <a:lnSpc>
                <a:spcPct val="110000"/>
              </a:lnSpc>
              <a:spcBef>
                <a:spcPct val="10000"/>
              </a:spcBef>
              <a:buClr>
                <a:schemeClr val="accent1"/>
              </a:buClr>
              <a:defRPr/>
            </a:pPr>
            <a:r>
              <a:rPr lang="en-US" altLang="zh-CN" sz="3200" b="1" kern="0" dirty="0" err="1">
                <a:latin typeface="Consolas" pitchFamily="49" charset="0"/>
                <a:ea typeface="+mn-ea"/>
                <a:cs typeface="Consolas" pitchFamily="49" charset="0"/>
              </a:rPr>
              <a:t>GoodName</a:t>
            </a:r>
            <a:endParaRPr lang="en-US" altLang="zh-CN" sz="3200" b="1" kern="0" dirty="0">
              <a:latin typeface="Consolas" pitchFamily="49" charset="0"/>
              <a:ea typeface="+mn-ea"/>
              <a:cs typeface="Consolas" pitchFamily="49" charset="0"/>
            </a:endParaRPr>
          </a:p>
          <a:p>
            <a:pPr marL="365125" indent="-255588" eaLnBrk="0" hangingPunct="0">
              <a:lnSpc>
                <a:spcPct val="110000"/>
              </a:lnSpc>
              <a:spcBef>
                <a:spcPct val="10000"/>
              </a:spcBef>
              <a:buClr>
                <a:schemeClr val="accent1"/>
              </a:buClr>
              <a:defRPr/>
            </a:pPr>
            <a:r>
              <a:rPr lang="en-US" altLang="zh-CN" sz="3200" b="1" kern="0" dirty="0" err="1">
                <a:latin typeface="Consolas" pitchFamily="49" charset="0"/>
                <a:ea typeface="+mn-ea"/>
                <a:cs typeface="Consolas" pitchFamily="49" charset="0"/>
              </a:rPr>
              <a:t>goodname</a:t>
            </a:r>
            <a:endParaRPr lang="en-US" altLang="zh-CN" sz="3200" b="1" kern="0" dirty="0">
              <a:latin typeface="Consolas" pitchFamily="49" charset="0"/>
              <a:ea typeface="+mn-ea"/>
              <a:cs typeface="Consolas" pitchFamily="49" charset="0"/>
            </a:endParaRPr>
          </a:p>
          <a:p>
            <a:pPr marL="365125" indent="-255588" eaLnBrk="0" hangingPunct="0">
              <a:lnSpc>
                <a:spcPct val="110000"/>
              </a:lnSpc>
              <a:spcBef>
                <a:spcPct val="10000"/>
              </a:spcBef>
              <a:buClr>
                <a:schemeClr val="accent1"/>
              </a:buClr>
              <a:defRPr/>
            </a:pPr>
            <a:r>
              <a:rPr lang="en-US" altLang="zh-CN" sz="3200" b="1" kern="0" dirty="0">
                <a:latin typeface="Consolas" pitchFamily="49" charset="0"/>
                <a:ea typeface="+mn-ea"/>
                <a:cs typeface="Consolas" pitchFamily="49" charset="0"/>
              </a:rPr>
              <a:t>_</a:t>
            </a:r>
            <a:r>
              <a:rPr lang="en-US" altLang="zh-CN" sz="3200" b="1" kern="0" dirty="0" err="1">
                <a:latin typeface="Consolas" pitchFamily="49" charset="0"/>
                <a:ea typeface="+mn-ea"/>
                <a:cs typeface="Consolas" pitchFamily="49" charset="0"/>
              </a:rPr>
              <a:t>ma_ma</a:t>
            </a:r>
            <a:r>
              <a:rPr lang="en-US" altLang="zh-CN" sz="3200" b="1" kern="0" dirty="0">
                <a:latin typeface="Consolas" pitchFamily="49" charset="0"/>
                <a:ea typeface="+mn-ea"/>
                <a:cs typeface="Consolas" pitchFamily="49" charset="0"/>
              </a:rPr>
              <a:t>_</a:t>
            </a:r>
          </a:p>
          <a:p>
            <a:pPr marL="365125" indent="-255588" eaLnBrk="0" hangingPunct="0">
              <a:lnSpc>
                <a:spcPct val="110000"/>
              </a:lnSpc>
              <a:spcBef>
                <a:spcPct val="10000"/>
              </a:spcBef>
              <a:buClr>
                <a:schemeClr val="accent1"/>
              </a:buClr>
              <a:defRPr/>
            </a:pPr>
            <a:r>
              <a:rPr lang="en-US" altLang="zh-CN" sz="3200" b="1" kern="0" dirty="0">
                <a:latin typeface="Consolas" pitchFamily="49" charset="0"/>
                <a:ea typeface="+mn-ea"/>
                <a:cs typeface="Consolas" pitchFamily="49" charset="0"/>
              </a:rPr>
              <a:t>Cup123</a:t>
            </a:r>
          </a:p>
          <a:p>
            <a:pPr marL="365125" indent="-255588" eaLnBrk="0" hangingPunct="0">
              <a:lnSpc>
                <a:spcPct val="110000"/>
              </a:lnSpc>
              <a:spcBef>
                <a:spcPct val="10000"/>
              </a:spcBef>
              <a:buClr>
                <a:schemeClr val="accent1"/>
              </a:buClr>
              <a:defRPr/>
            </a:pPr>
            <a:r>
              <a:rPr lang="en-US" altLang="zh-CN" sz="3200" b="1" kern="0" dirty="0">
                <a:latin typeface="Consolas" pitchFamily="49" charset="0"/>
                <a:ea typeface="+mn-ea"/>
                <a:cs typeface="Consolas" pitchFamily="49" charset="0"/>
              </a:rPr>
              <a:t>F1f4_333</a:t>
            </a:r>
          </a:p>
          <a:p>
            <a:pPr marL="365125" indent="-255588" eaLnBrk="0" hangingPunct="0">
              <a:lnSpc>
                <a:spcPct val="110000"/>
              </a:lnSpc>
              <a:spcBef>
                <a:spcPct val="10000"/>
              </a:spcBef>
              <a:buClr>
                <a:schemeClr val="accent1"/>
              </a:buClr>
              <a:defRPr/>
            </a:pPr>
            <a:r>
              <a:rPr lang="en-US" altLang="zh-CN" sz="3200" b="1" kern="0" dirty="0" err="1">
                <a:latin typeface="Consolas" pitchFamily="49" charset="0"/>
                <a:ea typeface="+mn-ea"/>
                <a:cs typeface="Consolas" pitchFamily="49" charset="0"/>
              </a:rPr>
              <a:t>int</a:t>
            </a:r>
            <a:r>
              <a:rPr lang="en-US" altLang="zh-CN" sz="3200" b="1" kern="0" dirty="0"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lang="en-US" altLang="zh-CN" sz="3200" b="1" kern="0" dirty="0" err="1">
                <a:latin typeface="Consolas" pitchFamily="49" charset="0"/>
                <a:ea typeface="+mn-ea"/>
                <a:cs typeface="Consolas" pitchFamily="49" charset="0"/>
              </a:rPr>
              <a:t>printf</a:t>
            </a:r>
            <a:r>
              <a:rPr lang="en-US" altLang="zh-CN" sz="3200" b="1" kern="0" dirty="0">
                <a:latin typeface="Consolas" pitchFamily="49" charset="0"/>
                <a:ea typeface="+mn-ea"/>
                <a:cs typeface="Consolas" pitchFamily="49" charset="0"/>
              </a:rPr>
              <a:t>;</a:t>
            </a:r>
          </a:p>
        </p:txBody>
      </p:sp>
      <p:sp>
        <p:nvSpPr>
          <p:cNvPr id="6" name="内容占位符 10"/>
          <p:cNvSpPr txBox="1">
            <a:spLocks/>
          </p:cNvSpPr>
          <p:nvPr/>
        </p:nvSpPr>
        <p:spPr>
          <a:xfrm>
            <a:off x="6602280" y="2247900"/>
            <a:ext cx="3956628" cy="3886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810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365125" indent="-255588" eaLnBrk="0" hangingPunct="0">
              <a:lnSpc>
                <a:spcPct val="110000"/>
              </a:lnSpc>
              <a:spcBef>
                <a:spcPct val="10000"/>
              </a:spcBef>
              <a:buClr>
                <a:schemeClr val="accent1"/>
              </a:buClr>
              <a:defRPr/>
            </a:pPr>
            <a:r>
              <a:rPr lang="en-US" altLang="zh-CN" sz="3200" b="1" kern="0" err="1">
                <a:latin typeface="Consolas" pitchFamily="49" charset="0"/>
                <a:ea typeface="+mn-ea"/>
                <a:cs typeface="Consolas" pitchFamily="49" charset="0"/>
              </a:rPr>
              <a:t>int</a:t>
            </a:r>
            <a:endParaRPr lang="en-US" altLang="zh-CN" sz="3200" b="1" kern="0">
              <a:latin typeface="Consolas" pitchFamily="49" charset="0"/>
              <a:ea typeface="+mn-ea"/>
              <a:cs typeface="Consolas" pitchFamily="49" charset="0"/>
            </a:endParaRPr>
          </a:p>
          <a:p>
            <a:pPr marL="365125" indent="-255588" eaLnBrk="0" hangingPunct="0">
              <a:lnSpc>
                <a:spcPct val="110000"/>
              </a:lnSpc>
              <a:spcBef>
                <a:spcPct val="10000"/>
              </a:spcBef>
              <a:buClr>
                <a:schemeClr val="accent1"/>
              </a:buClr>
              <a:defRPr/>
            </a:pPr>
            <a:r>
              <a:rPr lang="en-US" altLang="zh-CN" sz="3200" b="1" kern="0">
                <a:latin typeface="Consolas" pitchFamily="49" charset="0"/>
                <a:ea typeface="+mn-ea"/>
                <a:cs typeface="Consolas" pitchFamily="49" charset="0"/>
              </a:rPr>
              <a:t>123f</a:t>
            </a:r>
          </a:p>
          <a:p>
            <a:pPr marL="365125" indent="-255588" eaLnBrk="0" hangingPunct="0">
              <a:lnSpc>
                <a:spcPct val="110000"/>
              </a:lnSpc>
              <a:spcBef>
                <a:spcPct val="10000"/>
              </a:spcBef>
              <a:buClr>
                <a:schemeClr val="accent1"/>
              </a:buClr>
              <a:defRPr/>
            </a:pPr>
            <a:r>
              <a:rPr lang="en-US" altLang="zh-CN" sz="3200" b="1" kern="0">
                <a:latin typeface="Consolas" pitchFamily="49" charset="0"/>
                <a:ea typeface="+mn-ea"/>
                <a:cs typeface="Consolas" pitchFamily="49" charset="0"/>
              </a:rPr>
              <a:t>@edu2act.org</a:t>
            </a:r>
          </a:p>
          <a:p>
            <a:pPr marL="365125" indent="-255588" eaLnBrk="0" hangingPunct="0">
              <a:lnSpc>
                <a:spcPct val="110000"/>
              </a:lnSpc>
              <a:spcBef>
                <a:spcPct val="10000"/>
              </a:spcBef>
              <a:buClr>
                <a:schemeClr val="accent1"/>
              </a:buClr>
              <a:defRPr/>
            </a:pPr>
            <a:r>
              <a:rPr lang="en-US" altLang="zh-CN" sz="3200" b="1" kern="0">
                <a:latin typeface="Consolas" pitchFamily="49" charset="0"/>
                <a:ea typeface="+mn-ea"/>
                <a:cs typeface="Consolas" pitchFamily="49" charset="0"/>
              </a:rPr>
              <a:t>$php6</a:t>
            </a:r>
          </a:p>
          <a:p>
            <a:pPr marL="365125" indent="-255588" eaLnBrk="0" hangingPunct="0">
              <a:lnSpc>
                <a:spcPct val="110000"/>
              </a:lnSpc>
              <a:spcBef>
                <a:spcPct val="10000"/>
              </a:spcBef>
              <a:buClr>
                <a:schemeClr val="accent1"/>
              </a:buClr>
              <a:defRPr/>
            </a:pPr>
            <a:r>
              <a:rPr lang="en-US" altLang="zh-CN" sz="3200" b="1" kern="0">
                <a:latin typeface="Consolas" pitchFamily="49" charset="0"/>
                <a:ea typeface="+mn-ea"/>
                <a:cs typeface="Consolas" pitchFamily="49" charset="0"/>
              </a:rPr>
              <a:t>!printf</a:t>
            </a:r>
            <a:endParaRPr lang="zh-CN" altLang="en-US" sz="3200" b="1" kern="0">
              <a:latin typeface="Consolas" pitchFamily="49" charset="0"/>
              <a:ea typeface="+mn-ea"/>
              <a:cs typeface="Consolas" pitchFamily="49" charset="0"/>
            </a:endParaRPr>
          </a:p>
        </p:txBody>
      </p:sp>
      <p:sp>
        <p:nvSpPr>
          <p:cNvPr id="7" name="文本占位符 7"/>
          <p:cNvSpPr txBox="1">
            <a:spLocks/>
          </p:cNvSpPr>
          <p:nvPr/>
        </p:nvSpPr>
        <p:spPr bwMode="auto">
          <a:xfrm>
            <a:off x="1142702" y="1738313"/>
            <a:ext cx="4977104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125" indent="-255588" eaLnBrk="0" hangingPunct="0">
              <a:lnSpc>
                <a:spcPct val="110000"/>
              </a:lnSpc>
              <a:spcBef>
                <a:spcPct val="10000"/>
              </a:spcBef>
              <a:buClr>
                <a:schemeClr val="accent1"/>
              </a:buClr>
              <a:defRPr/>
            </a:pPr>
            <a:r>
              <a:rPr lang="zh-CN" altLang="en-US" sz="2400" kern="0">
                <a:latin typeface="微软雅黑" pitchFamily="34" charset="-122"/>
                <a:ea typeface="微软雅黑" pitchFamily="34" charset="-122"/>
              </a:rPr>
              <a:t>符合规则的命名</a:t>
            </a:r>
          </a:p>
        </p:txBody>
      </p:sp>
      <p:sp>
        <p:nvSpPr>
          <p:cNvPr id="8" name="文本占位符 9"/>
          <p:cNvSpPr txBox="1">
            <a:spLocks/>
          </p:cNvSpPr>
          <p:nvPr/>
        </p:nvSpPr>
        <p:spPr>
          <a:xfrm>
            <a:off x="6370081" y="1738313"/>
            <a:ext cx="5484971" cy="762000"/>
          </a:xfrm>
          <a:prstGeom prst="rect">
            <a:avLst/>
          </a:prstGeom>
        </p:spPr>
        <p:txBody>
          <a:bodyPr/>
          <a:lstStyle/>
          <a:p>
            <a:pPr marL="365125" indent="-255588" eaLnBrk="0" hangingPunct="0">
              <a:lnSpc>
                <a:spcPct val="110000"/>
              </a:lnSpc>
              <a:spcBef>
                <a:spcPct val="10000"/>
              </a:spcBef>
              <a:buClr>
                <a:schemeClr val="accent1"/>
              </a:buClr>
              <a:defRPr/>
            </a:pPr>
            <a:r>
              <a:rPr lang="zh-CN" altLang="en-US" sz="2400" kern="0">
                <a:latin typeface="微软雅黑" pitchFamily="34" charset="-122"/>
                <a:ea typeface="微软雅黑" pitchFamily="34" charset="-122"/>
              </a:rPr>
              <a:t> 非法的名称</a:t>
            </a:r>
          </a:p>
        </p:txBody>
      </p:sp>
      <p:sp>
        <p:nvSpPr>
          <p:cNvPr id="9" name="矩形 8"/>
          <p:cNvSpPr/>
          <p:nvPr/>
        </p:nvSpPr>
        <p:spPr>
          <a:xfrm>
            <a:off x="1218882" y="1052736"/>
            <a:ext cx="24416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Clr>
                <a:schemeClr val="bg2">
                  <a:lumMod val="50000"/>
                </a:schemeClr>
              </a:buClr>
              <a:buFont typeface="Wingdings" pitchFamily="2" charset="2"/>
              <a:buChar char="v"/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标识符辨认</a:t>
            </a:r>
          </a:p>
        </p:txBody>
      </p:sp>
    </p:spTree>
    <p:extLst>
      <p:ext uri="{BB962C8B-B14F-4D97-AF65-F5344CB8AC3E}">
        <p14:creationId xmlns:p14="http://schemas.microsoft.com/office/powerpoint/2010/main" val="1747640331"/>
      </p:ext>
    </p:extLst>
  </p:cSld>
  <p:clrMapOvr>
    <a:masterClrMapping/>
  </p:clrMapOvr>
  <p:transition spd="med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数据如何在计算机中表示</a:t>
            </a: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980795" y="980728"/>
            <a:ext cx="9218073" cy="5248275"/>
          </a:xfrm>
        </p:spPr>
        <p:txBody>
          <a:bodyPr/>
          <a:lstStyle/>
          <a:p>
            <a:pPr>
              <a:buClr>
                <a:schemeClr val="bg2">
                  <a:lumMod val="50000"/>
                </a:schemeClr>
              </a:buClr>
              <a:buFont typeface="Wingdings" pitchFamily="2" charset="2"/>
              <a:buChar char="v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未初始化的变量的值是随机数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chemeClr val="bg2">
                  <a:lumMod val="50000"/>
                </a:schemeClr>
              </a:buClr>
              <a:buFont typeface="Wingdings" pitchFamily="2" charset="2"/>
              <a:buChar char="v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在定义时初始化赋值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>
              <a:buClr>
                <a:schemeClr val="bg2">
                  <a:lumMod val="50000"/>
                </a:schemeClr>
              </a:buClr>
              <a:buSzPct val="100000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例：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num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= 10;                        /*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好的风格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* /</a:t>
            </a:r>
          </a:p>
          <a:p>
            <a:pPr lvl="1">
              <a:buNone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      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num1 = 1, num2, num3;  /*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坏的风格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*/</a:t>
            </a:r>
          </a:p>
          <a:p>
            <a:pPr lvl="1">
              <a:buNone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      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num1 = num2 = 2;          /*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错误的赋值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*/ </a:t>
            </a:r>
          </a:p>
          <a:p>
            <a:pPr>
              <a:buClr>
                <a:schemeClr val="bg2">
                  <a:lumMod val="50000"/>
                </a:schemeClr>
              </a:buClr>
              <a:buFont typeface="Wingdings" pitchFamily="2" charset="2"/>
              <a:buChar char="v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在定义后赋值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>
              <a:buClr>
                <a:schemeClr val="bg2">
                  <a:lumMod val="50000"/>
                </a:schemeClr>
              </a:buClr>
              <a:buSzPct val="100000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例：  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num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pPr lvl="1">
              <a:buNone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         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num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= 10;</a:t>
            </a:r>
          </a:p>
          <a:p>
            <a:pPr>
              <a:buClr>
                <a:schemeClr val="bg2">
                  <a:lumMod val="50000"/>
                </a:schemeClr>
              </a:buClr>
              <a:buSzPct val="107000"/>
              <a:buFont typeface="Wingdings" pitchFamily="2" charset="2"/>
              <a:buChar char="v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变量的使用规则（重点记住）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>
              <a:buClr>
                <a:schemeClr val="bg2">
                  <a:lumMod val="50000"/>
                </a:schemeClr>
              </a:buClr>
              <a:buSzPct val="107000"/>
            </a:pP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先定义，后使用</a:t>
            </a:r>
            <a:endParaRPr lang="en-US" altLang="zh-CN" dirty="0">
              <a:solidFill>
                <a:schemeClr val="bg2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buClr>
                <a:schemeClr val="bg2">
                  <a:lumMod val="50000"/>
                </a:schemeClr>
              </a:buClr>
              <a:buSzPct val="107000"/>
            </a:pP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先赋值，后参加运算（所有变量语句放在执行语句的前面）</a:t>
            </a:r>
            <a:endParaRPr lang="en-US" altLang="zh-CN" dirty="0">
              <a:solidFill>
                <a:schemeClr val="bg2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17208627"/>
      </p:ext>
    </p:extLst>
  </p:cSld>
  <p:clrMapOvr>
    <a:masterClrMapping/>
  </p:clrMapOvr>
  <p:transition spd="med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数据如何在计算机中表示</a:t>
            </a:r>
          </a:p>
        </p:txBody>
      </p:sp>
      <p:grpSp>
        <p:nvGrpSpPr>
          <p:cNvPr id="4" name="Group 7"/>
          <p:cNvGrpSpPr>
            <a:grpSpLocks noGrp="1"/>
          </p:cNvGrpSpPr>
          <p:nvPr/>
        </p:nvGrpSpPr>
        <p:grpSpPr bwMode="auto">
          <a:xfrm>
            <a:off x="3286100" y="2384519"/>
            <a:ext cx="7272808" cy="3451225"/>
            <a:chOff x="3560" y="2387"/>
            <a:chExt cx="1905" cy="131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3560" y="2387"/>
              <a:ext cx="1905" cy="131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99"/>
              </a:solidFill>
              <a:miter lim="800000"/>
              <a:headEnd/>
              <a:tailEnd/>
            </a:ln>
            <a:effectLst>
              <a:outerShdw dist="107763" dir="18900000" algn="ctr" rotWithShape="0">
                <a:schemeClr val="bg2"/>
              </a:outerShdw>
            </a:effectLst>
          </p:spPr>
          <p:txBody>
            <a:bodyPr/>
            <a:lstStyle/>
            <a:p>
              <a:pPr marL="342900" indent="-342900" defTabSz="762000" eaLnBrk="0" hangingPunct="0">
                <a:spcBef>
                  <a:spcPct val="20000"/>
                </a:spcBef>
              </a:pPr>
              <a:endParaRPr lang="en-US" altLang="zh-CN" sz="2800">
                <a:latin typeface="宋体" pitchFamily="2" charset="-122"/>
              </a:endParaRPr>
            </a:p>
            <a:p>
              <a:pPr marL="342900" indent="-342900" defTabSz="762000" eaLnBrk="0" hangingPunct="0">
                <a:spcBef>
                  <a:spcPct val="20000"/>
                </a:spcBef>
              </a:pPr>
              <a:endParaRPr lang="en-US" altLang="zh-CN" sz="2800">
                <a:latin typeface="宋体" pitchFamily="2" charset="-122"/>
              </a:endParaRPr>
            </a:p>
            <a:p>
              <a:pPr marL="342900" indent="-342900" defTabSz="762000" eaLnBrk="0" hangingPunct="0">
                <a:spcBef>
                  <a:spcPct val="20000"/>
                </a:spcBef>
              </a:pPr>
              <a:endParaRPr lang="en-US" altLang="zh-CN" sz="2800">
                <a:latin typeface="宋体" pitchFamily="2" charset="-122"/>
              </a:endParaRPr>
            </a:p>
            <a:p>
              <a:pPr marL="342900" indent="-342900" defTabSz="762000" eaLnBrk="0" hangingPunct="0">
                <a:spcBef>
                  <a:spcPct val="20000"/>
                </a:spcBef>
              </a:pPr>
              <a:endParaRPr lang="en-US" altLang="zh-CN" sz="2800">
                <a:latin typeface="宋体" pitchFamily="2" charset="-122"/>
              </a:endParaRPr>
            </a:p>
            <a:p>
              <a:pPr marL="342900" indent="-342900" defTabSz="762000" eaLnBrk="0" hangingPunct="0">
                <a:spcBef>
                  <a:spcPct val="20000"/>
                </a:spcBef>
              </a:pPr>
              <a:endParaRPr lang="en-US" altLang="zh-CN" sz="2800">
                <a:latin typeface="宋体" pitchFamily="2" charset="-122"/>
              </a:endParaRPr>
            </a:p>
            <a:p>
              <a:pPr marL="342900" indent="-342900" defTabSz="762000" eaLnBrk="0" hangingPunct="0">
                <a:spcBef>
                  <a:spcPct val="20000"/>
                </a:spcBef>
              </a:pPr>
              <a:endParaRPr lang="en-US" altLang="zh-CN" sz="2800">
                <a:latin typeface="宋体" pitchFamily="2" charset="-122"/>
              </a:endParaRPr>
            </a:p>
            <a:p>
              <a:pPr marL="342900" indent="-342900" defTabSz="762000" eaLnBrk="0" hangingPunct="0">
                <a:spcBef>
                  <a:spcPct val="20000"/>
                </a:spcBef>
              </a:pPr>
              <a:endParaRPr lang="en-US" altLang="zh-CN" sz="2800">
                <a:latin typeface="宋体" pitchFamily="2" charset="-122"/>
              </a:endParaRPr>
            </a:p>
            <a:p>
              <a:pPr marL="342900" indent="-342900" defTabSz="762000" eaLnBrk="0" hangingPunct="0">
                <a:spcBef>
                  <a:spcPct val="20000"/>
                </a:spcBef>
              </a:pPr>
              <a:endParaRPr lang="en-US" altLang="zh-CN" sz="2800">
                <a:latin typeface="宋体" pitchFamily="2" charset="-122"/>
              </a:endParaRPr>
            </a:p>
            <a:p>
              <a:pPr marL="342900" indent="-342900" defTabSz="762000" eaLnBrk="0" hangingPunct="0">
                <a:spcBef>
                  <a:spcPct val="20000"/>
                </a:spcBef>
              </a:pPr>
              <a:endParaRPr lang="en-US" altLang="zh-CN" sz="2800">
                <a:latin typeface="宋体" pitchFamily="2" charset="-122"/>
              </a:endParaRPr>
            </a:p>
            <a:p>
              <a:pPr marL="342900" indent="-342900" defTabSz="762000" eaLnBrk="0" hangingPunct="0">
                <a:spcBef>
                  <a:spcPct val="20000"/>
                </a:spcBef>
              </a:pPr>
              <a:endParaRPr lang="en-US" altLang="zh-CN" sz="2800">
                <a:latin typeface="宋体" pitchFamily="2" charset="-122"/>
              </a:endParaRPr>
            </a:p>
          </p:txBody>
        </p:sp>
        <p:pic>
          <p:nvPicPr>
            <p:cNvPr id="6" name="Picture 6" descr="c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787" y="2478"/>
              <a:ext cx="1452" cy="1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7" name="TextBox 7"/>
          <p:cNvSpPr txBox="1">
            <a:spLocks noChangeArrowheads="1"/>
          </p:cNvSpPr>
          <p:nvPr/>
        </p:nvSpPr>
        <p:spPr bwMode="auto">
          <a:xfrm>
            <a:off x="4579274" y="1268760"/>
            <a:ext cx="2854640" cy="64611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8100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r>
              <a:rPr lang="en-US" altLang="zh-CN" sz="360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3600">
                <a:latin typeface="微软雅黑" pitchFamily="34" charset="-122"/>
                <a:ea typeface="微软雅黑" pitchFamily="34" charset="-122"/>
              </a:rPr>
              <a:t>  a = 3</a:t>
            </a:r>
            <a:r>
              <a:rPr lang="zh-CN" altLang="en-US" sz="3600">
                <a:latin typeface="微软雅黑" pitchFamily="34" charset="-122"/>
                <a:ea typeface="微软雅黑" pitchFamily="34" charset="-122"/>
              </a:rPr>
              <a:t>；</a:t>
            </a:r>
          </a:p>
        </p:txBody>
      </p:sp>
      <p:sp>
        <p:nvSpPr>
          <p:cNvPr id="8" name="TextBox 3"/>
          <p:cNvSpPr txBox="1">
            <a:spLocks noChangeArrowheads="1"/>
          </p:cNvSpPr>
          <p:nvPr/>
        </p:nvSpPr>
        <p:spPr bwMode="black">
          <a:xfrm>
            <a:off x="8723551" y="4097012"/>
            <a:ext cx="2395443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r>
              <a:rPr lang="zh-CN" altLang="en-US" sz="2800" b="1">
                <a:solidFill>
                  <a:schemeClr val="tx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（字面值）</a:t>
            </a:r>
          </a:p>
        </p:txBody>
      </p:sp>
      <p:sp>
        <p:nvSpPr>
          <p:cNvPr id="9" name="TextBox 9"/>
          <p:cNvSpPr txBox="1">
            <a:spLocks noChangeArrowheads="1"/>
          </p:cNvSpPr>
          <p:nvPr/>
        </p:nvSpPr>
        <p:spPr bwMode="black">
          <a:xfrm>
            <a:off x="1344167" y="4286550"/>
            <a:ext cx="239544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r>
              <a:rPr lang="zh-CN" altLang="en-US" sz="2800" b="1">
                <a:solidFill>
                  <a:schemeClr val="tx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变量地址</a:t>
            </a:r>
          </a:p>
        </p:txBody>
      </p:sp>
      <p:sp>
        <p:nvSpPr>
          <p:cNvPr id="10" name="TextBox 3"/>
          <p:cNvSpPr txBox="1">
            <a:spLocks noChangeArrowheads="1"/>
          </p:cNvSpPr>
          <p:nvPr/>
        </p:nvSpPr>
        <p:spPr bwMode="black">
          <a:xfrm>
            <a:off x="8766455" y="2587519"/>
            <a:ext cx="2395443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r>
              <a:rPr lang="zh-CN" altLang="en-US" sz="2800" b="1">
                <a:solidFill>
                  <a:schemeClr val="tx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（标识符）</a:t>
            </a:r>
          </a:p>
        </p:txBody>
      </p:sp>
      <p:sp>
        <p:nvSpPr>
          <p:cNvPr id="11" name="TextBox 9"/>
          <p:cNvSpPr txBox="1">
            <a:spLocks noChangeArrowheads="1"/>
          </p:cNvSpPr>
          <p:nvPr/>
        </p:nvSpPr>
        <p:spPr bwMode="black">
          <a:xfrm>
            <a:off x="1344167" y="3787353"/>
            <a:ext cx="2734021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000000"/>
                </a:solidFill>
              </a:rPr>
              <a:t>0x0012FF1C</a:t>
            </a:r>
            <a:endParaRPr lang="zh-CN" altLang="en-US"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742574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数据如何在计算机中表示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629916" y="1285860"/>
            <a:ext cx="8928992" cy="507209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8100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t"/>
          <a:lstStyle/>
          <a:p>
            <a:pPr eaLnBrk="0" hangingPunct="0">
              <a:lnSpc>
                <a:spcPct val="80000"/>
              </a:lnSpc>
              <a:defRPr/>
            </a:pPr>
            <a:r>
              <a:rPr kumimoji="0" lang="zh-CN" altLang="en-US" sz="2400" b="1">
                <a:latin typeface="Consolas" pitchFamily="49" charset="0"/>
                <a:cs typeface="Consolas" pitchFamily="49" charset="0"/>
              </a:rPr>
              <a:t>＃</a:t>
            </a:r>
            <a:r>
              <a:rPr kumimoji="0" lang="en-US" altLang="zh-CN" sz="2400" b="1">
                <a:latin typeface="Consolas" pitchFamily="49" charset="0"/>
                <a:cs typeface="Consolas" pitchFamily="49" charset="0"/>
              </a:rPr>
              <a:t>include  &lt;</a:t>
            </a:r>
            <a:r>
              <a:rPr kumimoji="0" lang="en-US" altLang="zh-CN" sz="2400" b="1" err="1">
                <a:latin typeface="Consolas" pitchFamily="49" charset="0"/>
                <a:cs typeface="Consolas" pitchFamily="49" charset="0"/>
              </a:rPr>
              <a:t>stdio.h</a:t>
            </a:r>
            <a:r>
              <a:rPr kumimoji="0" lang="en-US" altLang="zh-CN" sz="2400" b="1"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80000"/>
              </a:lnSpc>
              <a:defRPr/>
            </a:pPr>
            <a:endParaRPr kumimoji="0" lang="en-US" altLang="zh-CN" sz="2400" b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80000"/>
              </a:lnSpc>
              <a:defRPr/>
            </a:pPr>
            <a:r>
              <a:rPr kumimoji="0" lang="en-US" altLang="zh-CN" sz="2400" b="1" err="1"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en-US" altLang="zh-CN" sz="2400" b="1">
                <a:latin typeface="Consolas" pitchFamily="49" charset="0"/>
                <a:cs typeface="Consolas" pitchFamily="49" charset="0"/>
              </a:rPr>
              <a:t> main(void)</a:t>
            </a:r>
          </a:p>
          <a:p>
            <a:pPr eaLnBrk="0" hangingPunct="0">
              <a:lnSpc>
                <a:spcPct val="80000"/>
              </a:lnSpc>
              <a:defRPr/>
            </a:pPr>
            <a:r>
              <a:rPr kumimoji="0" lang="en-US" altLang="zh-CN" sz="2400" b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80000"/>
              </a:lnSpc>
              <a:defRPr/>
            </a:pPr>
            <a:r>
              <a:rPr kumimoji="0" lang="en-US" altLang="zh-CN" sz="2400" b="1"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en-US" altLang="zh-CN" sz="2400" b="1" err="1"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en-US" altLang="zh-CN" sz="2400" b="1">
                <a:latin typeface="Consolas" pitchFamily="49" charset="0"/>
                <a:cs typeface="Consolas" pitchFamily="49" charset="0"/>
              </a:rPr>
              <a:t>  </a:t>
            </a:r>
            <a:r>
              <a:rPr kumimoji="0" lang="en-US" altLang="zh-CN" sz="2400" b="1" err="1">
                <a:latin typeface="Consolas" pitchFamily="49" charset="0"/>
                <a:cs typeface="Consolas" pitchFamily="49" charset="0"/>
              </a:rPr>
              <a:t>student,age</a:t>
            </a:r>
            <a:r>
              <a:rPr kumimoji="0" lang="en-US" altLang="zh-CN" sz="2400" b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80000"/>
              </a:lnSpc>
              <a:defRPr/>
            </a:pPr>
            <a:r>
              <a:rPr kumimoji="0" lang="en-US" altLang="zh-CN" sz="2400" b="1"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en-US" altLang="zh-CN" sz="2400" b="1" err="1"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en-US" altLang="zh-CN" sz="2400" b="1">
                <a:latin typeface="Consolas" pitchFamily="49" charset="0"/>
                <a:cs typeface="Consolas" pitchFamily="49" charset="0"/>
              </a:rPr>
              <a:t>  if = 1;</a:t>
            </a:r>
          </a:p>
          <a:p>
            <a:pPr eaLnBrk="0" hangingPunct="0">
              <a:lnSpc>
                <a:spcPct val="80000"/>
              </a:lnSpc>
              <a:defRPr/>
            </a:pPr>
            <a:r>
              <a:rPr kumimoji="0" lang="en-US" altLang="zh-CN" sz="2400" b="1">
                <a:latin typeface="Consolas" pitchFamily="49" charset="0"/>
                <a:cs typeface="Consolas" pitchFamily="49" charset="0"/>
              </a:rPr>
              <a:t>    float  score = 90;</a:t>
            </a:r>
          </a:p>
          <a:p>
            <a:pPr eaLnBrk="0" hangingPunct="0">
              <a:lnSpc>
                <a:spcPct val="80000"/>
              </a:lnSpc>
              <a:defRPr/>
            </a:pPr>
            <a:r>
              <a:rPr kumimoji="0" lang="en-US" altLang="zh-CN" sz="2400" b="1">
                <a:latin typeface="Consolas" pitchFamily="49" charset="0"/>
                <a:cs typeface="Consolas" pitchFamily="49" charset="0"/>
              </a:rPr>
              <a:t>    </a:t>
            </a:r>
          </a:p>
          <a:p>
            <a:pPr eaLnBrk="0" hangingPunct="0">
              <a:lnSpc>
                <a:spcPct val="80000"/>
              </a:lnSpc>
              <a:defRPr/>
            </a:pPr>
            <a:r>
              <a:rPr kumimoji="0" lang="en-US" altLang="zh-CN" sz="2400" b="1"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en-US" altLang="zh-CN" sz="2400" b="1" err="1">
                <a:latin typeface="Consolas" pitchFamily="49" charset="0"/>
                <a:cs typeface="Consolas" pitchFamily="49" charset="0"/>
              </a:rPr>
              <a:t>stadent</a:t>
            </a:r>
            <a:r>
              <a:rPr kumimoji="0" lang="en-US" altLang="zh-CN" sz="2400" b="1">
                <a:latin typeface="Consolas" pitchFamily="49" charset="0"/>
                <a:cs typeface="Consolas" pitchFamily="49" charset="0"/>
              </a:rPr>
              <a:t> = 2;</a:t>
            </a:r>
          </a:p>
          <a:p>
            <a:pPr eaLnBrk="0" hangingPunct="0">
              <a:lnSpc>
                <a:spcPct val="80000"/>
              </a:lnSpc>
              <a:defRPr/>
            </a:pPr>
            <a:r>
              <a:rPr kumimoji="0" lang="en-US" altLang="zh-CN" sz="2400" b="1">
                <a:latin typeface="Consolas" pitchFamily="49" charset="0"/>
                <a:cs typeface="Consolas" pitchFamily="49" charset="0"/>
              </a:rPr>
              <a:t>    Age = 20.7;</a:t>
            </a:r>
          </a:p>
          <a:p>
            <a:pPr eaLnBrk="0" hangingPunct="0">
              <a:lnSpc>
                <a:spcPct val="80000"/>
              </a:lnSpc>
              <a:defRPr/>
            </a:pPr>
            <a:r>
              <a:rPr lang="en-US" altLang="zh-CN" sz="2400" b="1">
                <a:latin typeface="Consolas" pitchFamily="49" charset="0"/>
                <a:cs typeface="Consolas" pitchFamily="49" charset="0"/>
              </a:rPr>
              <a:t>    </a:t>
            </a:r>
          </a:p>
          <a:p>
            <a:pPr eaLnBrk="0" hangingPunct="0">
              <a:lnSpc>
                <a:spcPct val="80000"/>
              </a:lnSpc>
              <a:defRPr/>
            </a:pPr>
            <a:r>
              <a:rPr lang="en-US" altLang="zh-CN" sz="2400" b="1">
                <a:latin typeface="Consolas" pitchFamily="49" charset="0"/>
                <a:cs typeface="Consolas" pitchFamily="49" charset="0"/>
              </a:rPr>
              <a:t>    student = Age + 10;</a:t>
            </a:r>
            <a:endParaRPr kumimoji="0" lang="en-US" altLang="zh-CN" sz="2400" b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50000"/>
              </a:lnSpc>
              <a:defRPr/>
            </a:pPr>
            <a:r>
              <a:rPr kumimoji="0" lang="en-US" altLang="zh-CN" sz="2400" b="1"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en-US" altLang="zh-CN" sz="2400" b="1" err="1">
                <a:latin typeface="Consolas" pitchFamily="49" charset="0"/>
                <a:cs typeface="Consolas" pitchFamily="49" charset="0"/>
              </a:rPr>
              <a:t>printf</a:t>
            </a:r>
            <a:r>
              <a:rPr kumimoji="0" lang="en-US" altLang="zh-CN" sz="2400" b="1">
                <a:latin typeface="Consolas" pitchFamily="49" charset="0"/>
                <a:cs typeface="Consolas" pitchFamily="49" charset="0"/>
              </a:rPr>
              <a:t>("%d %d %d %f", if, student, age, score);</a:t>
            </a:r>
          </a:p>
          <a:p>
            <a:pPr eaLnBrk="0" hangingPunct="0">
              <a:lnSpc>
                <a:spcPct val="80000"/>
              </a:lnSpc>
              <a:defRPr/>
            </a:pPr>
            <a:endParaRPr kumimoji="0" lang="en-US" altLang="zh-CN" sz="2400" b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80000"/>
              </a:lnSpc>
              <a:defRPr/>
            </a:pPr>
            <a:r>
              <a:rPr kumimoji="0" lang="en-US" altLang="zh-CN" sz="2400" b="1">
                <a:latin typeface="Consolas" pitchFamily="49" charset="0"/>
                <a:cs typeface="Consolas" pitchFamily="49" charset="0"/>
              </a:rPr>
              <a:t>    return 0;</a:t>
            </a:r>
          </a:p>
          <a:p>
            <a:pPr eaLnBrk="0" hangingPunct="0">
              <a:lnSpc>
                <a:spcPct val="80000"/>
              </a:lnSpc>
              <a:defRPr/>
            </a:pPr>
            <a:r>
              <a:rPr kumimoji="0" lang="en-US" altLang="zh-CN" sz="2400" b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277988" y="3601110"/>
            <a:ext cx="2218274" cy="3240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3142084" y="2771990"/>
            <a:ext cx="1354178" cy="281556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2277988" y="3929066"/>
            <a:ext cx="720080" cy="3240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3955362" y="4472674"/>
            <a:ext cx="1707002" cy="3600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683176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数据如何在计算机中表示</a:t>
            </a:r>
          </a:p>
        </p:txBody>
      </p:sp>
      <p:sp>
        <p:nvSpPr>
          <p:cNvPr id="4" name="内容占位符 5"/>
          <p:cNvSpPr txBox="1">
            <a:spLocks/>
          </p:cNvSpPr>
          <p:nvPr/>
        </p:nvSpPr>
        <p:spPr bwMode="auto">
          <a:xfrm>
            <a:off x="1053852" y="980728"/>
            <a:ext cx="10287000" cy="446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v"/>
            </a:pPr>
            <a:r>
              <a:rPr lang="zh-CN" altLang="en-US" sz="3200">
                <a:latin typeface="微软雅黑" pitchFamily="34" charset="-122"/>
                <a:ea typeface="微软雅黑" pitchFamily="34" charset="-122"/>
              </a:rPr>
              <a:t>变量声明小结</a:t>
            </a:r>
            <a:endParaRPr lang="en-US" altLang="zh-CN" sz="320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00000"/>
              </a:lnSpc>
              <a:buClr>
                <a:schemeClr val="bg2">
                  <a:lumMod val="50000"/>
                </a:schemeClr>
              </a:buClr>
              <a:buSzPct val="100000"/>
            </a:pPr>
            <a:r>
              <a:rPr lang="en-US" altLang="zh-CN" sz="2800"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变量名符合命名规范。</a:t>
            </a:r>
          </a:p>
          <a:p>
            <a:pPr lvl="1">
              <a:lnSpc>
                <a:spcPct val="100000"/>
              </a:lnSpc>
              <a:buClr>
                <a:schemeClr val="bg2">
                  <a:lumMod val="50000"/>
                </a:schemeClr>
              </a:buClr>
              <a:buSzPct val="100000"/>
            </a:pPr>
            <a:r>
              <a:rPr lang="en-US" altLang="zh-CN" sz="2800"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可以在定义变量的同时进行初始化。</a:t>
            </a:r>
            <a:endParaRPr lang="en-US" altLang="zh-CN" sz="2800">
              <a:latin typeface="微软雅黑" pitchFamily="34" charset="-122"/>
              <a:ea typeface="微软雅黑" pitchFamily="34" charset="-122"/>
            </a:endParaRPr>
          </a:p>
          <a:p>
            <a:pPr marL="330200" lvl="1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SzPct val="100000"/>
              <a:buNone/>
            </a:pPr>
            <a:r>
              <a:rPr lang="en-US" altLang="zh-CN" sz="2800"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例如：</a:t>
            </a:r>
            <a:r>
              <a:rPr lang="en-US" altLang="zh-CN" sz="280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2800">
                <a:latin typeface="微软雅黑" pitchFamily="34" charset="-122"/>
                <a:ea typeface="微软雅黑" pitchFamily="34" charset="-122"/>
              </a:rPr>
              <a:t> x = 5</a:t>
            </a: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；</a:t>
            </a:r>
          </a:p>
          <a:p>
            <a:pPr lvl="1">
              <a:lnSpc>
                <a:spcPct val="100000"/>
              </a:lnSpc>
              <a:buClr>
                <a:schemeClr val="bg2">
                  <a:lumMod val="50000"/>
                </a:schemeClr>
              </a:buClr>
              <a:buSzPct val="100000"/>
            </a:pPr>
            <a:r>
              <a:rPr lang="en-US" altLang="zh-CN" sz="2800">
                <a:latin typeface="微软雅黑" pitchFamily="34" charset="-122"/>
                <a:ea typeface="微软雅黑" pitchFamily="34" charset="-122"/>
              </a:rPr>
              <a:t>3.</a:t>
            </a: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对于变量一定要“</a:t>
            </a:r>
            <a:r>
              <a:rPr lang="zh-CN" altLang="en-US" sz="28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先定义</a:t>
            </a:r>
            <a:r>
              <a:rPr lang="en-US" altLang="zh-CN" sz="28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8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后使用</a:t>
            </a: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”。</a:t>
            </a:r>
          </a:p>
          <a:p>
            <a:pPr lvl="1">
              <a:lnSpc>
                <a:spcPct val="100000"/>
              </a:lnSpc>
              <a:buClr>
                <a:schemeClr val="bg2">
                  <a:lumMod val="50000"/>
                </a:schemeClr>
              </a:buClr>
              <a:buSzPct val="100000"/>
            </a:pPr>
            <a:r>
              <a:rPr lang="en-US" altLang="zh-CN" sz="2800">
                <a:latin typeface="微软雅黑" pitchFamily="34" charset="-122"/>
                <a:ea typeface="微软雅黑" pitchFamily="34" charset="-122"/>
              </a:rPr>
              <a:t>4.</a:t>
            </a: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变量一定要“</a:t>
            </a:r>
            <a:r>
              <a:rPr lang="zh-CN" altLang="en-US" sz="28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先赋值后参加运算</a:t>
            </a: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”。</a:t>
            </a:r>
            <a:endParaRPr lang="en-US" altLang="zh-CN" sz="280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00000"/>
              </a:lnSpc>
              <a:buClr>
                <a:schemeClr val="bg2">
                  <a:lumMod val="50000"/>
                </a:schemeClr>
              </a:buClr>
              <a:buSzPct val="100000"/>
            </a:pPr>
            <a:r>
              <a:rPr lang="en-US" altLang="zh-CN" sz="2800">
                <a:latin typeface="微软雅黑" pitchFamily="34" charset="-122"/>
                <a:ea typeface="微软雅黑" pitchFamily="34" charset="-122"/>
              </a:rPr>
              <a:t>5.</a:t>
            </a: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同一个命名空间内变量</a:t>
            </a:r>
            <a:r>
              <a:rPr lang="zh-CN" altLang="en-US" sz="28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不能重名。</a:t>
            </a:r>
          </a:p>
        </p:txBody>
      </p:sp>
    </p:spTree>
    <p:extLst>
      <p:ext uri="{BB962C8B-B14F-4D97-AF65-F5344CB8AC3E}">
        <p14:creationId xmlns:p14="http://schemas.microsoft.com/office/powerpoint/2010/main" val="1657111410"/>
      </p:ext>
    </p:extLst>
  </p:cSld>
  <p:clrMapOvr>
    <a:masterClrMapping/>
  </p:clrMapOvr>
  <p:transition spd="med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本讲授课内容</a:t>
            </a:r>
          </a:p>
        </p:txBody>
      </p:sp>
      <p:sp>
        <p:nvSpPr>
          <p:cNvPr id="5" name="自选图形 3"/>
          <p:cNvSpPr>
            <a:spLocks noChangeArrowheads="1"/>
          </p:cNvSpPr>
          <p:nvPr/>
        </p:nvSpPr>
        <p:spPr bwMode="ltGray">
          <a:xfrm rot="5400000">
            <a:off x="-2462669" y="643840"/>
            <a:ext cx="4824413" cy="6432337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flip="none" rotWithShape="1">
            <a:gsLst>
              <a:gs pos="0">
                <a:schemeClr val="bg2">
                  <a:shade val="30000"/>
                  <a:satMod val="115000"/>
                  <a:alpha val="75000"/>
                  <a:lumMod val="73000"/>
                </a:schemeClr>
              </a:gs>
              <a:gs pos="50000">
                <a:schemeClr val="bg2">
                  <a:lumMod val="50000"/>
                  <a:shade val="67500"/>
                  <a:satMod val="115000"/>
                </a:schemeClr>
              </a:gs>
              <a:gs pos="100000">
                <a:schemeClr val="bg2">
                  <a:lumMod val="50000"/>
                  <a:shade val="100000"/>
                  <a:satMod val="115000"/>
                </a:schemeClr>
              </a:gs>
            </a:gsLst>
            <a:lin ang="0" scaled="1"/>
            <a:tileRect/>
          </a:gradFill>
          <a:ln w="9525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6" name="自选图形 4"/>
          <p:cNvSpPr>
            <a:spLocks noChangeArrowheads="1"/>
          </p:cNvSpPr>
          <p:nvPr/>
        </p:nvSpPr>
        <p:spPr bwMode="ltGray">
          <a:xfrm rot="5400000" flipH="1">
            <a:off x="-2017182" y="1256395"/>
            <a:ext cx="4032250" cy="5237386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bg2">
              <a:lumMod val="50000"/>
              <a:alpha val="75000"/>
            </a:schemeClr>
          </a:solidFill>
          <a:ln w="0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>
            <a:off x="9759744" y="3650455"/>
            <a:ext cx="1684428" cy="449263"/>
            <a:chOff x="8589313" y="1800225"/>
            <a:chExt cx="1684428" cy="4492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" name="自选图形 45"/>
            <p:cNvSpPr>
              <a:spLocks noChangeArrowheads="1"/>
            </p:cNvSpPr>
            <p:nvPr/>
          </p:nvSpPr>
          <p:spPr bwMode="gray">
            <a:xfrm>
              <a:off x="8589313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自选图形 46"/>
            <p:cNvSpPr>
              <a:spLocks noChangeArrowheads="1"/>
            </p:cNvSpPr>
            <p:nvPr/>
          </p:nvSpPr>
          <p:spPr bwMode="gray">
            <a:xfrm>
              <a:off x="9164897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自选图形 47"/>
            <p:cNvSpPr>
              <a:spLocks noChangeArrowheads="1"/>
            </p:cNvSpPr>
            <p:nvPr/>
          </p:nvSpPr>
          <p:spPr bwMode="gray">
            <a:xfrm>
              <a:off x="9740480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2530700" y="4584991"/>
            <a:ext cx="6804072" cy="519261"/>
            <a:chOff x="2650732" y="4266333"/>
            <a:chExt cx="6804072" cy="519261"/>
          </a:xfrm>
        </p:grpSpPr>
        <p:sp>
          <p:nvSpPr>
            <p:cNvPr id="8" name="自选图形 6"/>
            <p:cNvSpPr>
              <a:spLocks noChangeArrowheads="1"/>
            </p:cNvSpPr>
            <p:nvPr/>
          </p:nvSpPr>
          <p:spPr bwMode="gray">
            <a:xfrm>
              <a:off x="3089529" y="4271963"/>
              <a:ext cx="6365275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zh-CN" altLang="en-US" b="1">
                  <a:latin typeface="微软雅黑" pitchFamily="34" charset="-122"/>
                  <a:ea typeface="微软雅黑" pitchFamily="34" charset="-122"/>
                </a:rPr>
                <a:t>常量与字面值</a:t>
              </a:r>
            </a:p>
          </p:txBody>
        </p:sp>
        <p:grpSp>
          <p:nvGrpSpPr>
            <p:cNvPr id="44" name="组合 43"/>
            <p:cNvGrpSpPr/>
            <p:nvPr/>
          </p:nvGrpSpPr>
          <p:grpSpPr>
            <a:xfrm>
              <a:off x="2650732" y="4266333"/>
              <a:ext cx="520552" cy="519261"/>
              <a:chOff x="2650732" y="4266333"/>
              <a:chExt cx="520552" cy="519261"/>
            </a:xfrm>
          </p:grpSpPr>
          <p:sp>
            <p:nvSpPr>
              <p:cNvPr id="21" name="椭圆 39"/>
              <p:cNvSpPr>
                <a:spLocks noChangeArrowheads="1"/>
              </p:cNvSpPr>
              <p:nvPr/>
            </p:nvSpPr>
            <p:spPr bwMode="gray">
              <a:xfrm>
                <a:off x="2650732" y="4266333"/>
                <a:ext cx="520552" cy="519261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" name="椭圆 40"/>
              <p:cNvSpPr>
                <a:spLocks noChangeArrowheads="1"/>
              </p:cNvSpPr>
              <p:nvPr/>
            </p:nvSpPr>
            <p:spPr bwMode="gray">
              <a:xfrm>
                <a:off x="2700628" y="4319133"/>
                <a:ext cx="419712" cy="413660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" name="椭圆 35"/>
              <p:cNvSpPr>
                <a:spLocks noChangeArrowheads="1"/>
              </p:cNvSpPr>
              <p:nvPr/>
            </p:nvSpPr>
            <p:spPr bwMode="gray">
              <a:xfrm>
                <a:off x="2723815" y="4319134"/>
                <a:ext cx="396525" cy="413660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D67E1"/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4" name="椭圆 37"/>
              <p:cNvSpPr>
                <a:spLocks noChangeArrowheads="1"/>
              </p:cNvSpPr>
              <p:nvPr/>
            </p:nvSpPr>
            <p:spPr bwMode="gray">
              <a:xfrm>
                <a:off x="2727616" y="4332207"/>
                <a:ext cx="370916" cy="387511"/>
              </a:xfrm>
              <a:prstGeom prst="ellipse">
                <a:avLst/>
              </a:prstGeom>
              <a:gradFill rotWithShape="1">
                <a:gsLst>
                  <a:gs pos="0">
                    <a:srgbClr val="8D67E1"/>
                  </a:gs>
                  <a:gs pos="100000">
                    <a:srgbClr val="45326D"/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40" name="组合 39"/>
          <p:cNvGrpSpPr/>
          <p:nvPr/>
        </p:nvGrpSpPr>
        <p:grpSpPr>
          <a:xfrm>
            <a:off x="2530700" y="2603562"/>
            <a:ext cx="6662355" cy="519261"/>
            <a:chOff x="2599883" y="2579539"/>
            <a:chExt cx="6662355" cy="519261"/>
          </a:xfrm>
        </p:grpSpPr>
        <p:sp>
          <p:nvSpPr>
            <p:cNvPr id="10" name="自选图形 8"/>
            <p:cNvSpPr>
              <a:spLocks noChangeArrowheads="1"/>
            </p:cNvSpPr>
            <p:nvPr/>
          </p:nvSpPr>
          <p:spPr bwMode="gray">
            <a:xfrm>
              <a:off x="3047206" y="2590800"/>
              <a:ext cx="6215032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zh-CN" altLang="en-US" b="1">
                  <a:latin typeface="微软雅黑" pitchFamily="34" charset="-122"/>
                  <a:ea typeface="微软雅黑" pitchFamily="34" charset="-122"/>
                </a:rPr>
                <a:t>数据如何在计算机中表示</a:t>
              </a:r>
            </a:p>
          </p:txBody>
        </p:sp>
        <p:grpSp>
          <p:nvGrpSpPr>
            <p:cNvPr id="25" name="组合 24"/>
            <p:cNvGrpSpPr/>
            <p:nvPr/>
          </p:nvGrpSpPr>
          <p:grpSpPr>
            <a:xfrm>
              <a:off x="2599883" y="2579539"/>
              <a:ext cx="520552" cy="519261"/>
              <a:chOff x="1984929" y="5010002"/>
              <a:chExt cx="520552" cy="519261"/>
            </a:xfrm>
          </p:grpSpPr>
          <p:sp>
            <p:nvSpPr>
              <p:cNvPr id="26" name="椭圆 39"/>
              <p:cNvSpPr>
                <a:spLocks noChangeArrowheads="1"/>
              </p:cNvSpPr>
              <p:nvPr/>
            </p:nvSpPr>
            <p:spPr bwMode="gray">
              <a:xfrm>
                <a:off x="1984929" y="5010002"/>
                <a:ext cx="520552" cy="519261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" name="椭圆 40"/>
              <p:cNvSpPr>
                <a:spLocks noChangeArrowheads="1"/>
              </p:cNvSpPr>
              <p:nvPr/>
            </p:nvSpPr>
            <p:spPr bwMode="gray">
              <a:xfrm>
                <a:off x="2034825" y="5062802"/>
                <a:ext cx="419712" cy="413660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" name="椭圆 42"/>
              <p:cNvSpPr>
                <a:spLocks noChangeArrowheads="1"/>
              </p:cNvSpPr>
              <p:nvPr/>
            </p:nvSpPr>
            <p:spPr bwMode="gray">
              <a:xfrm>
                <a:off x="2047798" y="5062802"/>
                <a:ext cx="406739" cy="405291"/>
              </a:xfrm>
              <a:prstGeom prst="ellipse">
                <a:avLst/>
              </a:prstGeom>
              <a:gradFill flip="none" rotWithShape="1">
                <a:gsLst>
                  <a:gs pos="0">
                    <a:srgbClr val="00B050">
                      <a:shade val="30000"/>
                      <a:satMod val="115000"/>
                    </a:srgbClr>
                  </a:gs>
                  <a:gs pos="50000">
                    <a:srgbClr val="00B050">
                      <a:shade val="67500"/>
                      <a:satMod val="115000"/>
                    </a:srgbClr>
                  </a:gs>
                  <a:gs pos="100000">
                    <a:srgbClr val="00B05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" name="椭圆 44"/>
              <p:cNvSpPr>
                <a:spLocks noChangeArrowheads="1"/>
              </p:cNvSpPr>
              <p:nvPr/>
            </p:nvSpPr>
            <p:spPr bwMode="gray">
              <a:xfrm>
                <a:off x="2052414" y="5070283"/>
                <a:ext cx="385351" cy="390327"/>
              </a:xfrm>
              <a:prstGeom prst="ellipse">
                <a:avLst/>
              </a:prstGeom>
              <a:gradFill flip="none" rotWithShape="1">
                <a:gsLst>
                  <a:gs pos="0">
                    <a:srgbClr val="00B050">
                      <a:shade val="30000"/>
                      <a:satMod val="115000"/>
                    </a:srgbClr>
                  </a:gs>
                  <a:gs pos="50000">
                    <a:srgbClr val="00B050">
                      <a:shade val="67500"/>
                      <a:satMod val="115000"/>
                    </a:srgbClr>
                  </a:gs>
                  <a:gs pos="100000">
                    <a:srgbClr val="00B050">
                      <a:shade val="100000"/>
                      <a:satMod val="115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46" name="组合 45"/>
          <p:cNvGrpSpPr/>
          <p:nvPr/>
        </p:nvGrpSpPr>
        <p:grpSpPr>
          <a:xfrm>
            <a:off x="1701924" y="1732028"/>
            <a:ext cx="6639749" cy="519261"/>
            <a:chOff x="1949565" y="1820863"/>
            <a:chExt cx="6639749" cy="519261"/>
          </a:xfrm>
        </p:grpSpPr>
        <p:sp>
          <p:nvSpPr>
            <p:cNvPr id="11" name="自选图形 9"/>
            <p:cNvSpPr>
              <a:spLocks noChangeArrowheads="1"/>
            </p:cNvSpPr>
            <p:nvPr/>
          </p:nvSpPr>
          <p:spPr bwMode="gray">
            <a:xfrm>
              <a:off x="2353121" y="1820863"/>
              <a:ext cx="6236193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zh-CN" altLang="en-US" b="1">
                  <a:latin typeface="微软雅黑" pitchFamily="34" charset="-122"/>
                  <a:ea typeface="微软雅黑" pitchFamily="34" charset="-122"/>
                </a:rPr>
                <a:t>问题求解与算法</a:t>
              </a:r>
            </a:p>
          </p:txBody>
        </p:sp>
        <p:grpSp>
          <p:nvGrpSpPr>
            <p:cNvPr id="30" name="组合 29"/>
            <p:cNvGrpSpPr/>
            <p:nvPr/>
          </p:nvGrpSpPr>
          <p:grpSpPr>
            <a:xfrm>
              <a:off x="1949565" y="1820863"/>
              <a:ext cx="520552" cy="519261"/>
              <a:chOff x="1984929" y="5010002"/>
              <a:chExt cx="520552" cy="519261"/>
            </a:xfrm>
          </p:grpSpPr>
          <p:sp>
            <p:nvSpPr>
              <p:cNvPr id="31" name="椭圆 39"/>
              <p:cNvSpPr>
                <a:spLocks noChangeArrowheads="1"/>
              </p:cNvSpPr>
              <p:nvPr/>
            </p:nvSpPr>
            <p:spPr bwMode="gray">
              <a:xfrm>
                <a:off x="1984929" y="5010002"/>
                <a:ext cx="520552" cy="519261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" name="椭圆 40"/>
              <p:cNvSpPr>
                <a:spLocks noChangeArrowheads="1"/>
              </p:cNvSpPr>
              <p:nvPr/>
            </p:nvSpPr>
            <p:spPr bwMode="gray">
              <a:xfrm>
                <a:off x="2034825" y="5062802"/>
                <a:ext cx="419712" cy="413660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" name="椭圆 42"/>
              <p:cNvSpPr>
                <a:spLocks noChangeArrowheads="1"/>
              </p:cNvSpPr>
              <p:nvPr/>
            </p:nvSpPr>
            <p:spPr bwMode="gray">
              <a:xfrm>
                <a:off x="2047798" y="5062802"/>
                <a:ext cx="406739" cy="405291"/>
              </a:xfrm>
              <a:prstGeom prst="ellipse">
                <a:avLst/>
              </a:prstGeom>
              <a:gradFill flip="none" rotWithShape="1">
                <a:gsLst>
                  <a:gs pos="0">
                    <a:srgbClr val="FFC000">
                      <a:shade val="30000"/>
                      <a:satMod val="115000"/>
                    </a:srgbClr>
                  </a:gs>
                  <a:gs pos="50000">
                    <a:srgbClr val="FFC000">
                      <a:shade val="67500"/>
                      <a:satMod val="115000"/>
                    </a:srgbClr>
                  </a:gs>
                  <a:gs pos="100000">
                    <a:srgbClr val="FFC00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4" name="椭圆 44"/>
              <p:cNvSpPr>
                <a:spLocks noChangeArrowheads="1"/>
              </p:cNvSpPr>
              <p:nvPr/>
            </p:nvSpPr>
            <p:spPr bwMode="gray">
              <a:xfrm>
                <a:off x="2052414" y="5070283"/>
                <a:ext cx="385351" cy="390327"/>
              </a:xfrm>
              <a:prstGeom prst="ellipse">
                <a:avLst/>
              </a:prstGeom>
              <a:gradFill flip="none" rotWithShape="1">
                <a:gsLst>
                  <a:gs pos="0">
                    <a:srgbClr val="FFC000">
                      <a:shade val="30000"/>
                      <a:satMod val="115000"/>
                    </a:srgbClr>
                  </a:gs>
                  <a:gs pos="50000">
                    <a:srgbClr val="FFC000">
                      <a:shade val="67500"/>
                      <a:satMod val="115000"/>
                    </a:srgbClr>
                  </a:gs>
                  <a:gs pos="100000">
                    <a:srgbClr val="FFC000">
                      <a:shade val="100000"/>
                      <a:satMod val="115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41" name="组合 40"/>
          <p:cNvGrpSpPr/>
          <p:nvPr/>
        </p:nvGrpSpPr>
        <p:grpSpPr>
          <a:xfrm>
            <a:off x="2952293" y="3600377"/>
            <a:ext cx="6625551" cy="519261"/>
            <a:chOff x="2829253" y="3459163"/>
            <a:chExt cx="6625551" cy="519261"/>
          </a:xfrm>
        </p:grpSpPr>
        <p:sp>
          <p:nvSpPr>
            <p:cNvPr id="9" name="自选图形 7"/>
            <p:cNvSpPr>
              <a:spLocks noChangeArrowheads="1"/>
            </p:cNvSpPr>
            <p:nvPr/>
          </p:nvSpPr>
          <p:spPr bwMode="gray">
            <a:xfrm>
              <a:off x="3250353" y="3459163"/>
              <a:ext cx="6204451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zh-CN" altLang="en-US" b="1">
                  <a:latin typeface="微软雅黑" pitchFamily="34" charset="-122"/>
                  <a:ea typeface="微软雅黑" pitchFamily="34" charset="-122"/>
                </a:rPr>
                <a:t>数据类型</a:t>
              </a:r>
            </a:p>
          </p:txBody>
        </p:sp>
        <p:grpSp>
          <p:nvGrpSpPr>
            <p:cNvPr id="35" name="组合 34"/>
            <p:cNvGrpSpPr/>
            <p:nvPr/>
          </p:nvGrpSpPr>
          <p:grpSpPr>
            <a:xfrm>
              <a:off x="2829253" y="3459163"/>
              <a:ext cx="520552" cy="519261"/>
              <a:chOff x="1984929" y="5010002"/>
              <a:chExt cx="520552" cy="519261"/>
            </a:xfrm>
          </p:grpSpPr>
          <p:sp>
            <p:nvSpPr>
              <p:cNvPr id="36" name="椭圆 39"/>
              <p:cNvSpPr>
                <a:spLocks noChangeArrowheads="1"/>
              </p:cNvSpPr>
              <p:nvPr/>
            </p:nvSpPr>
            <p:spPr bwMode="gray">
              <a:xfrm>
                <a:off x="1984929" y="5010002"/>
                <a:ext cx="520552" cy="519261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" name="椭圆 40"/>
              <p:cNvSpPr>
                <a:spLocks noChangeArrowheads="1"/>
              </p:cNvSpPr>
              <p:nvPr/>
            </p:nvSpPr>
            <p:spPr bwMode="gray">
              <a:xfrm>
                <a:off x="2034825" y="5062802"/>
                <a:ext cx="419712" cy="413660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" name="椭圆 42"/>
              <p:cNvSpPr>
                <a:spLocks noChangeArrowheads="1"/>
              </p:cNvSpPr>
              <p:nvPr/>
            </p:nvSpPr>
            <p:spPr bwMode="gray">
              <a:xfrm>
                <a:off x="2047798" y="5062802"/>
                <a:ext cx="406739" cy="405291"/>
              </a:xfrm>
              <a:prstGeom prst="ellipse">
                <a:avLst/>
              </a:prstGeom>
              <a:gradFill flip="none" rotWithShape="1">
                <a:gsLst>
                  <a:gs pos="0">
                    <a:srgbClr val="0070C0">
                      <a:shade val="30000"/>
                      <a:satMod val="115000"/>
                    </a:srgbClr>
                  </a:gs>
                  <a:gs pos="50000">
                    <a:srgbClr val="0070C0">
                      <a:shade val="67500"/>
                      <a:satMod val="115000"/>
                    </a:srgbClr>
                  </a:gs>
                  <a:gs pos="100000">
                    <a:srgbClr val="0070C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9" name="椭圆 44"/>
              <p:cNvSpPr>
                <a:spLocks noChangeArrowheads="1"/>
              </p:cNvSpPr>
              <p:nvPr/>
            </p:nvSpPr>
            <p:spPr bwMode="gray">
              <a:xfrm>
                <a:off x="2052414" y="5070283"/>
                <a:ext cx="385351" cy="390327"/>
              </a:xfrm>
              <a:prstGeom prst="ellipse">
                <a:avLst/>
              </a:prstGeom>
              <a:gradFill flip="none" rotWithShape="1">
                <a:gsLst>
                  <a:gs pos="0">
                    <a:srgbClr val="0070C0">
                      <a:shade val="30000"/>
                      <a:satMod val="115000"/>
                    </a:srgbClr>
                  </a:gs>
                  <a:gs pos="50000">
                    <a:srgbClr val="0070C0">
                      <a:shade val="67500"/>
                      <a:satMod val="115000"/>
                    </a:srgbClr>
                  </a:gs>
                  <a:gs pos="100000">
                    <a:srgbClr val="0070C0">
                      <a:shade val="100000"/>
                      <a:satMod val="115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3" name="组合 2"/>
          <p:cNvGrpSpPr/>
          <p:nvPr/>
        </p:nvGrpSpPr>
        <p:grpSpPr>
          <a:xfrm>
            <a:off x="1707650" y="5461203"/>
            <a:ext cx="6599358" cy="537071"/>
            <a:chOff x="1964483" y="5461203"/>
            <a:chExt cx="6599358" cy="537071"/>
          </a:xfrm>
        </p:grpSpPr>
        <p:sp>
          <p:nvSpPr>
            <p:cNvPr id="42" name="自选图形 5"/>
            <p:cNvSpPr>
              <a:spLocks noChangeArrowheads="1"/>
            </p:cNvSpPr>
            <p:nvPr/>
          </p:nvSpPr>
          <p:spPr bwMode="gray">
            <a:xfrm>
              <a:off x="2403828" y="5490274"/>
              <a:ext cx="6160013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zh-CN" altLang="en-US" b="1">
                  <a:latin typeface="微软雅黑" pitchFamily="34" charset="-122"/>
                  <a:ea typeface="微软雅黑" pitchFamily="34" charset="-122"/>
                </a:rPr>
                <a:t>数据的输出与输入</a:t>
              </a:r>
            </a:p>
          </p:txBody>
        </p:sp>
        <p:grpSp>
          <p:nvGrpSpPr>
            <p:cNvPr id="43" name="组合 42"/>
            <p:cNvGrpSpPr/>
            <p:nvPr/>
          </p:nvGrpSpPr>
          <p:grpSpPr>
            <a:xfrm>
              <a:off x="1964483" y="5461203"/>
              <a:ext cx="520552" cy="519261"/>
              <a:chOff x="1984929" y="5010002"/>
              <a:chExt cx="520552" cy="519261"/>
            </a:xfrm>
          </p:grpSpPr>
          <p:sp>
            <p:nvSpPr>
              <p:cNvPr id="47" name="椭圆 39"/>
              <p:cNvSpPr>
                <a:spLocks noChangeArrowheads="1"/>
              </p:cNvSpPr>
              <p:nvPr/>
            </p:nvSpPr>
            <p:spPr bwMode="gray">
              <a:xfrm>
                <a:off x="1984929" y="5010002"/>
                <a:ext cx="520552" cy="519261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" name="椭圆 40"/>
              <p:cNvSpPr>
                <a:spLocks noChangeArrowheads="1"/>
              </p:cNvSpPr>
              <p:nvPr/>
            </p:nvSpPr>
            <p:spPr bwMode="gray">
              <a:xfrm>
                <a:off x="2034825" y="5062802"/>
                <a:ext cx="419712" cy="413660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" name="椭圆 42"/>
              <p:cNvSpPr>
                <a:spLocks noChangeArrowheads="1"/>
              </p:cNvSpPr>
              <p:nvPr/>
            </p:nvSpPr>
            <p:spPr bwMode="gray">
              <a:xfrm>
                <a:off x="2047798" y="5062802"/>
                <a:ext cx="406739" cy="405291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E35E23"/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0" name="椭圆 44"/>
              <p:cNvSpPr>
                <a:spLocks noChangeArrowheads="1"/>
              </p:cNvSpPr>
              <p:nvPr/>
            </p:nvSpPr>
            <p:spPr bwMode="gray">
              <a:xfrm>
                <a:off x="2052414" y="5070283"/>
                <a:ext cx="385351" cy="390327"/>
              </a:xfrm>
              <a:prstGeom prst="ellipse">
                <a:avLst/>
              </a:prstGeom>
              <a:gradFill rotWithShape="1">
                <a:gsLst>
                  <a:gs pos="0">
                    <a:srgbClr val="E35E23"/>
                  </a:gs>
                  <a:gs pos="100000">
                    <a:srgbClr val="6E2E11"/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6563739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数据类型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832747" y="3738017"/>
            <a:ext cx="183255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  <a:defRPr/>
            </a:pPr>
            <a:r>
              <a:rPr lang="zh-CN" alt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数据类型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3480007" y="3612524"/>
            <a:ext cx="183255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  <a:defRPr/>
            </a:pPr>
            <a:r>
              <a:rPr lang="zh-CN" alt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构造类型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3480007" y="4764652"/>
            <a:ext cx="183255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  <a:defRPr/>
            </a:pPr>
            <a:r>
              <a:rPr lang="zh-CN" alt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指针类型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3480007" y="5700756"/>
            <a:ext cx="457368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  <a:defRPr/>
            </a:pPr>
            <a:r>
              <a:rPr lang="zh-CN" alt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空类型（无值类型） </a:t>
            </a:r>
            <a:r>
              <a: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void</a:t>
            </a:r>
          </a:p>
        </p:txBody>
      </p:sp>
      <p:sp>
        <p:nvSpPr>
          <p:cNvPr id="9" name="AutoShape 9"/>
          <p:cNvSpPr>
            <a:spLocks/>
          </p:cNvSpPr>
          <p:nvPr/>
        </p:nvSpPr>
        <p:spPr bwMode="auto">
          <a:xfrm>
            <a:off x="2935277" y="1958751"/>
            <a:ext cx="507868" cy="4034392"/>
          </a:xfrm>
          <a:prstGeom prst="leftBrace">
            <a:avLst>
              <a:gd name="adj1" fmla="val 36657"/>
              <a:gd name="adj2" fmla="val 50000"/>
            </a:avLst>
          </a:prstGeom>
          <a:noFill/>
          <a:ln w="38100">
            <a:solidFill>
              <a:schemeClr val="bg2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5672725" y="2901155"/>
            <a:ext cx="2500701" cy="2000310"/>
            <a:chOff x="5158308" y="2892749"/>
            <a:chExt cx="2500701" cy="2000310"/>
          </a:xfrm>
        </p:grpSpPr>
        <p:sp>
          <p:nvSpPr>
            <p:cNvPr id="11" name="Text Box 11"/>
            <p:cNvSpPr txBox="1">
              <a:spLocks noChangeArrowheads="1"/>
            </p:cNvSpPr>
            <p:nvPr/>
          </p:nvSpPr>
          <p:spPr bwMode="auto">
            <a:xfrm>
              <a:off x="5589212" y="4492949"/>
              <a:ext cx="2064989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  <a:defRPr/>
              </a:pPr>
              <a:r>
                <a:rPr lang="zh-CN" alt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枚举类型  </a:t>
              </a:r>
              <a:r>
                <a:rPr lang="en-US" altLang="zh-CN" sz="2000" err="1"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enum</a:t>
              </a:r>
              <a:endPara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5589212" y="2892749"/>
              <a:ext cx="121058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  <a:defRPr/>
              </a:pPr>
              <a:r>
                <a:rPr lang="zh-CN" alt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数组类型</a:t>
              </a:r>
            </a:p>
          </p:txBody>
        </p:sp>
        <p:sp>
          <p:nvSpPr>
            <p:cNvPr id="13" name="Text Box 13"/>
            <p:cNvSpPr txBox="1">
              <a:spLocks noChangeArrowheads="1"/>
            </p:cNvSpPr>
            <p:nvPr/>
          </p:nvSpPr>
          <p:spPr bwMode="auto">
            <a:xfrm>
              <a:off x="5589212" y="3426149"/>
              <a:ext cx="2056973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  <a:defRPr/>
              </a:pPr>
              <a:r>
                <a:rPr lang="zh-CN" alt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结构类型  </a:t>
              </a:r>
              <a:r>
                <a:rPr lang="en-US" altLang="zh-CN" sz="2000" err="1"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struct</a:t>
              </a:r>
              <a:endPara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Text Box 14"/>
            <p:cNvSpPr txBox="1">
              <a:spLocks noChangeArrowheads="1"/>
            </p:cNvSpPr>
            <p:nvPr/>
          </p:nvSpPr>
          <p:spPr bwMode="auto">
            <a:xfrm>
              <a:off x="5589212" y="3959549"/>
              <a:ext cx="2069797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  <a:defRPr/>
              </a:pPr>
              <a:r>
                <a:rPr lang="zh-CN" alt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联合类型  </a:t>
              </a:r>
              <a:r>
                <a:rPr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union</a:t>
              </a:r>
            </a:p>
          </p:txBody>
        </p:sp>
        <p:sp>
          <p:nvSpPr>
            <p:cNvPr id="15" name="AutoShape 15"/>
            <p:cNvSpPr>
              <a:spLocks/>
            </p:cNvSpPr>
            <p:nvPr/>
          </p:nvSpPr>
          <p:spPr bwMode="auto">
            <a:xfrm>
              <a:off x="5158308" y="3138811"/>
              <a:ext cx="406294" cy="1524000"/>
            </a:xfrm>
            <a:prstGeom prst="leftBrace">
              <a:avLst>
                <a:gd name="adj1" fmla="val 41667"/>
                <a:gd name="adj2" fmla="val 50000"/>
              </a:avLst>
            </a:prstGeom>
            <a:noFill/>
            <a:ln w="38100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00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7" name="Text Box 17"/>
          <p:cNvSpPr txBox="1">
            <a:spLocks noChangeArrowheads="1"/>
          </p:cNvSpPr>
          <p:nvPr/>
        </p:nvSpPr>
        <p:spPr bwMode="auto">
          <a:xfrm>
            <a:off x="3480007" y="1625377"/>
            <a:ext cx="1832556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  <a:defRPr/>
            </a:pPr>
            <a:r>
              <a:rPr lang="zh-CN" alt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基本类型</a:t>
            </a:r>
          </a:p>
        </p:txBody>
      </p:sp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6125151" y="1196752"/>
            <a:ext cx="154882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rgbClr val="CC99FF"/>
              </a:buClr>
              <a:defRPr/>
            </a:pPr>
            <a:r>
              <a:rPr lang="zh-CN" alt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整型       </a:t>
            </a:r>
            <a:r>
              <a:rPr lang="en-US" altLang="zh-CN" sz="2000" err="1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int</a:t>
            </a:r>
            <a:endParaRPr lang="en-US" altLang="zh-CN" sz="2000"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6127267" y="1730152"/>
            <a:ext cx="170591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  <a:defRPr/>
            </a:pPr>
            <a:r>
              <a:rPr lang="zh-CN" alt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字符型   </a:t>
            </a:r>
            <a:r>
              <a: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char</a:t>
            </a:r>
          </a:p>
        </p:txBody>
      </p:sp>
      <p:sp>
        <p:nvSpPr>
          <p:cNvPr id="20" name="Text Box 20"/>
          <p:cNvSpPr txBox="1">
            <a:spLocks noChangeArrowheads="1"/>
          </p:cNvSpPr>
          <p:nvPr/>
        </p:nvSpPr>
        <p:spPr bwMode="auto">
          <a:xfrm>
            <a:off x="6114571" y="2263552"/>
            <a:ext cx="69762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  <a:defRPr/>
            </a:pPr>
            <a:r>
              <a:rPr lang="zh-CN" alt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实型</a:t>
            </a:r>
          </a:p>
        </p:txBody>
      </p:sp>
      <p:sp>
        <p:nvSpPr>
          <p:cNvPr id="21" name="AutoShape 21"/>
          <p:cNvSpPr>
            <a:spLocks/>
          </p:cNvSpPr>
          <p:nvPr/>
        </p:nvSpPr>
        <p:spPr bwMode="auto">
          <a:xfrm>
            <a:off x="5671581" y="1366614"/>
            <a:ext cx="406294" cy="1143000"/>
          </a:xfrm>
          <a:prstGeom prst="leftBrace">
            <a:avLst>
              <a:gd name="adj1" fmla="val 31250"/>
              <a:gd name="adj2" fmla="val 50000"/>
            </a:avLst>
          </a:prstGeom>
          <a:noFill/>
          <a:ln w="38100">
            <a:solidFill>
              <a:schemeClr val="bg2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00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8047845" y="1687288"/>
            <a:ext cx="4455279" cy="1369458"/>
            <a:chOff x="7606580" y="1783085"/>
            <a:chExt cx="4455279" cy="1369458"/>
          </a:xfrm>
        </p:grpSpPr>
        <p:sp>
          <p:nvSpPr>
            <p:cNvPr id="23" name="Text Box 23"/>
            <p:cNvSpPr txBox="1">
              <a:spLocks noChangeArrowheads="1"/>
            </p:cNvSpPr>
            <p:nvPr/>
          </p:nvSpPr>
          <p:spPr bwMode="auto">
            <a:xfrm>
              <a:off x="8013731" y="1783085"/>
              <a:ext cx="307471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buClr>
                  <a:srgbClr val="CC99FF"/>
                </a:buClr>
                <a:buFont typeface="Monotype Sorts" pitchFamily="2" charset="2"/>
                <a:buNone/>
                <a:defRPr/>
              </a:pPr>
              <a:r>
                <a:rPr lang="zh-CN" alt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单精度实型      </a:t>
              </a:r>
              <a:r>
                <a:rPr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float</a:t>
              </a:r>
            </a:p>
          </p:txBody>
        </p:sp>
        <p:sp>
          <p:nvSpPr>
            <p:cNvPr id="24" name="Text Box 24"/>
            <p:cNvSpPr txBox="1">
              <a:spLocks noChangeArrowheads="1"/>
            </p:cNvSpPr>
            <p:nvPr/>
          </p:nvSpPr>
          <p:spPr bwMode="auto">
            <a:xfrm>
              <a:off x="8013731" y="2283148"/>
              <a:ext cx="278313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  <a:buClr>
                  <a:srgbClr val="CC99FF"/>
                </a:buClr>
                <a:buFont typeface="Monotype Sorts" pitchFamily="2" charset="2"/>
                <a:buNone/>
                <a:defRPr/>
              </a:pPr>
              <a:r>
                <a:rPr lang="zh-CN" alt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双精度实型</a:t>
              </a:r>
              <a:r>
                <a:rPr lang="zh-CN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     </a:t>
              </a:r>
              <a:r>
                <a:rPr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 double</a:t>
              </a:r>
            </a:p>
          </p:txBody>
        </p:sp>
        <p:sp>
          <p:nvSpPr>
            <p:cNvPr id="25" name="AutoShape 25"/>
            <p:cNvSpPr>
              <a:spLocks/>
            </p:cNvSpPr>
            <p:nvPr/>
          </p:nvSpPr>
          <p:spPr bwMode="auto">
            <a:xfrm>
              <a:off x="7606580" y="1962473"/>
              <a:ext cx="406294" cy="1066800"/>
            </a:xfrm>
            <a:prstGeom prst="leftBrace">
              <a:avLst>
                <a:gd name="adj1" fmla="val 21211"/>
                <a:gd name="adj2" fmla="val 50000"/>
              </a:avLst>
            </a:prstGeom>
            <a:noFill/>
            <a:ln w="38100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0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Text Box 24"/>
            <p:cNvSpPr txBox="1">
              <a:spLocks noChangeArrowheads="1"/>
            </p:cNvSpPr>
            <p:nvPr/>
          </p:nvSpPr>
          <p:spPr bwMode="auto">
            <a:xfrm>
              <a:off x="8013731" y="2783211"/>
              <a:ext cx="404812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buClr>
                  <a:srgbClr val="CC99FF"/>
                </a:buClr>
                <a:buFont typeface="Monotype Sorts" pitchFamily="2" charset="2"/>
                <a:buNone/>
                <a:defRPr/>
              </a:pPr>
              <a:r>
                <a:rPr lang="zh-CN" alt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常双精度实型   </a:t>
              </a:r>
              <a:r>
                <a:rPr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long double</a:t>
              </a:r>
            </a:p>
          </p:txBody>
        </p:sp>
      </p:grpSp>
      <p:sp>
        <p:nvSpPr>
          <p:cNvPr id="29" name="内容占位符 2"/>
          <p:cNvSpPr txBox="1">
            <a:spLocks/>
          </p:cNvSpPr>
          <p:nvPr/>
        </p:nvSpPr>
        <p:spPr bwMode="auto">
          <a:xfrm>
            <a:off x="796069" y="1081659"/>
            <a:ext cx="2855932" cy="570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数据类型介绍</a:t>
            </a:r>
          </a:p>
        </p:txBody>
      </p:sp>
      <p:sp>
        <p:nvSpPr>
          <p:cNvPr id="27" name="Text Box 18"/>
          <p:cNvSpPr txBox="1">
            <a:spLocks noChangeArrowheads="1"/>
          </p:cNvSpPr>
          <p:nvPr/>
        </p:nvSpPr>
        <p:spPr bwMode="auto">
          <a:xfrm>
            <a:off x="6125151" y="1196752"/>
            <a:ext cx="154882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rgbClr val="CC99FF"/>
              </a:buClr>
              <a:defRPr/>
            </a:pPr>
            <a:r>
              <a:rPr lang="zh-CN" altLang="en-US" sz="2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整型       </a:t>
            </a:r>
            <a:r>
              <a:rPr lang="en-US" altLang="zh-CN" sz="200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int</a:t>
            </a:r>
            <a:endParaRPr lang="en-US" altLang="zh-CN" sz="200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638315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utoUpdateAnimBg="0"/>
      <p:bldP spid="6" grpId="0" build="p" autoUpdateAnimBg="0"/>
      <p:bldP spid="7" grpId="0" autoUpdateAnimBg="0"/>
      <p:bldP spid="8" grpId="0"/>
      <p:bldP spid="9" grpId="0" animBg="1"/>
      <p:bldP spid="17" grpId="0"/>
      <p:bldP spid="18" grpId="0"/>
      <p:bldP spid="19" grpId="0"/>
      <p:bldP spid="20" grpId="0"/>
      <p:bldP spid="21" grpId="0" animBg="1"/>
      <p:bldP spid="2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latin typeface="+mj-ea"/>
              </a:rPr>
              <a:t>数据类型</a:t>
            </a:r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837828" y="3119258"/>
            <a:ext cx="952252" cy="507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>
                <a:latin typeface="微软雅黑" pitchFamily="34" charset="-122"/>
                <a:ea typeface="微软雅黑" pitchFamily="34" charset="-122"/>
              </a:rPr>
              <a:t>整型</a:t>
            </a:r>
          </a:p>
        </p:txBody>
      </p:sp>
      <p:sp>
        <p:nvSpPr>
          <p:cNvPr id="5" name="TextBox 8"/>
          <p:cNvSpPr txBox="1">
            <a:spLocks noChangeArrowheads="1"/>
          </p:cNvSpPr>
          <p:nvPr/>
        </p:nvSpPr>
        <p:spPr bwMode="auto">
          <a:xfrm>
            <a:off x="2317701" y="3938418"/>
            <a:ext cx="2475855" cy="507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r>
              <a:rPr lang="zh-CN" altLang="en-US" sz="2400" b="1">
                <a:latin typeface="微软雅黑" pitchFamily="34" charset="-122"/>
                <a:ea typeface="微软雅黑" pitchFamily="34" charset="-122"/>
              </a:rPr>
              <a:t>长整型</a:t>
            </a:r>
            <a:r>
              <a:rPr lang="en-US" altLang="zh-CN" sz="2400" b="1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400" b="1">
                <a:solidFill>
                  <a:schemeClr val="tx1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long</a:t>
            </a:r>
            <a:r>
              <a:rPr lang="en-US" altLang="zh-CN" sz="2400" b="1"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24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412927" y="3081162"/>
            <a:ext cx="1714054" cy="507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r>
              <a:rPr lang="zh-CN" altLang="en-US" sz="2400" b="1">
                <a:latin typeface="微软雅黑" pitchFamily="34" charset="-122"/>
                <a:ea typeface="微软雅黑" pitchFamily="34" charset="-122"/>
              </a:rPr>
              <a:t>整型</a:t>
            </a:r>
            <a:r>
              <a:rPr lang="en-US" altLang="zh-CN" sz="2400" b="1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400" b="1" err="1">
                <a:solidFill>
                  <a:schemeClr val="tx1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2400" b="1"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24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12"/>
          <p:cNvSpPr txBox="1">
            <a:spLocks noChangeArrowheads="1"/>
          </p:cNvSpPr>
          <p:nvPr/>
        </p:nvSpPr>
        <p:spPr bwMode="auto">
          <a:xfrm>
            <a:off x="2316192" y="2282647"/>
            <a:ext cx="2190179" cy="507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短整型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short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)</a:t>
            </a:r>
          </a:p>
        </p:txBody>
      </p:sp>
      <p:sp>
        <p:nvSpPr>
          <p:cNvPr id="8" name="左大括号 18"/>
          <p:cNvSpPr>
            <a:spLocks/>
          </p:cNvSpPr>
          <p:nvPr/>
        </p:nvSpPr>
        <p:spPr bwMode="auto">
          <a:xfrm>
            <a:off x="1574056" y="2401982"/>
            <a:ext cx="784671" cy="1885950"/>
          </a:xfrm>
          <a:prstGeom prst="leftBrace">
            <a:avLst>
              <a:gd name="adj1" fmla="val 28640"/>
              <a:gd name="adj2" fmla="val 50000"/>
            </a:avLst>
          </a:prstGeom>
          <a:noFill/>
          <a:ln w="38100" algn="ctr">
            <a:solidFill>
              <a:schemeClr val="bg2">
                <a:lumMod val="50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zh-CN" altLang="en-US" sz="24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右大括号 14"/>
          <p:cNvSpPr>
            <a:spLocks/>
          </p:cNvSpPr>
          <p:nvPr/>
        </p:nvSpPr>
        <p:spPr bwMode="auto">
          <a:xfrm>
            <a:off x="4484664" y="2375580"/>
            <a:ext cx="952250" cy="1885950"/>
          </a:xfrm>
          <a:prstGeom prst="rightBrace">
            <a:avLst>
              <a:gd name="adj1" fmla="val 25337"/>
              <a:gd name="adj2" fmla="val 50000"/>
            </a:avLst>
          </a:prstGeom>
          <a:noFill/>
          <a:ln w="38100" algn="ctr">
            <a:solidFill>
              <a:schemeClr val="bg2">
                <a:lumMod val="50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zh-CN" altLang="en-US" sz="24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右箭头 15"/>
          <p:cNvSpPr>
            <a:spLocks noChangeArrowheads="1"/>
          </p:cNvSpPr>
          <p:nvPr/>
        </p:nvSpPr>
        <p:spPr bwMode="auto">
          <a:xfrm>
            <a:off x="5477120" y="3193993"/>
            <a:ext cx="1809278" cy="235743"/>
          </a:xfrm>
          <a:prstGeom prst="rightArrow">
            <a:avLst>
              <a:gd name="adj1" fmla="val 50000"/>
              <a:gd name="adj2" fmla="val 49992"/>
            </a:avLst>
          </a:prstGeom>
          <a:noFill/>
          <a:ln w="38100" algn="ctr">
            <a:solidFill>
              <a:schemeClr val="bg2">
                <a:lumMod val="50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zh-CN" altLang="en-US" sz="24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6"/>
          <p:cNvSpPr txBox="1">
            <a:spLocks noChangeArrowheads="1"/>
          </p:cNvSpPr>
          <p:nvPr/>
        </p:nvSpPr>
        <p:spPr bwMode="auto">
          <a:xfrm>
            <a:off x="5648574" y="2795408"/>
            <a:ext cx="1809278" cy="507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>
                <a:solidFill>
                  <a:schemeClr val="tx1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unsigned</a:t>
            </a:r>
            <a:endParaRPr lang="zh-CN" altLang="en-US" sz="2400" b="1">
              <a:solidFill>
                <a:schemeClr val="tx1">
                  <a:lumMod val="60000"/>
                  <a:lumOff val="4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TextBox 17"/>
          <p:cNvSpPr txBox="1">
            <a:spLocks noChangeArrowheads="1"/>
          </p:cNvSpPr>
          <p:nvPr/>
        </p:nvSpPr>
        <p:spPr bwMode="auto">
          <a:xfrm>
            <a:off x="5743799" y="3366908"/>
            <a:ext cx="1333153" cy="507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>
                <a:solidFill>
                  <a:schemeClr val="tx1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signed</a:t>
            </a:r>
            <a:endParaRPr lang="zh-CN" altLang="en-US" sz="2400" b="1">
              <a:solidFill>
                <a:schemeClr val="tx1">
                  <a:lumMod val="60000"/>
                  <a:lumOff val="4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Box 20"/>
          <p:cNvSpPr txBox="1">
            <a:spLocks noChangeArrowheads="1"/>
          </p:cNvSpPr>
          <p:nvPr/>
        </p:nvSpPr>
        <p:spPr bwMode="auto">
          <a:xfrm>
            <a:off x="7817546" y="1509533"/>
            <a:ext cx="2951980" cy="507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>
                <a:solidFill>
                  <a:schemeClr val="tx1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unsigned</a:t>
            </a:r>
            <a:r>
              <a:rPr lang="en-US" altLang="zh-CN" sz="2400" b="1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b="1" err="1">
                <a:solidFill>
                  <a:schemeClr val="tx1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endParaRPr lang="zh-CN" altLang="en-US" sz="2400" b="1">
              <a:solidFill>
                <a:schemeClr val="tx1">
                  <a:lumMod val="60000"/>
                  <a:lumOff val="4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21"/>
          <p:cNvSpPr txBox="1">
            <a:spLocks noChangeArrowheads="1"/>
          </p:cNvSpPr>
          <p:nvPr/>
        </p:nvSpPr>
        <p:spPr bwMode="auto">
          <a:xfrm>
            <a:off x="7817546" y="1996897"/>
            <a:ext cx="2951980" cy="507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>
                <a:solidFill>
                  <a:schemeClr val="tx1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unsigned</a:t>
            </a:r>
            <a:r>
              <a:rPr lang="en-US" altLang="zh-CN" sz="2400" b="1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b="1">
                <a:solidFill>
                  <a:schemeClr val="tx1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long</a:t>
            </a:r>
            <a:endParaRPr lang="zh-CN" altLang="en-US" sz="2400" b="1">
              <a:solidFill>
                <a:schemeClr val="tx1">
                  <a:lumMod val="60000"/>
                  <a:lumOff val="4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TextBox 22"/>
          <p:cNvSpPr txBox="1">
            <a:spLocks noChangeArrowheads="1"/>
          </p:cNvSpPr>
          <p:nvPr/>
        </p:nvSpPr>
        <p:spPr bwMode="auto">
          <a:xfrm>
            <a:off x="7817547" y="3795533"/>
            <a:ext cx="1333153" cy="507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>
                <a:solidFill>
                  <a:schemeClr val="tx1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short</a:t>
            </a:r>
            <a:endParaRPr lang="zh-CN" altLang="en-US" sz="2400" b="1">
              <a:solidFill>
                <a:schemeClr val="tx1">
                  <a:lumMod val="60000"/>
                  <a:lumOff val="4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23"/>
          <p:cNvSpPr txBox="1">
            <a:spLocks noChangeArrowheads="1"/>
          </p:cNvSpPr>
          <p:nvPr/>
        </p:nvSpPr>
        <p:spPr bwMode="auto">
          <a:xfrm>
            <a:off x="7817547" y="4224158"/>
            <a:ext cx="1333153" cy="507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err="1">
                <a:solidFill>
                  <a:schemeClr val="tx1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endParaRPr lang="zh-CN" altLang="en-US" sz="2400" b="1">
              <a:solidFill>
                <a:schemeClr val="tx1">
                  <a:lumMod val="60000"/>
                  <a:lumOff val="4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TextBox 24"/>
          <p:cNvSpPr txBox="1">
            <a:spLocks noChangeArrowheads="1"/>
          </p:cNvSpPr>
          <p:nvPr/>
        </p:nvSpPr>
        <p:spPr bwMode="auto">
          <a:xfrm>
            <a:off x="7817547" y="4652783"/>
            <a:ext cx="1333153" cy="507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>
                <a:solidFill>
                  <a:schemeClr val="tx1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long</a:t>
            </a:r>
            <a:endParaRPr lang="zh-CN" altLang="en-US" sz="2400" b="1">
              <a:solidFill>
                <a:schemeClr val="tx1">
                  <a:lumMod val="60000"/>
                  <a:lumOff val="4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TextBox 20"/>
          <p:cNvSpPr txBox="1">
            <a:spLocks noChangeArrowheads="1"/>
          </p:cNvSpPr>
          <p:nvPr/>
        </p:nvSpPr>
        <p:spPr bwMode="auto">
          <a:xfrm>
            <a:off x="7817546" y="1047572"/>
            <a:ext cx="2951980" cy="507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>
                <a:solidFill>
                  <a:schemeClr val="tx1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unsigned</a:t>
            </a:r>
            <a:r>
              <a:rPr lang="en-US" altLang="zh-CN" sz="2400" b="1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b="1">
                <a:solidFill>
                  <a:schemeClr val="tx1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short</a:t>
            </a:r>
            <a:endParaRPr lang="zh-CN" altLang="en-US" sz="2400" b="1">
              <a:solidFill>
                <a:schemeClr val="tx1">
                  <a:lumMod val="60000"/>
                  <a:lumOff val="4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TextBox 21"/>
          <p:cNvSpPr txBox="1">
            <a:spLocks noChangeArrowheads="1"/>
          </p:cNvSpPr>
          <p:nvPr/>
        </p:nvSpPr>
        <p:spPr bwMode="auto">
          <a:xfrm>
            <a:off x="7817546" y="2438222"/>
            <a:ext cx="3332881" cy="507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>
                <a:solidFill>
                  <a:schemeClr val="tx1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unsigned</a:t>
            </a:r>
            <a:r>
              <a:rPr lang="en-US" altLang="zh-CN" sz="2400" b="1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b="1">
                <a:solidFill>
                  <a:schemeClr val="tx1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long</a:t>
            </a:r>
            <a:r>
              <a:rPr lang="en-US" altLang="zh-CN" sz="2400" b="1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b="1" err="1">
                <a:solidFill>
                  <a:schemeClr val="tx1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long</a:t>
            </a:r>
            <a:endParaRPr lang="zh-CN" altLang="en-US" sz="2400" b="1">
              <a:solidFill>
                <a:schemeClr val="tx1">
                  <a:lumMod val="60000"/>
                  <a:lumOff val="4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TextBox 24"/>
          <p:cNvSpPr txBox="1">
            <a:spLocks noChangeArrowheads="1"/>
          </p:cNvSpPr>
          <p:nvPr/>
        </p:nvSpPr>
        <p:spPr bwMode="auto">
          <a:xfrm>
            <a:off x="7817547" y="5081408"/>
            <a:ext cx="1891807" cy="507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>
                <a:solidFill>
                  <a:schemeClr val="tx1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long</a:t>
            </a:r>
            <a:r>
              <a:rPr lang="en-US" altLang="zh-CN" sz="2400" b="1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b="1" err="1">
                <a:solidFill>
                  <a:schemeClr val="tx1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long</a:t>
            </a:r>
            <a:endParaRPr lang="zh-CN" altLang="en-US" sz="2400" b="1">
              <a:solidFill>
                <a:schemeClr val="tx1">
                  <a:lumMod val="60000"/>
                  <a:lumOff val="4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左大括号 18"/>
          <p:cNvSpPr>
            <a:spLocks/>
          </p:cNvSpPr>
          <p:nvPr/>
        </p:nvSpPr>
        <p:spPr bwMode="auto">
          <a:xfrm>
            <a:off x="7341419" y="1118280"/>
            <a:ext cx="476127" cy="4400550"/>
          </a:xfrm>
          <a:prstGeom prst="leftBrace">
            <a:avLst>
              <a:gd name="adj1" fmla="val 8296"/>
              <a:gd name="adj2" fmla="val 50000"/>
            </a:avLst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24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左大括号 18"/>
          <p:cNvSpPr>
            <a:spLocks/>
          </p:cNvSpPr>
          <p:nvPr/>
        </p:nvSpPr>
        <p:spPr bwMode="auto">
          <a:xfrm>
            <a:off x="7341419" y="1118280"/>
            <a:ext cx="476127" cy="4400550"/>
          </a:xfrm>
          <a:prstGeom prst="leftBrace">
            <a:avLst>
              <a:gd name="adj1" fmla="val 8296"/>
              <a:gd name="adj2" fmla="val 50000"/>
            </a:avLst>
          </a:prstGeom>
          <a:noFill/>
          <a:ln w="38100" algn="ctr">
            <a:solidFill>
              <a:schemeClr val="bg2">
                <a:lumMod val="50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zh-CN" altLang="en-US" sz="24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TextBox 20"/>
          <p:cNvSpPr txBox="1">
            <a:spLocks noChangeArrowheads="1"/>
          </p:cNvSpPr>
          <p:nvPr/>
        </p:nvSpPr>
        <p:spPr bwMode="auto">
          <a:xfrm>
            <a:off x="7817546" y="1509533"/>
            <a:ext cx="2951980" cy="507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b="1">
                <a:latin typeface="微软雅黑" pitchFamily="34" charset="-122"/>
                <a:ea typeface="微软雅黑" pitchFamily="34" charset="-122"/>
              </a:rPr>
              <a:t>unsigned int </a:t>
            </a:r>
            <a:r>
              <a:rPr lang="en-US" altLang="zh-CN" sz="24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(4)</a:t>
            </a:r>
            <a:endParaRPr lang="zh-CN" altLang="en-US" sz="2400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TextBox 21"/>
          <p:cNvSpPr txBox="1">
            <a:spLocks noChangeArrowheads="1"/>
          </p:cNvSpPr>
          <p:nvPr/>
        </p:nvSpPr>
        <p:spPr bwMode="auto">
          <a:xfrm>
            <a:off x="7817546" y="1996897"/>
            <a:ext cx="2951980" cy="507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b="1">
                <a:latin typeface="微软雅黑" pitchFamily="34" charset="-122"/>
                <a:ea typeface="微软雅黑" pitchFamily="34" charset="-122"/>
              </a:rPr>
              <a:t>unsigned long </a:t>
            </a:r>
            <a:r>
              <a:rPr lang="en-US" altLang="zh-CN" sz="24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(4)</a:t>
            </a:r>
            <a:endParaRPr lang="zh-CN" altLang="en-US" sz="2400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TextBox 22"/>
          <p:cNvSpPr txBox="1">
            <a:spLocks noChangeArrowheads="1"/>
          </p:cNvSpPr>
          <p:nvPr/>
        </p:nvSpPr>
        <p:spPr bwMode="auto">
          <a:xfrm>
            <a:off x="7817546" y="3795533"/>
            <a:ext cx="3047206" cy="507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short </a:t>
            </a:r>
            <a:r>
              <a:rPr lang="en-US" altLang="zh-CN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(2)</a:t>
            </a:r>
            <a:endParaRPr lang="zh-CN" altLang="en-US" sz="24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TextBox 23"/>
          <p:cNvSpPr txBox="1">
            <a:spLocks noChangeArrowheads="1"/>
          </p:cNvSpPr>
          <p:nvPr/>
        </p:nvSpPr>
        <p:spPr bwMode="auto">
          <a:xfrm>
            <a:off x="7817546" y="4224158"/>
            <a:ext cx="3047206" cy="507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b="1">
                <a:latin typeface="微软雅黑" pitchFamily="34" charset="-122"/>
                <a:ea typeface="微软雅黑" pitchFamily="34" charset="-122"/>
              </a:rPr>
              <a:t>int </a:t>
            </a:r>
            <a:r>
              <a:rPr lang="en-US" altLang="zh-CN" sz="24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(4)</a:t>
            </a:r>
            <a:endParaRPr lang="zh-CN" altLang="en-US" sz="2400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TextBox 24"/>
          <p:cNvSpPr txBox="1">
            <a:spLocks noChangeArrowheads="1"/>
          </p:cNvSpPr>
          <p:nvPr/>
        </p:nvSpPr>
        <p:spPr bwMode="auto">
          <a:xfrm>
            <a:off x="7817547" y="4652783"/>
            <a:ext cx="3142431" cy="507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long </a:t>
            </a:r>
            <a:r>
              <a:rPr lang="en-US" altLang="zh-CN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(4)</a:t>
            </a:r>
            <a:endParaRPr lang="zh-CN" altLang="en-US" sz="24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TextBox 20"/>
          <p:cNvSpPr txBox="1">
            <a:spLocks noChangeArrowheads="1"/>
          </p:cNvSpPr>
          <p:nvPr/>
        </p:nvSpPr>
        <p:spPr bwMode="auto">
          <a:xfrm>
            <a:off x="7817546" y="1047572"/>
            <a:ext cx="2951980" cy="507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b="1">
                <a:latin typeface="微软雅黑" pitchFamily="34" charset="-122"/>
                <a:ea typeface="微软雅黑" pitchFamily="34" charset="-122"/>
              </a:rPr>
              <a:t>unsigned short </a:t>
            </a:r>
            <a:r>
              <a:rPr lang="en-US" altLang="zh-CN" sz="24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(2)</a:t>
            </a:r>
            <a:endParaRPr lang="zh-CN" altLang="en-US" sz="2400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TextBox 21"/>
          <p:cNvSpPr txBox="1">
            <a:spLocks noChangeArrowheads="1"/>
          </p:cNvSpPr>
          <p:nvPr/>
        </p:nvSpPr>
        <p:spPr bwMode="auto">
          <a:xfrm>
            <a:off x="7817546" y="2419756"/>
            <a:ext cx="374476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400" b="1">
                <a:latin typeface="微软雅黑" pitchFamily="34" charset="-122"/>
                <a:ea typeface="微软雅黑" pitchFamily="34" charset="-122"/>
              </a:rPr>
              <a:t>unsigned long </a:t>
            </a:r>
            <a:r>
              <a:rPr lang="en-US" altLang="zh-CN" sz="2400" b="1" err="1">
                <a:latin typeface="微软雅黑" pitchFamily="34" charset="-122"/>
                <a:ea typeface="微软雅黑" pitchFamily="34" charset="-122"/>
              </a:rPr>
              <a:t>long</a:t>
            </a:r>
            <a:r>
              <a:rPr lang="en-US" altLang="zh-CN" sz="2400" b="1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(8)</a:t>
            </a:r>
            <a:endParaRPr lang="zh-CN" altLang="en-US" sz="2400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TextBox 24"/>
          <p:cNvSpPr txBox="1">
            <a:spLocks noChangeArrowheads="1"/>
          </p:cNvSpPr>
          <p:nvPr/>
        </p:nvSpPr>
        <p:spPr bwMode="auto">
          <a:xfrm>
            <a:off x="7457852" y="5137336"/>
            <a:ext cx="3332881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long </a:t>
            </a:r>
            <a:r>
              <a:rPr lang="en-US" altLang="zh-CN" sz="2400" b="1" dirty="0" err="1">
                <a:latin typeface="微软雅黑" pitchFamily="34" charset="-122"/>
                <a:ea typeface="微软雅黑" pitchFamily="34" charset="-122"/>
              </a:rPr>
              <a:t>long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(8)</a:t>
            </a:r>
          </a:p>
          <a:p>
            <a:endParaRPr lang="zh-CN" altLang="en-US" sz="24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39312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 animBg="1"/>
      <p:bldP spid="9" grpId="0" animBg="1"/>
      <p:bldP spid="10" grpId="0" animBg="1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 animBg="1"/>
      <p:bldP spid="22" grpId="0" animBg="1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整数在内存中表示形式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981844" y="1484784"/>
            <a:ext cx="10287000" cy="446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</a:pP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无符号整数在内存中表示（无符号表示正数）</a:t>
            </a:r>
            <a:endParaRPr lang="en-US" altLang="zh-CN" sz="32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</a:pP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有符号整数在内存中表示</a:t>
            </a:r>
          </a:p>
        </p:txBody>
      </p:sp>
    </p:spTree>
    <p:extLst>
      <p:ext uri="{BB962C8B-B14F-4D97-AF65-F5344CB8AC3E}">
        <p14:creationId xmlns:p14="http://schemas.microsoft.com/office/powerpoint/2010/main" val="444750252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本讲教学目标</a:t>
            </a:r>
          </a:p>
        </p:txBody>
      </p:sp>
      <p:sp>
        <p:nvSpPr>
          <p:cNvPr id="5" name="内容占位符 3"/>
          <p:cNvSpPr txBox="1">
            <a:spLocks/>
          </p:cNvSpPr>
          <p:nvPr/>
        </p:nvSpPr>
        <p:spPr bwMode="auto">
          <a:xfrm>
            <a:off x="1269876" y="1340768"/>
            <a:ext cx="11903149" cy="3714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50000"/>
                </a:schemeClr>
              </a:buClr>
              <a:buFont typeface="Wingdings" pitchFamily="2" charset="2"/>
              <a:buChar char="u"/>
            </a:pPr>
            <a:r>
              <a:rPr lang="zh-CN" altLang="zh-CN"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语言中的数据类型及区别</a:t>
            </a:r>
            <a:endParaRPr lang="zh-CN" altLang="zh-CN"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chemeClr val="bg2">
                  <a:lumMod val="50000"/>
                </a:schemeClr>
              </a:buClr>
              <a:buFont typeface="Wingdings" pitchFamily="2" charset="2"/>
              <a:buChar char="u"/>
            </a:pPr>
            <a:r>
              <a:rPr lang="zh-CN" altLang="zh-CN"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定义变量的</a:t>
            </a:r>
            <a:r>
              <a:rPr lang="zh-CN" altLang="zh-CN">
                <a:latin typeface="微软雅黑" pitchFamily="34" charset="-122"/>
                <a:ea typeface="微软雅黑" pitchFamily="34" charset="-122"/>
              </a:rPr>
              <a:t>方法</a:t>
            </a:r>
          </a:p>
          <a:p>
            <a:pPr>
              <a:buClr>
                <a:schemeClr val="bg2">
                  <a:lumMod val="50000"/>
                </a:schemeClr>
              </a:buClr>
              <a:buFont typeface="Wingdings" pitchFamily="2" charset="2"/>
              <a:buChar char="u"/>
            </a:pPr>
            <a:r>
              <a:rPr lang="zh-CN" altLang="zh-CN"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命名规则</a:t>
            </a:r>
            <a:endParaRPr lang="zh-CN" altLang="zh-CN"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chemeClr val="bg2">
                  <a:lumMod val="50000"/>
                </a:schemeClr>
              </a:buClr>
              <a:buFont typeface="Wingdings" pitchFamily="2" charset="2"/>
              <a:buChar char="u"/>
            </a:pPr>
            <a:r>
              <a:rPr lang="zh-CN" altLang="zh-CN"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不同类型字面值的写法</a:t>
            </a:r>
            <a:r>
              <a:rPr lang="zh-CN" altLang="zh-CN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>
              <a:buClr>
                <a:schemeClr val="bg2">
                  <a:lumMod val="50000"/>
                </a:schemeClr>
              </a:buClr>
              <a:buFont typeface="Wingdings" pitchFamily="2" charset="2"/>
              <a:buChar char="u"/>
            </a:pPr>
            <a:r>
              <a:rPr lang="zh-CN" altLang="zh-CN"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输入与输出的方式</a:t>
            </a:r>
            <a:endParaRPr lang="zh-CN" altLang="zh-CN"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chemeClr val="bg2">
                  <a:lumMod val="50000"/>
                </a:schemeClr>
              </a:buClr>
              <a:buFont typeface="Wingdings" pitchFamily="2" charset="2"/>
              <a:buChar char="u"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9735956"/>
      </p:ext>
    </p:extLst>
  </p:cSld>
  <p:clrMapOvr>
    <a:masterClrMapping/>
  </p:clrMapOvr>
  <p:transition spd="med"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无符号整数在内存中的表示</a:t>
            </a:r>
          </a:p>
        </p:txBody>
      </p:sp>
      <p:sp>
        <p:nvSpPr>
          <p:cNvPr id="5" name="内容占位符 1"/>
          <p:cNvSpPr>
            <a:spLocks noGrp="1"/>
          </p:cNvSpPr>
          <p:nvPr>
            <p:ph idx="1"/>
          </p:nvPr>
        </p:nvSpPr>
        <p:spPr>
          <a:xfrm>
            <a:off x="609442" y="1076325"/>
            <a:ext cx="11245038" cy="5248275"/>
          </a:xfrm>
        </p:spPr>
        <p:txBody>
          <a:bodyPr/>
          <a:lstStyle/>
          <a:p>
            <a:pPr>
              <a:buClr>
                <a:schemeClr val="bg2">
                  <a:lumMod val="50000"/>
                </a:schemeClr>
              </a:buClr>
              <a:buFont typeface="Wingdings" pitchFamily="2" charset="2"/>
              <a:buChar char="v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无符号整数的表示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unsigned short a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=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100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（最小数：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，最大数：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16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次方减一）；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chemeClr val="bg2">
                  <a:lumMod val="50000"/>
                </a:schemeClr>
              </a:buClr>
              <a:buFont typeface="Wingdings" pitchFamily="2" charset="2"/>
              <a:buChar char="v"/>
            </a:pP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chemeClr val="bg2">
                  <a:lumMod val="50000"/>
                </a:schemeClr>
              </a:buClr>
              <a:buFont typeface="Wingdings" pitchFamily="2" charset="2"/>
              <a:buChar char="v"/>
            </a:pP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Clr>
                <a:schemeClr val="bg2">
                  <a:lumMod val="50000"/>
                </a:schemeClr>
              </a:buClr>
              <a:buNone/>
            </a:pP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chemeClr val="bg2">
                  <a:lumMod val="50000"/>
                </a:schemeClr>
              </a:buClr>
              <a:buFont typeface="Wingdings" pitchFamily="2" charset="2"/>
              <a:buChar char="v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无符号整数的表示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unsigned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a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=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100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（最小数：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，最大数：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32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次方减一）；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chemeClr val="bg2">
                  <a:lumMod val="50000"/>
                </a:schemeClr>
              </a:buClr>
              <a:buFont typeface="Wingdings" pitchFamily="2" charset="2"/>
              <a:buChar char="v"/>
            </a:pP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chemeClr val="bg2">
                  <a:lumMod val="50000"/>
                </a:schemeClr>
              </a:buClr>
              <a:buFont typeface="Wingdings" pitchFamily="2" charset="2"/>
              <a:buChar char="v"/>
            </a:pP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chemeClr val="bg2">
                  <a:lumMod val="50000"/>
                </a:schemeClr>
              </a:buClr>
              <a:buFont typeface="Wingdings" pitchFamily="2" charset="2"/>
              <a:buChar char="v"/>
            </a:pP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chemeClr val="bg2">
                  <a:lumMod val="50000"/>
                </a:schemeClr>
              </a:buClr>
              <a:buFont typeface="Wingdings" pitchFamily="2" charset="2"/>
              <a:buChar char="v"/>
            </a:pP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chemeClr val="bg2">
                  <a:lumMod val="50000"/>
                </a:schemeClr>
              </a:buClr>
              <a:buFont typeface="Wingdings" pitchFamily="2" charset="2"/>
              <a:buChar char="v"/>
            </a:pP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1480829"/>
              </p:ext>
            </p:extLst>
          </p:nvPr>
        </p:nvGraphicFramePr>
        <p:xfrm>
          <a:off x="2094954" y="2770189"/>
          <a:ext cx="8125888" cy="37147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07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8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78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78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78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78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786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786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786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786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786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0786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0786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0786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0786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0786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r>
                        <a:rPr lang="en-US" altLang="zh-CN" sz="180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4272571"/>
              </p:ext>
            </p:extLst>
          </p:nvPr>
        </p:nvGraphicFramePr>
        <p:xfrm>
          <a:off x="3745524" y="1712914"/>
          <a:ext cx="1777536" cy="37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8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87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r>
                        <a:rPr lang="en-US" altLang="zh-CN" sz="1800">
                          <a:latin typeface="微软雅黑" pitchFamily="34" charset="-122"/>
                          <a:ea typeface="微软雅黑" pitchFamily="34" charset="-122"/>
                        </a:rPr>
                        <a:t>00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90" marR="121890" marT="45798" marB="45798"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>
                          <a:latin typeface="微软雅黑" pitchFamily="34" charset="-122"/>
                          <a:ea typeface="微软雅黑" pitchFamily="34" charset="-122"/>
                        </a:rPr>
                        <a:t>64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90" marR="121890" marT="45798" marB="45798"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" name="直接连接符 7"/>
          <p:cNvCxnSpPr/>
          <p:nvPr/>
        </p:nvCxnSpPr>
        <p:spPr>
          <a:xfrm rot="10800000" flipV="1">
            <a:off x="2094955" y="2070101"/>
            <a:ext cx="1714054" cy="714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5523061" y="2070101"/>
            <a:ext cx="4666035" cy="714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2974678"/>
              </p:ext>
            </p:extLst>
          </p:nvPr>
        </p:nvGraphicFramePr>
        <p:xfrm>
          <a:off x="2063213" y="5229226"/>
          <a:ext cx="8125888" cy="37147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07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8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78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78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78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78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786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786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786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786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786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0786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0786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0786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0786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0786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r>
                        <a:rPr lang="en-US" altLang="zh-CN" sz="180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>
                          <a:latin typeface="微软雅黑" pitchFamily="34" charset="-122"/>
                          <a:ea typeface="微软雅黑" pitchFamily="34" charset="-122"/>
                        </a:rPr>
                        <a:t>..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>
                          <a:latin typeface="微软雅黑" pitchFamily="34" charset="-122"/>
                          <a:ea typeface="微软雅黑" pitchFamily="34" charset="-122"/>
                        </a:rPr>
                        <a:t>..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>
                          <a:latin typeface="微软雅黑" pitchFamily="34" charset="-122"/>
                          <a:ea typeface="微软雅黑" pitchFamily="34" charset="-122"/>
                        </a:rPr>
                        <a:t>..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>
                          <a:latin typeface="微软雅黑" pitchFamily="34" charset="-122"/>
                          <a:ea typeface="微软雅黑" pitchFamily="34" charset="-122"/>
                        </a:rPr>
                        <a:t>..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>
                          <a:latin typeface="微软雅黑" pitchFamily="34" charset="-122"/>
                          <a:ea typeface="微软雅黑" pitchFamily="34" charset="-122"/>
                        </a:rPr>
                        <a:t>..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>
                          <a:latin typeface="微软雅黑" pitchFamily="34" charset="-122"/>
                          <a:ea typeface="微软雅黑" pitchFamily="34" charset="-122"/>
                        </a:rPr>
                        <a:t>..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4865423"/>
              </p:ext>
            </p:extLst>
          </p:nvPr>
        </p:nvGraphicFramePr>
        <p:xfrm>
          <a:off x="3713783" y="4171950"/>
          <a:ext cx="3550840" cy="37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7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7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77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77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r>
                        <a:rPr lang="en-US" altLang="zh-CN" sz="1800">
                          <a:latin typeface="微软雅黑" pitchFamily="34" charset="-122"/>
                          <a:ea typeface="微软雅黑" pitchFamily="34" charset="-122"/>
                        </a:rPr>
                        <a:t>00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2" marR="121882" marT="45798" marB="45798"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>
                          <a:latin typeface="微软雅黑" pitchFamily="34" charset="-122"/>
                          <a:ea typeface="微软雅黑" pitchFamily="34" charset="-122"/>
                        </a:rPr>
                        <a:t>00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2" marR="121882" marT="45798" marB="45798"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>
                          <a:latin typeface="微软雅黑" pitchFamily="34" charset="-122"/>
                          <a:ea typeface="微软雅黑" pitchFamily="34" charset="-122"/>
                        </a:rPr>
                        <a:t>00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2" marR="121882" marT="45798" marB="45798"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>
                          <a:latin typeface="微软雅黑" pitchFamily="34" charset="-122"/>
                          <a:ea typeface="微软雅黑" pitchFamily="34" charset="-122"/>
                        </a:rPr>
                        <a:t>64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2" marR="121882" marT="45798" marB="45798"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2" name="直接连接符 6"/>
          <p:cNvCxnSpPr/>
          <p:nvPr/>
        </p:nvCxnSpPr>
        <p:spPr>
          <a:xfrm rot="10800000" flipV="1">
            <a:off x="2063214" y="4529139"/>
            <a:ext cx="1714054" cy="714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7"/>
          <p:cNvCxnSpPr/>
          <p:nvPr/>
        </p:nvCxnSpPr>
        <p:spPr>
          <a:xfrm>
            <a:off x="7438147" y="4529139"/>
            <a:ext cx="2719208" cy="714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2063213" y="3168650"/>
            <a:ext cx="812588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t"/>
            <a:r>
              <a:rPr lang="en-US" altLang="zh-CN" b="1"/>
              <a:t>15    …         …     …       …      …      …   7      6      5      4      3      2     1      0</a:t>
            </a:r>
            <a:endParaRPr lang="zh-CN" altLang="en-US" b="1"/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1999730" y="5589589"/>
            <a:ext cx="812588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t"/>
            <a:r>
              <a:rPr lang="en-US" altLang="zh-CN" b="1"/>
              <a:t>31       …      …       …     …    …    …      7      6      5      4      3      2      1      0</a:t>
            </a:r>
            <a:endParaRPr lang="zh-CN" altLang="en-US" b="1"/>
          </a:p>
        </p:txBody>
      </p:sp>
    </p:spTree>
    <p:extLst>
      <p:ext uri="{BB962C8B-B14F-4D97-AF65-F5344CB8AC3E}">
        <p14:creationId xmlns:p14="http://schemas.microsoft.com/office/powerpoint/2010/main" val="253333522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14" grpId="0"/>
      <p:bldP spid="1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有符号整数在内存中的表示</a:t>
            </a:r>
          </a:p>
        </p:txBody>
      </p:sp>
      <p:sp>
        <p:nvSpPr>
          <p:cNvPr id="4" name="内容占位符 1"/>
          <p:cNvSpPr>
            <a:spLocks noGrp="1"/>
          </p:cNvSpPr>
          <p:nvPr>
            <p:ph idx="1"/>
          </p:nvPr>
        </p:nvSpPr>
        <p:spPr>
          <a:xfrm>
            <a:off x="846001" y="1124744"/>
            <a:ext cx="10287000" cy="4464496"/>
          </a:xfrm>
        </p:spPr>
        <p:txBody>
          <a:bodyPr/>
          <a:lstStyle/>
          <a:p>
            <a:pPr>
              <a:buClr>
                <a:schemeClr val="bg2">
                  <a:lumMod val="50000"/>
                </a:schemeClr>
              </a:buClr>
              <a:buFont typeface="Wingdings" pitchFamily="2" charset="2"/>
              <a:buChar char="v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短整型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(signed short)</a:t>
            </a:r>
          </a:p>
          <a:p>
            <a:pPr>
              <a:buClr>
                <a:schemeClr val="bg2">
                  <a:lumMod val="50000"/>
                </a:schemeClr>
              </a:buClr>
              <a:buFont typeface="Wingdings" pitchFamily="2" charset="2"/>
              <a:buChar char="v"/>
            </a:pP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chemeClr val="bg2">
                  <a:lumMod val="50000"/>
                </a:schemeClr>
              </a:buClr>
              <a:buFont typeface="Wingdings" pitchFamily="2" charset="2"/>
              <a:buChar char="v"/>
            </a:pP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chemeClr val="bg2">
                  <a:lumMod val="50000"/>
                </a:schemeClr>
              </a:buClr>
              <a:buFont typeface="Wingdings" pitchFamily="2" charset="2"/>
              <a:buChar char="v"/>
            </a:pP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chemeClr val="bg2">
                  <a:lumMod val="50000"/>
                </a:schemeClr>
              </a:buClr>
              <a:buFont typeface="Wingdings" pitchFamily="2" charset="2"/>
              <a:buChar char="v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整型、长整型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(signed </a:t>
            </a:r>
            <a:r>
              <a:rPr lang="en-US" altLang="zh-CN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 signed long)</a:t>
            </a:r>
          </a:p>
          <a:p>
            <a:pPr>
              <a:buClr>
                <a:schemeClr val="bg2">
                  <a:lumMod val="50000"/>
                </a:schemeClr>
              </a:buClr>
              <a:buFont typeface="Wingdings" pitchFamily="2" charset="2"/>
              <a:buChar char="v"/>
            </a:pP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chemeClr val="bg2">
                  <a:lumMod val="50000"/>
                </a:schemeClr>
              </a:buClr>
              <a:buFont typeface="Wingdings" pitchFamily="2" charset="2"/>
              <a:buChar char="v"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139323"/>
              </p:ext>
            </p:extLst>
          </p:nvPr>
        </p:nvGraphicFramePr>
        <p:xfrm>
          <a:off x="2648905" y="1705624"/>
          <a:ext cx="1904504" cy="37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22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2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r>
                        <a:rPr lang="en-US" altLang="zh-CN" sz="1800">
                          <a:latin typeface="微软雅黑" pitchFamily="34" charset="-122"/>
                          <a:ea typeface="微软雅黑" pitchFamily="34" charset="-122"/>
                        </a:rPr>
                        <a:t>04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7" marR="121887" marT="45798" marB="45798"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>
                          <a:latin typeface="微软雅黑" pitchFamily="34" charset="-122"/>
                          <a:ea typeface="微软雅黑" pitchFamily="34" charset="-122"/>
                        </a:rPr>
                        <a:t>56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7" marR="121887" marT="45798" marB="45798"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0967168"/>
              </p:ext>
            </p:extLst>
          </p:nvPr>
        </p:nvGraphicFramePr>
        <p:xfrm>
          <a:off x="839627" y="2762900"/>
          <a:ext cx="10189088" cy="37147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36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68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68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68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68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68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681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681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3681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3681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3681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3681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3681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3681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63681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63681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r>
                        <a:rPr lang="en-US" altLang="zh-CN" sz="180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7" marR="121887" marT="45798" marB="45798"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7" marR="121887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7" marR="121887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7" marR="121887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7" marR="121887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7" marR="121887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7" marR="121887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7" marR="121887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7" marR="121887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7" marR="121887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7" marR="121887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7" marR="121887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7" marR="121887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7" marR="121887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7" marR="121887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7" marR="121887" marT="45798" marB="4579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" name="直接连接符 6"/>
          <p:cNvCxnSpPr/>
          <p:nvPr/>
        </p:nvCxnSpPr>
        <p:spPr>
          <a:xfrm rot="10800000" flipV="1">
            <a:off x="839627" y="2062813"/>
            <a:ext cx="1809278" cy="714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4553409" y="2062813"/>
            <a:ext cx="6475313" cy="714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0431636"/>
              </p:ext>
            </p:extLst>
          </p:nvPr>
        </p:nvGraphicFramePr>
        <p:xfrm>
          <a:off x="3791607" y="4386913"/>
          <a:ext cx="4189912" cy="37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74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74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74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74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r>
                        <a:rPr lang="en-US" altLang="zh-CN" sz="1800">
                          <a:latin typeface="微软雅黑" pitchFamily="34" charset="-122"/>
                          <a:ea typeface="微软雅黑" pitchFamily="34" charset="-122"/>
                        </a:rPr>
                        <a:t>00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7" marR="121887" marT="45798" marB="45798"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>
                          <a:latin typeface="微软雅黑" pitchFamily="34" charset="-122"/>
                          <a:ea typeface="微软雅黑" pitchFamily="34" charset="-122"/>
                        </a:rPr>
                        <a:t>00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7" marR="121887" marT="45798" marB="45798"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>
                          <a:latin typeface="微软雅黑" pitchFamily="34" charset="-122"/>
                          <a:ea typeface="微软雅黑" pitchFamily="34" charset="-122"/>
                        </a:rPr>
                        <a:t>00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7" marR="121887" marT="45798" marB="45798"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>
                          <a:latin typeface="微软雅黑" pitchFamily="34" charset="-122"/>
                          <a:ea typeface="微软雅黑" pitchFamily="34" charset="-122"/>
                        </a:rPr>
                        <a:t>70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7" marR="121887" marT="45798" marB="45798"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0197208"/>
              </p:ext>
            </p:extLst>
          </p:nvPr>
        </p:nvGraphicFramePr>
        <p:xfrm>
          <a:off x="839627" y="5315600"/>
          <a:ext cx="10125616" cy="37147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328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28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28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28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28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28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28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28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3285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3285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3285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3285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3285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3285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63285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63285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r>
                        <a:rPr lang="en-US" altLang="zh-CN" sz="180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>
                          <a:latin typeface="微软雅黑" pitchFamily="34" charset="-122"/>
                          <a:ea typeface="微软雅黑" pitchFamily="34" charset="-122"/>
                        </a:rPr>
                        <a:t>…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>
                          <a:latin typeface="微软雅黑" pitchFamily="34" charset="-122"/>
                          <a:ea typeface="微软雅黑" pitchFamily="34" charset="-122"/>
                        </a:rPr>
                        <a:t>…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>
                          <a:latin typeface="微软雅黑" pitchFamily="34" charset="-122"/>
                          <a:ea typeface="微软雅黑" pitchFamily="34" charset="-122"/>
                        </a:rPr>
                        <a:t>…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>
                          <a:latin typeface="微软雅黑" pitchFamily="34" charset="-122"/>
                          <a:ea typeface="微软雅黑" pitchFamily="34" charset="-122"/>
                        </a:rPr>
                        <a:t>…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>
                          <a:latin typeface="微软雅黑" pitchFamily="34" charset="-122"/>
                          <a:ea typeface="微软雅黑" pitchFamily="34" charset="-122"/>
                        </a:rPr>
                        <a:t>…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>
                          <a:latin typeface="微软雅黑" pitchFamily="34" charset="-122"/>
                          <a:ea typeface="微软雅黑" pitchFamily="34" charset="-122"/>
                        </a:rPr>
                        <a:t>…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>
                          <a:latin typeface="微软雅黑" pitchFamily="34" charset="-122"/>
                          <a:ea typeface="微软雅黑" pitchFamily="34" charset="-122"/>
                        </a:rPr>
                        <a:t>…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1" name="直接连接符 10"/>
          <p:cNvCxnSpPr/>
          <p:nvPr/>
        </p:nvCxnSpPr>
        <p:spPr>
          <a:xfrm rot="10800000" flipV="1">
            <a:off x="839627" y="4744099"/>
            <a:ext cx="2951980" cy="571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7981516" y="4744099"/>
            <a:ext cx="2951982" cy="571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839627" y="3101038"/>
            <a:ext cx="10284321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t"/>
            <a:r>
              <a:rPr lang="en-US" altLang="zh-CN" b="1" dirty="0"/>
              <a:t>15     14      13      12      11      10       9        8        7        6        5        4        3        2        1        0</a:t>
            </a:r>
            <a:endParaRPr lang="zh-CN" altLang="en-US" b="1" dirty="0"/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850651" y="5672788"/>
            <a:ext cx="10284321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t"/>
            <a:r>
              <a:rPr lang="en-US" altLang="zh-CN" b="1"/>
              <a:t>31       …      …       …     …       …      ...       …      7        6        5        4        3        2        1        0</a:t>
            </a:r>
            <a:endParaRPr lang="zh-CN" altLang="en-US" b="1"/>
          </a:p>
        </p:txBody>
      </p:sp>
    </p:spTree>
    <p:extLst>
      <p:ext uri="{BB962C8B-B14F-4D97-AF65-F5344CB8AC3E}">
        <p14:creationId xmlns:p14="http://schemas.microsoft.com/office/powerpoint/2010/main" val="32252228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整数在内存中的表示</a:t>
            </a:r>
          </a:p>
        </p:txBody>
      </p:sp>
      <p:sp>
        <p:nvSpPr>
          <p:cNvPr id="4" name="内容占位符 1"/>
          <p:cNvSpPr>
            <a:spLocks noGrp="1"/>
          </p:cNvSpPr>
          <p:nvPr>
            <p:ph idx="1"/>
          </p:nvPr>
        </p:nvSpPr>
        <p:spPr>
          <a:xfrm>
            <a:off x="1197868" y="2492896"/>
            <a:ext cx="10142984" cy="3384376"/>
          </a:xfrm>
        </p:spPr>
        <p:txBody>
          <a:bodyPr/>
          <a:lstStyle/>
          <a:p>
            <a:pPr>
              <a:buClr>
                <a:schemeClr val="bg2">
                  <a:lumMod val="50000"/>
                </a:schemeClr>
              </a:buClr>
              <a:buFont typeface="Wingdings" pitchFamily="2" charset="2"/>
              <a:buChar char="v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在内存中数值是以</a:t>
            </a:r>
            <a:r>
              <a:rPr lang="zh-CN" altLang="en-US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补码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的形式存储的</a:t>
            </a: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chemeClr val="bg2">
                  <a:lumMod val="50000"/>
                </a:schemeClr>
              </a:buClr>
              <a:buFont typeface="Wingdings" pitchFamily="2" charset="2"/>
              <a:buChar char="v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有符号整数在内存中的存储</a:t>
            </a: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>
                <a:latin typeface="微软雅黑" pitchFamily="34" charset="-122"/>
                <a:ea typeface="微软雅黑" pitchFamily="34" charset="-122"/>
              </a:rPr>
              <a:t>正数：</a:t>
            </a: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pPr lvl="2"/>
            <a:r>
              <a:rPr lang="zh-CN" altLang="en-US">
                <a:latin typeface="微软雅黑" pitchFamily="34" charset="-122"/>
                <a:ea typeface="微软雅黑" pitchFamily="34" charset="-122"/>
              </a:rPr>
              <a:t>原码、补码和反码相同</a:t>
            </a: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>
                <a:latin typeface="微软雅黑" pitchFamily="34" charset="-122"/>
                <a:ea typeface="微软雅黑" pitchFamily="34" charset="-122"/>
              </a:rPr>
              <a:t>负数：</a:t>
            </a: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pPr lvl="2"/>
            <a:r>
              <a:rPr lang="zh-CN" altLang="en-US">
                <a:latin typeface="微软雅黑" pitchFamily="34" charset="-122"/>
                <a:ea typeface="微软雅黑" pitchFamily="34" charset="-122"/>
              </a:rPr>
              <a:t>原码：数值的二进制表示</a:t>
            </a: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pPr lvl="2"/>
            <a:r>
              <a:rPr lang="zh-CN" altLang="en-US">
                <a:latin typeface="微软雅黑" pitchFamily="34" charset="-122"/>
                <a:ea typeface="微软雅黑" pitchFamily="34" charset="-122"/>
              </a:rPr>
              <a:t>反码：符号位不变，数值的二进制按位取反</a:t>
            </a: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pPr lvl="2"/>
            <a:r>
              <a:rPr lang="zh-CN" altLang="en-US">
                <a:latin typeface="微软雅黑" pitchFamily="34" charset="-122"/>
                <a:ea typeface="微软雅黑" pitchFamily="34" charset="-122"/>
              </a:rPr>
              <a:t>补码：数值的反码加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54039"/>
              </p:ext>
            </p:extLst>
          </p:nvPr>
        </p:nvGraphicFramePr>
        <p:xfrm>
          <a:off x="2063213" y="1124744"/>
          <a:ext cx="8125888" cy="37147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07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8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78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78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78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78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786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786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786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786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786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0786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0786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0786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0786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0786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r>
                        <a:rPr lang="en-US" altLang="zh-CN" sz="180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>
                          <a:latin typeface="微软雅黑" pitchFamily="34" charset="-122"/>
                          <a:ea typeface="微软雅黑" pitchFamily="34" charset="-122"/>
                        </a:rPr>
                        <a:t>…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>
                          <a:latin typeface="微软雅黑" pitchFamily="34" charset="-122"/>
                          <a:ea typeface="微软雅黑" pitchFamily="34" charset="-122"/>
                        </a:rPr>
                        <a:t>…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>
                          <a:latin typeface="微软雅黑" pitchFamily="34" charset="-122"/>
                          <a:ea typeface="微软雅黑" pitchFamily="34" charset="-122"/>
                        </a:rPr>
                        <a:t>…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>
                          <a:latin typeface="微软雅黑" pitchFamily="34" charset="-122"/>
                          <a:ea typeface="微软雅黑" pitchFamily="34" charset="-122"/>
                        </a:rPr>
                        <a:t>…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>
                          <a:latin typeface="微软雅黑" pitchFamily="34" charset="-122"/>
                          <a:ea typeface="微软雅黑" pitchFamily="34" charset="-122"/>
                        </a:rPr>
                        <a:t>…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>
                          <a:latin typeface="微软雅黑" pitchFamily="34" charset="-122"/>
                          <a:ea typeface="微软雅黑" pitchFamily="34" charset="-122"/>
                        </a:rPr>
                        <a:t>…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8409643"/>
              </p:ext>
            </p:extLst>
          </p:nvPr>
        </p:nvGraphicFramePr>
        <p:xfrm>
          <a:off x="2063213" y="1767681"/>
          <a:ext cx="8125888" cy="37147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07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8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78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78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78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78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786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786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786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786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786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0786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0786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0786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0786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0786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r>
                        <a:rPr lang="en-US" altLang="zh-CN" sz="1800"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>
                          <a:latin typeface="微软雅黑" pitchFamily="34" charset="-122"/>
                          <a:ea typeface="微软雅黑" pitchFamily="34" charset="-122"/>
                        </a:rPr>
                        <a:t>…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>
                          <a:latin typeface="微软雅黑" pitchFamily="34" charset="-122"/>
                          <a:ea typeface="微软雅黑" pitchFamily="34" charset="-122"/>
                        </a:rPr>
                        <a:t>…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>
                          <a:latin typeface="微软雅黑" pitchFamily="34" charset="-122"/>
                          <a:ea typeface="微软雅黑" pitchFamily="34" charset="-122"/>
                        </a:rPr>
                        <a:t>…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>
                          <a:latin typeface="微软雅黑" pitchFamily="34" charset="-122"/>
                          <a:ea typeface="微软雅黑" pitchFamily="34" charset="-122"/>
                        </a:rPr>
                        <a:t>…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>
                          <a:latin typeface="微软雅黑" pitchFamily="34" charset="-122"/>
                          <a:ea typeface="微软雅黑" pitchFamily="34" charset="-122"/>
                        </a:rPr>
                        <a:t>…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>
                          <a:latin typeface="微软雅黑" pitchFamily="34" charset="-122"/>
                          <a:ea typeface="微软雅黑" pitchFamily="34" charset="-122"/>
                        </a:rPr>
                        <a:t>…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047478" y="1162843"/>
            <a:ext cx="928974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 b="1">
                <a:latin typeface="微软雅黑" pitchFamily="34" charset="-122"/>
                <a:ea typeface="微软雅黑" pitchFamily="34" charset="-122"/>
              </a:rPr>
              <a:t>正数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043246" y="1754980"/>
            <a:ext cx="70083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 b="1">
                <a:latin typeface="微软雅黑" pitchFamily="34" charset="-122"/>
                <a:ea typeface="微软雅黑" pitchFamily="34" charset="-122"/>
              </a:rPr>
              <a:t>负数</a:t>
            </a:r>
          </a:p>
        </p:txBody>
      </p:sp>
    </p:spTree>
    <p:extLst>
      <p:ext uri="{BB962C8B-B14F-4D97-AF65-F5344CB8AC3E}">
        <p14:creationId xmlns:p14="http://schemas.microsoft.com/office/powerpoint/2010/main" val="53910327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数据在内存中的表示</a:t>
            </a:r>
          </a:p>
        </p:txBody>
      </p:sp>
      <p:sp>
        <p:nvSpPr>
          <p:cNvPr id="7" name="内容占位符 1"/>
          <p:cNvSpPr txBox="1">
            <a:spLocks/>
          </p:cNvSpPr>
          <p:nvPr/>
        </p:nvSpPr>
        <p:spPr bwMode="auto">
          <a:xfrm>
            <a:off x="571351" y="3143250"/>
            <a:ext cx="10969943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66737" indent="-457200" eaLnBrk="0" hangingPunct="0">
              <a:lnSpc>
                <a:spcPct val="110000"/>
              </a:lnSpc>
              <a:spcBef>
                <a:spcPct val="10000"/>
              </a:spcBef>
              <a:buClr>
                <a:schemeClr val="bg2">
                  <a:lumMod val="50000"/>
                </a:schemeClr>
              </a:buClr>
              <a:buFont typeface="Wingdings" pitchFamily="2" charset="2"/>
              <a:buChar char="v"/>
              <a:defRPr/>
            </a:pPr>
            <a:r>
              <a:rPr lang="zh-CN" altLang="en-US" sz="2800" b="1" ker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目的</a:t>
            </a:r>
            <a:endParaRPr lang="en-US" altLang="zh-CN" sz="2800" b="1" ker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65125" indent="-255588" eaLnBrk="0" hangingPunct="0">
              <a:lnSpc>
                <a:spcPct val="110000"/>
              </a:lnSpc>
              <a:spcBef>
                <a:spcPct val="10000"/>
              </a:spcBef>
              <a:buClr>
                <a:schemeClr val="accent1"/>
              </a:buClr>
              <a:defRPr/>
            </a:pPr>
            <a:r>
              <a:rPr lang="en-US" altLang="zh-CN" sz="2700" b="1" ker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700" kern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2700" kern="0">
                <a:latin typeface="微软雅黑" pitchFamily="34" charset="-122"/>
                <a:ea typeface="微软雅黑" pitchFamily="34" charset="-122"/>
              </a:rPr>
              <a:t>揭示正数和负数的内存表示</a:t>
            </a:r>
          </a:p>
        </p:txBody>
      </p:sp>
      <p:sp>
        <p:nvSpPr>
          <p:cNvPr id="10" name="内容占位符 1"/>
          <p:cNvSpPr txBox="1">
            <a:spLocks/>
          </p:cNvSpPr>
          <p:nvPr/>
        </p:nvSpPr>
        <p:spPr bwMode="auto">
          <a:xfrm>
            <a:off x="586801" y="1556792"/>
            <a:ext cx="10969943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66737" indent="-457200" eaLnBrk="0" hangingPunct="0">
              <a:lnSpc>
                <a:spcPct val="110000"/>
              </a:lnSpc>
              <a:spcBef>
                <a:spcPct val="10000"/>
              </a:spcBef>
              <a:buClr>
                <a:schemeClr val="bg2">
                  <a:lumMod val="50000"/>
                </a:schemeClr>
              </a:buClr>
              <a:buFont typeface="Wingdings" pitchFamily="2" charset="2"/>
              <a:buChar char="v"/>
              <a:defRPr/>
            </a:pPr>
            <a:r>
              <a:rPr lang="zh-CN" altLang="en-US" sz="2800" b="1" ker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要求</a:t>
            </a:r>
            <a:endParaRPr lang="en-US" altLang="zh-CN" sz="2800" b="1" ker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65125" indent="-255588" eaLnBrk="0" hangingPunct="0">
              <a:lnSpc>
                <a:spcPct val="110000"/>
              </a:lnSpc>
              <a:spcBef>
                <a:spcPct val="10000"/>
              </a:spcBef>
              <a:buClr>
                <a:schemeClr val="accent1"/>
              </a:buClr>
              <a:defRPr/>
            </a:pPr>
            <a:r>
              <a:rPr lang="en-US" altLang="zh-CN" sz="2700" b="1" kern="0">
                <a:latin typeface="微软雅黑" pitchFamily="34" charset="-122"/>
                <a:ea typeface="微软雅黑" pitchFamily="34" charset="-122"/>
              </a:rPr>
              <a:t>	    </a:t>
            </a: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计算</a:t>
            </a:r>
            <a:r>
              <a:rPr lang="en-US" altLang="zh-CN" sz="280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800">
                <a:latin typeface="微软雅黑" pitchFamily="34" charset="-122"/>
                <a:ea typeface="微软雅黑" pitchFamily="34" charset="-122"/>
              </a:rPr>
              <a:t>-1</a:t>
            </a: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的和</a:t>
            </a:r>
            <a:endParaRPr lang="zh-CN" altLang="en-US" sz="2700" ker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4513494"/>
      </p:ext>
    </p:extLst>
  </p:cSld>
  <p:clrMapOvr>
    <a:masterClrMapping/>
  </p:clrMapOvr>
  <p:transition spd="med"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分析</a:t>
            </a:r>
          </a:p>
        </p:txBody>
      </p:sp>
      <p:graphicFrame>
        <p:nvGraphicFramePr>
          <p:cNvPr id="4" name="内容占位符 6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804104384"/>
              </p:ext>
            </p:extLst>
          </p:nvPr>
        </p:nvGraphicFramePr>
        <p:xfrm>
          <a:off x="3288964" y="1343026"/>
          <a:ext cx="8494080" cy="37147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30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0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0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08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08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08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08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08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308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308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3088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3088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3088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3088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3088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3088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r>
                        <a:rPr lang="en-US" altLang="zh-CN" sz="180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内容占位符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6390310"/>
              </p:ext>
            </p:extLst>
          </p:nvPr>
        </p:nvGraphicFramePr>
        <p:xfrm>
          <a:off x="3288964" y="1928814"/>
          <a:ext cx="8475040" cy="37147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296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96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96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96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96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96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969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969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969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969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2969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2969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2969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2969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2969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2969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r>
                        <a:rPr lang="en-US" altLang="zh-CN" sz="1800"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7" marR="121887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7" marR="121887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7" marR="121887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7" marR="121887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7" marR="121887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7" marR="121887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7" marR="121887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7" marR="121887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7" marR="121887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7" marR="121887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7" marR="121887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7" marR="121887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7" marR="121887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7" marR="121887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7" marR="121887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7" marR="121887" marT="45798" marB="4579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右箭头 5"/>
          <p:cNvSpPr/>
          <p:nvPr/>
        </p:nvSpPr>
        <p:spPr>
          <a:xfrm>
            <a:off x="527435" y="1214438"/>
            <a:ext cx="2094954" cy="571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的原码</a:t>
            </a:r>
          </a:p>
        </p:txBody>
      </p:sp>
      <p:sp>
        <p:nvSpPr>
          <p:cNvPr id="7" name="右箭头 6"/>
          <p:cNvSpPr/>
          <p:nvPr/>
        </p:nvSpPr>
        <p:spPr>
          <a:xfrm>
            <a:off x="527435" y="1785938"/>
            <a:ext cx="2094954" cy="571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>
                <a:latin typeface="微软雅黑" pitchFamily="34" charset="-122"/>
                <a:ea typeface="微软雅黑" pitchFamily="34" charset="-122"/>
              </a:rPr>
              <a:t>-1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的原码</a:t>
            </a:r>
          </a:p>
        </p:txBody>
      </p:sp>
      <p:graphicFrame>
        <p:nvGraphicFramePr>
          <p:cNvPr id="8" name="内容占位符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1814688"/>
              </p:ext>
            </p:extLst>
          </p:nvPr>
        </p:nvGraphicFramePr>
        <p:xfrm>
          <a:off x="3288964" y="4129089"/>
          <a:ext cx="8494080" cy="37147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30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0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0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08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08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08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08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08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308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308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3088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3088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3088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3088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3088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3088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r>
                        <a:rPr lang="en-US" altLang="zh-CN" sz="180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内容占位符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90160837"/>
              </p:ext>
            </p:extLst>
          </p:nvPr>
        </p:nvGraphicFramePr>
        <p:xfrm>
          <a:off x="3288964" y="4714876"/>
          <a:ext cx="8475040" cy="37147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296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96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96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96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96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96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969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969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969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969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2969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2969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2969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2969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2969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2969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r>
                        <a:rPr lang="en-US" altLang="zh-CN" sz="1800"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7" marR="121887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7" marR="121887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7" marR="121887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7" marR="121887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7" marR="121887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7" marR="121887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7" marR="121887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7" marR="121887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7" marR="121887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7" marR="121887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7" marR="121887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7" marR="121887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7" marR="121887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7" marR="121887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7" marR="121887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7" marR="121887" marT="45798" marB="4579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右箭头 9"/>
          <p:cNvSpPr/>
          <p:nvPr/>
        </p:nvSpPr>
        <p:spPr>
          <a:xfrm>
            <a:off x="527435" y="4000500"/>
            <a:ext cx="2094954" cy="571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的补码</a:t>
            </a:r>
          </a:p>
        </p:txBody>
      </p:sp>
      <p:sp>
        <p:nvSpPr>
          <p:cNvPr id="11" name="右箭头 10"/>
          <p:cNvSpPr/>
          <p:nvPr/>
        </p:nvSpPr>
        <p:spPr>
          <a:xfrm>
            <a:off x="527435" y="4572000"/>
            <a:ext cx="2094954" cy="571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>
                <a:latin typeface="微软雅黑" pitchFamily="34" charset="-122"/>
                <a:ea typeface="微软雅黑" pitchFamily="34" charset="-122"/>
              </a:rPr>
              <a:t>-1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的补码</a:t>
            </a:r>
          </a:p>
        </p:txBody>
      </p:sp>
      <p:graphicFrame>
        <p:nvGraphicFramePr>
          <p:cNvPr id="12" name="内容占位符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65074013"/>
              </p:ext>
            </p:extLst>
          </p:nvPr>
        </p:nvGraphicFramePr>
        <p:xfrm>
          <a:off x="3288964" y="2700339"/>
          <a:ext cx="8475040" cy="37147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296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96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96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96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96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96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969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969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969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969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2969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2969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2969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2969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2969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2969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r>
                        <a:rPr lang="en-US" altLang="zh-CN" sz="1800"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7" marR="121887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7" marR="121887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7" marR="121887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7" marR="121887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7" marR="121887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7" marR="121887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7" marR="121887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7" marR="121887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7" marR="121887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7" marR="121887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7" marR="121887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7" marR="121887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7" marR="121887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7" marR="121887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7" marR="121887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7" marR="121887" marT="45798" marB="4579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右箭头 12"/>
          <p:cNvSpPr/>
          <p:nvPr/>
        </p:nvSpPr>
        <p:spPr>
          <a:xfrm>
            <a:off x="527435" y="2571750"/>
            <a:ext cx="2094954" cy="571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>
                <a:latin typeface="微软雅黑" pitchFamily="34" charset="-122"/>
                <a:ea typeface="微软雅黑" pitchFamily="34" charset="-122"/>
              </a:rPr>
              <a:t>-1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反码</a:t>
            </a:r>
          </a:p>
        </p:txBody>
      </p:sp>
      <p:graphicFrame>
        <p:nvGraphicFramePr>
          <p:cNvPr id="14" name="内容占位符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9385925"/>
              </p:ext>
            </p:extLst>
          </p:nvPr>
        </p:nvGraphicFramePr>
        <p:xfrm>
          <a:off x="3288964" y="3343276"/>
          <a:ext cx="8475040" cy="37147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296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96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96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96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96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96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969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969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969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969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2969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2969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2969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2969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2969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2969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r>
                        <a:rPr lang="en-US" altLang="zh-CN" sz="1800"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7" marR="121887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7" marR="121887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7" marR="121887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7" marR="121887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7" marR="121887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7" marR="121887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7" marR="121887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7" marR="121887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7" marR="121887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7" marR="121887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7" marR="121887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7" marR="121887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7" marR="121887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7" marR="121887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7" marR="121887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7" marR="121887" marT="45798" marB="4579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右箭头 14"/>
          <p:cNvSpPr/>
          <p:nvPr/>
        </p:nvSpPr>
        <p:spPr>
          <a:xfrm>
            <a:off x="527435" y="3214688"/>
            <a:ext cx="2094954" cy="571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>
                <a:latin typeface="微软雅黑" pitchFamily="34" charset="-122"/>
                <a:ea typeface="微软雅黑" pitchFamily="34" charset="-122"/>
              </a:rPr>
              <a:t>-1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补码</a:t>
            </a:r>
          </a:p>
        </p:txBody>
      </p:sp>
      <p:graphicFrame>
        <p:nvGraphicFramePr>
          <p:cNvPr id="16" name="内容占位符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34838714"/>
              </p:ext>
            </p:extLst>
          </p:nvPr>
        </p:nvGraphicFramePr>
        <p:xfrm>
          <a:off x="3288964" y="5357814"/>
          <a:ext cx="8494080" cy="37147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30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0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0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08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08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08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08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08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308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308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3088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3088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3088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3088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3088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3088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r>
                        <a:rPr lang="en-US" altLang="zh-CN" sz="180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右箭头 16"/>
          <p:cNvSpPr/>
          <p:nvPr/>
        </p:nvSpPr>
        <p:spPr>
          <a:xfrm>
            <a:off x="622659" y="5214938"/>
            <a:ext cx="1999730" cy="571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>
                <a:latin typeface="微软雅黑" pitchFamily="34" charset="-122"/>
                <a:ea typeface="微软雅黑" pitchFamily="34" charset="-122"/>
              </a:rPr>
              <a:t>result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 bwMode="black">
          <a:xfrm>
            <a:off x="2622362" y="5336366"/>
            <a:ext cx="666581" cy="400110"/>
          </a:xfrm>
          <a:prstGeom prst="rect">
            <a:avLst/>
          </a:prstGeom>
          <a:noFill/>
          <a:ln w="25400">
            <a:solidFill>
              <a:schemeClr val="bg2">
                <a:lumMod val="50000"/>
              </a:schemeClr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2000" b="1">
                <a:ea typeface="宋体" pitchFamily="2" charset="-122"/>
              </a:rPr>
              <a:t>1</a:t>
            </a:r>
            <a:endParaRPr lang="zh-CN" altLang="en-US" sz="2000" b="1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2264284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3" grpId="0" animBg="1"/>
      <p:bldP spid="15" grpId="0" animBg="1"/>
      <p:bldP spid="1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数据在内存中的表示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809280" y="1000126"/>
            <a:ext cx="8951168" cy="507206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38100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ffectLst>
            <a:outerShdw dist="107763" dir="2700000" algn="ctr" rotWithShape="0">
              <a:srgbClr val="CECECE"/>
            </a:outerShdw>
          </a:effectLst>
        </p:spPr>
        <p:txBody>
          <a:bodyPr wrap="none" anchor="ctr"/>
          <a:lstStyle/>
          <a:p>
            <a:pPr>
              <a:buFont typeface="Wingdings" pitchFamily="2" charset="2"/>
              <a:buNone/>
            </a:pPr>
            <a:r>
              <a:rPr lang="en-US" altLang="zh-CN" sz="2700" b="1">
                <a:latin typeface="Consolas" pitchFamily="49" charset="0"/>
                <a:ea typeface="Arial Unicode MS" pitchFamily="34" charset="-122"/>
                <a:cs typeface="Consolas" pitchFamily="49" charset="0"/>
              </a:rPr>
              <a:t>#include &lt;</a:t>
            </a:r>
            <a:r>
              <a:rPr lang="en-US" altLang="zh-CN" sz="2700" b="1" err="1">
                <a:latin typeface="Consolas" pitchFamily="49" charset="0"/>
                <a:ea typeface="Arial Unicode MS" pitchFamily="34" charset="-122"/>
                <a:cs typeface="Consolas" pitchFamily="49" charset="0"/>
              </a:rPr>
              <a:t>stdio.h</a:t>
            </a:r>
            <a:r>
              <a:rPr lang="en-US" altLang="zh-CN" sz="2700" b="1">
                <a:latin typeface="Consolas" pitchFamily="49" charset="0"/>
                <a:ea typeface="Arial Unicode MS" pitchFamily="34" charset="-122"/>
                <a:cs typeface="Consolas" pitchFamily="49" charset="0"/>
              </a:rPr>
              <a:t>&gt;</a:t>
            </a:r>
          </a:p>
          <a:p>
            <a:pPr>
              <a:buFont typeface="Wingdings" pitchFamily="2" charset="2"/>
              <a:buNone/>
            </a:pPr>
            <a:endParaRPr lang="en-US" altLang="zh-CN" sz="2700" b="1">
              <a:latin typeface="Consolas" pitchFamily="49" charset="0"/>
              <a:ea typeface="Arial Unicode MS" pitchFamily="34" charset="-122"/>
              <a:cs typeface="Consolas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700" b="1" err="1">
                <a:latin typeface="Consolas" pitchFamily="49" charset="0"/>
                <a:ea typeface="Arial Unicode MS" pitchFamily="34" charset="-122"/>
                <a:cs typeface="Consolas" pitchFamily="49" charset="0"/>
              </a:rPr>
              <a:t>int</a:t>
            </a:r>
            <a:r>
              <a:rPr lang="en-US" altLang="zh-CN" sz="2700" b="1">
                <a:latin typeface="Consolas" pitchFamily="49" charset="0"/>
                <a:ea typeface="Arial Unicode MS" pitchFamily="34" charset="-122"/>
                <a:cs typeface="Consolas" pitchFamily="49" charset="0"/>
              </a:rPr>
              <a:t> main(void)</a:t>
            </a:r>
          </a:p>
          <a:p>
            <a:pPr>
              <a:buFont typeface="Wingdings" pitchFamily="2" charset="2"/>
              <a:buNone/>
            </a:pPr>
            <a:r>
              <a:rPr lang="en-US" altLang="zh-CN" sz="2700" b="1">
                <a:latin typeface="Consolas" pitchFamily="49" charset="0"/>
                <a:ea typeface="Arial Unicode MS" pitchFamily="34" charset="-122"/>
                <a:cs typeface="Consolas" pitchFamily="49" charset="0"/>
              </a:rPr>
              <a:t>{</a:t>
            </a:r>
          </a:p>
          <a:p>
            <a:pPr>
              <a:buFont typeface="Wingdings" pitchFamily="2" charset="2"/>
              <a:buNone/>
            </a:pPr>
            <a:r>
              <a:rPr lang="en-US" altLang="zh-CN" sz="2700" b="1">
                <a:latin typeface="Consolas" pitchFamily="49" charset="0"/>
                <a:ea typeface="Arial Unicode MS" pitchFamily="34" charset="-122"/>
                <a:cs typeface="Consolas" pitchFamily="49" charset="0"/>
              </a:rPr>
              <a:t>	short num1 = 1;</a:t>
            </a:r>
          </a:p>
          <a:p>
            <a:pPr>
              <a:buFont typeface="Wingdings" pitchFamily="2" charset="2"/>
              <a:buNone/>
            </a:pPr>
            <a:r>
              <a:rPr lang="en-US" altLang="zh-CN" sz="2700" b="1">
                <a:latin typeface="Consolas" pitchFamily="49" charset="0"/>
                <a:ea typeface="Arial Unicode MS" pitchFamily="34" charset="-122"/>
                <a:cs typeface="Consolas" pitchFamily="49" charset="0"/>
              </a:rPr>
              <a:t>	short num2 = -1;</a:t>
            </a:r>
          </a:p>
          <a:p>
            <a:pPr>
              <a:buFont typeface="Wingdings" pitchFamily="2" charset="2"/>
              <a:buNone/>
            </a:pPr>
            <a:r>
              <a:rPr lang="en-US" altLang="zh-CN" sz="2700" b="1">
                <a:latin typeface="Consolas" pitchFamily="49" charset="0"/>
                <a:ea typeface="Arial Unicode MS" pitchFamily="34" charset="-122"/>
                <a:cs typeface="Consolas" pitchFamily="49" charset="0"/>
              </a:rPr>
              <a:t>	short result;</a:t>
            </a:r>
          </a:p>
          <a:p>
            <a:pPr>
              <a:buFont typeface="Wingdings" pitchFamily="2" charset="2"/>
              <a:buNone/>
            </a:pPr>
            <a:r>
              <a:rPr lang="en-US" altLang="zh-CN" sz="2700" b="1">
                <a:latin typeface="Consolas" pitchFamily="49" charset="0"/>
                <a:ea typeface="Arial Unicode MS" pitchFamily="34" charset="-122"/>
                <a:cs typeface="Consolas" pitchFamily="49" charset="0"/>
              </a:rPr>
              <a:t>	result = num1 + num2;</a:t>
            </a:r>
          </a:p>
          <a:p>
            <a:pPr>
              <a:buFont typeface="Wingdings" pitchFamily="2" charset="2"/>
              <a:buNone/>
            </a:pPr>
            <a:r>
              <a:rPr lang="en-US" altLang="zh-CN" sz="2700" b="1">
                <a:latin typeface="Consolas" pitchFamily="49" charset="0"/>
                <a:ea typeface="Arial Unicode MS" pitchFamily="34" charset="-122"/>
                <a:cs typeface="Consolas" pitchFamily="49" charset="0"/>
              </a:rPr>
              <a:t>	</a:t>
            </a:r>
            <a:r>
              <a:rPr lang="en-US" altLang="zh-CN" sz="2700" b="1" err="1">
                <a:latin typeface="Consolas" pitchFamily="49" charset="0"/>
                <a:ea typeface="Arial Unicode MS" pitchFamily="34" charset="-122"/>
                <a:cs typeface="Consolas" pitchFamily="49" charset="0"/>
              </a:rPr>
              <a:t>printf</a:t>
            </a:r>
            <a:r>
              <a:rPr lang="en-US" altLang="zh-CN" sz="2700" b="1">
                <a:latin typeface="Consolas" pitchFamily="49" charset="0"/>
                <a:ea typeface="Arial Unicode MS" pitchFamily="34" charset="-122"/>
                <a:cs typeface="Consolas" pitchFamily="49" charset="0"/>
              </a:rPr>
              <a:t>(“%d\n”, result);</a:t>
            </a:r>
          </a:p>
          <a:p>
            <a:pPr>
              <a:buFont typeface="Wingdings" pitchFamily="2" charset="2"/>
              <a:buNone/>
            </a:pPr>
            <a:r>
              <a:rPr lang="en-US" altLang="zh-CN" sz="2700" b="1">
                <a:latin typeface="Consolas" pitchFamily="49" charset="0"/>
                <a:ea typeface="Arial Unicode MS" pitchFamily="34" charset="-122"/>
                <a:cs typeface="Consolas" pitchFamily="49" charset="0"/>
              </a:rPr>
              <a:t>	return 0;</a:t>
            </a:r>
          </a:p>
          <a:p>
            <a:pPr>
              <a:buFont typeface="Wingdings" pitchFamily="2" charset="2"/>
              <a:buNone/>
            </a:pPr>
            <a:r>
              <a:rPr lang="en-US" altLang="zh-CN" sz="2700" b="1">
                <a:latin typeface="Consolas" pitchFamily="49" charset="0"/>
                <a:ea typeface="Arial Unicode MS" pitchFamily="34" charset="-122"/>
                <a:cs typeface="Consolas" pitchFamily="49" charset="0"/>
              </a:rPr>
              <a:t>} </a:t>
            </a:r>
            <a:endParaRPr lang="zh-CN" altLang="en-US" sz="2700" b="1">
              <a:latin typeface="Consolas" pitchFamily="49" charset="0"/>
              <a:ea typeface="Arial Unicode MS" pitchFamily="34" charset="-122"/>
              <a:cs typeface="Consolas" pitchFamily="49" charset="0"/>
            </a:endParaRPr>
          </a:p>
          <a:p>
            <a:endParaRPr lang="zh-CN" altLang="en-US" sz="2700" b="1">
              <a:latin typeface="Consolas" pitchFamily="49" charset="0"/>
              <a:ea typeface="Arial Unicode MS" pitchFamily="34" charset="-122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4101916"/>
      </p:ext>
    </p:extLst>
  </p:cSld>
  <p:clrMapOvr>
    <a:masterClrMapping/>
  </p:clrMapOvr>
  <p:transition spd="med"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整型小结</a:t>
            </a:r>
          </a:p>
        </p:txBody>
      </p:sp>
      <p:grpSp>
        <p:nvGrpSpPr>
          <p:cNvPr id="5" name="Group 1149"/>
          <p:cNvGrpSpPr>
            <a:grpSpLocks/>
          </p:cNvGrpSpPr>
          <p:nvPr/>
        </p:nvGrpSpPr>
        <p:grpSpPr bwMode="auto">
          <a:xfrm>
            <a:off x="945905" y="1336694"/>
            <a:ext cx="10938197" cy="4470400"/>
            <a:chOff x="447" y="580"/>
            <a:chExt cx="5169" cy="2816"/>
          </a:xfrm>
        </p:grpSpPr>
        <p:sp>
          <p:nvSpPr>
            <p:cNvPr id="7" name="Line 1074"/>
            <p:cNvSpPr>
              <a:spLocks noChangeShapeType="1"/>
            </p:cNvSpPr>
            <p:nvPr/>
          </p:nvSpPr>
          <p:spPr bwMode="auto">
            <a:xfrm>
              <a:off x="528" y="948"/>
              <a:ext cx="50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Line 1075"/>
            <p:cNvSpPr>
              <a:spLocks noChangeShapeType="1"/>
            </p:cNvSpPr>
            <p:nvPr/>
          </p:nvSpPr>
          <p:spPr bwMode="auto">
            <a:xfrm flipV="1">
              <a:off x="1170" y="2475"/>
              <a:ext cx="44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 lIns="90000" tIns="46800" rIns="90000" bIns="46800" anchor="ctr">
              <a:spAutoFit/>
            </a:bodyPr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Line 1076"/>
            <p:cNvSpPr>
              <a:spLocks noChangeShapeType="1"/>
            </p:cNvSpPr>
            <p:nvPr/>
          </p:nvSpPr>
          <p:spPr bwMode="auto">
            <a:xfrm flipV="1">
              <a:off x="1170" y="3095"/>
              <a:ext cx="443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 lIns="90000" tIns="46800" rIns="90000" bIns="46800" anchor="ctr">
              <a:spAutoFit/>
            </a:bodyPr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Line 1077"/>
            <p:cNvSpPr>
              <a:spLocks noChangeShapeType="1"/>
            </p:cNvSpPr>
            <p:nvPr/>
          </p:nvSpPr>
          <p:spPr bwMode="auto">
            <a:xfrm>
              <a:off x="840" y="588"/>
              <a:ext cx="0" cy="28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Line 1078"/>
            <p:cNvSpPr>
              <a:spLocks noChangeShapeType="1"/>
            </p:cNvSpPr>
            <p:nvPr/>
          </p:nvSpPr>
          <p:spPr bwMode="auto">
            <a:xfrm>
              <a:off x="1176" y="588"/>
              <a:ext cx="0" cy="28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Line 1079"/>
            <p:cNvSpPr>
              <a:spLocks noChangeShapeType="1"/>
            </p:cNvSpPr>
            <p:nvPr/>
          </p:nvSpPr>
          <p:spPr bwMode="auto">
            <a:xfrm>
              <a:off x="2916" y="580"/>
              <a:ext cx="0" cy="28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Line 1080"/>
            <p:cNvSpPr>
              <a:spLocks noChangeShapeType="1"/>
            </p:cNvSpPr>
            <p:nvPr/>
          </p:nvSpPr>
          <p:spPr bwMode="auto">
            <a:xfrm>
              <a:off x="3720" y="582"/>
              <a:ext cx="0" cy="28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Line 1081"/>
            <p:cNvSpPr>
              <a:spLocks noChangeShapeType="1"/>
            </p:cNvSpPr>
            <p:nvPr/>
          </p:nvSpPr>
          <p:spPr bwMode="auto">
            <a:xfrm flipV="1">
              <a:off x="1188" y="1889"/>
              <a:ext cx="43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 lIns="90000" tIns="46800" rIns="90000" bIns="46800" anchor="ctr">
              <a:spAutoFit/>
            </a:bodyPr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Line 1082"/>
            <p:cNvSpPr>
              <a:spLocks noChangeShapeType="1"/>
            </p:cNvSpPr>
            <p:nvPr/>
          </p:nvSpPr>
          <p:spPr bwMode="auto">
            <a:xfrm>
              <a:off x="1170" y="2763"/>
              <a:ext cx="44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Line 1084"/>
            <p:cNvSpPr>
              <a:spLocks noChangeShapeType="1"/>
            </p:cNvSpPr>
            <p:nvPr/>
          </p:nvSpPr>
          <p:spPr bwMode="auto">
            <a:xfrm>
              <a:off x="1176" y="1268"/>
              <a:ext cx="44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Line 1087"/>
            <p:cNvSpPr>
              <a:spLocks noChangeShapeType="1"/>
            </p:cNvSpPr>
            <p:nvPr/>
          </p:nvSpPr>
          <p:spPr bwMode="auto">
            <a:xfrm>
              <a:off x="1176" y="1583"/>
              <a:ext cx="44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Line 1090"/>
            <p:cNvSpPr>
              <a:spLocks noChangeShapeType="1"/>
            </p:cNvSpPr>
            <p:nvPr/>
          </p:nvSpPr>
          <p:spPr bwMode="auto">
            <a:xfrm>
              <a:off x="837" y="2179"/>
              <a:ext cx="47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" name="Text Box 1092"/>
            <p:cNvSpPr txBox="1">
              <a:spLocks noChangeArrowheads="1"/>
            </p:cNvSpPr>
            <p:nvPr/>
          </p:nvSpPr>
          <p:spPr bwMode="auto">
            <a:xfrm>
              <a:off x="447" y="634"/>
              <a:ext cx="434" cy="2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微软雅黑" pitchFamily="34" charset="-122"/>
                  <a:ea typeface="微软雅黑" pitchFamily="34" charset="-122"/>
                </a:rPr>
                <a:t>类型</a:t>
              </a:r>
            </a:p>
          </p:txBody>
        </p:sp>
        <p:sp>
          <p:nvSpPr>
            <p:cNvPr id="20" name="Text Box 1093"/>
            <p:cNvSpPr txBox="1">
              <a:spLocks noChangeArrowheads="1"/>
            </p:cNvSpPr>
            <p:nvPr/>
          </p:nvSpPr>
          <p:spPr bwMode="auto">
            <a:xfrm>
              <a:off x="847" y="634"/>
              <a:ext cx="434" cy="2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微软雅黑" pitchFamily="34" charset="-122"/>
                  <a:ea typeface="微软雅黑" pitchFamily="34" charset="-122"/>
                </a:rPr>
                <a:t>符号</a:t>
              </a:r>
            </a:p>
          </p:txBody>
        </p:sp>
        <p:sp>
          <p:nvSpPr>
            <p:cNvPr id="21" name="Text Box 1094"/>
            <p:cNvSpPr txBox="1">
              <a:spLocks noChangeArrowheads="1"/>
            </p:cNvSpPr>
            <p:nvPr/>
          </p:nvSpPr>
          <p:spPr bwMode="auto">
            <a:xfrm>
              <a:off x="1755" y="634"/>
              <a:ext cx="594" cy="2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微软雅黑" pitchFamily="34" charset="-122"/>
                  <a:ea typeface="微软雅黑" pitchFamily="34" charset="-122"/>
                </a:rPr>
                <a:t>关键字</a:t>
              </a:r>
            </a:p>
          </p:txBody>
        </p:sp>
        <p:sp>
          <p:nvSpPr>
            <p:cNvPr id="22" name="Text Box 1095"/>
            <p:cNvSpPr txBox="1">
              <a:spLocks noChangeArrowheads="1"/>
            </p:cNvSpPr>
            <p:nvPr/>
          </p:nvSpPr>
          <p:spPr bwMode="auto">
            <a:xfrm>
              <a:off x="4191" y="634"/>
              <a:ext cx="1161" cy="2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微软雅黑" pitchFamily="34" charset="-122"/>
                  <a:ea typeface="微软雅黑" pitchFamily="34" charset="-122"/>
                </a:rPr>
                <a:t>数的表示范围</a:t>
              </a:r>
            </a:p>
          </p:txBody>
        </p:sp>
        <p:sp>
          <p:nvSpPr>
            <p:cNvPr id="23" name="Text Box 1096"/>
            <p:cNvSpPr txBox="1">
              <a:spLocks noChangeArrowheads="1"/>
            </p:cNvSpPr>
            <p:nvPr/>
          </p:nvSpPr>
          <p:spPr bwMode="auto">
            <a:xfrm>
              <a:off x="2967" y="646"/>
              <a:ext cx="914" cy="2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微软雅黑" pitchFamily="34" charset="-122"/>
                  <a:ea typeface="微软雅黑" pitchFamily="34" charset="-122"/>
                </a:rPr>
                <a:t>所占位数</a:t>
              </a:r>
            </a:p>
          </p:txBody>
        </p:sp>
      </p:grpSp>
      <p:sp>
        <p:nvSpPr>
          <p:cNvPr id="24" name="Text Box 1099"/>
          <p:cNvSpPr txBox="1">
            <a:spLocks noChangeArrowheads="1"/>
          </p:cNvSpPr>
          <p:nvPr/>
        </p:nvSpPr>
        <p:spPr bwMode="auto">
          <a:xfrm>
            <a:off x="1053852" y="3429001"/>
            <a:ext cx="551090" cy="710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eaVert" wrap="none" lIns="90000" tIns="46800" rIns="90000" bIns="46800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整型</a:t>
            </a:r>
            <a:endParaRPr lang="zh-CN" altLang="en-US" sz="28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Text Box 1102"/>
          <p:cNvSpPr txBox="1">
            <a:spLocks noChangeArrowheads="1"/>
          </p:cNvSpPr>
          <p:nvPr/>
        </p:nvSpPr>
        <p:spPr bwMode="auto">
          <a:xfrm>
            <a:off x="1864299" y="2567951"/>
            <a:ext cx="438238" cy="402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有</a:t>
            </a:r>
          </a:p>
        </p:txBody>
      </p:sp>
      <p:sp>
        <p:nvSpPr>
          <p:cNvPr id="26" name="Text Box 1105"/>
          <p:cNvSpPr txBox="1">
            <a:spLocks noChangeArrowheads="1"/>
          </p:cNvSpPr>
          <p:nvPr/>
        </p:nvSpPr>
        <p:spPr bwMode="auto">
          <a:xfrm>
            <a:off x="1860067" y="4572009"/>
            <a:ext cx="438238" cy="402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无</a:t>
            </a:r>
          </a:p>
        </p:txBody>
      </p:sp>
      <p:grpSp>
        <p:nvGrpSpPr>
          <p:cNvPr id="27" name="Group 1150"/>
          <p:cNvGrpSpPr>
            <a:grpSpLocks/>
          </p:cNvGrpSpPr>
          <p:nvPr/>
        </p:nvGrpSpPr>
        <p:grpSpPr bwMode="auto">
          <a:xfrm>
            <a:off x="2571056" y="2500307"/>
            <a:ext cx="7338690" cy="482601"/>
            <a:chOff x="1228" y="919"/>
            <a:chExt cx="3468" cy="304"/>
          </a:xfrm>
        </p:grpSpPr>
        <p:sp>
          <p:nvSpPr>
            <p:cNvPr id="28" name="Text Box 1108"/>
            <p:cNvSpPr txBox="1">
              <a:spLocks noChangeArrowheads="1"/>
            </p:cNvSpPr>
            <p:nvPr/>
          </p:nvSpPr>
          <p:spPr bwMode="auto">
            <a:xfrm>
              <a:off x="1228" y="919"/>
              <a:ext cx="706" cy="2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微软雅黑" pitchFamily="34" charset="-122"/>
                  <a:ea typeface="微软雅黑" pitchFamily="34" charset="-122"/>
                </a:rPr>
                <a:t>(</a:t>
              </a:r>
              <a:r>
                <a:rPr lang="en-US" altLang="zh-CN" sz="2000"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signed</a:t>
              </a:r>
              <a:r>
                <a:rPr lang="en-US" altLang="zh-CN" sz="2000">
                  <a:latin typeface="微软雅黑" pitchFamily="34" charset="-122"/>
                  <a:ea typeface="微软雅黑" pitchFamily="34" charset="-122"/>
                </a:rPr>
                <a:t>)</a:t>
              </a:r>
              <a:r>
                <a:rPr lang="en-US" altLang="zh-CN" sz="2000" err="1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int</a:t>
              </a:r>
              <a:endParaRPr lang="en-US" altLang="zh-CN" sz="20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" name="Text Box 1110"/>
            <p:cNvSpPr txBox="1">
              <a:spLocks noChangeArrowheads="1"/>
            </p:cNvSpPr>
            <p:nvPr/>
          </p:nvSpPr>
          <p:spPr bwMode="auto">
            <a:xfrm>
              <a:off x="3135" y="931"/>
              <a:ext cx="230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微软雅黑" pitchFamily="34" charset="-122"/>
                  <a:ea typeface="微软雅黑" pitchFamily="34" charset="-122"/>
                </a:rPr>
                <a:t>32</a:t>
              </a:r>
              <a:endParaRPr lang="en-US" altLang="zh-CN" sz="40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" name="Text Box 1111"/>
            <p:cNvSpPr txBox="1">
              <a:spLocks noChangeArrowheads="1"/>
            </p:cNvSpPr>
            <p:nvPr/>
          </p:nvSpPr>
          <p:spPr bwMode="auto">
            <a:xfrm>
              <a:off x="3760" y="971"/>
              <a:ext cx="936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lvl="0">
                <a:spcBef>
                  <a:spcPct val="0"/>
                </a:spcBef>
              </a:pPr>
              <a:r>
                <a:rPr lang="en-US" altLang="zh-CN" sz="2000">
                  <a:latin typeface="微软雅黑" pitchFamily="34" charset="-122"/>
                  <a:ea typeface="微软雅黑" pitchFamily="34" charset="-122"/>
                </a:rPr>
                <a:t>    -2</a:t>
              </a:r>
              <a:r>
                <a:rPr lang="en-US" altLang="zh-CN" sz="2000" baseline="30000">
                  <a:latin typeface="微软雅黑" pitchFamily="34" charset="-122"/>
                  <a:ea typeface="微软雅黑" pitchFamily="34" charset="-122"/>
                </a:rPr>
                <a:t>31</a:t>
              </a:r>
              <a:r>
                <a:rPr lang="en-US" altLang="zh-CN" sz="2000"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zh-CN" altLang="en-US" sz="2000">
                  <a:latin typeface="微软雅黑" pitchFamily="34" charset="-122"/>
                  <a:ea typeface="微软雅黑" pitchFamily="34" charset="-122"/>
                </a:rPr>
                <a:t>~ </a:t>
              </a:r>
              <a:r>
                <a:rPr lang="en-US" altLang="zh-CN" sz="2000">
                  <a:latin typeface="微软雅黑" pitchFamily="34" charset="-122"/>
                  <a:ea typeface="微软雅黑" pitchFamily="34" charset="-122"/>
                </a:rPr>
                <a:t>2</a:t>
              </a:r>
              <a:r>
                <a:rPr lang="en-US" altLang="zh-CN" sz="2000" baseline="30000">
                  <a:latin typeface="微软雅黑" pitchFamily="34" charset="-122"/>
                  <a:ea typeface="微软雅黑" pitchFamily="34" charset="-122"/>
                </a:rPr>
                <a:t>31</a:t>
              </a:r>
              <a:r>
                <a:rPr lang="en-US" altLang="zh-CN" sz="2000">
                  <a:latin typeface="微软雅黑" pitchFamily="34" charset="-122"/>
                  <a:ea typeface="微软雅黑" pitchFamily="34" charset="-122"/>
                </a:rPr>
                <a:t> -1</a:t>
              </a:r>
              <a:endParaRPr lang="en-US" altLang="zh-CN" sz="2000"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</p:txBody>
        </p:sp>
      </p:grpSp>
      <p:grpSp>
        <p:nvGrpSpPr>
          <p:cNvPr id="31" name="Group 1151"/>
          <p:cNvGrpSpPr>
            <a:grpSpLocks/>
          </p:cNvGrpSpPr>
          <p:nvPr/>
        </p:nvGrpSpPr>
        <p:grpSpPr bwMode="auto">
          <a:xfrm>
            <a:off x="2571056" y="1965318"/>
            <a:ext cx="7400056" cy="463551"/>
            <a:chOff x="1228" y="1177"/>
            <a:chExt cx="3497" cy="292"/>
          </a:xfrm>
        </p:grpSpPr>
        <p:sp>
          <p:nvSpPr>
            <p:cNvPr id="32" name="Text Box 1112"/>
            <p:cNvSpPr txBox="1">
              <a:spLocks noChangeArrowheads="1"/>
            </p:cNvSpPr>
            <p:nvPr/>
          </p:nvSpPr>
          <p:spPr bwMode="auto">
            <a:xfrm>
              <a:off x="1228" y="1185"/>
              <a:ext cx="85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微软雅黑" pitchFamily="34" charset="-122"/>
                  <a:ea typeface="微软雅黑" pitchFamily="34" charset="-122"/>
                </a:rPr>
                <a:t>(signed)</a:t>
              </a:r>
              <a:r>
                <a:rPr lang="en-US" altLang="zh-CN" sz="200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short</a:t>
              </a:r>
              <a:endParaRPr lang="en-US" altLang="zh-CN" sz="40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" name="Text Box 1118"/>
            <p:cNvSpPr txBox="1">
              <a:spLocks noChangeArrowheads="1"/>
            </p:cNvSpPr>
            <p:nvPr/>
          </p:nvSpPr>
          <p:spPr bwMode="auto">
            <a:xfrm>
              <a:off x="3135" y="1177"/>
              <a:ext cx="230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微软雅黑" pitchFamily="34" charset="-122"/>
                  <a:ea typeface="微软雅黑" pitchFamily="34" charset="-122"/>
                </a:rPr>
                <a:t>16</a:t>
              </a:r>
              <a:endParaRPr lang="en-US" altLang="zh-CN" sz="40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" name="Text Box 1122"/>
            <p:cNvSpPr txBox="1">
              <a:spLocks noChangeArrowheads="1"/>
            </p:cNvSpPr>
            <p:nvPr/>
          </p:nvSpPr>
          <p:spPr bwMode="auto">
            <a:xfrm>
              <a:off x="3932" y="1217"/>
              <a:ext cx="793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>
                  <a:latin typeface="微软雅黑" pitchFamily="34" charset="-122"/>
                  <a:ea typeface="微软雅黑" pitchFamily="34" charset="-122"/>
                </a:rPr>
                <a:t>-2</a:t>
              </a:r>
              <a:r>
                <a:rPr lang="en-US" altLang="zh-CN" sz="2000" baseline="30000">
                  <a:latin typeface="微软雅黑" pitchFamily="34" charset="-122"/>
                  <a:ea typeface="微软雅黑" pitchFamily="34" charset="-122"/>
                </a:rPr>
                <a:t>15</a:t>
              </a:r>
              <a:r>
                <a:rPr lang="en-US" altLang="zh-CN" sz="2000"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zh-CN" altLang="en-US" sz="2000">
                  <a:latin typeface="微软雅黑" pitchFamily="34" charset="-122"/>
                  <a:ea typeface="微软雅黑" pitchFamily="34" charset="-122"/>
                </a:rPr>
                <a:t>~ </a:t>
              </a:r>
              <a:r>
                <a:rPr lang="en-US" altLang="zh-CN" sz="2000">
                  <a:latin typeface="微软雅黑" pitchFamily="34" charset="-122"/>
                  <a:ea typeface="微软雅黑" pitchFamily="34" charset="-122"/>
                </a:rPr>
                <a:t>2</a:t>
              </a:r>
              <a:r>
                <a:rPr lang="en-US" altLang="zh-CN" sz="2000" baseline="30000">
                  <a:latin typeface="微软雅黑" pitchFamily="34" charset="-122"/>
                  <a:ea typeface="微软雅黑" pitchFamily="34" charset="-122"/>
                </a:rPr>
                <a:t>15</a:t>
              </a:r>
              <a:r>
                <a:rPr lang="en-US" altLang="zh-CN" sz="2000">
                  <a:latin typeface="微软雅黑" pitchFamily="34" charset="-122"/>
                  <a:ea typeface="微软雅黑" pitchFamily="34" charset="-122"/>
                </a:rPr>
                <a:t> -1</a:t>
              </a:r>
              <a:endParaRPr lang="en-US" altLang="zh-CN" sz="2000"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</p:txBody>
        </p:sp>
      </p:grpSp>
      <p:grpSp>
        <p:nvGrpSpPr>
          <p:cNvPr id="35" name="Group 1153"/>
          <p:cNvGrpSpPr>
            <a:grpSpLocks/>
          </p:cNvGrpSpPr>
          <p:nvPr/>
        </p:nvGrpSpPr>
        <p:grpSpPr bwMode="auto">
          <a:xfrm>
            <a:off x="2571056" y="2924204"/>
            <a:ext cx="7400056" cy="463551"/>
            <a:chOff x="1228" y="1422"/>
            <a:chExt cx="3497" cy="292"/>
          </a:xfrm>
        </p:grpSpPr>
        <p:sp>
          <p:nvSpPr>
            <p:cNvPr id="36" name="Text Box 1113"/>
            <p:cNvSpPr txBox="1">
              <a:spLocks noChangeArrowheads="1"/>
            </p:cNvSpPr>
            <p:nvPr/>
          </p:nvSpPr>
          <p:spPr bwMode="auto">
            <a:xfrm>
              <a:off x="1228" y="1451"/>
              <a:ext cx="81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微软雅黑" pitchFamily="34" charset="-122"/>
                  <a:ea typeface="微软雅黑" pitchFamily="34" charset="-122"/>
                </a:rPr>
                <a:t>(signed)</a:t>
              </a:r>
              <a:r>
                <a:rPr lang="en-US" altLang="zh-CN" sz="200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long</a:t>
              </a:r>
              <a:endParaRPr lang="en-US" altLang="zh-CN" sz="40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7" name="Text Box 1117"/>
            <p:cNvSpPr txBox="1">
              <a:spLocks noChangeArrowheads="1"/>
            </p:cNvSpPr>
            <p:nvPr/>
          </p:nvSpPr>
          <p:spPr bwMode="auto">
            <a:xfrm>
              <a:off x="3135" y="1422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微软雅黑" pitchFamily="34" charset="-122"/>
                  <a:ea typeface="微软雅黑" pitchFamily="34" charset="-122"/>
                </a:rPr>
                <a:t>32</a:t>
              </a:r>
              <a:endParaRPr lang="en-US" altLang="zh-CN" sz="40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8" name="Text Box 1123"/>
            <p:cNvSpPr txBox="1">
              <a:spLocks noChangeArrowheads="1"/>
            </p:cNvSpPr>
            <p:nvPr/>
          </p:nvSpPr>
          <p:spPr bwMode="auto">
            <a:xfrm>
              <a:off x="3932" y="1462"/>
              <a:ext cx="793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lvl="0"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>
                  <a:latin typeface="微软雅黑" pitchFamily="34" charset="-122"/>
                  <a:ea typeface="微软雅黑" pitchFamily="34" charset="-122"/>
                </a:rPr>
                <a:t>-2</a:t>
              </a:r>
              <a:r>
                <a:rPr lang="en-US" altLang="zh-CN" sz="2000" baseline="30000">
                  <a:latin typeface="微软雅黑" pitchFamily="34" charset="-122"/>
                  <a:ea typeface="微软雅黑" pitchFamily="34" charset="-122"/>
                </a:rPr>
                <a:t>31</a:t>
              </a:r>
              <a:r>
                <a:rPr lang="en-US" altLang="zh-CN" sz="2000"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zh-CN" altLang="en-US" sz="2000">
                  <a:latin typeface="微软雅黑" pitchFamily="34" charset="-122"/>
                  <a:ea typeface="微软雅黑" pitchFamily="34" charset="-122"/>
                </a:rPr>
                <a:t>~ </a:t>
              </a:r>
              <a:r>
                <a:rPr lang="en-US" altLang="zh-CN" sz="2000">
                  <a:latin typeface="微软雅黑" pitchFamily="34" charset="-122"/>
                  <a:ea typeface="微软雅黑" pitchFamily="34" charset="-122"/>
                </a:rPr>
                <a:t>2</a:t>
              </a:r>
              <a:r>
                <a:rPr lang="en-US" altLang="zh-CN" sz="2000" baseline="30000">
                  <a:latin typeface="微软雅黑" pitchFamily="34" charset="-122"/>
                  <a:ea typeface="微软雅黑" pitchFamily="34" charset="-122"/>
                </a:rPr>
                <a:t>31</a:t>
              </a:r>
              <a:r>
                <a:rPr lang="en-US" altLang="zh-CN" sz="2000">
                  <a:latin typeface="微软雅黑" pitchFamily="34" charset="-122"/>
                  <a:ea typeface="微软雅黑" pitchFamily="34" charset="-122"/>
                </a:rPr>
                <a:t> -1</a:t>
              </a:r>
              <a:endParaRPr lang="en-US" altLang="zh-CN" sz="2000"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</p:txBody>
        </p:sp>
      </p:grpSp>
      <p:grpSp>
        <p:nvGrpSpPr>
          <p:cNvPr id="39" name="Group 1162"/>
          <p:cNvGrpSpPr>
            <a:grpSpLocks/>
          </p:cNvGrpSpPr>
          <p:nvPr/>
        </p:nvGrpSpPr>
        <p:grpSpPr bwMode="auto">
          <a:xfrm>
            <a:off x="2598591" y="4140210"/>
            <a:ext cx="7002227" cy="717550"/>
            <a:chOff x="1228" y="1507"/>
            <a:chExt cx="3309" cy="452"/>
          </a:xfrm>
        </p:grpSpPr>
        <p:sp>
          <p:nvSpPr>
            <p:cNvPr id="40" name="Text Box 1119"/>
            <p:cNvSpPr txBox="1">
              <a:spLocks noChangeArrowheads="1"/>
            </p:cNvSpPr>
            <p:nvPr/>
          </p:nvSpPr>
          <p:spPr bwMode="auto">
            <a:xfrm>
              <a:off x="3135" y="1667"/>
              <a:ext cx="230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微软雅黑" pitchFamily="34" charset="-122"/>
                  <a:ea typeface="微软雅黑" pitchFamily="34" charset="-122"/>
                </a:rPr>
                <a:t>32</a:t>
              </a:r>
              <a:endParaRPr lang="en-US" altLang="zh-CN" sz="40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1" name="Text Box 1114"/>
            <p:cNvSpPr txBox="1">
              <a:spLocks noChangeArrowheads="1"/>
            </p:cNvSpPr>
            <p:nvPr/>
          </p:nvSpPr>
          <p:spPr bwMode="auto">
            <a:xfrm>
              <a:off x="1228" y="1507"/>
              <a:ext cx="941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folHlink"/>
                  </a:solidFill>
                  <a:latin typeface="微软雅黑" pitchFamily="34" charset="-122"/>
                  <a:ea typeface="微软雅黑" pitchFamily="34" charset="-122"/>
                </a:rPr>
                <a:t>unsigned</a:t>
              </a:r>
              <a:r>
                <a:rPr lang="en-US" altLang="zh-CN" sz="4000">
                  <a:solidFill>
                    <a:schemeClr val="folHlink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2000" err="1">
                  <a:solidFill>
                    <a:schemeClr val="folHlink"/>
                  </a:solidFill>
                  <a:latin typeface="微软雅黑" pitchFamily="34" charset="-122"/>
                  <a:ea typeface="微软雅黑" pitchFamily="34" charset="-122"/>
                </a:rPr>
                <a:t>int</a:t>
              </a:r>
              <a:endParaRPr lang="en-US" altLang="zh-CN" sz="40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2" name="Text Box 1124"/>
            <p:cNvSpPr txBox="1">
              <a:spLocks noChangeArrowheads="1"/>
            </p:cNvSpPr>
            <p:nvPr/>
          </p:nvSpPr>
          <p:spPr bwMode="auto">
            <a:xfrm>
              <a:off x="3891" y="1707"/>
              <a:ext cx="646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lvl="0"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>
                  <a:latin typeface="微软雅黑" pitchFamily="34" charset="-122"/>
                  <a:ea typeface="微软雅黑" pitchFamily="34" charset="-122"/>
                </a:rPr>
                <a:t>0 </a:t>
              </a:r>
              <a:r>
                <a:rPr lang="zh-CN" altLang="en-US" sz="2000">
                  <a:latin typeface="微软雅黑" pitchFamily="34" charset="-122"/>
                  <a:ea typeface="微软雅黑" pitchFamily="34" charset="-122"/>
                </a:rPr>
                <a:t>~ </a:t>
              </a:r>
              <a:r>
                <a:rPr lang="en-US" altLang="zh-CN" sz="2000">
                  <a:latin typeface="微软雅黑" pitchFamily="34" charset="-122"/>
                  <a:ea typeface="微软雅黑" pitchFamily="34" charset="-122"/>
                </a:rPr>
                <a:t>2</a:t>
              </a:r>
              <a:r>
                <a:rPr lang="en-US" altLang="zh-CN" sz="2000" baseline="30000">
                  <a:latin typeface="微软雅黑" pitchFamily="34" charset="-122"/>
                  <a:ea typeface="微软雅黑" pitchFamily="34" charset="-122"/>
                </a:rPr>
                <a:t>32</a:t>
              </a:r>
              <a:r>
                <a:rPr lang="en-US" altLang="zh-CN" sz="2000">
                  <a:latin typeface="微软雅黑" pitchFamily="34" charset="-122"/>
                  <a:ea typeface="微软雅黑" pitchFamily="34" charset="-122"/>
                </a:rPr>
                <a:t> -1</a:t>
              </a:r>
              <a:endParaRPr lang="en-US" altLang="zh-CN" sz="2000"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</p:txBody>
        </p:sp>
      </p:grpSp>
      <p:grpSp>
        <p:nvGrpSpPr>
          <p:cNvPr id="43" name="Group 1157"/>
          <p:cNvGrpSpPr>
            <a:grpSpLocks/>
          </p:cNvGrpSpPr>
          <p:nvPr/>
        </p:nvGrpSpPr>
        <p:grpSpPr bwMode="auto">
          <a:xfrm>
            <a:off x="2598590" y="4656152"/>
            <a:ext cx="7002226" cy="708025"/>
            <a:chOff x="1228" y="2027"/>
            <a:chExt cx="3309" cy="446"/>
          </a:xfrm>
        </p:grpSpPr>
        <p:sp>
          <p:nvSpPr>
            <p:cNvPr id="44" name="Text Box 1121"/>
            <p:cNvSpPr txBox="1">
              <a:spLocks noChangeArrowheads="1"/>
            </p:cNvSpPr>
            <p:nvPr/>
          </p:nvSpPr>
          <p:spPr bwMode="auto">
            <a:xfrm>
              <a:off x="3135" y="2157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微软雅黑" pitchFamily="34" charset="-122"/>
                  <a:ea typeface="微软雅黑" pitchFamily="34" charset="-122"/>
                </a:rPr>
                <a:t>32</a:t>
              </a:r>
              <a:endParaRPr lang="en-US" altLang="zh-CN" sz="40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5" name="Text Box 1125"/>
            <p:cNvSpPr txBox="1">
              <a:spLocks noChangeArrowheads="1"/>
            </p:cNvSpPr>
            <p:nvPr/>
          </p:nvSpPr>
          <p:spPr bwMode="auto">
            <a:xfrm>
              <a:off x="3891" y="2197"/>
              <a:ext cx="646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lvl="0"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>
                  <a:latin typeface="微软雅黑" pitchFamily="34" charset="-122"/>
                  <a:ea typeface="微软雅黑" pitchFamily="34" charset="-122"/>
                </a:rPr>
                <a:t>0 </a:t>
              </a:r>
              <a:r>
                <a:rPr lang="zh-CN" altLang="en-US" sz="2000">
                  <a:latin typeface="微软雅黑" pitchFamily="34" charset="-122"/>
                  <a:ea typeface="微软雅黑" pitchFamily="34" charset="-122"/>
                </a:rPr>
                <a:t>~ </a:t>
              </a:r>
              <a:r>
                <a:rPr lang="en-US" altLang="zh-CN" sz="2000">
                  <a:latin typeface="微软雅黑" pitchFamily="34" charset="-122"/>
                  <a:ea typeface="微软雅黑" pitchFamily="34" charset="-122"/>
                </a:rPr>
                <a:t>2</a:t>
              </a:r>
              <a:r>
                <a:rPr lang="en-US" altLang="zh-CN" sz="2000" baseline="30000">
                  <a:latin typeface="微软雅黑" pitchFamily="34" charset="-122"/>
                  <a:ea typeface="微软雅黑" pitchFamily="34" charset="-122"/>
                </a:rPr>
                <a:t>32</a:t>
              </a:r>
              <a:r>
                <a:rPr lang="en-US" altLang="zh-CN" sz="2000">
                  <a:latin typeface="微软雅黑" pitchFamily="34" charset="-122"/>
                  <a:ea typeface="微软雅黑" pitchFamily="34" charset="-122"/>
                </a:rPr>
                <a:t> -1</a:t>
              </a:r>
              <a:endParaRPr lang="en-US" altLang="zh-CN" sz="2000"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</p:txBody>
        </p:sp>
        <p:sp>
          <p:nvSpPr>
            <p:cNvPr id="46" name="Text Box 1116"/>
            <p:cNvSpPr txBox="1">
              <a:spLocks noChangeArrowheads="1"/>
            </p:cNvSpPr>
            <p:nvPr/>
          </p:nvSpPr>
          <p:spPr bwMode="auto">
            <a:xfrm>
              <a:off x="1228" y="2027"/>
              <a:ext cx="958" cy="4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folHlink"/>
                  </a:solidFill>
                  <a:latin typeface="微软雅黑" pitchFamily="34" charset="-122"/>
                  <a:ea typeface="微软雅黑" pitchFamily="34" charset="-122"/>
                </a:rPr>
                <a:t>unsigned</a:t>
              </a:r>
              <a:r>
                <a:rPr lang="en-US" altLang="zh-CN" sz="4000">
                  <a:solidFill>
                    <a:schemeClr val="folHlink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2000">
                  <a:solidFill>
                    <a:schemeClr val="folHlink"/>
                  </a:solidFill>
                  <a:latin typeface="微软雅黑" pitchFamily="34" charset="-122"/>
                  <a:ea typeface="微软雅黑" pitchFamily="34" charset="-122"/>
                </a:rPr>
                <a:t>long</a:t>
              </a:r>
              <a:endParaRPr lang="en-US" altLang="zh-CN" sz="400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7" name="Group 1156"/>
          <p:cNvGrpSpPr>
            <a:grpSpLocks/>
          </p:cNvGrpSpPr>
          <p:nvPr/>
        </p:nvGrpSpPr>
        <p:grpSpPr bwMode="auto">
          <a:xfrm>
            <a:off x="2590102" y="3661004"/>
            <a:ext cx="7002227" cy="712788"/>
            <a:chOff x="1228" y="1755"/>
            <a:chExt cx="3309" cy="449"/>
          </a:xfrm>
        </p:grpSpPr>
        <p:sp>
          <p:nvSpPr>
            <p:cNvPr id="48" name="Text Box 1115"/>
            <p:cNvSpPr txBox="1">
              <a:spLocks noChangeArrowheads="1"/>
            </p:cNvSpPr>
            <p:nvPr/>
          </p:nvSpPr>
          <p:spPr bwMode="auto">
            <a:xfrm>
              <a:off x="1228" y="1755"/>
              <a:ext cx="1000" cy="4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folHlink"/>
                  </a:solidFill>
                  <a:latin typeface="微软雅黑" pitchFamily="34" charset="-122"/>
                  <a:ea typeface="微软雅黑" pitchFamily="34" charset="-122"/>
                </a:rPr>
                <a:t>unsigned</a:t>
              </a:r>
              <a:r>
                <a:rPr lang="en-US" altLang="zh-CN" sz="4000">
                  <a:solidFill>
                    <a:schemeClr val="folHlink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2000">
                  <a:solidFill>
                    <a:schemeClr val="folHlink"/>
                  </a:solidFill>
                  <a:latin typeface="微软雅黑" pitchFamily="34" charset="-122"/>
                  <a:ea typeface="微软雅黑" pitchFamily="34" charset="-122"/>
                </a:rPr>
                <a:t>short</a:t>
              </a:r>
              <a:endParaRPr lang="en-US" altLang="zh-CN" sz="40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9" name="Text Box 1120"/>
            <p:cNvSpPr txBox="1">
              <a:spLocks noChangeArrowheads="1"/>
            </p:cNvSpPr>
            <p:nvPr/>
          </p:nvSpPr>
          <p:spPr bwMode="auto">
            <a:xfrm>
              <a:off x="3135" y="1912"/>
              <a:ext cx="230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微软雅黑" pitchFamily="34" charset="-122"/>
                  <a:ea typeface="微软雅黑" pitchFamily="34" charset="-122"/>
                </a:rPr>
                <a:t>16</a:t>
              </a:r>
              <a:endParaRPr lang="en-US" altLang="zh-CN" sz="40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0" name="Text Box 1126"/>
            <p:cNvSpPr txBox="1">
              <a:spLocks noChangeArrowheads="1"/>
            </p:cNvSpPr>
            <p:nvPr/>
          </p:nvSpPr>
          <p:spPr bwMode="auto">
            <a:xfrm>
              <a:off x="3891" y="1952"/>
              <a:ext cx="646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lvl="0"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>
                  <a:latin typeface="微软雅黑" pitchFamily="34" charset="-122"/>
                  <a:ea typeface="微软雅黑" pitchFamily="34" charset="-122"/>
                </a:rPr>
                <a:t>0 </a:t>
              </a:r>
              <a:r>
                <a:rPr lang="zh-CN" altLang="en-US" sz="2000">
                  <a:latin typeface="微软雅黑" pitchFamily="34" charset="-122"/>
                  <a:ea typeface="微软雅黑" pitchFamily="34" charset="-122"/>
                </a:rPr>
                <a:t>~ </a:t>
              </a:r>
              <a:r>
                <a:rPr lang="en-US" altLang="zh-CN" sz="2000">
                  <a:latin typeface="微软雅黑" pitchFamily="34" charset="-122"/>
                  <a:ea typeface="微软雅黑" pitchFamily="34" charset="-122"/>
                </a:rPr>
                <a:t>2</a:t>
              </a:r>
              <a:r>
                <a:rPr lang="en-US" altLang="zh-CN" sz="2000" baseline="30000">
                  <a:latin typeface="微软雅黑" pitchFamily="34" charset="-122"/>
                  <a:ea typeface="微软雅黑" pitchFamily="34" charset="-122"/>
                </a:rPr>
                <a:t>16</a:t>
              </a:r>
              <a:r>
                <a:rPr lang="en-US" altLang="zh-CN" sz="2000">
                  <a:latin typeface="微软雅黑" pitchFamily="34" charset="-122"/>
                  <a:ea typeface="微软雅黑" pitchFamily="34" charset="-122"/>
                </a:rPr>
                <a:t> -1</a:t>
              </a:r>
              <a:endParaRPr lang="en-US" altLang="zh-CN" sz="2000"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</p:txBody>
        </p:sp>
      </p:grpSp>
      <p:sp>
        <p:nvSpPr>
          <p:cNvPr id="51" name="Text Box 1141"/>
          <p:cNvSpPr txBox="1">
            <a:spLocks noChangeArrowheads="1"/>
          </p:cNvSpPr>
          <p:nvPr/>
        </p:nvSpPr>
        <p:spPr bwMode="auto">
          <a:xfrm>
            <a:off x="1618797" y="5955668"/>
            <a:ext cx="10093941" cy="402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r>
              <a:rPr lang="en-US" altLang="zh-CN" sz="2000" err="1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sizeof</a:t>
            </a:r>
            <a:r>
              <a:rPr lang="en-US" altLang="zh-CN" sz="200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000">
                <a:solidFill>
                  <a:schemeClr val="tx1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short</a:t>
            </a:r>
            <a:r>
              <a:rPr lang="en-US" altLang="zh-CN" sz="200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) </a:t>
            </a:r>
            <a:r>
              <a:rPr lang="zh-CN" altLang="en-US" sz="200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≤</a:t>
            </a:r>
            <a:r>
              <a:rPr lang="en-US" altLang="zh-CN" sz="2000" err="1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sizeof</a:t>
            </a:r>
            <a:r>
              <a:rPr lang="en-US" altLang="zh-CN" sz="200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000" err="1">
                <a:solidFill>
                  <a:schemeClr val="tx1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2000">
                <a:solidFill>
                  <a:schemeClr val="tx1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2000">
                <a:solidFill>
                  <a:schemeClr val="tx1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≤</a:t>
            </a:r>
            <a:r>
              <a:rPr lang="en-US" altLang="zh-CN" sz="2000" err="1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sizeof</a:t>
            </a:r>
            <a:r>
              <a:rPr lang="en-US" altLang="zh-CN" sz="200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000">
                <a:solidFill>
                  <a:schemeClr val="tx1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long</a:t>
            </a:r>
            <a:r>
              <a:rPr lang="en-US" altLang="zh-CN" sz="200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200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 ≤</a:t>
            </a:r>
            <a:r>
              <a:rPr lang="en-US" altLang="zh-CN" sz="2000" err="1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sizeof</a:t>
            </a:r>
            <a:r>
              <a:rPr lang="en-US" altLang="zh-CN" sz="200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000">
                <a:solidFill>
                  <a:schemeClr val="tx1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long </a:t>
            </a:r>
            <a:r>
              <a:rPr lang="en-US" altLang="zh-CN" sz="2000" err="1">
                <a:solidFill>
                  <a:schemeClr val="tx1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long</a:t>
            </a:r>
            <a:r>
              <a:rPr lang="en-US" altLang="zh-CN" sz="200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en-US" altLang="zh-CN" sz="2000">
              <a:solidFill>
                <a:srgbClr val="3333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2" name="Group 1153"/>
          <p:cNvGrpSpPr>
            <a:grpSpLocks/>
          </p:cNvGrpSpPr>
          <p:nvPr/>
        </p:nvGrpSpPr>
        <p:grpSpPr bwMode="auto">
          <a:xfrm>
            <a:off x="2571056" y="3394078"/>
            <a:ext cx="7442380" cy="463551"/>
            <a:chOff x="1228" y="1422"/>
            <a:chExt cx="3517" cy="292"/>
          </a:xfrm>
        </p:grpSpPr>
        <p:sp>
          <p:nvSpPr>
            <p:cNvPr id="53" name="Text Box 1113"/>
            <p:cNvSpPr txBox="1">
              <a:spLocks noChangeArrowheads="1"/>
            </p:cNvSpPr>
            <p:nvPr/>
          </p:nvSpPr>
          <p:spPr bwMode="auto">
            <a:xfrm>
              <a:off x="1228" y="1451"/>
              <a:ext cx="1150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微软雅黑" pitchFamily="34" charset="-122"/>
                  <a:ea typeface="微软雅黑" pitchFamily="34" charset="-122"/>
                </a:rPr>
                <a:t>(signed)</a:t>
              </a:r>
              <a:r>
                <a:rPr lang="en-US" altLang="zh-CN" sz="200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long  </a:t>
              </a:r>
              <a:r>
                <a:rPr lang="en-US" altLang="zh-CN" sz="2000" err="1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long</a:t>
              </a:r>
              <a:endParaRPr lang="en-US" altLang="zh-CN" sz="40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4" name="Text Box 1117"/>
            <p:cNvSpPr txBox="1">
              <a:spLocks noChangeArrowheads="1"/>
            </p:cNvSpPr>
            <p:nvPr/>
          </p:nvSpPr>
          <p:spPr bwMode="auto">
            <a:xfrm>
              <a:off x="3135" y="1422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微软雅黑" pitchFamily="34" charset="-122"/>
                  <a:ea typeface="微软雅黑" pitchFamily="34" charset="-122"/>
                </a:rPr>
                <a:t>64</a:t>
              </a:r>
              <a:endParaRPr lang="en-US" altLang="zh-CN" sz="40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5" name="Text Box 1123"/>
            <p:cNvSpPr txBox="1">
              <a:spLocks noChangeArrowheads="1"/>
            </p:cNvSpPr>
            <p:nvPr/>
          </p:nvSpPr>
          <p:spPr bwMode="auto">
            <a:xfrm>
              <a:off x="3952" y="1462"/>
              <a:ext cx="793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lvl="0"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>
                  <a:latin typeface="微软雅黑" pitchFamily="34" charset="-122"/>
                  <a:ea typeface="微软雅黑" pitchFamily="34" charset="-122"/>
                </a:rPr>
                <a:t>-2</a:t>
              </a:r>
              <a:r>
                <a:rPr lang="en-US" altLang="zh-CN" sz="2000" baseline="30000">
                  <a:latin typeface="微软雅黑" pitchFamily="34" charset="-122"/>
                  <a:ea typeface="微软雅黑" pitchFamily="34" charset="-122"/>
                </a:rPr>
                <a:t>63</a:t>
              </a:r>
              <a:r>
                <a:rPr lang="en-US" altLang="zh-CN" sz="2000"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zh-CN" altLang="en-US" sz="2000">
                  <a:latin typeface="微软雅黑" pitchFamily="34" charset="-122"/>
                  <a:ea typeface="微软雅黑" pitchFamily="34" charset="-122"/>
                </a:rPr>
                <a:t>~ </a:t>
              </a:r>
              <a:r>
                <a:rPr lang="en-US" altLang="zh-CN" sz="2000">
                  <a:latin typeface="微软雅黑" pitchFamily="34" charset="-122"/>
                  <a:ea typeface="微软雅黑" pitchFamily="34" charset="-122"/>
                </a:rPr>
                <a:t>2</a:t>
              </a:r>
              <a:r>
                <a:rPr lang="en-US" altLang="zh-CN" sz="2000" baseline="30000">
                  <a:latin typeface="微软雅黑" pitchFamily="34" charset="-122"/>
                  <a:ea typeface="微软雅黑" pitchFamily="34" charset="-122"/>
                </a:rPr>
                <a:t>63</a:t>
              </a:r>
              <a:r>
                <a:rPr lang="en-US" altLang="zh-CN" sz="2000">
                  <a:latin typeface="微软雅黑" pitchFamily="34" charset="-122"/>
                  <a:ea typeface="微软雅黑" pitchFamily="34" charset="-122"/>
                </a:rPr>
                <a:t> -1</a:t>
              </a:r>
              <a:endParaRPr lang="en-US" altLang="zh-CN" sz="2000"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</p:txBody>
        </p:sp>
      </p:grpSp>
      <p:grpSp>
        <p:nvGrpSpPr>
          <p:cNvPr id="56" name="Group 1153"/>
          <p:cNvGrpSpPr>
            <a:grpSpLocks/>
          </p:cNvGrpSpPr>
          <p:nvPr/>
        </p:nvGrpSpPr>
        <p:grpSpPr bwMode="auto">
          <a:xfrm>
            <a:off x="2613429" y="5322904"/>
            <a:ext cx="6959905" cy="463551"/>
            <a:chOff x="1228" y="1422"/>
            <a:chExt cx="3289" cy="292"/>
          </a:xfrm>
        </p:grpSpPr>
        <p:sp>
          <p:nvSpPr>
            <p:cNvPr id="57" name="Text Box 1113"/>
            <p:cNvSpPr txBox="1">
              <a:spLocks noChangeArrowheads="1"/>
            </p:cNvSpPr>
            <p:nvPr/>
          </p:nvSpPr>
          <p:spPr bwMode="auto">
            <a:xfrm>
              <a:off x="1228" y="1451"/>
              <a:ext cx="1255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folHlink"/>
                  </a:solidFill>
                  <a:latin typeface="微软雅黑" pitchFamily="34" charset="-122"/>
                  <a:ea typeface="微软雅黑" pitchFamily="34" charset="-122"/>
                </a:rPr>
                <a:t>unsigned</a:t>
              </a:r>
              <a:r>
                <a:rPr lang="en-US" altLang="zh-CN" sz="2000"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2000">
                  <a:solidFill>
                    <a:schemeClr val="folHlink"/>
                  </a:solidFill>
                  <a:latin typeface="微软雅黑" pitchFamily="34" charset="-122"/>
                  <a:ea typeface="微软雅黑" pitchFamily="34" charset="-122"/>
                </a:rPr>
                <a:t>long  long</a:t>
              </a:r>
            </a:p>
          </p:txBody>
        </p:sp>
        <p:sp>
          <p:nvSpPr>
            <p:cNvPr id="58" name="Text Box 1117"/>
            <p:cNvSpPr txBox="1">
              <a:spLocks noChangeArrowheads="1"/>
            </p:cNvSpPr>
            <p:nvPr/>
          </p:nvSpPr>
          <p:spPr bwMode="auto">
            <a:xfrm>
              <a:off x="3135" y="1422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微软雅黑" pitchFamily="34" charset="-122"/>
                  <a:ea typeface="微软雅黑" pitchFamily="34" charset="-122"/>
                </a:rPr>
                <a:t>64</a:t>
              </a:r>
              <a:endParaRPr lang="en-US" altLang="zh-CN" sz="40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9" name="Text Box 1123"/>
            <p:cNvSpPr txBox="1">
              <a:spLocks noChangeArrowheads="1"/>
            </p:cNvSpPr>
            <p:nvPr/>
          </p:nvSpPr>
          <p:spPr bwMode="auto">
            <a:xfrm>
              <a:off x="3907" y="1462"/>
              <a:ext cx="610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lvl="0"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>
                  <a:latin typeface="微软雅黑" pitchFamily="34" charset="-122"/>
                  <a:ea typeface="微软雅黑" pitchFamily="34" charset="-122"/>
                </a:rPr>
                <a:t>0</a:t>
              </a:r>
              <a:r>
                <a:rPr lang="zh-CN" altLang="en-US" sz="2000">
                  <a:latin typeface="微软雅黑" pitchFamily="34" charset="-122"/>
                  <a:ea typeface="微软雅黑" pitchFamily="34" charset="-122"/>
                </a:rPr>
                <a:t>~ </a:t>
              </a:r>
              <a:r>
                <a:rPr lang="en-US" altLang="zh-CN" sz="2000">
                  <a:latin typeface="微软雅黑" pitchFamily="34" charset="-122"/>
                  <a:ea typeface="微软雅黑" pitchFamily="34" charset="-122"/>
                </a:rPr>
                <a:t>2</a:t>
              </a:r>
              <a:r>
                <a:rPr lang="en-US" altLang="zh-CN" sz="2000" baseline="30000">
                  <a:latin typeface="微软雅黑" pitchFamily="34" charset="-122"/>
                  <a:ea typeface="微软雅黑" pitchFamily="34" charset="-122"/>
                </a:rPr>
                <a:t>64</a:t>
              </a:r>
              <a:r>
                <a:rPr lang="en-US" altLang="zh-CN" sz="2000">
                  <a:latin typeface="微软雅黑" pitchFamily="34" charset="-122"/>
                  <a:ea typeface="微软雅黑" pitchFamily="34" charset="-122"/>
                </a:rPr>
                <a:t> -1</a:t>
              </a:r>
              <a:endParaRPr lang="en-US" altLang="zh-CN" sz="2000"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3697737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7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uild="p" autoUpdateAnimBg="0"/>
      <p:bldP spid="25" grpId="0" build="p" autoUpdateAnimBg="0"/>
      <p:bldP spid="26" grpId="0" build="p" autoUpdateAnimBg="0"/>
      <p:bldP spid="51" grpId="0" build="p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数据类型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75545" y="1556792"/>
            <a:ext cx="10174283" cy="489364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810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000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/* </a:t>
            </a:r>
            <a:r>
              <a:rPr lang="en-US" altLang="zh-CN" sz="2000" dirty="0" err="1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limits.h</a:t>
            </a:r>
            <a:r>
              <a:rPr lang="zh-CN" altLang="en-US" sz="2000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中的部分内容 </a:t>
            </a:r>
            <a:r>
              <a:rPr lang="en-US" altLang="zh-CN" sz="2000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*/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000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#define SHRT_MIN                                        (-32768)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000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#define SHRT_MAX                                       32767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000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#define USHRT_MAX                                     0xffff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000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#define INT_MIN                                           (-2147483647L-1)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000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#define INT_MAX                                           2147483647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000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#define UINT_MAX                                        0xffffffff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000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#define LONG_MIN                                       (-2147483647L-1)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000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#define LONG_MAX                                      2147483647L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000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………</a:t>
            </a:r>
            <a:endParaRPr lang="zh-CN" altLang="en-US" sz="2000" dirty="0">
              <a:solidFill>
                <a:srgbClr val="000066"/>
              </a:solidFill>
              <a:latin typeface="微软雅黑" pitchFamily="34" charset="-122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09836" y="908720"/>
            <a:ext cx="6092825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buClr>
                <a:schemeClr val="bg2">
                  <a:lumMod val="50000"/>
                </a:schemeClr>
              </a:buClr>
              <a:buFont typeface="Wingdings" pitchFamily="2" charset="2"/>
              <a:buChar char="v"/>
            </a:pPr>
            <a:r>
              <a:rPr lang="zh-CN" altLang="en-US" sz="3200">
                <a:latin typeface="微软雅黑" pitchFamily="34" charset="-122"/>
                <a:ea typeface="微软雅黑" pitchFamily="34" charset="-122"/>
              </a:rPr>
              <a:t>数据的范围</a:t>
            </a:r>
            <a:r>
              <a:rPr lang="en-US" altLang="zh-CN" sz="3200">
                <a:latin typeface="微软雅黑" pitchFamily="34" charset="-122"/>
                <a:ea typeface="微软雅黑" pitchFamily="34" charset="-122"/>
              </a:rPr>
              <a:t>--&lt;</a:t>
            </a:r>
            <a:r>
              <a:rPr lang="en-US" altLang="zh-CN" sz="3200" err="1">
                <a:latin typeface="微软雅黑" pitchFamily="34" charset="-122"/>
                <a:ea typeface="微软雅黑" pitchFamily="34" charset="-122"/>
              </a:rPr>
              <a:t>limits.h</a:t>
            </a:r>
            <a:r>
              <a:rPr lang="en-US" altLang="zh-CN" sz="3200">
                <a:latin typeface="微软雅黑" pitchFamily="34" charset="-122"/>
                <a:ea typeface="微软雅黑" pitchFamily="34" charset="-122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73953885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整型溢出</a:t>
            </a:r>
          </a:p>
        </p:txBody>
      </p:sp>
      <p:sp>
        <p:nvSpPr>
          <p:cNvPr id="4" name="矩形 3"/>
          <p:cNvSpPr/>
          <p:nvPr/>
        </p:nvSpPr>
        <p:spPr>
          <a:xfrm>
            <a:off x="808526" y="908720"/>
            <a:ext cx="8094198" cy="532859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8100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ffectLst>
            <a:outerShdw dist="107763" dir="2700000" algn="ctr" rotWithShape="0">
              <a:srgbClr val="CECECE"/>
            </a:outerShdw>
          </a:effectLst>
        </p:spPr>
        <p:txBody>
          <a:bodyPr wrap="none" anchor="ctr"/>
          <a:lstStyle/>
          <a:p>
            <a:r>
              <a:rPr lang="en-US" altLang="zh-CN" sz="2200" b="1">
                <a:latin typeface="Consolas" pitchFamily="49" charset="0"/>
                <a:ea typeface="Arial Unicode MS" pitchFamily="34" charset="-122"/>
                <a:cs typeface="Consolas" pitchFamily="49" charset="0"/>
              </a:rPr>
              <a:t>#include &lt;</a:t>
            </a:r>
            <a:r>
              <a:rPr lang="en-US" altLang="zh-CN" sz="2200" b="1" err="1">
                <a:latin typeface="Consolas" pitchFamily="49" charset="0"/>
                <a:ea typeface="Arial Unicode MS" pitchFamily="34" charset="-122"/>
                <a:cs typeface="Consolas" pitchFamily="49" charset="0"/>
              </a:rPr>
              <a:t>stdio.h</a:t>
            </a:r>
            <a:r>
              <a:rPr lang="en-US" altLang="zh-CN" sz="2200" b="1">
                <a:latin typeface="Consolas" pitchFamily="49" charset="0"/>
                <a:ea typeface="Arial Unicode MS" pitchFamily="34" charset="-122"/>
                <a:cs typeface="Consolas" pitchFamily="49" charset="0"/>
              </a:rPr>
              <a:t>&gt;</a:t>
            </a:r>
          </a:p>
          <a:p>
            <a:endParaRPr lang="zh-CN" altLang="en-US" sz="2200" b="1">
              <a:latin typeface="Consolas" pitchFamily="49" charset="0"/>
              <a:ea typeface="Arial Unicode MS" pitchFamily="34" charset="-122"/>
              <a:cs typeface="Consolas" pitchFamily="49" charset="0"/>
            </a:endParaRPr>
          </a:p>
          <a:p>
            <a:r>
              <a:rPr lang="en-US" altLang="zh-CN" sz="2200" b="1" err="1">
                <a:latin typeface="Consolas" pitchFamily="49" charset="0"/>
                <a:ea typeface="Arial Unicode MS" pitchFamily="34" charset="-122"/>
                <a:cs typeface="Consolas" pitchFamily="49" charset="0"/>
              </a:rPr>
              <a:t>int</a:t>
            </a:r>
            <a:r>
              <a:rPr lang="en-US" altLang="zh-CN" sz="2200" b="1">
                <a:latin typeface="Consolas" pitchFamily="49" charset="0"/>
                <a:ea typeface="Arial Unicode MS" pitchFamily="34" charset="-122"/>
                <a:cs typeface="Consolas" pitchFamily="49" charset="0"/>
              </a:rPr>
              <a:t> main(void)</a:t>
            </a:r>
          </a:p>
          <a:p>
            <a:r>
              <a:rPr lang="en-US" altLang="zh-CN" sz="2200" b="1">
                <a:latin typeface="Consolas" pitchFamily="49" charset="0"/>
                <a:ea typeface="Arial Unicode MS" pitchFamily="34" charset="-122"/>
                <a:cs typeface="Consolas" pitchFamily="49" charset="0"/>
              </a:rPr>
              <a:t>{	</a:t>
            </a:r>
          </a:p>
          <a:p>
            <a:r>
              <a:rPr lang="en-US" altLang="zh-CN" sz="2200" b="1">
                <a:latin typeface="Consolas" pitchFamily="49" charset="0"/>
                <a:ea typeface="Arial Unicode MS" pitchFamily="34" charset="-122"/>
                <a:cs typeface="Consolas" pitchFamily="49" charset="0"/>
              </a:rPr>
              <a:t>    short y = -32768;</a:t>
            </a:r>
          </a:p>
          <a:p>
            <a:r>
              <a:rPr lang="en-US" altLang="zh-CN" sz="2200" b="1">
                <a:latin typeface="Consolas" pitchFamily="49" charset="0"/>
                <a:ea typeface="Arial Unicode MS" pitchFamily="34" charset="-122"/>
                <a:cs typeface="Consolas" pitchFamily="49" charset="0"/>
              </a:rPr>
              <a:t>    unsigned short x = 65535;</a:t>
            </a:r>
          </a:p>
          <a:p>
            <a:endParaRPr lang="zh-CN" altLang="en-US" sz="2200" b="1">
              <a:latin typeface="Consolas" pitchFamily="49" charset="0"/>
              <a:ea typeface="Arial Unicode MS" pitchFamily="34" charset="-122"/>
              <a:cs typeface="Consolas" pitchFamily="49" charset="0"/>
            </a:endParaRPr>
          </a:p>
          <a:p>
            <a:r>
              <a:rPr lang="en-US" altLang="zh-CN" sz="2200" b="1">
                <a:latin typeface="Consolas" pitchFamily="49" charset="0"/>
                <a:ea typeface="Arial Unicode MS" pitchFamily="34" charset="-122"/>
                <a:cs typeface="Consolas" pitchFamily="49" charset="0"/>
              </a:rPr>
              <a:t>    y = y - 1;</a:t>
            </a:r>
          </a:p>
          <a:p>
            <a:r>
              <a:rPr lang="en-US" altLang="zh-CN" sz="2200" b="1">
                <a:latin typeface="Consolas" pitchFamily="49" charset="0"/>
                <a:ea typeface="Arial Unicode MS" pitchFamily="34" charset="-122"/>
                <a:cs typeface="Consolas" pitchFamily="49" charset="0"/>
              </a:rPr>
              <a:t>    </a:t>
            </a:r>
            <a:r>
              <a:rPr lang="en-US" altLang="zh-CN" sz="2200" b="1" err="1">
                <a:latin typeface="Consolas" pitchFamily="49" charset="0"/>
                <a:ea typeface="Arial Unicode MS" pitchFamily="34" charset="-122"/>
                <a:cs typeface="Consolas" pitchFamily="49" charset="0"/>
              </a:rPr>
              <a:t>printf</a:t>
            </a:r>
            <a:r>
              <a:rPr lang="en-US" altLang="zh-CN" sz="2200" b="1">
                <a:latin typeface="Consolas" pitchFamily="49" charset="0"/>
                <a:ea typeface="Arial Unicode MS" pitchFamily="34" charset="-122"/>
                <a:cs typeface="Consolas" pitchFamily="49" charset="0"/>
              </a:rPr>
              <a:t>("%d\n", y);</a:t>
            </a:r>
          </a:p>
          <a:p>
            <a:endParaRPr lang="zh-CN" altLang="en-US" sz="2200" b="1">
              <a:latin typeface="Consolas" pitchFamily="49" charset="0"/>
              <a:ea typeface="Arial Unicode MS" pitchFamily="34" charset="-122"/>
              <a:cs typeface="Consolas" pitchFamily="49" charset="0"/>
            </a:endParaRPr>
          </a:p>
          <a:p>
            <a:r>
              <a:rPr lang="en-US" altLang="zh-CN" sz="2200" b="1">
                <a:latin typeface="Consolas" pitchFamily="49" charset="0"/>
                <a:ea typeface="Arial Unicode MS" pitchFamily="34" charset="-122"/>
                <a:cs typeface="Consolas" pitchFamily="49" charset="0"/>
              </a:rPr>
              <a:t>    x = x + 1;</a:t>
            </a:r>
          </a:p>
          <a:p>
            <a:r>
              <a:rPr lang="en-US" altLang="zh-CN" sz="2200" b="1">
                <a:latin typeface="Consolas" pitchFamily="49" charset="0"/>
                <a:ea typeface="Arial Unicode MS" pitchFamily="34" charset="-122"/>
                <a:cs typeface="Consolas" pitchFamily="49" charset="0"/>
              </a:rPr>
              <a:t>    </a:t>
            </a:r>
            <a:r>
              <a:rPr lang="en-US" altLang="zh-CN" sz="2200" b="1" err="1">
                <a:latin typeface="Consolas" pitchFamily="49" charset="0"/>
                <a:ea typeface="Arial Unicode MS" pitchFamily="34" charset="-122"/>
                <a:cs typeface="Consolas" pitchFamily="49" charset="0"/>
              </a:rPr>
              <a:t>printf</a:t>
            </a:r>
            <a:r>
              <a:rPr lang="en-US" altLang="zh-CN" sz="2200" b="1">
                <a:latin typeface="Consolas" pitchFamily="49" charset="0"/>
                <a:ea typeface="Arial Unicode MS" pitchFamily="34" charset="-122"/>
                <a:cs typeface="Consolas" pitchFamily="49" charset="0"/>
              </a:rPr>
              <a:t>("%u\n", x);</a:t>
            </a:r>
          </a:p>
          <a:p>
            <a:r>
              <a:rPr lang="zh-CN" altLang="en-US" sz="2200" b="1">
                <a:latin typeface="Consolas" pitchFamily="49" charset="0"/>
                <a:ea typeface="Arial Unicode MS" pitchFamily="34" charset="-122"/>
                <a:cs typeface="Consolas" pitchFamily="49" charset="0"/>
              </a:rPr>
              <a:t>   </a:t>
            </a:r>
          </a:p>
          <a:p>
            <a:r>
              <a:rPr lang="en-US" altLang="zh-CN" sz="2200" b="1">
                <a:latin typeface="Consolas" pitchFamily="49" charset="0"/>
                <a:ea typeface="Arial Unicode MS" pitchFamily="34" charset="-122"/>
                <a:cs typeface="Consolas" pitchFamily="49" charset="0"/>
              </a:rPr>
              <a:t>    return 0;</a:t>
            </a:r>
          </a:p>
          <a:p>
            <a:r>
              <a:rPr lang="en-US" altLang="zh-CN" sz="2200" b="1">
                <a:latin typeface="Consolas" pitchFamily="49" charset="0"/>
                <a:ea typeface="Arial Unicode MS" pitchFamily="34" charset="-122"/>
                <a:cs typeface="Consolas" pitchFamily="49" charset="0"/>
              </a:rPr>
              <a:t>}</a:t>
            </a:r>
            <a:endParaRPr lang="zh-CN" altLang="en-US" sz="2200" b="1">
              <a:latin typeface="Consolas" pitchFamily="49" charset="0"/>
              <a:ea typeface="Arial Unicode MS" pitchFamily="34" charset="-122"/>
              <a:cs typeface="Consolas" pitchFamily="49" charset="0"/>
            </a:endParaRPr>
          </a:p>
        </p:txBody>
      </p:sp>
      <p:pic>
        <p:nvPicPr>
          <p:cNvPr id="5" name="图片 4" descr="BQ2009513174034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70403" y="4958913"/>
            <a:ext cx="1811395" cy="135731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云形标注 5"/>
          <p:cNvSpPr/>
          <p:nvPr/>
        </p:nvSpPr>
        <p:spPr>
          <a:xfrm>
            <a:off x="6760994" y="2996952"/>
            <a:ext cx="2666324" cy="1428760"/>
          </a:xfrm>
          <a:prstGeom prst="cloudCallout">
            <a:avLst>
              <a:gd name="adj1" fmla="val 57534"/>
              <a:gd name="adj2" fmla="val 93992"/>
            </a:avLst>
          </a:prstGeom>
          <a:solidFill>
            <a:schemeClr val="bg2">
              <a:lumMod val="20000"/>
              <a:lumOff val="80000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y = ?</a:t>
            </a:r>
          </a:p>
          <a:p>
            <a:pPr algn="ctr"/>
            <a:r>
              <a:rPr lang="en-US" altLang="zh-CN" sz="28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x = ?</a:t>
            </a:r>
            <a:endParaRPr lang="zh-CN" altLang="en-US" sz="2800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482857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数据类型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832747" y="3738017"/>
            <a:ext cx="183255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  <a:defRPr/>
            </a:pPr>
            <a:r>
              <a:rPr lang="zh-CN" alt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数据类型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3480007" y="3612524"/>
            <a:ext cx="183255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  <a:defRPr/>
            </a:pPr>
            <a:r>
              <a:rPr lang="zh-CN" alt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构造类型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3480007" y="4764652"/>
            <a:ext cx="183255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  <a:defRPr/>
            </a:pPr>
            <a:r>
              <a:rPr lang="zh-CN" alt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指针类型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3480007" y="5700756"/>
            <a:ext cx="457368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  <a:defRPr/>
            </a:pPr>
            <a:r>
              <a:rPr lang="zh-CN" alt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空类型（无值类型） </a:t>
            </a:r>
            <a:r>
              <a: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void</a:t>
            </a:r>
          </a:p>
        </p:txBody>
      </p:sp>
      <p:sp>
        <p:nvSpPr>
          <p:cNvPr id="9" name="AutoShape 9"/>
          <p:cNvSpPr>
            <a:spLocks/>
          </p:cNvSpPr>
          <p:nvPr/>
        </p:nvSpPr>
        <p:spPr bwMode="auto">
          <a:xfrm>
            <a:off x="2935277" y="1958751"/>
            <a:ext cx="507868" cy="4034392"/>
          </a:xfrm>
          <a:prstGeom prst="leftBrace">
            <a:avLst>
              <a:gd name="adj1" fmla="val 36657"/>
              <a:gd name="adj2" fmla="val 50000"/>
            </a:avLst>
          </a:prstGeom>
          <a:noFill/>
          <a:ln w="38100">
            <a:solidFill>
              <a:schemeClr val="bg2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5672725" y="2901155"/>
            <a:ext cx="2500701" cy="2000310"/>
            <a:chOff x="5158308" y="2892749"/>
            <a:chExt cx="2500701" cy="2000310"/>
          </a:xfrm>
        </p:grpSpPr>
        <p:sp>
          <p:nvSpPr>
            <p:cNvPr id="11" name="Text Box 11"/>
            <p:cNvSpPr txBox="1">
              <a:spLocks noChangeArrowheads="1"/>
            </p:cNvSpPr>
            <p:nvPr/>
          </p:nvSpPr>
          <p:spPr bwMode="auto">
            <a:xfrm>
              <a:off x="5589212" y="4492949"/>
              <a:ext cx="2064989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  <a:defRPr/>
              </a:pPr>
              <a:r>
                <a:rPr lang="zh-CN" alt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枚举类型  </a:t>
              </a:r>
              <a:r>
                <a:rPr lang="en-US" altLang="zh-CN" sz="2000" err="1"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enum</a:t>
              </a:r>
              <a:endPara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5589212" y="2892749"/>
              <a:ext cx="121058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  <a:defRPr/>
              </a:pPr>
              <a:r>
                <a:rPr lang="zh-CN" alt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数组类型</a:t>
              </a:r>
            </a:p>
          </p:txBody>
        </p:sp>
        <p:sp>
          <p:nvSpPr>
            <p:cNvPr id="13" name="Text Box 13"/>
            <p:cNvSpPr txBox="1">
              <a:spLocks noChangeArrowheads="1"/>
            </p:cNvSpPr>
            <p:nvPr/>
          </p:nvSpPr>
          <p:spPr bwMode="auto">
            <a:xfrm>
              <a:off x="5589212" y="3426149"/>
              <a:ext cx="2056973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  <a:defRPr/>
              </a:pPr>
              <a:r>
                <a:rPr lang="zh-CN" alt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结构类型  </a:t>
              </a:r>
              <a:r>
                <a:rPr lang="en-US" altLang="zh-CN" sz="2000" err="1"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struct</a:t>
              </a:r>
              <a:endPara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Text Box 14"/>
            <p:cNvSpPr txBox="1">
              <a:spLocks noChangeArrowheads="1"/>
            </p:cNvSpPr>
            <p:nvPr/>
          </p:nvSpPr>
          <p:spPr bwMode="auto">
            <a:xfrm>
              <a:off x="5589212" y="3959549"/>
              <a:ext cx="2069797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  <a:defRPr/>
              </a:pPr>
              <a:r>
                <a:rPr lang="zh-CN" alt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联合类型  </a:t>
              </a:r>
              <a:r>
                <a:rPr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union</a:t>
              </a:r>
            </a:p>
          </p:txBody>
        </p:sp>
        <p:sp>
          <p:nvSpPr>
            <p:cNvPr id="15" name="AutoShape 15"/>
            <p:cNvSpPr>
              <a:spLocks/>
            </p:cNvSpPr>
            <p:nvPr/>
          </p:nvSpPr>
          <p:spPr bwMode="auto">
            <a:xfrm>
              <a:off x="5158308" y="3138811"/>
              <a:ext cx="406294" cy="1524000"/>
            </a:xfrm>
            <a:prstGeom prst="leftBrace">
              <a:avLst>
                <a:gd name="adj1" fmla="val 41667"/>
                <a:gd name="adj2" fmla="val 50000"/>
              </a:avLst>
            </a:prstGeom>
            <a:noFill/>
            <a:ln w="38100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00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7" name="Text Box 17"/>
          <p:cNvSpPr txBox="1">
            <a:spLocks noChangeArrowheads="1"/>
          </p:cNvSpPr>
          <p:nvPr/>
        </p:nvSpPr>
        <p:spPr bwMode="auto">
          <a:xfrm>
            <a:off x="3480007" y="1625377"/>
            <a:ext cx="1832556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  <a:defRPr/>
            </a:pPr>
            <a:r>
              <a:rPr lang="zh-CN" alt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基本类型</a:t>
            </a:r>
          </a:p>
        </p:txBody>
      </p:sp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6125151" y="1196752"/>
            <a:ext cx="154882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rgbClr val="CC99FF"/>
              </a:buClr>
              <a:defRPr/>
            </a:pPr>
            <a:r>
              <a:rPr lang="zh-CN" alt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整型       </a:t>
            </a:r>
            <a:r>
              <a:rPr lang="en-US" altLang="zh-CN" sz="2000" err="1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int</a:t>
            </a:r>
            <a:endParaRPr lang="en-US" altLang="zh-CN" sz="2000"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6127267" y="1730152"/>
            <a:ext cx="170591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  <a:defRPr/>
            </a:pPr>
            <a:r>
              <a:rPr lang="zh-CN" alt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字符型   </a:t>
            </a:r>
            <a:r>
              <a: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char</a:t>
            </a:r>
          </a:p>
        </p:txBody>
      </p:sp>
      <p:sp>
        <p:nvSpPr>
          <p:cNvPr id="20" name="Text Box 20"/>
          <p:cNvSpPr txBox="1">
            <a:spLocks noChangeArrowheads="1"/>
          </p:cNvSpPr>
          <p:nvPr/>
        </p:nvSpPr>
        <p:spPr bwMode="auto">
          <a:xfrm>
            <a:off x="6114571" y="2263552"/>
            <a:ext cx="69762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  <a:defRPr/>
            </a:pPr>
            <a:r>
              <a:rPr lang="zh-CN" alt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实型</a:t>
            </a:r>
          </a:p>
        </p:txBody>
      </p:sp>
      <p:sp>
        <p:nvSpPr>
          <p:cNvPr id="21" name="AutoShape 21"/>
          <p:cNvSpPr>
            <a:spLocks/>
          </p:cNvSpPr>
          <p:nvPr/>
        </p:nvSpPr>
        <p:spPr bwMode="auto">
          <a:xfrm>
            <a:off x="5671581" y="1366614"/>
            <a:ext cx="406294" cy="1143000"/>
          </a:xfrm>
          <a:prstGeom prst="leftBrace">
            <a:avLst>
              <a:gd name="adj1" fmla="val 31250"/>
              <a:gd name="adj2" fmla="val 50000"/>
            </a:avLst>
          </a:prstGeom>
          <a:noFill/>
          <a:ln w="38100">
            <a:solidFill>
              <a:schemeClr val="bg2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00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8047845" y="1687288"/>
            <a:ext cx="4455279" cy="1369458"/>
            <a:chOff x="7606580" y="1783085"/>
            <a:chExt cx="4455279" cy="1369458"/>
          </a:xfrm>
        </p:grpSpPr>
        <p:sp>
          <p:nvSpPr>
            <p:cNvPr id="23" name="Text Box 23"/>
            <p:cNvSpPr txBox="1">
              <a:spLocks noChangeArrowheads="1"/>
            </p:cNvSpPr>
            <p:nvPr/>
          </p:nvSpPr>
          <p:spPr bwMode="auto">
            <a:xfrm>
              <a:off x="8013731" y="1783085"/>
              <a:ext cx="307471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buClr>
                  <a:srgbClr val="CC99FF"/>
                </a:buClr>
                <a:buFont typeface="Monotype Sorts" pitchFamily="2" charset="2"/>
                <a:buNone/>
                <a:defRPr/>
              </a:pPr>
              <a:r>
                <a:rPr lang="zh-CN" alt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单精度实型      </a:t>
              </a:r>
              <a:r>
                <a:rPr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float</a:t>
              </a:r>
            </a:p>
          </p:txBody>
        </p:sp>
        <p:sp>
          <p:nvSpPr>
            <p:cNvPr id="24" name="Text Box 24"/>
            <p:cNvSpPr txBox="1">
              <a:spLocks noChangeArrowheads="1"/>
            </p:cNvSpPr>
            <p:nvPr/>
          </p:nvSpPr>
          <p:spPr bwMode="auto">
            <a:xfrm>
              <a:off x="8013731" y="2283148"/>
              <a:ext cx="278313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  <a:buClr>
                  <a:srgbClr val="CC99FF"/>
                </a:buClr>
                <a:buFont typeface="Monotype Sorts" pitchFamily="2" charset="2"/>
                <a:buNone/>
                <a:defRPr/>
              </a:pPr>
              <a:r>
                <a:rPr lang="zh-CN" alt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双精度实型</a:t>
              </a:r>
              <a:r>
                <a:rPr lang="zh-CN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     </a:t>
              </a:r>
              <a:r>
                <a:rPr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 double</a:t>
              </a:r>
            </a:p>
          </p:txBody>
        </p:sp>
        <p:sp>
          <p:nvSpPr>
            <p:cNvPr id="25" name="AutoShape 25"/>
            <p:cNvSpPr>
              <a:spLocks/>
            </p:cNvSpPr>
            <p:nvPr/>
          </p:nvSpPr>
          <p:spPr bwMode="auto">
            <a:xfrm>
              <a:off x="7606580" y="1962473"/>
              <a:ext cx="406294" cy="1066800"/>
            </a:xfrm>
            <a:prstGeom prst="leftBrace">
              <a:avLst>
                <a:gd name="adj1" fmla="val 21211"/>
                <a:gd name="adj2" fmla="val 50000"/>
              </a:avLst>
            </a:prstGeom>
            <a:noFill/>
            <a:ln w="38100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0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Text Box 24"/>
            <p:cNvSpPr txBox="1">
              <a:spLocks noChangeArrowheads="1"/>
            </p:cNvSpPr>
            <p:nvPr/>
          </p:nvSpPr>
          <p:spPr bwMode="auto">
            <a:xfrm>
              <a:off x="8013731" y="2783211"/>
              <a:ext cx="404812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buClr>
                  <a:srgbClr val="CC99FF"/>
                </a:buClr>
                <a:buFont typeface="Monotype Sorts" pitchFamily="2" charset="2"/>
                <a:buNone/>
                <a:defRPr/>
              </a:pPr>
              <a:r>
                <a:rPr lang="zh-CN" alt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常双精度实型   </a:t>
              </a:r>
              <a:r>
                <a:rPr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long double</a:t>
              </a:r>
            </a:p>
          </p:txBody>
        </p:sp>
      </p:grpSp>
      <p:sp>
        <p:nvSpPr>
          <p:cNvPr id="29" name="内容占位符 2"/>
          <p:cNvSpPr txBox="1">
            <a:spLocks/>
          </p:cNvSpPr>
          <p:nvPr/>
        </p:nvSpPr>
        <p:spPr bwMode="auto">
          <a:xfrm>
            <a:off x="796069" y="1081659"/>
            <a:ext cx="2855932" cy="570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数据类型介绍</a:t>
            </a:r>
          </a:p>
        </p:txBody>
      </p:sp>
      <p:sp>
        <p:nvSpPr>
          <p:cNvPr id="28" name="Text Box 19"/>
          <p:cNvSpPr txBox="1">
            <a:spLocks noChangeArrowheads="1"/>
          </p:cNvSpPr>
          <p:nvPr/>
        </p:nvSpPr>
        <p:spPr bwMode="auto">
          <a:xfrm>
            <a:off x="6127267" y="1730152"/>
            <a:ext cx="170591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  <a:defRPr/>
            </a:pPr>
            <a:r>
              <a:rPr lang="zh-CN" altLang="en-US" sz="2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字符型   </a:t>
            </a:r>
            <a:r>
              <a:rPr lang="en-US" altLang="zh-CN" sz="2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char</a:t>
            </a:r>
          </a:p>
        </p:txBody>
      </p:sp>
    </p:spTree>
    <p:extLst>
      <p:ext uri="{BB962C8B-B14F-4D97-AF65-F5344CB8AC3E}">
        <p14:creationId xmlns:p14="http://schemas.microsoft.com/office/powerpoint/2010/main" val="145940701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本讲授课内容</a:t>
            </a:r>
          </a:p>
        </p:txBody>
      </p:sp>
      <p:sp>
        <p:nvSpPr>
          <p:cNvPr id="5" name="自选图形 3"/>
          <p:cNvSpPr>
            <a:spLocks noChangeArrowheads="1"/>
          </p:cNvSpPr>
          <p:nvPr/>
        </p:nvSpPr>
        <p:spPr bwMode="ltGray">
          <a:xfrm rot="5400000">
            <a:off x="-2462669" y="643840"/>
            <a:ext cx="4824413" cy="6432337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flip="none" rotWithShape="1">
            <a:gsLst>
              <a:gs pos="0">
                <a:schemeClr val="bg2">
                  <a:shade val="30000"/>
                  <a:satMod val="115000"/>
                  <a:alpha val="75000"/>
                  <a:lumMod val="73000"/>
                </a:schemeClr>
              </a:gs>
              <a:gs pos="50000">
                <a:schemeClr val="bg2">
                  <a:lumMod val="50000"/>
                  <a:shade val="67500"/>
                  <a:satMod val="115000"/>
                </a:schemeClr>
              </a:gs>
              <a:gs pos="100000">
                <a:schemeClr val="bg2">
                  <a:lumMod val="50000"/>
                  <a:shade val="100000"/>
                  <a:satMod val="115000"/>
                </a:schemeClr>
              </a:gs>
            </a:gsLst>
            <a:lin ang="0" scaled="1"/>
            <a:tileRect/>
          </a:gradFill>
          <a:ln w="9525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6" name="自选图形 4"/>
          <p:cNvSpPr>
            <a:spLocks noChangeArrowheads="1"/>
          </p:cNvSpPr>
          <p:nvPr/>
        </p:nvSpPr>
        <p:spPr bwMode="ltGray">
          <a:xfrm rot="5400000" flipH="1">
            <a:off x="-2017182" y="1256395"/>
            <a:ext cx="4032250" cy="5237386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bg2">
              <a:lumMod val="50000"/>
              <a:alpha val="75000"/>
            </a:schemeClr>
          </a:solidFill>
          <a:ln w="0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>
            <a:off x="8542684" y="1749225"/>
            <a:ext cx="1684428" cy="449263"/>
            <a:chOff x="8589313" y="1800225"/>
            <a:chExt cx="1684428" cy="4492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" name="自选图形 45"/>
            <p:cNvSpPr>
              <a:spLocks noChangeArrowheads="1"/>
            </p:cNvSpPr>
            <p:nvPr/>
          </p:nvSpPr>
          <p:spPr bwMode="gray">
            <a:xfrm>
              <a:off x="8589313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自选图形 46"/>
            <p:cNvSpPr>
              <a:spLocks noChangeArrowheads="1"/>
            </p:cNvSpPr>
            <p:nvPr/>
          </p:nvSpPr>
          <p:spPr bwMode="gray">
            <a:xfrm>
              <a:off x="9164897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自选图形 47"/>
            <p:cNvSpPr>
              <a:spLocks noChangeArrowheads="1"/>
            </p:cNvSpPr>
            <p:nvPr/>
          </p:nvSpPr>
          <p:spPr bwMode="gray">
            <a:xfrm>
              <a:off x="9740480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2530700" y="4584991"/>
            <a:ext cx="6804072" cy="519261"/>
            <a:chOff x="2650732" y="4266333"/>
            <a:chExt cx="6804072" cy="519261"/>
          </a:xfrm>
        </p:grpSpPr>
        <p:sp>
          <p:nvSpPr>
            <p:cNvPr id="8" name="自选图形 6"/>
            <p:cNvSpPr>
              <a:spLocks noChangeArrowheads="1"/>
            </p:cNvSpPr>
            <p:nvPr/>
          </p:nvSpPr>
          <p:spPr bwMode="gray">
            <a:xfrm>
              <a:off x="3089529" y="4271963"/>
              <a:ext cx="6365275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zh-CN" altLang="en-US" b="1">
                  <a:latin typeface="微软雅黑" pitchFamily="34" charset="-122"/>
                  <a:ea typeface="微软雅黑" pitchFamily="34" charset="-122"/>
                </a:rPr>
                <a:t>常量与字面值</a:t>
              </a:r>
            </a:p>
          </p:txBody>
        </p:sp>
        <p:grpSp>
          <p:nvGrpSpPr>
            <p:cNvPr id="44" name="组合 43"/>
            <p:cNvGrpSpPr/>
            <p:nvPr/>
          </p:nvGrpSpPr>
          <p:grpSpPr>
            <a:xfrm>
              <a:off x="2650732" y="4266333"/>
              <a:ext cx="520552" cy="519261"/>
              <a:chOff x="2650732" y="4266333"/>
              <a:chExt cx="520552" cy="519261"/>
            </a:xfrm>
          </p:grpSpPr>
          <p:sp>
            <p:nvSpPr>
              <p:cNvPr id="21" name="椭圆 39"/>
              <p:cNvSpPr>
                <a:spLocks noChangeArrowheads="1"/>
              </p:cNvSpPr>
              <p:nvPr/>
            </p:nvSpPr>
            <p:spPr bwMode="gray">
              <a:xfrm>
                <a:off x="2650732" y="4266333"/>
                <a:ext cx="520552" cy="519261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" name="椭圆 40"/>
              <p:cNvSpPr>
                <a:spLocks noChangeArrowheads="1"/>
              </p:cNvSpPr>
              <p:nvPr/>
            </p:nvSpPr>
            <p:spPr bwMode="gray">
              <a:xfrm>
                <a:off x="2700628" y="4319133"/>
                <a:ext cx="419712" cy="413660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" name="椭圆 35"/>
              <p:cNvSpPr>
                <a:spLocks noChangeArrowheads="1"/>
              </p:cNvSpPr>
              <p:nvPr/>
            </p:nvSpPr>
            <p:spPr bwMode="gray">
              <a:xfrm>
                <a:off x="2723815" y="4319134"/>
                <a:ext cx="396525" cy="413660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D67E1"/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4" name="椭圆 37"/>
              <p:cNvSpPr>
                <a:spLocks noChangeArrowheads="1"/>
              </p:cNvSpPr>
              <p:nvPr/>
            </p:nvSpPr>
            <p:spPr bwMode="gray">
              <a:xfrm>
                <a:off x="2727616" y="4332207"/>
                <a:ext cx="370916" cy="387511"/>
              </a:xfrm>
              <a:prstGeom prst="ellipse">
                <a:avLst/>
              </a:prstGeom>
              <a:gradFill rotWithShape="1">
                <a:gsLst>
                  <a:gs pos="0">
                    <a:srgbClr val="8D67E1"/>
                  </a:gs>
                  <a:gs pos="100000">
                    <a:srgbClr val="45326D"/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40" name="组合 39"/>
          <p:cNvGrpSpPr/>
          <p:nvPr/>
        </p:nvGrpSpPr>
        <p:grpSpPr>
          <a:xfrm>
            <a:off x="2530700" y="2603562"/>
            <a:ext cx="6662355" cy="519261"/>
            <a:chOff x="2599883" y="2579539"/>
            <a:chExt cx="6662355" cy="519261"/>
          </a:xfrm>
        </p:grpSpPr>
        <p:sp>
          <p:nvSpPr>
            <p:cNvPr id="10" name="自选图形 8"/>
            <p:cNvSpPr>
              <a:spLocks noChangeArrowheads="1"/>
            </p:cNvSpPr>
            <p:nvPr/>
          </p:nvSpPr>
          <p:spPr bwMode="gray">
            <a:xfrm>
              <a:off x="3047206" y="2590800"/>
              <a:ext cx="6215032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zh-CN" altLang="en-US" b="1">
                  <a:latin typeface="微软雅黑" pitchFamily="34" charset="-122"/>
                  <a:ea typeface="微软雅黑" pitchFamily="34" charset="-122"/>
                </a:rPr>
                <a:t>数据如何在计算机中表示</a:t>
              </a:r>
            </a:p>
          </p:txBody>
        </p:sp>
        <p:grpSp>
          <p:nvGrpSpPr>
            <p:cNvPr id="25" name="组合 24"/>
            <p:cNvGrpSpPr/>
            <p:nvPr/>
          </p:nvGrpSpPr>
          <p:grpSpPr>
            <a:xfrm>
              <a:off x="2599883" y="2579539"/>
              <a:ext cx="520552" cy="519261"/>
              <a:chOff x="1984929" y="5010002"/>
              <a:chExt cx="520552" cy="519261"/>
            </a:xfrm>
          </p:grpSpPr>
          <p:sp>
            <p:nvSpPr>
              <p:cNvPr id="26" name="椭圆 39"/>
              <p:cNvSpPr>
                <a:spLocks noChangeArrowheads="1"/>
              </p:cNvSpPr>
              <p:nvPr/>
            </p:nvSpPr>
            <p:spPr bwMode="gray">
              <a:xfrm>
                <a:off x="1984929" y="5010002"/>
                <a:ext cx="520552" cy="519261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" name="椭圆 40"/>
              <p:cNvSpPr>
                <a:spLocks noChangeArrowheads="1"/>
              </p:cNvSpPr>
              <p:nvPr/>
            </p:nvSpPr>
            <p:spPr bwMode="gray">
              <a:xfrm>
                <a:off x="2034825" y="5062802"/>
                <a:ext cx="419712" cy="413660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" name="椭圆 42"/>
              <p:cNvSpPr>
                <a:spLocks noChangeArrowheads="1"/>
              </p:cNvSpPr>
              <p:nvPr/>
            </p:nvSpPr>
            <p:spPr bwMode="gray">
              <a:xfrm>
                <a:off x="2047798" y="5062802"/>
                <a:ext cx="406739" cy="405291"/>
              </a:xfrm>
              <a:prstGeom prst="ellipse">
                <a:avLst/>
              </a:prstGeom>
              <a:gradFill flip="none" rotWithShape="1">
                <a:gsLst>
                  <a:gs pos="0">
                    <a:srgbClr val="00B050">
                      <a:shade val="30000"/>
                      <a:satMod val="115000"/>
                    </a:srgbClr>
                  </a:gs>
                  <a:gs pos="50000">
                    <a:srgbClr val="00B050">
                      <a:shade val="67500"/>
                      <a:satMod val="115000"/>
                    </a:srgbClr>
                  </a:gs>
                  <a:gs pos="100000">
                    <a:srgbClr val="00B05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" name="椭圆 44"/>
              <p:cNvSpPr>
                <a:spLocks noChangeArrowheads="1"/>
              </p:cNvSpPr>
              <p:nvPr/>
            </p:nvSpPr>
            <p:spPr bwMode="gray">
              <a:xfrm>
                <a:off x="2052414" y="5070283"/>
                <a:ext cx="385351" cy="390327"/>
              </a:xfrm>
              <a:prstGeom prst="ellipse">
                <a:avLst/>
              </a:prstGeom>
              <a:gradFill flip="none" rotWithShape="1">
                <a:gsLst>
                  <a:gs pos="0">
                    <a:srgbClr val="00B050">
                      <a:shade val="30000"/>
                      <a:satMod val="115000"/>
                    </a:srgbClr>
                  </a:gs>
                  <a:gs pos="50000">
                    <a:srgbClr val="00B050">
                      <a:shade val="67500"/>
                      <a:satMod val="115000"/>
                    </a:srgbClr>
                  </a:gs>
                  <a:gs pos="100000">
                    <a:srgbClr val="00B050">
                      <a:shade val="100000"/>
                      <a:satMod val="115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46" name="组合 45"/>
          <p:cNvGrpSpPr/>
          <p:nvPr/>
        </p:nvGrpSpPr>
        <p:grpSpPr>
          <a:xfrm>
            <a:off x="1701924" y="1732028"/>
            <a:ext cx="6639749" cy="519261"/>
            <a:chOff x="1949565" y="1820863"/>
            <a:chExt cx="6639749" cy="519261"/>
          </a:xfrm>
        </p:grpSpPr>
        <p:sp>
          <p:nvSpPr>
            <p:cNvPr id="11" name="自选图形 9"/>
            <p:cNvSpPr>
              <a:spLocks noChangeArrowheads="1"/>
            </p:cNvSpPr>
            <p:nvPr/>
          </p:nvSpPr>
          <p:spPr bwMode="gray">
            <a:xfrm>
              <a:off x="2353121" y="1820863"/>
              <a:ext cx="6236193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zh-CN" altLang="en-US" b="1">
                  <a:latin typeface="微软雅黑" pitchFamily="34" charset="-122"/>
                  <a:ea typeface="微软雅黑" pitchFamily="34" charset="-122"/>
                </a:rPr>
                <a:t>问题求解与算法</a:t>
              </a:r>
            </a:p>
          </p:txBody>
        </p:sp>
        <p:grpSp>
          <p:nvGrpSpPr>
            <p:cNvPr id="30" name="组合 29"/>
            <p:cNvGrpSpPr/>
            <p:nvPr/>
          </p:nvGrpSpPr>
          <p:grpSpPr>
            <a:xfrm>
              <a:off x="1949565" y="1820863"/>
              <a:ext cx="520552" cy="519261"/>
              <a:chOff x="1984929" y="5010002"/>
              <a:chExt cx="520552" cy="519261"/>
            </a:xfrm>
          </p:grpSpPr>
          <p:sp>
            <p:nvSpPr>
              <p:cNvPr id="31" name="椭圆 39"/>
              <p:cNvSpPr>
                <a:spLocks noChangeArrowheads="1"/>
              </p:cNvSpPr>
              <p:nvPr/>
            </p:nvSpPr>
            <p:spPr bwMode="gray">
              <a:xfrm>
                <a:off x="1984929" y="5010002"/>
                <a:ext cx="520552" cy="519261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" name="椭圆 40"/>
              <p:cNvSpPr>
                <a:spLocks noChangeArrowheads="1"/>
              </p:cNvSpPr>
              <p:nvPr/>
            </p:nvSpPr>
            <p:spPr bwMode="gray">
              <a:xfrm>
                <a:off x="2034825" y="5062802"/>
                <a:ext cx="419712" cy="413660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" name="椭圆 42"/>
              <p:cNvSpPr>
                <a:spLocks noChangeArrowheads="1"/>
              </p:cNvSpPr>
              <p:nvPr/>
            </p:nvSpPr>
            <p:spPr bwMode="gray">
              <a:xfrm>
                <a:off x="2047798" y="5062802"/>
                <a:ext cx="406739" cy="405291"/>
              </a:xfrm>
              <a:prstGeom prst="ellipse">
                <a:avLst/>
              </a:prstGeom>
              <a:gradFill flip="none" rotWithShape="1">
                <a:gsLst>
                  <a:gs pos="0">
                    <a:srgbClr val="FFC000">
                      <a:shade val="30000"/>
                      <a:satMod val="115000"/>
                    </a:srgbClr>
                  </a:gs>
                  <a:gs pos="50000">
                    <a:srgbClr val="FFC000">
                      <a:shade val="67500"/>
                      <a:satMod val="115000"/>
                    </a:srgbClr>
                  </a:gs>
                  <a:gs pos="100000">
                    <a:srgbClr val="FFC00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4" name="椭圆 44"/>
              <p:cNvSpPr>
                <a:spLocks noChangeArrowheads="1"/>
              </p:cNvSpPr>
              <p:nvPr/>
            </p:nvSpPr>
            <p:spPr bwMode="gray">
              <a:xfrm>
                <a:off x="2052414" y="5070283"/>
                <a:ext cx="385351" cy="390327"/>
              </a:xfrm>
              <a:prstGeom prst="ellipse">
                <a:avLst/>
              </a:prstGeom>
              <a:gradFill flip="none" rotWithShape="1">
                <a:gsLst>
                  <a:gs pos="0">
                    <a:srgbClr val="FFC000">
                      <a:shade val="30000"/>
                      <a:satMod val="115000"/>
                    </a:srgbClr>
                  </a:gs>
                  <a:gs pos="50000">
                    <a:srgbClr val="FFC000">
                      <a:shade val="67500"/>
                      <a:satMod val="115000"/>
                    </a:srgbClr>
                  </a:gs>
                  <a:gs pos="100000">
                    <a:srgbClr val="FFC000">
                      <a:shade val="100000"/>
                      <a:satMod val="115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41" name="组合 40"/>
          <p:cNvGrpSpPr/>
          <p:nvPr/>
        </p:nvGrpSpPr>
        <p:grpSpPr>
          <a:xfrm>
            <a:off x="2952293" y="3600377"/>
            <a:ext cx="6625551" cy="519261"/>
            <a:chOff x="2829253" y="3459163"/>
            <a:chExt cx="6625551" cy="519261"/>
          </a:xfrm>
        </p:grpSpPr>
        <p:sp>
          <p:nvSpPr>
            <p:cNvPr id="9" name="自选图形 7"/>
            <p:cNvSpPr>
              <a:spLocks noChangeArrowheads="1"/>
            </p:cNvSpPr>
            <p:nvPr/>
          </p:nvSpPr>
          <p:spPr bwMode="gray">
            <a:xfrm>
              <a:off x="3250353" y="3459163"/>
              <a:ext cx="6204451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zh-CN" altLang="en-US" b="1">
                  <a:latin typeface="微软雅黑" pitchFamily="34" charset="-122"/>
                  <a:ea typeface="微软雅黑" pitchFamily="34" charset="-122"/>
                </a:rPr>
                <a:t>数据类型</a:t>
              </a:r>
            </a:p>
          </p:txBody>
        </p:sp>
        <p:grpSp>
          <p:nvGrpSpPr>
            <p:cNvPr id="35" name="组合 34"/>
            <p:cNvGrpSpPr/>
            <p:nvPr/>
          </p:nvGrpSpPr>
          <p:grpSpPr>
            <a:xfrm>
              <a:off x="2829253" y="3459163"/>
              <a:ext cx="520552" cy="519261"/>
              <a:chOff x="1984929" y="5010002"/>
              <a:chExt cx="520552" cy="519261"/>
            </a:xfrm>
          </p:grpSpPr>
          <p:sp>
            <p:nvSpPr>
              <p:cNvPr id="36" name="椭圆 39"/>
              <p:cNvSpPr>
                <a:spLocks noChangeArrowheads="1"/>
              </p:cNvSpPr>
              <p:nvPr/>
            </p:nvSpPr>
            <p:spPr bwMode="gray">
              <a:xfrm>
                <a:off x="1984929" y="5010002"/>
                <a:ext cx="520552" cy="519261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" name="椭圆 40"/>
              <p:cNvSpPr>
                <a:spLocks noChangeArrowheads="1"/>
              </p:cNvSpPr>
              <p:nvPr/>
            </p:nvSpPr>
            <p:spPr bwMode="gray">
              <a:xfrm>
                <a:off x="2034825" y="5062802"/>
                <a:ext cx="419712" cy="413660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" name="椭圆 42"/>
              <p:cNvSpPr>
                <a:spLocks noChangeArrowheads="1"/>
              </p:cNvSpPr>
              <p:nvPr/>
            </p:nvSpPr>
            <p:spPr bwMode="gray">
              <a:xfrm>
                <a:off x="2047798" y="5062802"/>
                <a:ext cx="406739" cy="405291"/>
              </a:xfrm>
              <a:prstGeom prst="ellipse">
                <a:avLst/>
              </a:prstGeom>
              <a:gradFill flip="none" rotWithShape="1">
                <a:gsLst>
                  <a:gs pos="0">
                    <a:srgbClr val="0070C0">
                      <a:shade val="30000"/>
                      <a:satMod val="115000"/>
                    </a:srgbClr>
                  </a:gs>
                  <a:gs pos="50000">
                    <a:srgbClr val="0070C0">
                      <a:shade val="67500"/>
                      <a:satMod val="115000"/>
                    </a:srgbClr>
                  </a:gs>
                  <a:gs pos="100000">
                    <a:srgbClr val="0070C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9" name="椭圆 44"/>
              <p:cNvSpPr>
                <a:spLocks noChangeArrowheads="1"/>
              </p:cNvSpPr>
              <p:nvPr/>
            </p:nvSpPr>
            <p:spPr bwMode="gray">
              <a:xfrm>
                <a:off x="2052414" y="5070283"/>
                <a:ext cx="385351" cy="390327"/>
              </a:xfrm>
              <a:prstGeom prst="ellipse">
                <a:avLst/>
              </a:prstGeom>
              <a:gradFill flip="none" rotWithShape="1">
                <a:gsLst>
                  <a:gs pos="0">
                    <a:srgbClr val="0070C0">
                      <a:shade val="30000"/>
                      <a:satMod val="115000"/>
                    </a:srgbClr>
                  </a:gs>
                  <a:gs pos="50000">
                    <a:srgbClr val="0070C0">
                      <a:shade val="67500"/>
                      <a:satMod val="115000"/>
                    </a:srgbClr>
                  </a:gs>
                  <a:gs pos="100000">
                    <a:srgbClr val="0070C0">
                      <a:shade val="100000"/>
                      <a:satMod val="115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3" name="组合 2"/>
          <p:cNvGrpSpPr/>
          <p:nvPr/>
        </p:nvGrpSpPr>
        <p:grpSpPr>
          <a:xfrm>
            <a:off x="1707650" y="5461203"/>
            <a:ext cx="6599358" cy="537071"/>
            <a:chOff x="1964483" y="5461203"/>
            <a:chExt cx="6599358" cy="537071"/>
          </a:xfrm>
        </p:grpSpPr>
        <p:sp>
          <p:nvSpPr>
            <p:cNvPr id="42" name="自选图形 5"/>
            <p:cNvSpPr>
              <a:spLocks noChangeArrowheads="1"/>
            </p:cNvSpPr>
            <p:nvPr/>
          </p:nvSpPr>
          <p:spPr bwMode="gray">
            <a:xfrm>
              <a:off x="2403828" y="5490274"/>
              <a:ext cx="6160013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zh-CN" altLang="en-US" b="1">
                  <a:latin typeface="微软雅黑" pitchFamily="34" charset="-122"/>
                  <a:ea typeface="微软雅黑" pitchFamily="34" charset="-122"/>
                </a:rPr>
                <a:t>数据的输出与输入</a:t>
              </a:r>
            </a:p>
          </p:txBody>
        </p:sp>
        <p:grpSp>
          <p:nvGrpSpPr>
            <p:cNvPr id="43" name="组合 42"/>
            <p:cNvGrpSpPr/>
            <p:nvPr/>
          </p:nvGrpSpPr>
          <p:grpSpPr>
            <a:xfrm>
              <a:off x="1964483" y="5461203"/>
              <a:ext cx="520552" cy="519261"/>
              <a:chOff x="1984929" y="5010002"/>
              <a:chExt cx="520552" cy="519261"/>
            </a:xfrm>
          </p:grpSpPr>
          <p:sp>
            <p:nvSpPr>
              <p:cNvPr id="47" name="椭圆 39"/>
              <p:cNvSpPr>
                <a:spLocks noChangeArrowheads="1"/>
              </p:cNvSpPr>
              <p:nvPr/>
            </p:nvSpPr>
            <p:spPr bwMode="gray">
              <a:xfrm>
                <a:off x="1984929" y="5010002"/>
                <a:ext cx="520552" cy="519261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" name="椭圆 40"/>
              <p:cNvSpPr>
                <a:spLocks noChangeArrowheads="1"/>
              </p:cNvSpPr>
              <p:nvPr/>
            </p:nvSpPr>
            <p:spPr bwMode="gray">
              <a:xfrm>
                <a:off x="2034825" y="5062802"/>
                <a:ext cx="419712" cy="413660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" name="椭圆 42"/>
              <p:cNvSpPr>
                <a:spLocks noChangeArrowheads="1"/>
              </p:cNvSpPr>
              <p:nvPr/>
            </p:nvSpPr>
            <p:spPr bwMode="gray">
              <a:xfrm>
                <a:off x="2047798" y="5062802"/>
                <a:ext cx="406739" cy="405291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E35E23"/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0" name="椭圆 44"/>
              <p:cNvSpPr>
                <a:spLocks noChangeArrowheads="1"/>
              </p:cNvSpPr>
              <p:nvPr/>
            </p:nvSpPr>
            <p:spPr bwMode="gray">
              <a:xfrm>
                <a:off x="2052414" y="5070283"/>
                <a:ext cx="385351" cy="390327"/>
              </a:xfrm>
              <a:prstGeom prst="ellipse">
                <a:avLst/>
              </a:prstGeom>
              <a:gradFill rotWithShape="1">
                <a:gsLst>
                  <a:gs pos="0">
                    <a:srgbClr val="E35E23"/>
                  </a:gs>
                  <a:gs pos="100000">
                    <a:srgbClr val="6E2E11"/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0959418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char</a:t>
            </a:r>
            <a:r>
              <a:rPr lang="zh-CN" altLang="en-US" b="1"/>
              <a:t>类型</a:t>
            </a:r>
          </a:p>
        </p:txBody>
      </p:sp>
      <p:sp>
        <p:nvSpPr>
          <p:cNvPr id="4" name="内容占位符 1"/>
          <p:cNvSpPr>
            <a:spLocks noGrp="1"/>
          </p:cNvSpPr>
          <p:nvPr>
            <p:ph idx="1"/>
          </p:nvPr>
        </p:nvSpPr>
        <p:spPr>
          <a:xfrm>
            <a:off x="837828" y="1146833"/>
            <a:ext cx="10287000" cy="5097717"/>
          </a:xfrm>
        </p:spPr>
        <p:txBody>
          <a:bodyPr/>
          <a:lstStyle/>
          <a:p>
            <a:pPr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v"/>
            </a:pPr>
            <a:r>
              <a:rPr lang="en-US" altLang="zh-CN">
                <a:latin typeface="微软雅黑" pitchFamily="34" charset="-122"/>
                <a:ea typeface="微软雅黑" pitchFamily="34" charset="-122"/>
              </a:rPr>
              <a:t>char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型的数据在内存中保存的是字母的</a:t>
            </a:r>
            <a:r>
              <a:rPr lang="en-US" altLang="zh-CN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ASCII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码</a:t>
            </a: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pPr lvl="1"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Ø"/>
            </a:pPr>
            <a:r>
              <a:rPr lang="en-US" altLang="zh-CN">
                <a:latin typeface="微软雅黑" pitchFamily="34" charset="-122"/>
                <a:ea typeface="微软雅黑" pitchFamily="34" charset="-122"/>
              </a:rPr>
              <a:t>vs2012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中字符型是按补码存放的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(signed char)</a:t>
            </a:r>
          </a:p>
          <a:p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320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v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补充：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ASCII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表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美国信息交换标准代码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en-US" altLang="zh-CN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merican </a:t>
            </a:r>
            <a:r>
              <a:rPr lang="en-US" altLang="zh-CN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tandard </a:t>
            </a:r>
            <a:r>
              <a:rPr lang="en-US" altLang="zh-CN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ode for </a:t>
            </a:r>
            <a:r>
              <a:rPr lang="en-US" altLang="zh-CN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nformation </a:t>
            </a:r>
            <a:r>
              <a:rPr lang="en-US" altLang="zh-CN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nterchange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5142161" y="2357431"/>
          <a:ext cx="1237928" cy="37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79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/>
                        <a:t>A</a:t>
                      </a:r>
                      <a:endParaRPr lang="zh-CN" altLang="en-US" sz="1800"/>
                    </a:p>
                  </a:txBody>
                  <a:tcPr marL="121890" marR="121890" marT="45798" marB="4579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4272364"/>
              </p:ext>
            </p:extLst>
          </p:nvPr>
        </p:nvGraphicFramePr>
        <p:xfrm>
          <a:off x="2380631" y="3357556"/>
          <a:ext cx="7998920" cy="37147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998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98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98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98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98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998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986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9986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" name="直接连接符 6"/>
          <p:cNvCxnSpPr/>
          <p:nvPr/>
        </p:nvCxnSpPr>
        <p:spPr>
          <a:xfrm rot="10800000" flipV="1">
            <a:off x="2380631" y="2728906"/>
            <a:ext cx="2761530" cy="6429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6380090" y="2728906"/>
            <a:ext cx="3999458" cy="6429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2349996" y="3695692"/>
            <a:ext cx="7998916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7</a:t>
            </a:r>
            <a:r>
              <a:rPr lang="zh-CN" altLang="en-US"/>
              <a:t>              </a:t>
            </a:r>
            <a:r>
              <a:rPr lang="en-US" altLang="zh-CN"/>
              <a:t>6</a:t>
            </a:r>
            <a:r>
              <a:rPr lang="zh-CN" altLang="en-US"/>
              <a:t>             </a:t>
            </a:r>
            <a:r>
              <a:rPr lang="en-US" altLang="zh-CN"/>
              <a:t>5</a:t>
            </a:r>
            <a:r>
              <a:rPr lang="zh-CN" altLang="en-US"/>
              <a:t>              </a:t>
            </a:r>
            <a:r>
              <a:rPr lang="en-US" altLang="zh-CN"/>
              <a:t>4</a:t>
            </a:r>
            <a:r>
              <a:rPr lang="zh-CN" altLang="en-US"/>
              <a:t>              </a:t>
            </a:r>
            <a:r>
              <a:rPr lang="en-US" altLang="zh-CN"/>
              <a:t>3</a:t>
            </a:r>
            <a:r>
              <a:rPr lang="zh-CN" altLang="en-US"/>
              <a:t>              </a:t>
            </a:r>
            <a:r>
              <a:rPr lang="en-US" altLang="zh-CN"/>
              <a:t>2</a:t>
            </a:r>
            <a:r>
              <a:rPr lang="zh-CN" altLang="en-US"/>
              <a:t>             </a:t>
            </a:r>
            <a:r>
              <a:rPr lang="en-US" altLang="zh-CN"/>
              <a:t>1</a:t>
            </a:r>
            <a:r>
              <a:rPr lang="zh-CN" altLang="en-US"/>
              <a:t>              </a:t>
            </a:r>
            <a:r>
              <a:rPr lang="en-US" altLang="zh-CN"/>
              <a:t>0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109911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ASCII</a:t>
            </a:r>
            <a:r>
              <a:rPr lang="zh-CN" altLang="en-US" b="1"/>
              <a:t>表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1999701" y="332656"/>
            <a:ext cx="7998972" cy="6037208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34891610"/>
      </p:ext>
    </p:extLst>
  </p:cSld>
  <p:clrMapOvr>
    <a:masterClrMapping/>
  </p:clrMapOvr>
  <p:transition spd="med"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char</a:t>
            </a:r>
            <a:r>
              <a:rPr lang="zh-CN" altLang="en-US" b="1"/>
              <a:t>类型内存占位</a:t>
            </a:r>
          </a:p>
        </p:txBody>
      </p:sp>
      <p:sp>
        <p:nvSpPr>
          <p:cNvPr id="4" name="TextBox 8"/>
          <p:cNvSpPr txBox="1">
            <a:spLocks noChangeArrowheads="1"/>
          </p:cNvSpPr>
          <p:nvPr/>
        </p:nvSpPr>
        <p:spPr bwMode="auto">
          <a:xfrm>
            <a:off x="1237929" y="1277242"/>
            <a:ext cx="923684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b="1">
                <a:latin typeface="Consolas" pitchFamily="49" charset="0"/>
                <a:cs typeface="Consolas" pitchFamily="49" charset="0"/>
              </a:rPr>
              <a:t>char  a1 = ‘A’;    </a:t>
            </a:r>
            <a:r>
              <a:rPr lang="en-US" altLang="zh-CN" sz="3200" b="1">
                <a:latin typeface="Consolas" pitchFamily="49" charset="0"/>
                <a:cs typeface="Consolas" pitchFamily="49" charset="0"/>
                <a:sym typeface="Wingdings" pitchFamily="2" charset="2"/>
              </a:rPr>
              <a:t>  char  a1 = 65</a:t>
            </a:r>
            <a:r>
              <a:rPr lang="en-US" altLang="zh-CN" sz="3200" b="1">
                <a:latin typeface="Consolas" pitchFamily="49" charset="0"/>
                <a:cs typeface="Consolas" pitchFamily="49" charset="0"/>
              </a:rPr>
              <a:t>;</a:t>
            </a:r>
            <a:endParaRPr lang="zh-CN" altLang="en-US" sz="3200" b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矩形 9"/>
          <p:cNvSpPr>
            <a:spLocks noChangeArrowheads="1"/>
          </p:cNvSpPr>
          <p:nvPr/>
        </p:nvSpPr>
        <p:spPr bwMode="auto">
          <a:xfrm>
            <a:off x="1102497" y="3429001"/>
            <a:ext cx="1013619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注：有些以“</a:t>
            </a:r>
            <a:r>
              <a:rPr lang="en-US" altLang="zh-CN" sz="28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\”</a:t>
            </a:r>
            <a:r>
              <a:rPr lang="zh-CN" altLang="en-US" sz="28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开头的特殊字符称为转义字符</a:t>
            </a: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1272418" y="4000500"/>
            <a:ext cx="8612590" cy="2063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eaLnBrk="0" hangingPunct="0"/>
            <a:r>
              <a:rPr lang="en-US" altLang="zh-CN" sz="3200">
                <a:latin typeface="微软雅黑" pitchFamily="34" charset="-122"/>
                <a:ea typeface="微软雅黑" pitchFamily="34" charset="-122"/>
              </a:rPr>
              <a:t>‘\</a:t>
            </a:r>
            <a:r>
              <a:rPr lang="en-US" altLang="en-US" sz="3200">
                <a:latin typeface="微软雅黑" pitchFamily="34" charset="-122"/>
                <a:ea typeface="微软雅黑" pitchFamily="34" charset="-122"/>
              </a:rPr>
              <a:t>n’    </a:t>
            </a:r>
            <a:r>
              <a:rPr lang="zh-CN" altLang="en-US" sz="3200">
                <a:latin typeface="微软雅黑" pitchFamily="34" charset="-122"/>
                <a:ea typeface="微软雅黑" pitchFamily="34" charset="-122"/>
              </a:rPr>
              <a:t>换行</a:t>
            </a:r>
          </a:p>
          <a:p>
            <a:pPr eaLnBrk="0" hangingPunct="0"/>
            <a:r>
              <a:rPr lang="en-US" altLang="zh-CN" sz="3200">
                <a:latin typeface="微软雅黑" pitchFamily="34" charset="-122"/>
                <a:ea typeface="微软雅黑" pitchFamily="34" charset="-122"/>
              </a:rPr>
              <a:t>‘\</a:t>
            </a:r>
            <a:r>
              <a:rPr lang="en-US" altLang="en-US" sz="3200">
                <a:latin typeface="微软雅黑" pitchFamily="34" charset="-122"/>
                <a:ea typeface="微软雅黑" pitchFamily="34" charset="-122"/>
              </a:rPr>
              <a:t>t’     </a:t>
            </a:r>
            <a:r>
              <a:rPr lang="zh-CN" altLang="zh-CN" sz="3200">
                <a:latin typeface="微软雅黑" pitchFamily="34" charset="-122"/>
                <a:ea typeface="微软雅黑" pitchFamily="34" charset="-122"/>
              </a:rPr>
              <a:t>横</a:t>
            </a:r>
            <a:r>
              <a:rPr lang="zh-CN" altLang="en-US" sz="3200">
                <a:latin typeface="微软雅黑" pitchFamily="34" charset="-122"/>
                <a:ea typeface="微软雅黑" pitchFamily="34" charset="-122"/>
              </a:rPr>
              <a:t>向跳格</a:t>
            </a:r>
          </a:p>
          <a:p>
            <a:pPr eaLnBrk="0" hangingPunct="0"/>
            <a:r>
              <a:rPr lang="en-US" altLang="zh-CN" sz="3200">
                <a:latin typeface="微软雅黑" pitchFamily="34" charset="-122"/>
                <a:ea typeface="微软雅黑" pitchFamily="34" charset="-122"/>
              </a:rPr>
              <a:t>‘\</a:t>
            </a:r>
            <a:r>
              <a:rPr lang="en-US" altLang="en-US" sz="3200">
                <a:latin typeface="微软雅黑" pitchFamily="34" charset="-122"/>
                <a:ea typeface="微软雅黑" pitchFamily="34" charset="-122"/>
              </a:rPr>
              <a:t>r’     </a:t>
            </a:r>
            <a:r>
              <a:rPr lang="zh-CN" altLang="zh-CN" sz="3200">
                <a:latin typeface="微软雅黑" pitchFamily="34" charset="-122"/>
                <a:ea typeface="微软雅黑" pitchFamily="34" charset="-122"/>
              </a:rPr>
              <a:t>回</a:t>
            </a:r>
            <a:r>
              <a:rPr lang="zh-CN" altLang="en-US" sz="3200">
                <a:latin typeface="微软雅黑" pitchFamily="34" charset="-122"/>
                <a:ea typeface="微软雅黑" pitchFamily="34" charset="-122"/>
              </a:rPr>
              <a:t>车</a:t>
            </a:r>
          </a:p>
          <a:p>
            <a:pPr eaLnBrk="0" hangingPunct="0"/>
            <a:r>
              <a:rPr lang="en-US" altLang="zh-CN" sz="3200">
                <a:latin typeface="微软雅黑" pitchFamily="34" charset="-122"/>
                <a:ea typeface="微软雅黑" pitchFamily="34" charset="-122"/>
              </a:rPr>
              <a:t>‘\\’     </a:t>
            </a:r>
            <a:r>
              <a:rPr lang="zh-CN" altLang="zh-CN" sz="3200">
                <a:latin typeface="微软雅黑" pitchFamily="34" charset="-122"/>
                <a:ea typeface="微软雅黑" pitchFamily="34" charset="-122"/>
              </a:rPr>
              <a:t>反</a:t>
            </a:r>
            <a:r>
              <a:rPr lang="zh-CN" altLang="en-US" sz="3200">
                <a:latin typeface="微软雅黑" pitchFamily="34" charset="-122"/>
                <a:ea typeface="微软雅黑" pitchFamily="34" charset="-122"/>
              </a:rPr>
              <a:t>斜杠</a:t>
            </a:r>
          </a:p>
        </p:txBody>
      </p:sp>
      <p:sp>
        <p:nvSpPr>
          <p:cNvPr id="7" name="TextBox 11"/>
          <p:cNvSpPr txBox="1">
            <a:spLocks noChangeArrowheads="1"/>
          </p:cNvSpPr>
          <p:nvPr/>
        </p:nvSpPr>
        <p:spPr bwMode="auto">
          <a:xfrm>
            <a:off x="1237929" y="2063055"/>
            <a:ext cx="8475043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b="1" err="1">
                <a:latin typeface="Consolas" pitchFamily="49" charset="0"/>
                <a:cs typeface="Consolas" pitchFamily="49" charset="0"/>
              </a:rPr>
              <a:t>printf</a:t>
            </a:r>
            <a:r>
              <a:rPr lang="en-US" altLang="zh-CN" sz="3200" b="1">
                <a:latin typeface="Consolas" pitchFamily="49" charset="0"/>
                <a:cs typeface="Consolas" pitchFamily="49" charset="0"/>
              </a:rPr>
              <a:t>(“ a1 = %c ” , a1);</a:t>
            </a:r>
          </a:p>
          <a:p>
            <a:r>
              <a:rPr lang="en-US" altLang="zh-CN" sz="3200" b="1" err="1">
                <a:latin typeface="Consolas" pitchFamily="49" charset="0"/>
                <a:cs typeface="Consolas" pitchFamily="49" charset="0"/>
              </a:rPr>
              <a:t>printf</a:t>
            </a:r>
            <a:r>
              <a:rPr lang="en-US" altLang="zh-CN" sz="3200" b="1">
                <a:latin typeface="Consolas" pitchFamily="49" charset="0"/>
                <a:cs typeface="Consolas" pitchFamily="49" charset="0"/>
              </a:rPr>
              <a:t>(“ a1 = %d ” , a1);</a:t>
            </a:r>
            <a:endParaRPr lang="zh-CN" altLang="en-US" sz="3200" b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0307478"/>
      </p:ext>
    </p:extLst>
  </p:cSld>
  <p:clrMapOvr>
    <a:masterClrMapping/>
  </p:clrMapOvr>
  <p:transition spd="med"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字符型与整型的关系</a:t>
            </a:r>
          </a:p>
        </p:txBody>
      </p:sp>
      <p:sp>
        <p:nvSpPr>
          <p:cNvPr id="5" name="矩形 4"/>
          <p:cNvSpPr/>
          <p:nvPr/>
        </p:nvSpPr>
        <p:spPr>
          <a:xfrm>
            <a:off x="969065" y="856092"/>
            <a:ext cx="100938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bg2">
                  <a:lumMod val="50000"/>
                </a:schemeClr>
              </a:buClr>
              <a:buFont typeface="Wingdings" pitchFamily="2" charset="2"/>
              <a:buChar char="Ø"/>
            </a:pPr>
            <a:r>
              <a:rPr lang="zh-CN" altLang="en-US" sz="28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以字符型和整数型两种格式输出字符变量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919208" y="3714753"/>
            <a:ext cx="11223876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365125" marR="0" lvl="0" indent="-255588" defTabSz="914400" eaLnBrk="1" latinLnBrk="0" hangingPunct="1">
              <a:lnSpc>
                <a:spcPct val="100000"/>
              </a:lnSpc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Ø"/>
              <a:tabLst/>
              <a:defRPr/>
            </a:pPr>
            <a:r>
              <a:rPr lang="zh-CN" altLang="en-US" sz="28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小写字母转换为大写字母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321082" y="4142241"/>
            <a:ext cx="9108000" cy="245511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8100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eaLnBrk="0" hangingPunct="0"/>
            <a:r>
              <a:rPr lang="en-US" altLang="zh-CN" sz="2000" b="1">
                <a:latin typeface="Consolas" pitchFamily="49" charset="0"/>
                <a:cs typeface="Consolas" pitchFamily="49" charset="0"/>
              </a:rPr>
              <a:t>#include &lt;stdio.h&gt;</a:t>
            </a:r>
          </a:p>
          <a:p>
            <a:pPr eaLnBrk="0" hangingPunct="0"/>
            <a:r>
              <a:rPr lang="en-US" altLang="zh-CN" sz="2000" b="1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CN" sz="2000" b="1">
                <a:latin typeface="Consolas" pitchFamily="49" charset="0"/>
                <a:cs typeface="Consolas" pitchFamily="49" charset="0"/>
              </a:rPr>
              <a:t> main(void)</a:t>
            </a:r>
          </a:p>
          <a:p>
            <a:pPr eaLnBrk="0" hangingPunct="0"/>
            <a:r>
              <a:rPr lang="en-US" altLang="zh-CN" sz="2000" b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/>
            <a:r>
              <a:rPr lang="en-US" altLang="zh-CN" sz="2000" b="1">
                <a:latin typeface="Consolas" pitchFamily="49" charset="0"/>
                <a:cs typeface="Consolas" pitchFamily="49" charset="0"/>
              </a:rPr>
              <a:t>    char </a:t>
            </a:r>
            <a:r>
              <a:rPr lang="en-US" altLang="zh-CN" sz="2000" b="1" err="1">
                <a:latin typeface="Consolas" pitchFamily="49" charset="0"/>
                <a:cs typeface="Consolas" pitchFamily="49" charset="0"/>
              </a:rPr>
              <a:t>ch</a:t>
            </a:r>
            <a:r>
              <a:rPr lang="en-US" altLang="zh-CN" sz="2000" b="1">
                <a:latin typeface="Consolas" pitchFamily="49" charset="0"/>
                <a:cs typeface="Consolas" pitchFamily="49" charset="0"/>
              </a:rPr>
              <a:t> = 'b'; </a:t>
            </a:r>
          </a:p>
          <a:p>
            <a:pPr eaLnBrk="0" hangingPunct="0"/>
            <a:r>
              <a:rPr lang="en-US" altLang="zh-CN" sz="2000" b="1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zh-CN" sz="2000" b="1" err="1">
                <a:latin typeface="Consolas" pitchFamily="49" charset="0"/>
                <a:cs typeface="Consolas" pitchFamily="49" charset="0"/>
              </a:rPr>
              <a:t>ch</a:t>
            </a:r>
            <a:r>
              <a:rPr lang="en-US" altLang="zh-CN" sz="2000" b="1">
                <a:latin typeface="Consolas" pitchFamily="49" charset="0"/>
                <a:cs typeface="Consolas" pitchFamily="49" charset="0"/>
              </a:rPr>
              <a:t> = 'b' - 32;   </a:t>
            </a:r>
          </a:p>
          <a:p>
            <a:pPr eaLnBrk="0" hangingPunct="0"/>
            <a:r>
              <a:rPr lang="en-US" altLang="zh-CN" sz="2000" b="1">
                <a:latin typeface="Consolas" pitchFamily="49" charset="0"/>
                <a:cs typeface="Consolas" pitchFamily="49" charset="0"/>
              </a:rPr>
              <a:t>    </a:t>
            </a:r>
            <a:r>
              <a:rPr lang="fr-FR" altLang="zh-CN" sz="2000" b="1">
                <a:latin typeface="Consolas" pitchFamily="49" charset="0"/>
                <a:cs typeface="Consolas" pitchFamily="49" charset="0"/>
              </a:rPr>
              <a:t>printf("%c, %d\n", ch, ch);</a:t>
            </a:r>
          </a:p>
          <a:p>
            <a:pPr eaLnBrk="0" hangingPunct="0"/>
            <a:r>
              <a:rPr lang="fr-FR" altLang="zh-CN" sz="2000" b="1">
                <a:latin typeface="Consolas" pitchFamily="49" charset="0"/>
                <a:cs typeface="Consolas" pitchFamily="49" charset="0"/>
              </a:rPr>
              <a:t>    return 0;</a:t>
            </a:r>
          </a:p>
          <a:p>
            <a:pPr eaLnBrk="0" hangingPunct="0"/>
            <a:r>
              <a:rPr lang="fr-FR" altLang="zh-CN" sz="2000" b="1">
                <a:latin typeface="Consolas" pitchFamily="49" charset="0"/>
                <a:cs typeface="Consolas" pitchFamily="49" charset="0"/>
              </a:rPr>
              <a:t>}  </a:t>
            </a:r>
            <a:endParaRPr lang="zh-CN" altLang="en-US" sz="2000" b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321082" y="1429305"/>
            <a:ext cx="9108000" cy="214143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8100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eaLnBrk="0" hangingPunct="0"/>
            <a:r>
              <a:rPr lang="en-US" altLang="zh-CN" sz="2000" b="1">
                <a:latin typeface="Consolas" pitchFamily="49" charset="0"/>
                <a:cs typeface="Consolas" pitchFamily="49" charset="0"/>
              </a:rPr>
              <a:t>#include &lt;</a:t>
            </a:r>
            <a:r>
              <a:rPr lang="en-US" altLang="zh-CN" sz="2000" b="1" err="1">
                <a:latin typeface="Consolas" pitchFamily="49" charset="0"/>
                <a:cs typeface="Consolas" pitchFamily="49" charset="0"/>
              </a:rPr>
              <a:t>stdio.h</a:t>
            </a:r>
            <a:r>
              <a:rPr lang="en-US" altLang="zh-CN" sz="2000" b="1"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/>
            <a:r>
              <a:rPr lang="en-US" altLang="zh-CN" sz="2000" b="1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CN" sz="2000" b="1">
                <a:latin typeface="Consolas" pitchFamily="49" charset="0"/>
                <a:cs typeface="Consolas" pitchFamily="49" charset="0"/>
              </a:rPr>
              <a:t> main(void)</a:t>
            </a:r>
          </a:p>
          <a:p>
            <a:pPr eaLnBrk="0" hangingPunct="0"/>
            <a:r>
              <a:rPr lang="en-US" altLang="zh-CN" sz="2000" b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/>
            <a:r>
              <a:rPr lang="en-US" altLang="zh-CN" sz="2000" b="1">
                <a:latin typeface="Consolas" pitchFamily="49" charset="0"/>
                <a:cs typeface="Consolas" pitchFamily="49" charset="0"/>
              </a:rPr>
              <a:t>    char </a:t>
            </a:r>
            <a:r>
              <a:rPr lang="en-US" altLang="zh-CN" sz="2000" b="1" err="1">
                <a:latin typeface="Consolas" pitchFamily="49" charset="0"/>
                <a:cs typeface="Consolas" pitchFamily="49" charset="0"/>
              </a:rPr>
              <a:t>ch</a:t>
            </a:r>
            <a:r>
              <a:rPr lang="en-US" altLang="zh-CN" sz="2000" b="1">
                <a:latin typeface="Consolas" pitchFamily="49" charset="0"/>
                <a:cs typeface="Consolas" pitchFamily="49" charset="0"/>
              </a:rPr>
              <a:t> = ‘a’;             /*</a:t>
            </a:r>
            <a:r>
              <a:rPr lang="zh-CN" altLang="en-US" sz="2000" b="1">
                <a:latin typeface="Consolas" pitchFamily="49" charset="0"/>
                <a:cs typeface="Consolas" pitchFamily="49" charset="0"/>
              </a:rPr>
              <a:t>定义 </a:t>
            </a:r>
            <a:r>
              <a:rPr lang="en-US" altLang="zh-CN" sz="2000" b="1" err="1">
                <a:latin typeface="Consolas" pitchFamily="49" charset="0"/>
                <a:cs typeface="Consolas" pitchFamily="49" charset="0"/>
              </a:rPr>
              <a:t>ch</a:t>
            </a:r>
            <a:r>
              <a:rPr lang="en-US" altLang="zh-CN" sz="2000" b="1">
                <a:latin typeface="Consolas" pitchFamily="49" charset="0"/>
                <a:cs typeface="Consolas" pitchFamily="49" charset="0"/>
              </a:rPr>
              <a:t> </a:t>
            </a:r>
            <a:r>
              <a:rPr lang="zh-CN" altLang="en-US" sz="2000" b="1">
                <a:latin typeface="Consolas" pitchFamily="49" charset="0"/>
                <a:cs typeface="Consolas" pitchFamily="49" charset="0"/>
              </a:rPr>
              <a:t>为字符型变量*</a:t>
            </a:r>
            <a:r>
              <a:rPr lang="en-US" altLang="zh-CN" sz="2000" b="1">
                <a:latin typeface="Consolas" pitchFamily="49" charset="0"/>
                <a:cs typeface="Consolas" pitchFamily="49" charset="0"/>
              </a:rPr>
              <a:t>/</a:t>
            </a:r>
          </a:p>
          <a:p>
            <a:pPr eaLnBrk="0" hangingPunct="0"/>
            <a:r>
              <a:rPr lang="en-US" altLang="zh-CN" sz="2000" b="1">
                <a:latin typeface="Consolas" pitchFamily="49" charset="0"/>
                <a:cs typeface="Consolas" pitchFamily="49" charset="0"/>
              </a:rPr>
              <a:t>    </a:t>
            </a:r>
            <a:r>
              <a:rPr lang="fr-FR" altLang="zh-CN" sz="2000" b="1">
                <a:latin typeface="Consolas" pitchFamily="49" charset="0"/>
                <a:cs typeface="Consolas" pitchFamily="49" charset="0"/>
              </a:rPr>
              <a:t>printf(“%c, %d\n”, ch, ch);/*</a:t>
            </a:r>
            <a:r>
              <a:rPr lang="zh-CN" altLang="fr-FR" sz="2000" b="1">
                <a:latin typeface="Consolas" pitchFamily="49" charset="0"/>
                <a:cs typeface="Consolas" pitchFamily="49" charset="0"/>
              </a:rPr>
              <a:t>以字符、整数形式输出</a:t>
            </a:r>
            <a:r>
              <a:rPr lang="fr-FR" altLang="zh-CN" sz="2000" b="1">
                <a:latin typeface="Consolas" pitchFamily="49" charset="0"/>
                <a:cs typeface="Consolas" pitchFamily="49" charset="0"/>
              </a:rPr>
              <a:t>ch */</a:t>
            </a:r>
          </a:p>
          <a:p>
            <a:pPr eaLnBrk="0" hangingPunct="0"/>
            <a:r>
              <a:rPr lang="fr-FR" altLang="zh-CN" sz="2000" b="1">
                <a:latin typeface="Consolas" pitchFamily="49" charset="0"/>
                <a:cs typeface="Consolas" pitchFamily="49" charset="0"/>
              </a:rPr>
              <a:t>    return 0;</a:t>
            </a:r>
          </a:p>
          <a:p>
            <a:pPr eaLnBrk="0" hangingPunct="0"/>
            <a:r>
              <a:rPr lang="fr-FR" altLang="zh-CN" sz="2000" b="1">
                <a:latin typeface="Consolas" pitchFamily="49" charset="0"/>
                <a:cs typeface="Consolas" pitchFamily="49" charset="0"/>
              </a:rPr>
              <a:t>}</a:t>
            </a:r>
            <a:endParaRPr lang="zh-CN" altLang="en-US" sz="2000" b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4050950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数据类型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832747" y="3738017"/>
            <a:ext cx="183255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  <a:defRPr/>
            </a:pPr>
            <a:r>
              <a:rPr lang="zh-CN" alt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数据类型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3480007" y="3612524"/>
            <a:ext cx="183255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  <a:defRPr/>
            </a:pPr>
            <a:r>
              <a:rPr lang="zh-CN" alt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构造类型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3480007" y="4764652"/>
            <a:ext cx="183255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  <a:defRPr/>
            </a:pPr>
            <a:r>
              <a:rPr lang="zh-CN" alt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指针类型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3480007" y="5700756"/>
            <a:ext cx="457368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  <a:defRPr/>
            </a:pPr>
            <a:r>
              <a:rPr lang="zh-CN" alt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空类型（无值类型） </a:t>
            </a:r>
            <a:r>
              <a: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void</a:t>
            </a:r>
          </a:p>
        </p:txBody>
      </p:sp>
      <p:sp>
        <p:nvSpPr>
          <p:cNvPr id="9" name="AutoShape 9"/>
          <p:cNvSpPr>
            <a:spLocks/>
          </p:cNvSpPr>
          <p:nvPr/>
        </p:nvSpPr>
        <p:spPr bwMode="auto">
          <a:xfrm>
            <a:off x="2935277" y="1958751"/>
            <a:ext cx="507868" cy="4034392"/>
          </a:xfrm>
          <a:prstGeom prst="leftBrace">
            <a:avLst>
              <a:gd name="adj1" fmla="val 36657"/>
              <a:gd name="adj2" fmla="val 50000"/>
            </a:avLst>
          </a:prstGeom>
          <a:noFill/>
          <a:ln w="38100">
            <a:solidFill>
              <a:schemeClr val="bg2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5672725" y="2901155"/>
            <a:ext cx="2500701" cy="2000310"/>
            <a:chOff x="5158308" y="2892749"/>
            <a:chExt cx="2500701" cy="2000310"/>
          </a:xfrm>
        </p:grpSpPr>
        <p:sp>
          <p:nvSpPr>
            <p:cNvPr id="11" name="Text Box 11"/>
            <p:cNvSpPr txBox="1">
              <a:spLocks noChangeArrowheads="1"/>
            </p:cNvSpPr>
            <p:nvPr/>
          </p:nvSpPr>
          <p:spPr bwMode="auto">
            <a:xfrm>
              <a:off x="5589212" y="4492949"/>
              <a:ext cx="2064989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  <a:defRPr/>
              </a:pPr>
              <a:r>
                <a:rPr lang="zh-CN" alt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枚举类型  </a:t>
              </a:r>
              <a:r>
                <a:rPr lang="en-US" altLang="zh-CN" sz="2000" err="1"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enum</a:t>
              </a:r>
              <a:endPara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5589212" y="2892749"/>
              <a:ext cx="121058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  <a:defRPr/>
              </a:pPr>
              <a:r>
                <a:rPr lang="zh-CN" alt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数组类型</a:t>
              </a:r>
            </a:p>
          </p:txBody>
        </p:sp>
        <p:sp>
          <p:nvSpPr>
            <p:cNvPr id="13" name="Text Box 13"/>
            <p:cNvSpPr txBox="1">
              <a:spLocks noChangeArrowheads="1"/>
            </p:cNvSpPr>
            <p:nvPr/>
          </p:nvSpPr>
          <p:spPr bwMode="auto">
            <a:xfrm>
              <a:off x="5589212" y="3426149"/>
              <a:ext cx="2056973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  <a:defRPr/>
              </a:pPr>
              <a:r>
                <a:rPr lang="zh-CN" alt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结构类型  </a:t>
              </a:r>
              <a:r>
                <a:rPr lang="en-US" altLang="zh-CN" sz="2000" err="1"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struct</a:t>
              </a:r>
              <a:endPara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Text Box 14"/>
            <p:cNvSpPr txBox="1">
              <a:spLocks noChangeArrowheads="1"/>
            </p:cNvSpPr>
            <p:nvPr/>
          </p:nvSpPr>
          <p:spPr bwMode="auto">
            <a:xfrm>
              <a:off x="5589212" y="3959549"/>
              <a:ext cx="2069797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  <a:defRPr/>
              </a:pPr>
              <a:r>
                <a:rPr lang="zh-CN" alt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联合类型  </a:t>
              </a:r>
              <a:r>
                <a:rPr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union</a:t>
              </a:r>
            </a:p>
          </p:txBody>
        </p:sp>
        <p:sp>
          <p:nvSpPr>
            <p:cNvPr id="15" name="AutoShape 15"/>
            <p:cNvSpPr>
              <a:spLocks/>
            </p:cNvSpPr>
            <p:nvPr/>
          </p:nvSpPr>
          <p:spPr bwMode="auto">
            <a:xfrm>
              <a:off x="5158308" y="3138811"/>
              <a:ext cx="406294" cy="1524000"/>
            </a:xfrm>
            <a:prstGeom prst="leftBrace">
              <a:avLst>
                <a:gd name="adj1" fmla="val 41667"/>
                <a:gd name="adj2" fmla="val 50000"/>
              </a:avLst>
            </a:prstGeom>
            <a:noFill/>
            <a:ln w="38100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00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7" name="Text Box 17"/>
          <p:cNvSpPr txBox="1">
            <a:spLocks noChangeArrowheads="1"/>
          </p:cNvSpPr>
          <p:nvPr/>
        </p:nvSpPr>
        <p:spPr bwMode="auto">
          <a:xfrm>
            <a:off x="3480007" y="1625377"/>
            <a:ext cx="1832556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  <a:defRPr/>
            </a:pPr>
            <a:r>
              <a:rPr lang="zh-CN" alt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基本类型</a:t>
            </a:r>
          </a:p>
        </p:txBody>
      </p:sp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6125151" y="1196752"/>
            <a:ext cx="154882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rgbClr val="CC99FF"/>
              </a:buClr>
              <a:defRPr/>
            </a:pPr>
            <a:r>
              <a:rPr lang="zh-CN" alt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整型       </a:t>
            </a:r>
            <a:r>
              <a:rPr lang="en-US" altLang="zh-CN" sz="2000" err="1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int</a:t>
            </a:r>
            <a:endParaRPr lang="en-US" altLang="zh-CN" sz="2000"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6127267" y="1730152"/>
            <a:ext cx="170591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  <a:defRPr/>
            </a:pPr>
            <a:r>
              <a:rPr lang="zh-CN" alt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字符型   </a:t>
            </a:r>
            <a:r>
              <a: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char</a:t>
            </a:r>
          </a:p>
        </p:txBody>
      </p:sp>
      <p:sp>
        <p:nvSpPr>
          <p:cNvPr id="20" name="Text Box 20"/>
          <p:cNvSpPr txBox="1">
            <a:spLocks noChangeArrowheads="1"/>
          </p:cNvSpPr>
          <p:nvPr/>
        </p:nvSpPr>
        <p:spPr bwMode="auto">
          <a:xfrm>
            <a:off x="6114571" y="2263552"/>
            <a:ext cx="69762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  <a:defRPr/>
            </a:pPr>
            <a:r>
              <a:rPr lang="zh-CN" alt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实型</a:t>
            </a:r>
          </a:p>
        </p:txBody>
      </p:sp>
      <p:sp>
        <p:nvSpPr>
          <p:cNvPr id="21" name="AutoShape 21"/>
          <p:cNvSpPr>
            <a:spLocks/>
          </p:cNvSpPr>
          <p:nvPr/>
        </p:nvSpPr>
        <p:spPr bwMode="auto">
          <a:xfrm>
            <a:off x="5671581" y="1366614"/>
            <a:ext cx="406294" cy="1143000"/>
          </a:xfrm>
          <a:prstGeom prst="leftBrace">
            <a:avLst>
              <a:gd name="adj1" fmla="val 31250"/>
              <a:gd name="adj2" fmla="val 50000"/>
            </a:avLst>
          </a:prstGeom>
          <a:noFill/>
          <a:ln w="38100">
            <a:solidFill>
              <a:schemeClr val="bg2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00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8047845" y="1687288"/>
            <a:ext cx="4455279" cy="1369458"/>
            <a:chOff x="7606580" y="1783085"/>
            <a:chExt cx="4455279" cy="1369458"/>
          </a:xfrm>
        </p:grpSpPr>
        <p:sp>
          <p:nvSpPr>
            <p:cNvPr id="23" name="Text Box 23"/>
            <p:cNvSpPr txBox="1">
              <a:spLocks noChangeArrowheads="1"/>
            </p:cNvSpPr>
            <p:nvPr/>
          </p:nvSpPr>
          <p:spPr bwMode="auto">
            <a:xfrm>
              <a:off x="8013731" y="1783085"/>
              <a:ext cx="307471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buClr>
                  <a:srgbClr val="CC99FF"/>
                </a:buClr>
                <a:buFont typeface="Monotype Sorts" pitchFamily="2" charset="2"/>
                <a:buNone/>
                <a:defRPr/>
              </a:pPr>
              <a:r>
                <a:rPr lang="zh-CN" alt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单精度实型      </a:t>
              </a:r>
              <a:r>
                <a:rPr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float</a:t>
              </a:r>
            </a:p>
          </p:txBody>
        </p:sp>
        <p:sp>
          <p:nvSpPr>
            <p:cNvPr id="24" name="Text Box 24"/>
            <p:cNvSpPr txBox="1">
              <a:spLocks noChangeArrowheads="1"/>
            </p:cNvSpPr>
            <p:nvPr/>
          </p:nvSpPr>
          <p:spPr bwMode="auto">
            <a:xfrm>
              <a:off x="8013731" y="2283148"/>
              <a:ext cx="278313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  <a:buClr>
                  <a:srgbClr val="CC99FF"/>
                </a:buClr>
                <a:buFont typeface="Monotype Sorts" pitchFamily="2" charset="2"/>
                <a:buNone/>
                <a:defRPr/>
              </a:pPr>
              <a:r>
                <a:rPr lang="zh-CN" alt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双精度实型</a:t>
              </a:r>
              <a:r>
                <a:rPr lang="zh-CN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     </a:t>
              </a:r>
              <a:r>
                <a:rPr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 double</a:t>
              </a:r>
            </a:p>
          </p:txBody>
        </p:sp>
        <p:sp>
          <p:nvSpPr>
            <p:cNvPr id="25" name="AutoShape 25"/>
            <p:cNvSpPr>
              <a:spLocks/>
            </p:cNvSpPr>
            <p:nvPr/>
          </p:nvSpPr>
          <p:spPr bwMode="auto">
            <a:xfrm>
              <a:off x="7606580" y="1962473"/>
              <a:ext cx="406294" cy="1066800"/>
            </a:xfrm>
            <a:prstGeom prst="leftBrace">
              <a:avLst>
                <a:gd name="adj1" fmla="val 21211"/>
                <a:gd name="adj2" fmla="val 50000"/>
              </a:avLst>
            </a:prstGeom>
            <a:noFill/>
            <a:ln w="38100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0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Text Box 24"/>
            <p:cNvSpPr txBox="1">
              <a:spLocks noChangeArrowheads="1"/>
            </p:cNvSpPr>
            <p:nvPr/>
          </p:nvSpPr>
          <p:spPr bwMode="auto">
            <a:xfrm>
              <a:off x="8013731" y="2783211"/>
              <a:ext cx="404812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buClr>
                  <a:srgbClr val="CC99FF"/>
                </a:buClr>
                <a:buFont typeface="Monotype Sorts" pitchFamily="2" charset="2"/>
                <a:buNone/>
                <a:defRPr/>
              </a:pPr>
              <a:r>
                <a:rPr lang="zh-CN" alt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常双精度实型   </a:t>
              </a:r>
              <a:r>
                <a:rPr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long double</a:t>
              </a:r>
            </a:p>
          </p:txBody>
        </p:sp>
      </p:grpSp>
      <p:sp>
        <p:nvSpPr>
          <p:cNvPr id="29" name="内容占位符 2"/>
          <p:cNvSpPr txBox="1">
            <a:spLocks/>
          </p:cNvSpPr>
          <p:nvPr/>
        </p:nvSpPr>
        <p:spPr bwMode="auto">
          <a:xfrm>
            <a:off x="796069" y="1081659"/>
            <a:ext cx="2855932" cy="570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数据类型介绍</a:t>
            </a:r>
          </a:p>
        </p:txBody>
      </p:sp>
      <p:sp>
        <p:nvSpPr>
          <p:cNvPr id="27" name="Text Box 20"/>
          <p:cNvSpPr txBox="1">
            <a:spLocks noChangeArrowheads="1"/>
          </p:cNvSpPr>
          <p:nvPr/>
        </p:nvSpPr>
        <p:spPr bwMode="auto">
          <a:xfrm>
            <a:off x="6114571" y="2263552"/>
            <a:ext cx="69762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  <a:defRPr/>
            </a:pPr>
            <a:r>
              <a:rPr lang="zh-CN" altLang="en-US" sz="2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实型</a:t>
            </a:r>
          </a:p>
        </p:txBody>
      </p:sp>
      <p:sp>
        <p:nvSpPr>
          <p:cNvPr id="30" name="Text Box 23"/>
          <p:cNvSpPr txBox="1">
            <a:spLocks noChangeArrowheads="1"/>
          </p:cNvSpPr>
          <p:nvPr/>
        </p:nvSpPr>
        <p:spPr bwMode="auto">
          <a:xfrm>
            <a:off x="8454996" y="1693970"/>
            <a:ext cx="30747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>
                <a:srgbClr val="CC99FF"/>
              </a:buClr>
              <a:buFont typeface="Monotype Sorts" pitchFamily="2" charset="2"/>
              <a:buNone/>
              <a:defRPr/>
            </a:pPr>
            <a:r>
              <a:rPr lang="zh-CN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单精度实型      </a:t>
            </a:r>
            <a:r>
              <a:rPr lang="en-US" altLang="zh-CN" sz="2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float</a:t>
            </a:r>
          </a:p>
        </p:txBody>
      </p:sp>
      <p:sp>
        <p:nvSpPr>
          <p:cNvPr id="33" name="Text Box 24"/>
          <p:cNvSpPr txBox="1">
            <a:spLocks noChangeArrowheads="1"/>
          </p:cNvSpPr>
          <p:nvPr/>
        </p:nvSpPr>
        <p:spPr bwMode="auto">
          <a:xfrm>
            <a:off x="8457723" y="2186572"/>
            <a:ext cx="27831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Clr>
                <a:srgbClr val="CC99FF"/>
              </a:buClr>
              <a:buFont typeface="Monotype Sorts" pitchFamily="2" charset="2"/>
              <a:buNone/>
              <a:defRPr/>
            </a:pPr>
            <a:r>
              <a:rPr lang="zh-CN" altLang="en-US" sz="2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双精度实型</a:t>
            </a:r>
            <a:r>
              <a:rPr lang="zh-CN" altLang="zh-CN" sz="2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en-US" altLang="zh-CN" sz="2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 double</a:t>
            </a:r>
          </a:p>
        </p:txBody>
      </p:sp>
      <p:sp>
        <p:nvSpPr>
          <p:cNvPr id="34" name="Text Box 24"/>
          <p:cNvSpPr txBox="1">
            <a:spLocks noChangeArrowheads="1"/>
          </p:cNvSpPr>
          <p:nvPr/>
        </p:nvSpPr>
        <p:spPr bwMode="auto">
          <a:xfrm>
            <a:off x="8457723" y="2686635"/>
            <a:ext cx="404812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>
                <a:srgbClr val="CC99FF"/>
              </a:buClr>
              <a:buFont typeface="Monotype Sorts" pitchFamily="2" charset="2"/>
              <a:buNone/>
              <a:defRPr/>
            </a:pPr>
            <a:r>
              <a:rPr lang="zh-CN" altLang="en-US" sz="2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常双精度实型   </a:t>
            </a:r>
            <a:r>
              <a:rPr lang="en-US" altLang="zh-CN" sz="2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long double</a:t>
            </a:r>
          </a:p>
        </p:txBody>
      </p:sp>
    </p:spTree>
    <p:extLst>
      <p:ext uri="{BB962C8B-B14F-4D97-AF65-F5344CB8AC3E}">
        <p14:creationId xmlns:p14="http://schemas.microsoft.com/office/powerpoint/2010/main" val="7810713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0" grpId="0"/>
      <p:bldP spid="33" grpId="0"/>
      <p:bldP spid="34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实型内存占位</a:t>
            </a:r>
          </a:p>
        </p:txBody>
      </p:sp>
      <p:sp>
        <p:nvSpPr>
          <p:cNvPr id="4" name="内容占位符 1"/>
          <p:cNvSpPr>
            <a:spLocks noGrp="1"/>
          </p:cNvSpPr>
          <p:nvPr>
            <p:ph idx="1"/>
          </p:nvPr>
        </p:nvSpPr>
        <p:spPr>
          <a:xfrm>
            <a:off x="919382" y="1275875"/>
            <a:ext cx="10287000" cy="4464496"/>
          </a:xfrm>
        </p:spPr>
        <p:txBody>
          <a:bodyPr/>
          <a:lstStyle/>
          <a:p>
            <a:pPr>
              <a:buClr>
                <a:schemeClr val="bg2">
                  <a:lumMod val="50000"/>
                </a:schemeClr>
              </a:buClr>
              <a:buFont typeface="Wingdings" pitchFamily="2" charset="2"/>
              <a:buChar char="v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实型（无法精确存储数据）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None/>
            </a:pP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2627038" y="3578407"/>
            <a:ext cx="4159225" cy="54258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8100">
            <a:solidFill>
              <a:schemeClr val="bg2">
                <a:lumMod val="50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zh-CN" altLang="en-US" sz="24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阶码</a:t>
            </a:r>
            <a:r>
              <a:rPr lang="en-US" altLang="zh-CN" sz="24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j</a:t>
            </a:r>
          </a:p>
          <a:p>
            <a:pPr algn="just" eaLnBrk="0" hangingPunct="0"/>
            <a:endParaRPr lang="en-US" altLang="zh-CN" sz="24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0" hangingPunct="0"/>
            <a:endParaRPr lang="en-US" altLang="zh-CN" sz="2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6786262" y="3578407"/>
            <a:ext cx="4159225" cy="54258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8100">
            <a:solidFill>
              <a:schemeClr val="bg2">
                <a:lumMod val="50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zh-CN" altLang="en-US" sz="24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尾数</a:t>
            </a:r>
            <a:r>
              <a:rPr lang="en-US" altLang="zh-CN" sz="24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</a:t>
            </a:r>
          </a:p>
          <a:p>
            <a:pPr algn="just" eaLnBrk="0" hangingPunct="0"/>
            <a:endParaRPr lang="en-US" altLang="zh-CN" sz="24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0" hangingPunct="0"/>
            <a:endParaRPr lang="en-US" altLang="zh-CN" sz="2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 bwMode="black">
          <a:xfrm>
            <a:off x="2464997" y="1671191"/>
            <a:ext cx="629371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22.625 = (10110.101)</a:t>
            </a:r>
            <a:r>
              <a:rPr lang="en-US" altLang="zh-CN" sz="2400" baseline="-25000">
                <a:latin typeface="微软雅黑" pitchFamily="34" charset="-122"/>
                <a:ea typeface="微软雅黑" pitchFamily="34" charset="-122"/>
              </a:rPr>
              <a:t>b 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= (1.0110101)</a:t>
            </a:r>
            <a:r>
              <a:rPr lang="en-US" altLang="zh-CN" sz="2400" baseline="-25000">
                <a:latin typeface="微软雅黑" pitchFamily="34" charset="-122"/>
                <a:ea typeface="微软雅黑" pitchFamily="34" charset="-122"/>
              </a:rPr>
              <a:t>b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 ×2</a:t>
            </a:r>
            <a:r>
              <a:rPr lang="en-US" altLang="zh-CN" sz="2400" baseline="30000">
                <a:latin typeface="微软雅黑" pitchFamily="34" charset="-122"/>
                <a:ea typeface="微软雅黑" pitchFamily="34" charset="-122"/>
              </a:rPr>
              <a:t>4</a:t>
            </a:r>
            <a:endParaRPr lang="zh-CN" altLang="en-US" sz="2400" baseline="300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1313222" y="3578407"/>
            <a:ext cx="1320467" cy="54258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8100">
            <a:solidFill>
              <a:schemeClr val="bg2">
                <a:lumMod val="50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zh-CN" altLang="en-US" sz="24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符号</a:t>
            </a:r>
            <a:endParaRPr lang="en-US" altLang="zh-CN" sz="24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0" hangingPunct="0"/>
            <a:endParaRPr lang="en-US" altLang="zh-CN" sz="2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 Box 15"/>
          <p:cNvSpPr txBox="1">
            <a:spLocks noChangeArrowheads="1"/>
          </p:cNvSpPr>
          <p:nvPr/>
        </p:nvSpPr>
        <p:spPr bwMode="auto">
          <a:xfrm>
            <a:off x="2491882" y="2201491"/>
            <a:ext cx="2522410" cy="5794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3200" i="1">
                <a:latin typeface="微软雅黑" pitchFamily="34" charset="-122"/>
                <a:ea typeface="微软雅黑" pitchFamily="34" charset="-122"/>
              </a:rPr>
              <a:t>N=S 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  <a:cs typeface="Arial" pitchFamily="34" charset="0"/>
              </a:rPr>
              <a:t>×</a:t>
            </a:r>
            <a:r>
              <a:rPr lang="en-US" altLang="zh-CN" sz="2000" i="1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200" i="1">
                <a:latin typeface="微软雅黑" pitchFamily="34" charset="-122"/>
                <a:ea typeface="微软雅黑" pitchFamily="34" charset="-122"/>
              </a:rPr>
              <a:t>r </a:t>
            </a:r>
            <a:r>
              <a:rPr lang="en-US" altLang="zh-CN" sz="3200" b="1" i="1" baseline="30000">
                <a:latin typeface="微软雅黑" pitchFamily="34" charset="-122"/>
                <a:ea typeface="微软雅黑" pitchFamily="34" charset="-122"/>
              </a:rPr>
              <a:t>j</a:t>
            </a:r>
          </a:p>
        </p:txBody>
      </p:sp>
      <p:cxnSp>
        <p:nvCxnSpPr>
          <p:cNvPr id="10" name="直接连接符 9"/>
          <p:cNvCxnSpPr/>
          <p:nvPr/>
        </p:nvCxnSpPr>
        <p:spPr>
          <a:xfrm rot="5400000">
            <a:off x="2412723" y="4335039"/>
            <a:ext cx="428628" cy="211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rot="5400000">
            <a:off x="6584373" y="4334245"/>
            <a:ext cx="428628" cy="211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2646384" y="4405153"/>
            <a:ext cx="952259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rot="10800000">
            <a:off x="5884063" y="4406741"/>
            <a:ext cx="857033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 bwMode="black">
          <a:xfrm>
            <a:off x="3960200" y="4191552"/>
            <a:ext cx="12105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取值范围</a:t>
            </a:r>
          </a:p>
        </p:txBody>
      </p:sp>
      <p:cxnSp>
        <p:nvCxnSpPr>
          <p:cNvPr id="15" name="直接连接符 14"/>
          <p:cNvCxnSpPr/>
          <p:nvPr/>
        </p:nvCxnSpPr>
        <p:spPr>
          <a:xfrm rot="5400000">
            <a:off x="10735617" y="4334245"/>
            <a:ext cx="428628" cy="211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6855669" y="4405153"/>
            <a:ext cx="952259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rot="10800000">
            <a:off x="10035307" y="4406741"/>
            <a:ext cx="857033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 bwMode="black">
          <a:xfrm>
            <a:off x="8169484" y="4177038"/>
            <a:ext cx="12105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有效位数</a:t>
            </a:r>
          </a:p>
        </p:txBody>
      </p:sp>
      <p:sp>
        <p:nvSpPr>
          <p:cNvPr id="19" name="TextBox 18"/>
          <p:cNvSpPr txBox="1"/>
          <p:nvPr/>
        </p:nvSpPr>
        <p:spPr bwMode="black">
          <a:xfrm>
            <a:off x="1960456" y="4971865"/>
            <a:ext cx="365806" cy="461665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</a:ln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2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TextBox 19"/>
          <p:cNvSpPr txBox="1"/>
          <p:nvPr/>
        </p:nvSpPr>
        <p:spPr bwMode="black">
          <a:xfrm>
            <a:off x="2531811" y="4787199"/>
            <a:ext cx="2761550" cy="830997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</a:ln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10000011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（次幂数加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127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，再转换）</a:t>
            </a:r>
          </a:p>
        </p:txBody>
      </p:sp>
      <p:sp>
        <p:nvSpPr>
          <p:cNvPr id="21" name="TextBox 20"/>
          <p:cNvSpPr txBox="1"/>
          <p:nvPr/>
        </p:nvSpPr>
        <p:spPr bwMode="black">
          <a:xfrm>
            <a:off x="5293361" y="4971865"/>
            <a:ext cx="5713552" cy="461665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</a:ln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0110101000000000000000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TextBox 21"/>
          <p:cNvSpPr txBox="1"/>
          <p:nvPr/>
        </p:nvSpPr>
        <p:spPr bwMode="black">
          <a:xfrm>
            <a:off x="627295" y="4997136"/>
            <a:ext cx="116410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22.625</a:t>
            </a:r>
            <a:endParaRPr lang="zh-CN" altLang="en-US" sz="240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6542430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14" grpId="0"/>
      <p:bldP spid="18" grpId="0"/>
      <p:bldP spid="19" grpId="0" animBg="1"/>
      <p:bldP spid="20" grpId="0" animBg="1"/>
      <p:bldP spid="21" grpId="0" animBg="1"/>
      <p:bldP spid="22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实数范围</a:t>
            </a:r>
          </a:p>
        </p:txBody>
      </p:sp>
      <p:graphicFrame>
        <p:nvGraphicFramePr>
          <p:cNvPr id="4" name="内容占位符 1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2177709"/>
              </p:ext>
            </p:extLst>
          </p:nvPr>
        </p:nvGraphicFramePr>
        <p:xfrm>
          <a:off x="571312" y="1348728"/>
          <a:ext cx="10969943" cy="2081176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{74C1A8A3-306A-4EB7-A6B1-4F7E0EB9C5D6}</a:tableStyleId>
              </a:tblPr>
              <a:tblGrid>
                <a:gridCol w="12379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36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04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13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566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09576">
                <a:tc>
                  <a:txBody>
                    <a:bodyPr/>
                    <a:lstStyle/>
                    <a:p>
                      <a:r>
                        <a:rPr lang="zh-CN" altLang="en-US" sz="2000">
                          <a:latin typeface="微软雅黑" pitchFamily="34" charset="-122"/>
                          <a:ea typeface="微软雅黑" pitchFamily="34" charset="-122"/>
                        </a:rPr>
                        <a:t>类型</a:t>
                      </a:r>
                    </a:p>
                  </a:txBody>
                  <a:tcPr marL="121888" marR="1218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>
                          <a:latin typeface="微软雅黑" pitchFamily="34" charset="-122"/>
                          <a:ea typeface="微软雅黑" pitchFamily="34" charset="-122"/>
                        </a:rPr>
                        <a:t>符号位</a:t>
                      </a:r>
                    </a:p>
                  </a:txBody>
                  <a:tcPr marL="121888" marR="1218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>
                          <a:latin typeface="微软雅黑" pitchFamily="34" charset="-122"/>
                          <a:ea typeface="微软雅黑" pitchFamily="34" charset="-122"/>
                        </a:rPr>
                        <a:t>关键字</a:t>
                      </a:r>
                    </a:p>
                  </a:txBody>
                  <a:tcPr marL="121888" marR="1218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>
                          <a:latin typeface="微软雅黑" pitchFamily="34" charset="-122"/>
                          <a:ea typeface="微软雅黑" pitchFamily="34" charset="-122"/>
                        </a:rPr>
                        <a:t>位数</a:t>
                      </a:r>
                    </a:p>
                  </a:txBody>
                  <a:tcPr marL="121888" marR="1218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>
                          <a:latin typeface="微软雅黑" pitchFamily="34" charset="-122"/>
                          <a:ea typeface="微软雅黑" pitchFamily="34" charset="-122"/>
                        </a:rPr>
                        <a:t>范围</a:t>
                      </a:r>
                    </a:p>
                  </a:txBody>
                  <a:tcPr marL="121888" marR="1218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2002">
                <a:tc rowSpan="3">
                  <a:txBody>
                    <a:bodyPr/>
                    <a:lstStyle/>
                    <a:p>
                      <a:pPr algn="ctr"/>
                      <a:r>
                        <a:rPr lang="zh-CN" altLang="en-US" sz="2800">
                          <a:latin typeface="微软雅黑" pitchFamily="34" charset="-122"/>
                          <a:ea typeface="微软雅黑" pitchFamily="34" charset="-122"/>
                        </a:rPr>
                        <a:t>实数</a:t>
                      </a:r>
                    </a:p>
                  </a:txBody>
                  <a:tcPr marL="121888" marR="1218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latin typeface="微软雅黑" pitchFamily="34" charset="-122"/>
                          <a:ea typeface="微软雅黑" pitchFamily="34" charset="-122"/>
                        </a:rPr>
                        <a:t>有</a:t>
                      </a:r>
                    </a:p>
                  </a:txBody>
                  <a:tcPr marL="121888" marR="1218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kern="120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float</a:t>
                      </a:r>
                    </a:p>
                  </a:txBody>
                  <a:tcPr marL="121888" marR="1218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latin typeface="微软雅黑" pitchFamily="34" charset="-122"/>
                          <a:ea typeface="微软雅黑" pitchFamily="34" charset="-122"/>
                        </a:rPr>
                        <a:t>32</a:t>
                      </a:r>
                      <a:endParaRPr lang="zh-CN" altLang="en-US" sz="20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000">
                          <a:latin typeface="微软雅黑" pitchFamily="34" charset="-122"/>
                          <a:ea typeface="微软雅黑" pitchFamily="34" charset="-122"/>
                        </a:rPr>
                        <a:t>-10</a:t>
                      </a:r>
                      <a:r>
                        <a:rPr kumimoji="1" lang="en-US" altLang="zh-CN" sz="2000" baseline="30000">
                          <a:latin typeface="微软雅黑" pitchFamily="34" charset="-122"/>
                          <a:ea typeface="微软雅黑" pitchFamily="34" charset="-122"/>
                        </a:rPr>
                        <a:t>38</a:t>
                      </a:r>
                      <a:r>
                        <a:rPr kumimoji="1" lang="zh-CN" altLang="en-US" sz="2000">
                          <a:latin typeface="微软雅黑" pitchFamily="34" charset="-122"/>
                          <a:ea typeface="微软雅黑" pitchFamily="34" charset="-122"/>
                        </a:rPr>
                        <a:t>~</a:t>
                      </a:r>
                      <a:r>
                        <a:rPr kumimoji="1" lang="en-US" altLang="zh-CN" sz="2000">
                          <a:latin typeface="微软雅黑" pitchFamily="34" charset="-122"/>
                          <a:ea typeface="微软雅黑" pitchFamily="34" charset="-122"/>
                        </a:rPr>
                        <a:t>10</a:t>
                      </a:r>
                      <a:r>
                        <a:rPr kumimoji="1" lang="en-US" altLang="zh-CN" sz="2000" baseline="30000">
                          <a:latin typeface="微软雅黑" pitchFamily="34" charset="-122"/>
                          <a:ea typeface="微软雅黑" pitchFamily="34" charset="-122"/>
                        </a:rPr>
                        <a:t>38</a:t>
                      </a:r>
                      <a:endParaRPr kumimoji="1" lang="en-US" altLang="zh-CN" sz="2000" b="1">
                        <a:solidFill>
                          <a:srgbClr val="2A4F86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2622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latin typeface="微软雅黑" pitchFamily="34" charset="-122"/>
                          <a:ea typeface="微软雅黑" pitchFamily="34" charset="-122"/>
                        </a:rPr>
                        <a:t>有</a:t>
                      </a:r>
                    </a:p>
                  </a:txBody>
                  <a:tcPr marL="121888" marR="1218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kern="120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double</a:t>
                      </a:r>
                    </a:p>
                  </a:txBody>
                  <a:tcPr marL="121888" marR="1218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latin typeface="微软雅黑" pitchFamily="34" charset="-122"/>
                          <a:ea typeface="微软雅黑" pitchFamily="34" charset="-122"/>
                        </a:rPr>
                        <a:t>64</a:t>
                      </a:r>
                      <a:endParaRPr lang="zh-CN" altLang="en-US" sz="20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CN" sz="2000">
                          <a:latin typeface="微软雅黑" pitchFamily="34" charset="-122"/>
                          <a:ea typeface="微软雅黑" pitchFamily="34" charset="-122"/>
                        </a:rPr>
                        <a:t>-10</a:t>
                      </a:r>
                      <a:r>
                        <a:rPr kumimoji="1" lang="en-US" altLang="zh-CN" sz="2000" baseline="30000">
                          <a:latin typeface="微软雅黑" pitchFamily="34" charset="-122"/>
                          <a:ea typeface="微软雅黑" pitchFamily="34" charset="-122"/>
                        </a:rPr>
                        <a:t>308</a:t>
                      </a:r>
                      <a:r>
                        <a:rPr kumimoji="1" lang="zh-CN" altLang="en-US" sz="2000">
                          <a:latin typeface="微软雅黑" pitchFamily="34" charset="-122"/>
                          <a:ea typeface="微软雅黑" pitchFamily="34" charset="-122"/>
                        </a:rPr>
                        <a:t>~</a:t>
                      </a:r>
                      <a:r>
                        <a:rPr kumimoji="1" lang="en-US" altLang="zh-CN" sz="2000">
                          <a:latin typeface="微软雅黑" pitchFamily="34" charset="-122"/>
                          <a:ea typeface="微软雅黑" pitchFamily="34" charset="-122"/>
                        </a:rPr>
                        <a:t>10</a:t>
                      </a:r>
                      <a:r>
                        <a:rPr kumimoji="1" lang="en-US" altLang="zh-CN" sz="2000" baseline="30000">
                          <a:latin typeface="微软雅黑" pitchFamily="34" charset="-122"/>
                          <a:ea typeface="微软雅黑" pitchFamily="34" charset="-122"/>
                        </a:rPr>
                        <a:t>308</a:t>
                      </a:r>
                      <a:endParaRPr lang="zh-CN" altLang="en-US" sz="20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3062">
                <a:tc vMerge="1">
                  <a:txBody>
                    <a:bodyPr/>
                    <a:lstStyle/>
                    <a:p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latin typeface="微软雅黑" pitchFamily="34" charset="-122"/>
                          <a:ea typeface="微软雅黑" pitchFamily="34" charset="-122"/>
                        </a:rPr>
                        <a:t>有</a:t>
                      </a:r>
                    </a:p>
                  </a:txBody>
                  <a:tcPr marL="121888" marR="1218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kern="120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long double</a:t>
                      </a:r>
                      <a:endParaRPr lang="zh-CN" altLang="en-US" sz="2400" kern="120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121888" marR="1218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latin typeface="微软雅黑" pitchFamily="34" charset="-122"/>
                          <a:ea typeface="微软雅黑" pitchFamily="34" charset="-122"/>
                        </a:rPr>
                        <a:t>64</a:t>
                      </a:r>
                      <a:endParaRPr lang="zh-CN" altLang="en-US" sz="20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CN" sz="2000">
                          <a:latin typeface="微软雅黑" pitchFamily="34" charset="-122"/>
                          <a:ea typeface="微软雅黑" pitchFamily="34" charset="-122"/>
                        </a:rPr>
                        <a:t>-10</a:t>
                      </a:r>
                      <a:r>
                        <a:rPr kumimoji="1" lang="en-US" altLang="zh-CN" sz="2000" baseline="30000">
                          <a:latin typeface="微软雅黑" pitchFamily="34" charset="-122"/>
                          <a:ea typeface="微软雅黑" pitchFamily="34" charset="-122"/>
                        </a:rPr>
                        <a:t>308</a:t>
                      </a:r>
                      <a:r>
                        <a:rPr kumimoji="1" lang="zh-CN" altLang="en-US" sz="2000">
                          <a:latin typeface="微软雅黑" pitchFamily="34" charset="-122"/>
                          <a:ea typeface="微软雅黑" pitchFamily="34" charset="-122"/>
                        </a:rPr>
                        <a:t>~</a:t>
                      </a:r>
                      <a:r>
                        <a:rPr kumimoji="1" lang="en-US" altLang="zh-CN" sz="2000">
                          <a:latin typeface="微软雅黑" pitchFamily="34" charset="-122"/>
                          <a:ea typeface="微软雅黑" pitchFamily="34" charset="-122"/>
                        </a:rPr>
                        <a:t>10</a:t>
                      </a:r>
                      <a:r>
                        <a:rPr kumimoji="1" lang="en-US" altLang="zh-CN" sz="2000" baseline="30000">
                          <a:latin typeface="微软雅黑" pitchFamily="34" charset="-122"/>
                          <a:ea typeface="微软雅黑" pitchFamily="34" charset="-122"/>
                        </a:rPr>
                        <a:t>308</a:t>
                      </a:r>
                      <a:endParaRPr lang="zh-CN" altLang="en-US" sz="20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 Box 1141"/>
          <p:cNvSpPr txBox="1">
            <a:spLocks noChangeArrowheads="1"/>
          </p:cNvSpPr>
          <p:nvPr/>
        </p:nvSpPr>
        <p:spPr bwMode="auto">
          <a:xfrm>
            <a:off x="693812" y="3714752"/>
            <a:ext cx="10093941" cy="463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r>
              <a:rPr lang="en-US" altLang="zh-CN" sz="2400" err="1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sizeof</a:t>
            </a:r>
            <a:r>
              <a:rPr lang="en-US" altLang="zh-CN" sz="240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400">
                <a:solidFill>
                  <a:schemeClr val="tx1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float</a:t>
            </a:r>
            <a:r>
              <a:rPr lang="en-US" altLang="zh-CN" sz="240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)  </a:t>
            </a:r>
            <a:r>
              <a:rPr lang="zh-CN" altLang="en-US" sz="240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≤ </a:t>
            </a:r>
            <a:r>
              <a:rPr lang="en-US" altLang="zh-CN" sz="2400" err="1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sizeof</a:t>
            </a:r>
            <a:r>
              <a:rPr lang="en-US" altLang="zh-CN" sz="240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400">
                <a:solidFill>
                  <a:schemeClr val="tx1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double)</a:t>
            </a:r>
            <a:r>
              <a:rPr lang="zh-CN" altLang="en-US" sz="2400">
                <a:solidFill>
                  <a:schemeClr val="tx1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40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≤ </a:t>
            </a:r>
            <a:r>
              <a:rPr lang="en-US" altLang="zh-CN" sz="2400" err="1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sizeof</a:t>
            </a:r>
            <a:r>
              <a:rPr lang="en-US" altLang="zh-CN" sz="240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400">
                <a:solidFill>
                  <a:schemeClr val="tx1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long double</a:t>
            </a:r>
            <a:r>
              <a:rPr lang="en-US" altLang="zh-CN" sz="240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en-US" altLang="zh-CN" sz="2400">
              <a:solidFill>
                <a:srgbClr val="3333FF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675716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实型范围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52252" y="1570040"/>
            <a:ext cx="10424741" cy="488851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810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ts val="3360"/>
              </a:lnSpc>
              <a:defRPr/>
            </a:pPr>
            <a:r>
              <a:rPr lang="en-US" altLang="zh-CN" sz="2800" b="1">
                <a:latin typeface="Consolas" panose="020B0609020204030204" pitchFamily="49" charset="0"/>
                <a:ea typeface="微软雅黑" pitchFamily="34" charset="-122"/>
              </a:rPr>
              <a:t>/* </a:t>
            </a:r>
            <a:r>
              <a:rPr lang="en-US" altLang="zh-CN" sz="2800" b="1" err="1">
                <a:latin typeface="Consolas" panose="020B0609020204030204" pitchFamily="49" charset="0"/>
                <a:ea typeface="微软雅黑" pitchFamily="34" charset="-122"/>
              </a:rPr>
              <a:t>float.h</a:t>
            </a:r>
            <a:r>
              <a:rPr lang="en-US" altLang="zh-CN" sz="2800" b="1">
                <a:latin typeface="Consolas" panose="020B0609020204030204" pitchFamily="49" charset="0"/>
                <a:ea typeface="微软雅黑" pitchFamily="34" charset="-122"/>
              </a:rPr>
              <a:t> </a:t>
            </a:r>
            <a:r>
              <a:rPr lang="zh-CN" altLang="en-US" sz="2800" b="1">
                <a:latin typeface="Consolas" panose="020B0609020204030204" pitchFamily="49" charset="0"/>
                <a:ea typeface="微软雅黑" pitchFamily="34" charset="-122"/>
              </a:rPr>
              <a:t>中的部分内容 *</a:t>
            </a:r>
            <a:r>
              <a:rPr lang="en-US" altLang="zh-CN" sz="2800" b="1">
                <a:latin typeface="Consolas" panose="020B0609020204030204" pitchFamily="49" charset="0"/>
                <a:ea typeface="微软雅黑" pitchFamily="34" charset="-122"/>
              </a:rPr>
              <a:t>/</a:t>
            </a:r>
          </a:p>
          <a:p>
            <a:pPr>
              <a:lnSpc>
                <a:spcPts val="3360"/>
              </a:lnSpc>
              <a:defRPr/>
            </a:pPr>
            <a:r>
              <a:rPr lang="en-US" altLang="zh-CN" sz="2800" b="1">
                <a:solidFill>
                  <a:srgbClr val="000066"/>
                </a:solidFill>
                <a:latin typeface="Consolas" panose="020B0609020204030204" pitchFamily="49" charset="0"/>
                <a:ea typeface="微软雅黑" pitchFamily="34" charset="-122"/>
              </a:rPr>
              <a:t>#define FLT_DIG                   6</a:t>
            </a:r>
          </a:p>
          <a:p>
            <a:pPr>
              <a:lnSpc>
                <a:spcPts val="3360"/>
              </a:lnSpc>
              <a:defRPr/>
            </a:pPr>
            <a:r>
              <a:rPr lang="en-US" altLang="zh-CN" sz="2800" b="1">
                <a:solidFill>
                  <a:srgbClr val="000066"/>
                </a:solidFill>
                <a:latin typeface="Consolas" panose="020B0609020204030204" pitchFamily="49" charset="0"/>
                <a:ea typeface="微软雅黑" pitchFamily="34" charset="-122"/>
              </a:rPr>
              <a:t>#define FLT_EPSILON               1.192092896e-07F</a:t>
            </a:r>
          </a:p>
          <a:p>
            <a:pPr>
              <a:lnSpc>
                <a:spcPts val="3360"/>
              </a:lnSpc>
              <a:defRPr/>
            </a:pPr>
            <a:r>
              <a:rPr lang="en-US" altLang="zh-CN" sz="2800" b="1">
                <a:solidFill>
                  <a:srgbClr val="000066"/>
                </a:solidFill>
                <a:latin typeface="Consolas" panose="020B0609020204030204" pitchFamily="49" charset="0"/>
                <a:ea typeface="微软雅黑" pitchFamily="34" charset="-122"/>
              </a:rPr>
              <a:t>#define FLT_MANT_DIG              24</a:t>
            </a:r>
          </a:p>
          <a:p>
            <a:pPr>
              <a:lnSpc>
                <a:spcPts val="3360"/>
              </a:lnSpc>
              <a:defRPr/>
            </a:pPr>
            <a:r>
              <a:rPr lang="en-US" altLang="zh-CN" sz="2800" b="1">
                <a:solidFill>
                  <a:srgbClr val="000066"/>
                </a:solidFill>
                <a:latin typeface="Consolas" panose="020B0609020204030204" pitchFamily="49" charset="0"/>
                <a:ea typeface="微软雅黑" pitchFamily="34" charset="-122"/>
              </a:rPr>
              <a:t>#define FLT_MAX                   3.402823466e+38F</a:t>
            </a:r>
          </a:p>
          <a:p>
            <a:pPr>
              <a:lnSpc>
                <a:spcPts val="3360"/>
              </a:lnSpc>
              <a:defRPr/>
            </a:pPr>
            <a:r>
              <a:rPr lang="en-US" altLang="zh-CN" sz="2800" b="1">
                <a:solidFill>
                  <a:srgbClr val="000066"/>
                </a:solidFill>
                <a:latin typeface="Consolas" panose="020B0609020204030204" pitchFamily="49" charset="0"/>
                <a:ea typeface="微软雅黑" pitchFamily="34" charset="-122"/>
              </a:rPr>
              <a:t>#define FLT_MAX_10_EXP            38</a:t>
            </a:r>
          </a:p>
          <a:p>
            <a:pPr>
              <a:lnSpc>
                <a:spcPts val="3360"/>
              </a:lnSpc>
              <a:defRPr/>
            </a:pPr>
            <a:r>
              <a:rPr lang="en-US" altLang="zh-CN" sz="2800" b="1">
                <a:solidFill>
                  <a:srgbClr val="000066"/>
                </a:solidFill>
                <a:latin typeface="Consolas" panose="020B0609020204030204" pitchFamily="49" charset="0"/>
                <a:ea typeface="微软雅黑" pitchFamily="34" charset="-122"/>
              </a:rPr>
              <a:t>#define FLT_MAX_EXP               128</a:t>
            </a:r>
          </a:p>
          <a:p>
            <a:pPr>
              <a:lnSpc>
                <a:spcPts val="3360"/>
              </a:lnSpc>
              <a:defRPr/>
            </a:pPr>
            <a:r>
              <a:rPr lang="en-US" altLang="zh-CN" sz="2800" b="1">
                <a:solidFill>
                  <a:srgbClr val="000066"/>
                </a:solidFill>
                <a:latin typeface="Consolas" panose="020B0609020204030204" pitchFamily="49" charset="0"/>
                <a:ea typeface="微软雅黑" pitchFamily="34" charset="-122"/>
              </a:rPr>
              <a:t>#define FLT_MIN                   1.175494351e-38F</a:t>
            </a:r>
          </a:p>
          <a:p>
            <a:pPr>
              <a:lnSpc>
                <a:spcPts val="3360"/>
              </a:lnSpc>
              <a:defRPr/>
            </a:pPr>
            <a:r>
              <a:rPr lang="en-US" altLang="zh-CN" sz="2800" b="1">
                <a:solidFill>
                  <a:srgbClr val="000066"/>
                </a:solidFill>
                <a:latin typeface="Consolas" panose="020B0609020204030204" pitchFamily="49" charset="0"/>
                <a:ea typeface="微软雅黑" pitchFamily="34" charset="-122"/>
              </a:rPr>
              <a:t>#define FLT_MIN_10_EXP            (-37)</a:t>
            </a:r>
          </a:p>
          <a:p>
            <a:pPr>
              <a:lnSpc>
                <a:spcPts val="3360"/>
              </a:lnSpc>
              <a:defRPr/>
            </a:pPr>
            <a:r>
              <a:rPr lang="en-US" altLang="zh-CN" sz="2800" b="1">
                <a:solidFill>
                  <a:srgbClr val="000066"/>
                </a:solidFill>
                <a:latin typeface="Consolas" panose="020B0609020204030204" pitchFamily="49" charset="0"/>
                <a:ea typeface="微软雅黑" pitchFamily="34" charset="-122"/>
              </a:rPr>
              <a:t>#define FLT_MIN_EXP               (-125)          </a:t>
            </a:r>
          </a:p>
          <a:p>
            <a:pPr>
              <a:lnSpc>
                <a:spcPts val="3360"/>
              </a:lnSpc>
              <a:defRPr/>
            </a:pPr>
            <a:r>
              <a:rPr lang="en-US" altLang="zh-CN" sz="2800" b="1">
                <a:solidFill>
                  <a:srgbClr val="000066"/>
                </a:solidFill>
                <a:latin typeface="Consolas" panose="020B0609020204030204" pitchFamily="49" charset="0"/>
                <a:ea typeface="微软雅黑" pitchFamily="34" charset="-122"/>
              </a:rPr>
              <a:t>………</a:t>
            </a:r>
            <a:endParaRPr lang="zh-CN" altLang="en-US" sz="2800" b="1">
              <a:solidFill>
                <a:srgbClr val="000066"/>
              </a:solidFill>
              <a:latin typeface="Consolas" panose="020B0609020204030204" pitchFamily="49" charset="0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37828" y="908720"/>
            <a:ext cx="6092825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Clr>
                <a:schemeClr val="bg2">
                  <a:lumMod val="50000"/>
                </a:schemeClr>
              </a:buClr>
              <a:buFont typeface="Wingdings" pitchFamily="2" charset="2"/>
              <a:buChar char="v"/>
            </a:pPr>
            <a:r>
              <a:rPr lang="zh-CN" altLang="en-US" sz="3200">
                <a:latin typeface="微软雅黑" pitchFamily="34" charset="-122"/>
                <a:ea typeface="微软雅黑" pitchFamily="34" charset="-122"/>
              </a:rPr>
              <a:t>数据的范围</a:t>
            </a:r>
            <a:r>
              <a:rPr lang="en-US" altLang="zh-CN" sz="3200">
                <a:latin typeface="微软雅黑" pitchFamily="34" charset="-122"/>
                <a:ea typeface="微软雅黑" pitchFamily="34" charset="-122"/>
              </a:rPr>
              <a:t> &lt;</a:t>
            </a:r>
            <a:r>
              <a:rPr lang="en-US" altLang="zh-CN" sz="3200" err="1">
                <a:latin typeface="微软雅黑" pitchFamily="34" charset="-122"/>
                <a:ea typeface="微软雅黑" pitchFamily="34" charset="-122"/>
              </a:rPr>
              <a:t>float.h</a:t>
            </a:r>
            <a:r>
              <a:rPr lang="en-US" altLang="zh-CN" sz="3200">
                <a:latin typeface="微软雅黑" pitchFamily="34" charset="-122"/>
                <a:ea typeface="微软雅黑" pitchFamily="34" charset="-122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040835540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实型数据小结</a:t>
            </a: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053852" y="1268760"/>
            <a:ext cx="10287000" cy="4464496"/>
          </a:xfrm>
        </p:spPr>
        <p:txBody>
          <a:bodyPr/>
          <a:lstStyle/>
          <a:p>
            <a:pPr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v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实型数据无法精确表示所有的数字。</a:t>
            </a: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v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每一种实型数据都有自己的有效位数和精度。</a:t>
            </a: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v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实型数据</a:t>
            </a:r>
            <a:r>
              <a:rPr lang="zh-CN" altLang="en-US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无法直接判等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v"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637040"/>
      </p:ext>
    </p:extLst>
  </p:cSld>
  <p:clrMapOvr>
    <a:masterClrMapping/>
  </p:clrMapOvr>
  <p:transition spd="med"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数据类型</a:t>
            </a: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136004" y="1124744"/>
            <a:ext cx="10287000" cy="4464496"/>
          </a:xfrm>
        </p:spPr>
        <p:txBody>
          <a:bodyPr/>
          <a:lstStyle/>
          <a:p>
            <a:pPr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v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根据实际需要设计相应类型的变量</a:t>
            </a: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pPr lvl="1"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u"/>
            </a:pPr>
            <a:r>
              <a:rPr lang="en-US" altLang="zh-CN" sz="2800">
                <a:latin typeface="微软雅黑" pitchFamily="34" charset="-122"/>
                <a:ea typeface="微软雅黑" pitchFamily="34" charset="-122"/>
              </a:rPr>
              <a:t>char style = ‘A’;</a:t>
            </a:r>
          </a:p>
          <a:p>
            <a:pPr lvl="1"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u"/>
            </a:pPr>
            <a:r>
              <a:rPr lang="en-US" altLang="zh-CN" sz="2800">
                <a:latin typeface="微软雅黑" pitchFamily="34" charset="-122"/>
                <a:ea typeface="微软雅黑" pitchFamily="34" charset="-122"/>
              </a:rPr>
              <a:t>short age = 3;</a:t>
            </a:r>
          </a:p>
          <a:p>
            <a:pPr lvl="1"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u"/>
            </a:pPr>
            <a:r>
              <a:rPr lang="en-US" altLang="zh-CN" sz="280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2800">
                <a:latin typeface="微软雅黑" pitchFamily="34" charset="-122"/>
                <a:ea typeface="微软雅黑" pitchFamily="34" charset="-122"/>
              </a:rPr>
              <a:t> income = 2000;</a:t>
            </a:r>
          </a:p>
          <a:p>
            <a:pPr lvl="1"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u"/>
            </a:pPr>
            <a:r>
              <a:rPr lang="en-US" altLang="zh-CN" sz="2800">
                <a:latin typeface="微软雅黑" pitchFamily="34" charset="-122"/>
                <a:ea typeface="微软雅黑" pitchFamily="34" charset="-122"/>
              </a:rPr>
              <a:t>long stars = 3799900;</a:t>
            </a:r>
          </a:p>
          <a:p>
            <a:pPr lvl="1"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u"/>
            </a:pPr>
            <a:r>
              <a:rPr lang="en-US" altLang="zh-CN" sz="2800">
                <a:latin typeface="微软雅黑" pitchFamily="34" charset="-122"/>
                <a:ea typeface="微软雅黑" pitchFamily="34" charset="-122"/>
              </a:rPr>
              <a:t>float money = 6.32;</a:t>
            </a:r>
          </a:p>
          <a:p>
            <a:pPr lvl="1"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u"/>
            </a:pPr>
            <a:r>
              <a:rPr lang="en-US" altLang="zh-CN" sz="2800">
                <a:latin typeface="微软雅黑" pitchFamily="34" charset="-122"/>
                <a:ea typeface="微软雅黑" pitchFamily="34" charset="-122"/>
              </a:rPr>
              <a:t>double distance;</a:t>
            </a:r>
          </a:p>
          <a:p>
            <a:pPr lvl="1"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u"/>
            </a:pPr>
            <a:r>
              <a:rPr lang="en-US" altLang="zh-CN" sz="2800">
                <a:latin typeface="微软雅黑" pitchFamily="34" charset="-122"/>
                <a:ea typeface="微软雅黑" pitchFamily="34" charset="-122"/>
              </a:rPr>
              <a:t>long double root;</a:t>
            </a:r>
          </a:p>
          <a:p>
            <a:pPr lvl="1"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u"/>
            </a:pPr>
            <a:r>
              <a:rPr lang="en-US" altLang="zh-CN" sz="2800">
                <a:latin typeface="微软雅黑" pitchFamily="34" charset="-122"/>
                <a:ea typeface="微软雅黑" pitchFamily="34" charset="-122"/>
              </a:rPr>
              <a:t>……</a:t>
            </a:r>
            <a:endParaRPr lang="zh-CN" altLang="en-US" sz="280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7553481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问题求解与算法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16757" y="1160449"/>
            <a:ext cx="10009112" cy="1339929"/>
          </a:xfrm>
        </p:spPr>
        <p:txBody>
          <a:bodyPr/>
          <a:lstStyle/>
          <a:p>
            <a:pPr>
              <a:lnSpc>
                <a:spcPct val="150000"/>
              </a:lnSpc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任意给定一元二次方程</a:t>
            </a:r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ax</a:t>
            </a:r>
            <a:r>
              <a:rPr lang="en-US" altLang="zh-CN" sz="3200" baseline="3000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+bx+c=0(a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不为零</a:t>
            </a:r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，设计一个算法，求解这个方程。</a:t>
            </a:r>
            <a:endParaRPr lang="zh-CN" altLang="en-US" sz="3200" baseline="30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95833" y="2924944"/>
            <a:ext cx="5791106" cy="2002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003297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数据类型练习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04705" y="1701383"/>
            <a:ext cx="10174283" cy="460793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8100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marL="365760" indent="-256032" eaLnBrk="0" hangingPunct="0">
              <a:buClr>
                <a:schemeClr val="accent1"/>
              </a:buClr>
              <a:buSzPct val="68000"/>
              <a:defRPr/>
            </a:pPr>
            <a:r>
              <a:rPr lang="en-US" altLang="zh-CN" sz="2400" b="1">
                <a:latin typeface="Consolas" pitchFamily="49" charset="0"/>
                <a:cs typeface="Consolas" pitchFamily="49" charset="0"/>
              </a:rPr>
              <a:t>#include &lt;</a:t>
            </a:r>
            <a:r>
              <a:rPr lang="en-US" altLang="zh-CN" sz="2400" b="1" err="1">
                <a:latin typeface="Consolas" pitchFamily="49" charset="0"/>
                <a:cs typeface="Consolas" pitchFamily="49" charset="0"/>
              </a:rPr>
              <a:t>stdio.h</a:t>
            </a:r>
            <a:r>
              <a:rPr lang="en-US" altLang="zh-CN" sz="2400" b="1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365760" indent="-256032" eaLnBrk="0" hangingPunct="0">
              <a:buClr>
                <a:schemeClr val="accent1"/>
              </a:buClr>
              <a:buSzPct val="68000"/>
              <a:defRPr/>
            </a:pPr>
            <a:r>
              <a:rPr lang="en-US" altLang="zh-CN" sz="2400" b="1">
                <a:latin typeface="Consolas" pitchFamily="49" charset="0"/>
                <a:cs typeface="Consolas" pitchFamily="49" charset="0"/>
              </a:rPr>
              <a:t>int main(void)</a:t>
            </a:r>
          </a:p>
          <a:p>
            <a:pPr marL="365760" indent="-256032" eaLnBrk="0" hangingPunct="0">
              <a:buClr>
                <a:schemeClr val="accent1"/>
              </a:buClr>
              <a:buSzPct val="68000"/>
              <a:defRPr/>
            </a:pPr>
            <a:r>
              <a:rPr lang="en-US" altLang="zh-CN" sz="2400" b="1">
                <a:latin typeface="Consolas" pitchFamily="49" charset="0"/>
                <a:cs typeface="Consolas" pitchFamily="49" charset="0"/>
              </a:rPr>
              <a:t>{</a:t>
            </a:r>
          </a:p>
          <a:p>
            <a:pPr marL="365760" indent="-256032" eaLnBrk="0" hangingPunct="0">
              <a:buClr>
                <a:schemeClr val="accent1"/>
              </a:buClr>
              <a:buSzPct val="68000"/>
              <a:defRPr/>
            </a:pPr>
            <a:r>
              <a:rPr lang="pt-BR" altLang="zh-CN" sz="2400" b="1">
                <a:latin typeface="Consolas" pitchFamily="49" charset="0"/>
                <a:cs typeface="Consolas" pitchFamily="49" charset="0"/>
              </a:rPr>
              <a:t>    </a:t>
            </a:r>
            <a:r>
              <a:rPr lang="pt-BR" altLang="zh-CN" sz="2400" b="1">
                <a:solidFill>
                  <a:schemeClr val="tx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unsigned int </a:t>
            </a:r>
            <a:r>
              <a:rPr lang="pt-BR" altLang="zh-CN" sz="2400" b="1">
                <a:latin typeface="Consolas" pitchFamily="49" charset="0"/>
                <a:cs typeface="Consolas" pitchFamily="49" charset="0"/>
              </a:rPr>
              <a:t>n; </a:t>
            </a:r>
          </a:p>
          <a:p>
            <a:pPr marL="365760" indent="-256032" eaLnBrk="0" hangingPunct="0">
              <a:buClr>
                <a:schemeClr val="accent1"/>
              </a:buClr>
              <a:buSzPct val="68000"/>
              <a:defRPr/>
            </a:pPr>
            <a:r>
              <a:rPr lang="en-US" altLang="zh-CN" sz="2400" b="1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zh-CN" sz="2400" b="1">
                <a:solidFill>
                  <a:schemeClr val="tx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unsigned long </a:t>
            </a:r>
            <a:r>
              <a:rPr lang="en-US" altLang="zh-CN" sz="2400" b="1" err="1">
                <a:solidFill>
                  <a:schemeClr val="tx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long</a:t>
            </a:r>
            <a:r>
              <a:rPr lang="en-US" altLang="zh-CN" sz="2400" b="1">
                <a:solidFill>
                  <a:schemeClr val="tx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2400" b="1">
                <a:latin typeface="Consolas" pitchFamily="49" charset="0"/>
                <a:cs typeface="Consolas" pitchFamily="49" charset="0"/>
              </a:rPr>
              <a:t>sum; </a:t>
            </a:r>
          </a:p>
          <a:p>
            <a:pPr marL="365760" indent="-256032" eaLnBrk="0" hangingPunct="0">
              <a:buClr>
                <a:schemeClr val="accent1"/>
              </a:buClr>
              <a:buSzPct val="68000"/>
              <a:defRPr/>
            </a:pPr>
            <a:r>
              <a:rPr lang="en-US" altLang="zh-CN" sz="2400" b="1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zh-CN" sz="2400" b="1" err="1">
                <a:latin typeface="Consolas" pitchFamily="49" charset="0"/>
                <a:cs typeface="Consolas" pitchFamily="49" charset="0"/>
              </a:rPr>
              <a:t>printf</a:t>
            </a:r>
            <a:r>
              <a:rPr lang="en-US" altLang="zh-CN" sz="2400" b="1">
                <a:latin typeface="Consolas" pitchFamily="49" charset="0"/>
                <a:cs typeface="Consolas" pitchFamily="49" charset="0"/>
              </a:rPr>
              <a:t>("</a:t>
            </a:r>
            <a:r>
              <a:rPr lang="zh-CN" altLang="en-US" sz="2400" b="1">
                <a:latin typeface="Consolas" pitchFamily="49" charset="0"/>
                <a:cs typeface="Consolas" pitchFamily="49" charset="0"/>
              </a:rPr>
              <a:t>请输入</a:t>
            </a:r>
            <a:r>
              <a:rPr lang="en-US" altLang="zh-CN" sz="2400" b="1">
                <a:latin typeface="Consolas" pitchFamily="49" charset="0"/>
                <a:cs typeface="Consolas" pitchFamily="49" charset="0"/>
              </a:rPr>
              <a:t>n</a:t>
            </a:r>
            <a:r>
              <a:rPr lang="zh-CN" altLang="en-US" sz="2400" b="1">
                <a:latin typeface="Consolas" pitchFamily="49" charset="0"/>
                <a:cs typeface="Consolas" pitchFamily="49" charset="0"/>
              </a:rPr>
              <a:t>值</a:t>
            </a:r>
            <a:r>
              <a:rPr lang="en-US" altLang="zh-CN" sz="2400" b="1">
                <a:latin typeface="Consolas" pitchFamily="49" charset="0"/>
                <a:cs typeface="Consolas" pitchFamily="49" charset="0"/>
              </a:rPr>
              <a:t>:");</a:t>
            </a:r>
          </a:p>
          <a:p>
            <a:pPr marL="365760" indent="-256032" eaLnBrk="0" hangingPunct="0">
              <a:buClr>
                <a:schemeClr val="accent1"/>
              </a:buClr>
              <a:buSzPct val="68000"/>
              <a:defRPr/>
            </a:pPr>
            <a:r>
              <a:rPr lang="en-US" altLang="zh-CN" sz="2400" b="1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zh-CN" sz="2400" b="1" err="1">
                <a:latin typeface="Consolas" pitchFamily="49" charset="0"/>
                <a:cs typeface="Consolas" pitchFamily="49" charset="0"/>
              </a:rPr>
              <a:t>scanf</a:t>
            </a:r>
            <a:r>
              <a:rPr lang="en-US" altLang="zh-CN" sz="2400" b="1">
                <a:latin typeface="Consolas" pitchFamily="49" charset="0"/>
                <a:cs typeface="Consolas" pitchFamily="49" charset="0"/>
              </a:rPr>
              <a:t>("%u", &amp;n);</a:t>
            </a:r>
          </a:p>
          <a:p>
            <a:pPr marL="365760" indent="-256032" eaLnBrk="0" hangingPunct="0">
              <a:buClr>
                <a:schemeClr val="accent1"/>
              </a:buClr>
              <a:buSzPct val="68000"/>
              <a:defRPr/>
            </a:pPr>
            <a:r>
              <a:rPr lang="en-US" altLang="zh-CN" sz="2400" b="1">
                <a:latin typeface="Consolas" pitchFamily="49" charset="0"/>
                <a:cs typeface="Consolas" pitchFamily="49" charset="0"/>
              </a:rPr>
              <a:t>    sum = n * (n +1) /2; </a:t>
            </a:r>
          </a:p>
          <a:p>
            <a:pPr marL="365760" indent="-256032" eaLnBrk="0" hangingPunct="0">
              <a:buClr>
                <a:schemeClr val="accent1"/>
              </a:buClr>
              <a:buSzPct val="68000"/>
              <a:defRPr/>
            </a:pPr>
            <a:r>
              <a:rPr lang="en-US" altLang="zh-CN" sz="2400" b="1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zh-CN" sz="2400" b="1" err="1">
                <a:latin typeface="Consolas" pitchFamily="49" charset="0"/>
                <a:cs typeface="Consolas" pitchFamily="49" charset="0"/>
              </a:rPr>
              <a:t>printf</a:t>
            </a:r>
            <a:r>
              <a:rPr lang="en-US" altLang="zh-CN" sz="2400" b="1">
                <a:latin typeface="Consolas" pitchFamily="49" charset="0"/>
                <a:cs typeface="Consolas" pitchFamily="49" charset="0"/>
              </a:rPr>
              <a:t>("1+2+...+n(n=%u)=%</a:t>
            </a:r>
            <a:r>
              <a:rPr lang="en-US" altLang="zh-CN" sz="2400" b="1" err="1">
                <a:latin typeface="Consolas" pitchFamily="49" charset="0"/>
                <a:cs typeface="Consolas" pitchFamily="49" charset="0"/>
              </a:rPr>
              <a:t>llu</a:t>
            </a:r>
            <a:r>
              <a:rPr lang="en-US" altLang="zh-CN" sz="2400" b="1">
                <a:latin typeface="Consolas" pitchFamily="49" charset="0"/>
                <a:cs typeface="Consolas" pitchFamily="49" charset="0"/>
              </a:rPr>
              <a:t>.\n", n, sum);</a:t>
            </a:r>
          </a:p>
          <a:p>
            <a:pPr marL="365760" indent="-256032" eaLnBrk="0" hangingPunct="0">
              <a:buClr>
                <a:schemeClr val="accent1"/>
              </a:buClr>
              <a:buSzPct val="68000"/>
              <a:defRPr/>
            </a:pPr>
            <a:r>
              <a:rPr lang="en-US" altLang="zh-CN" sz="2400" b="1">
                <a:latin typeface="Consolas" pitchFamily="49" charset="0"/>
                <a:cs typeface="Consolas" pitchFamily="49" charset="0"/>
              </a:rPr>
              <a:t>    </a:t>
            </a:r>
          </a:p>
          <a:p>
            <a:pPr marL="365760" indent="-256032" eaLnBrk="0" hangingPunct="0">
              <a:buClr>
                <a:schemeClr val="accent1"/>
              </a:buClr>
              <a:buSzPct val="68000"/>
              <a:defRPr/>
            </a:pPr>
            <a:r>
              <a:rPr lang="en-US" altLang="zh-CN" sz="2400" b="1">
                <a:latin typeface="Consolas" pitchFamily="49" charset="0"/>
                <a:cs typeface="Consolas" pitchFamily="49" charset="0"/>
              </a:rPr>
              <a:t>    return 0;</a:t>
            </a:r>
          </a:p>
          <a:p>
            <a:pPr marL="365760" indent="-256032" eaLnBrk="0" hangingPunct="0">
              <a:buClr>
                <a:schemeClr val="accent1"/>
              </a:buClr>
              <a:buSzPct val="68000"/>
              <a:defRPr/>
            </a:pPr>
            <a:r>
              <a:rPr lang="en-US" altLang="zh-CN" sz="2400" b="1">
                <a:latin typeface="Consolas" pitchFamily="49" charset="0"/>
                <a:cs typeface="Consolas" pitchFamily="49" charset="0"/>
              </a:rPr>
              <a:t>}</a:t>
            </a:r>
            <a:endParaRPr lang="zh-CN" altLang="en-US" sz="2400" b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44814" y="1084496"/>
            <a:ext cx="92448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例：</a:t>
            </a:r>
            <a:r>
              <a:rPr lang="en-US" altLang="zh-CN" sz="280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编程输出</a:t>
            </a:r>
            <a:r>
              <a:rPr lang="en-US" altLang="zh-CN" sz="2800">
                <a:latin typeface="微软雅黑" pitchFamily="34" charset="-122"/>
                <a:ea typeface="微软雅黑" pitchFamily="34" charset="-122"/>
              </a:rPr>
              <a:t>1+2+...+n </a:t>
            </a: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的值，</a:t>
            </a:r>
            <a:r>
              <a:rPr lang="en-US" altLang="zh-CN" sz="2800">
                <a:latin typeface="微软雅黑" pitchFamily="34" charset="-122"/>
                <a:ea typeface="微软雅黑" pitchFamily="34" charset="-122"/>
              </a:rPr>
              <a:t>n </a:t>
            </a: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由用户从键盘上输入。</a:t>
            </a:r>
          </a:p>
        </p:txBody>
      </p:sp>
    </p:spTree>
    <p:extLst>
      <p:ext uri="{BB962C8B-B14F-4D97-AF65-F5344CB8AC3E}">
        <p14:creationId xmlns:p14="http://schemas.microsoft.com/office/powerpoint/2010/main" val="39424181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数据类型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53852" y="1628800"/>
            <a:ext cx="10287000" cy="4464496"/>
          </a:xfrm>
        </p:spPr>
        <p:txBody>
          <a:bodyPr/>
          <a:lstStyle/>
          <a:p>
            <a:pPr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v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每种数据类型所占内存字节数、所能表示的数据范围、数据表示的形式以及这个类型数据所能进行的操作都是不同。</a:t>
            </a: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v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要根据实际需要选择合适的数据类型定义变量。</a:t>
            </a:r>
          </a:p>
        </p:txBody>
      </p:sp>
      <p:pic>
        <p:nvPicPr>
          <p:cNvPr id="5" name="Picture 3" descr="C:\Documents and Settings\Administrator.9D8004145E8544A\Local Settings\Temporary Internet Files\Content.IE5\4DEBS5Y3\MCj0435278000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14692" y="4077072"/>
            <a:ext cx="2708628" cy="14097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65373723"/>
      </p:ext>
    </p:extLst>
  </p:cSld>
  <p:clrMapOvr>
    <a:masterClrMapping/>
  </p:clrMapOvr>
  <p:transition spd="med">
    <p:fad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本讲授课内容</a:t>
            </a:r>
          </a:p>
        </p:txBody>
      </p:sp>
      <p:sp>
        <p:nvSpPr>
          <p:cNvPr id="5" name="自选图形 3"/>
          <p:cNvSpPr>
            <a:spLocks noChangeArrowheads="1"/>
          </p:cNvSpPr>
          <p:nvPr/>
        </p:nvSpPr>
        <p:spPr bwMode="ltGray">
          <a:xfrm rot="5400000">
            <a:off x="-2462669" y="643840"/>
            <a:ext cx="4824413" cy="6432337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flip="none" rotWithShape="1">
            <a:gsLst>
              <a:gs pos="0">
                <a:schemeClr val="bg2">
                  <a:shade val="30000"/>
                  <a:satMod val="115000"/>
                  <a:alpha val="75000"/>
                  <a:lumMod val="73000"/>
                </a:schemeClr>
              </a:gs>
              <a:gs pos="50000">
                <a:schemeClr val="bg2">
                  <a:lumMod val="50000"/>
                  <a:shade val="67500"/>
                  <a:satMod val="115000"/>
                </a:schemeClr>
              </a:gs>
              <a:gs pos="100000">
                <a:schemeClr val="bg2">
                  <a:lumMod val="50000"/>
                  <a:shade val="100000"/>
                  <a:satMod val="115000"/>
                </a:schemeClr>
              </a:gs>
            </a:gsLst>
            <a:lin ang="0" scaled="1"/>
            <a:tileRect/>
          </a:gradFill>
          <a:ln w="9525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6" name="自选图形 4"/>
          <p:cNvSpPr>
            <a:spLocks noChangeArrowheads="1"/>
          </p:cNvSpPr>
          <p:nvPr/>
        </p:nvSpPr>
        <p:spPr bwMode="ltGray">
          <a:xfrm rot="5400000" flipH="1">
            <a:off x="-2017182" y="1256395"/>
            <a:ext cx="4032250" cy="5237386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bg2">
              <a:lumMod val="50000"/>
              <a:alpha val="75000"/>
            </a:schemeClr>
          </a:solidFill>
          <a:ln w="0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>
            <a:off x="9478788" y="4602188"/>
            <a:ext cx="1684428" cy="449263"/>
            <a:chOff x="8589313" y="1800225"/>
            <a:chExt cx="1684428" cy="4492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" name="自选图形 45"/>
            <p:cNvSpPr>
              <a:spLocks noChangeArrowheads="1"/>
            </p:cNvSpPr>
            <p:nvPr/>
          </p:nvSpPr>
          <p:spPr bwMode="gray">
            <a:xfrm>
              <a:off x="8589313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自选图形 46"/>
            <p:cNvSpPr>
              <a:spLocks noChangeArrowheads="1"/>
            </p:cNvSpPr>
            <p:nvPr/>
          </p:nvSpPr>
          <p:spPr bwMode="gray">
            <a:xfrm>
              <a:off x="9164897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自选图形 47"/>
            <p:cNvSpPr>
              <a:spLocks noChangeArrowheads="1"/>
            </p:cNvSpPr>
            <p:nvPr/>
          </p:nvSpPr>
          <p:spPr bwMode="gray">
            <a:xfrm>
              <a:off x="9740480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2530700" y="4584991"/>
            <a:ext cx="6804072" cy="519261"/>
            <a:chOff x="2650732" y="4266333"/>
            <a:chExt cx="6804072" cy="519261"/>
          </a:xfrm>
        </p:grpSpPr>
        <p:sp>
          <p:nvSpPr>
            <p:cNvPr id="8" name="自选图形 6"/>
            <p:cNvSpPr>
              <a:spLocks noChangeArrowheads="1"/>
            </p:cNvSpPr>
            <p:nvPr/>
          </p:nvSpPr>
          <p:spPr bwMode="gray">
            <a:xfrm>
              <a:off x="3089529" y="4271963"/>
              <a:ext cx="6365275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zh-CN" altLang="en-US" b="1">
                  <a:latin typeface="微软雅黑" pitchFamily="34" charset="-122"/>
                  <a:ea typeface="微软雅黑" pitchFamily="34" charset="-122"/>
                </a:rPr>
                <a:t>常量与字面值</a:t>
              </a:r>
            </a:p>
          </p:txBody>
        </p:sp>
        <p:grpSp>
          <p:nvGrpSpPr>
            <p:cNvPr id="44" name="组合 43"/>
            <p:cNvGrpSpPr/>
            <p:nvPr/>
          </p:nvGrpSpPr>
          <p:grpSpPr>
            <a:xfrm>
              <a:off x="2650732" y="4266333"/>
              <a:ext cx="520552" cy="519261"/>
              <a:chOff x="2650732" y="4266333"/>
              <a:chExt cx="520552" cy="519261"/>
            </a:xfrm>
          </p:grpSpPr>
          <p:sp>
            <p:nvSpPr>
              <p:cNvPr id="21" name="椭圆 39"/>
              <p:cNvSpPr>
                <a:spLocks noChangeArrowheads="1"/>
              </p:cNvSpPr>
              <p:nvPr/>
            </p:nvSpPr>
            <p:spPr bwMode="gray">
              <a:xfrm>
                <a:off x="2650732" y="4266333"/>
                <a:ext cx="520552" cy="519261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" name="椭圆 40"/>
              <p:cNvSpPr>
                <a:spLocks noChangeArrowheads="1"/>
              </p:cNvSpPr>
              <p:nvPr/>
            </p:nvSpPr>
            <p:spPr bwMode="gray">
              <a:xfrm>
                <a:off x="2700628" y="4319133"/>
                <a:ext cx="419712" cy="413660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" name="椭圆 35"/>
              <p:cNvSpPr>
                <a:spLocks noChangeArrowheads="1"/>
              </p:cNvSpPr>
              <p:nvPr/>
            </p:nvSpPr>
            <p:spPr bwMode="gray">
              <a:xfrm>
                <a:off x="2723815" y="4319134"/>
                <a:ext cx="396525" cy="413660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D67E1"/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4" name="椭圆 37"/>
              <p:cNvSpPr>
                <a:spLocks noChangeArrowheads="1"/>
              </p:cNvSpPr>
              <p:nvPr/>
            </p:nvSpPr>
            <p:spPr bwMode="gray">
              <a:xfrm>
                <a:off x="2727616" y="4332207"/>
                <a:ext cx="370916" cy="387511"/>
              </a:xfrm>
              <a:prstGeom prst="ellipse">
                <a:avLst/>
              </a:prstGeom>
              <a:gradFill rotWithShape="1">
                <a:gsLst>
                  <a:gs pos="0">
                    <a:srgbClr val="8D67E1"/>
                  </a:gs>
                  <a:gs pos="100000">
                    <a:srgbClr val="45326D"/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40" name="组合 39"/>
          <p:cNvGrpSpPr/>
          <p:nvPr/>
        </p:nvGrpSpPr>
        <p:grpSpPr>
          <a:xfrm>
            <a:off x="2530700" y="2603562"/>
            <a:ext cx="6662355" cy="519261"/>
            <a:chOff x="2599883" y="2579539"/>
            <a:chExt cx="6662355" cy="519261"/>
          </a:xfrm>
        </p:grpSpPr>
        <p:sp>
          <p:nvSpPr>
            <p:cNvPr id="10" name="自选图形 8"/>
            <p:cNvSpPr>
              <a:spLocks noChangeArrowheads="1"/>
            </p:cNvSpPr>
            <p:nvPr/>
          </p:nvSpPr>
          <p:spPr bwMode="gray">
            <a:xfrm>
              <a:off x="3047206" y="2590800"/>
              <a:ext cx="6215032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zh-CN" altLang="en-US" b="1">
                  <a:latin typeface="微软雅黑" pitchFamily="34" charset="-122"/>
                  <a:ea typeface="微软雅黑" pitchFamily="34" charset="-122"/>
                </a:rPr>
                <a:t>数据如何在计算机中表示</a:t>
              </a:r>
            </a:p>
          </p:txBody>
        </p:sp>
        <p:grpSp>
          <p:nvGrpSpPr>
            <p:cNvPr id="25" name="组合 24"/>
            <p:cNvGrpSpPr/>
            <p:nvPr/>
          </p:nvGrpSpPr>
          <p:grpSpPr>
            <a:xfrm>
              <a:off x="2599883" y="2579539"/>
              <a:ext cx="520552" cy="519261"/>
              <a:chOff x="1984929" y="5010002"/>
              <a:chExt cx="520552" cy="519261"/>
            </a:xfrm>
          </p:grpSpPr>
          <p:sp>
            <p:nvSpPr>
              <p:cNvPr id="26" name="椭圆 39"/>
              <p:cNvSpPr>
                <a:spLocks noChangeArrowheads="1"/>
              </p:cNvSpPr>
              <p:nvPr/>
            </p:nvSpPr>
            <p:spPr bwMode="gray">
              <a:xfrm>
                <a:off x="1984929" y="5010002"/>
                <a:ext cx="520552" cy="519261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" name="椭圆 40"/>
              <p:cNvSpPr>
                <a:spLocks noChangeArrowheads="1"/>
              </p:cNvSpPr>
              <p:nvPr/>
            </p:nvSpPr>
            <p:spPr bwMode="gray">
              <a:xfrm>
                <a:off x="2034825" y="5062802"/>
                <a:ext cx="419712" cy="413660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" name="椭圆 42"/>
              <p:cNvSpPr>
                <a:spLocks noChangeArrowheads="1"/>
              </p:cNvSpPr>
              <p:nvPr/>
            </p:nvSpPr>
            <p:spPr bwMode="gray">
              <a:xfrm>
                <a:off x="2047798" y="5062802"/>
                <a:ext cx="406739" cy="405291"/>
              </a:xfrm>
              <a:prstGeom prst="ellipse">
                <a:avLst/>
              </a:prstGeom>
              <a:gradFill flip="none" rotWithShape="1">
                <a:gsLst>
                  <a:gs pos="0">
                    <a:srgbClr val="00B050">
                      <a:shade val="30000"/>
                      <a:satMod val="115000"/>
                    </a:srgbClr>
                  </a:gs>
                  <a:gs pos="50000">
                    <a:srgbClr val="00B050">
                      <a:shade val="67500"/>
                      <a:satMod val="115000"/>
                    </a:srgbClr>
                  </a:gs>
                  <a:gs pos="100000">
                    <a:srgbClr val="00B05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" name="椭圆 44"/>
              <p:cNvSpPr>
                <a:spLocks noChangeArrowheads="1"/>
              </p:cNvSpPr>
              <p:nvPr/>
            </p:nvSpPr>
            <p:spPr bwMode="gray">
              <a:xfrm>
                <a:off x="2052414" y="5070283"/>
                <a:ext cx="385351" cy="390327"/>
              </a:xfrm>
              <a:prstGeom prst="ellipse">
                <a:avLst/>
              </a:prstGeom>
              <a:gradFill flip="none" rotWithShape="1">
                <a:gsLst>
                  <a:gs pos="0">
                    <a:srgbClr val="00B050">
                      <a:shade val="30000"/>
                      <a:satMod val="115000"/>
                    </a:srgbClr>
                  </a:gs>
                  <a:gs pos="50000">
                    <a:srgbClr val="00B050">
                      <a:shade val="67500"/>
                      <a:satMod val="115000"/>
                    </a:srgbClr>
                  </a:gs>
                  <a:gs pos="100000">
                    <a:srgbClr val="00B050">
                      <a:shade val="100000"/>
                      <a:satMod val="115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46" name="组合 45"/>
          <p:cNvGrpSpPr/>
          <p:nvPr/>
        </p:nvGrpSpPr>
        <p:grpSpPr>
          <a:xfrm>
            <a:off x="1701924" y="1732028"/>
            <a:ext cx="6639749" cy="519261"/>
            <a:chOff x="1949565" y="1820863"/>
            <a:chExt cx="6639749" cy="519261"/>
          </a:xfrm>
        </p:grpSpPr>
        <p:sp>
          <p:nvSpPr>
            <p:cNvPr id="11" name="自选图形 9"/>
            <p:cNvSpPr>
              <a:spLocks noChangeArrowheads="1"/>
            </p:cNvSpPr>
            <p:nvPr/>
          </p:nvSpPr>
          <p:spPr bwMode="gray">
            <a:xfrm>
              <a:off x="2353121" y="1820863"/>
              <a:ext cx="6236193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zh-CN" altLang="en-US" b="1">
                  <a:latin typeface="微软雅黑" pitchFamily="34" charset="-122"/>
                  <a:ea typeface="微软雅黑" pitchFamily="34" charset="-122"/>
                </a:rPr>
                <a:t>问题求解与算法</a:t>
              </a:r>
            </a:p>
          </p:txBody>
        </p:sp>
        <p:grpSp>
          <p:nvGrpSpPr>
            <p:cNvPr id="30" name="组合 29"/>
            <p:cNvGrpSpPr/>
            <p:nvPr/>
          </p:nvGrpSpPr>
          <p:grpSpPr>
            <a:xfrm>
              <a:off x="1949565" y="1820863"/>
              <a:ext cx="520552" cy="519261"/>
              <a:chOff x="1984929" y="5010002"/>
              <a:chExt cx="520552" cy="519261"/>
            </a:xfrm>
          </p:grpSpPr>
          <p:sp>
            <p:nvSpPr>
              <p:cNvPr id="31" name="椭圆 39"/>
              <p:cNvSpPr>
                <a:spLocks noChangeArrowheads="1"/>
              </p:cNvSpPr>
              <p:nvPr/>
            </p:nvSpPr>
            <p:spPr bwMode="gray">
              <a:xfrm>
                <a:off x="1984929" y="5010002"/>
                <a:ext cx="520552" cy="519261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" name="椭圆 40"/>
              <p:cNvSpPr>
                <a:spLocks noChangeArrowheads="1"/>
              </p:cNvSpPr>
              <p:nvPr/>
            </p:nvSpPr>
            <p:spPr bwMode="gray">
              <a:xfrm>
                <a:off x="2034825" y="5062802"/>
                <a:ext cx="419712" cy="413660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" name="椭圆 42"/>
              <p:cNvSpPr>
                <a:spLocks noChangeArrowheads="1"/>
              </p:cNvSpPr>
              <p:nvPr/>
            </p:nvSpPr>
            <p:spPr bwMode="gray">
              <a:xfrm>
                <a:off x="2047798" y="5062802"/>
                <a:ext cx="406739" cy="405291"/>
              </a:xfrm>
              <a:prstGeom prst="ellipse">
                <a:avLst/>
              </a:prstGeom>
              <a:gradFill flip="none" rotWithShape="1">
                <a:gsLst>
                  <a:gs pos="0">
                    <a:srgbClr val="FFC000">
                      <a:shade val="30000"/>
                      <a:satMod val="115000"/>
                    </a:srgbClr>
                  </a:gs>
                  <a:gs pos="50000">
                    <a:srgbClr val="FFC000">
                      <a:shade val="67500"/>
                      <a:satMod val="115000"/>
                    </a:srgbClr>
                  </a:gs>
                  <a:gs pos="100000">
                    <a:srgbClr val="FFC00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4" name="椭圆 44"/>
              <p:cNvSpPr>
                <a:spLocks noChangeArrowheads="1"/>
              </p:cNvSpPr>
              <p:nvPr/>
            </p:nvSpPr>
            <p:spPr bwMode="gray">
              <a:xfrm>
                <a:off x="2052414" y="5070283"/>
                <a:ext cx="385351" cy="390327"/>
              </a:xfrm>
              <a:prstGeom prst="ellipse">
                <a:avLst/>
              </a:prstGeom>
              <a:gradFill flip="none" rotWithShape="1">
                <a:gsLst>
                  <a:gs pos="0">
                    <a:srgbClr val="FFC000">
                      <a:shade val="30000"/>
                      <a:satMod val="115000"/>
                    </a:srgbClr>
                  </a:gs>
                  <a:gs pos="50000">
                    <a:srgbClr val="FFC000">
                      <a:shade val="67500"/>
                      <a:satMod val="115000"/>
                    </a:srgbClr>
                  </a:gs>
                  <a:gs pos="100000">
                    <a:srgbClr val="FFC000">
                      <a:shade val="100000"/>
                      <a:satMod val="115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41" name="组合 40"/>
          <p:cNvGrpSpPr/>
          <p:nvPr/>
        </p:nvGrpSpPr>
        <p:grpSpPr>
          <a:xfrm>
            <a:off x="2952293" y="3600377"/>
            <a:ext cx="6625551" cy="519261"/>
            <a:chOff x="2829253" y="3459163"/>
            <a:chExt cx="6625551" cy="519261"/>
          </a:xfrm>
        </p:grpSpPr>
        <p:sp>
          <p:nvSpPr>
            <p:cNvPr id="9" name="自选图形 7"/>
            <p:cNvSpPr>
              <a:spLocks noChangeArrowheads="1"/>
            </p:cNvSpPr>
            <p:nvPr/>
          </p:nvSpPr>
          <p:spPr bwMode="gray">
            <a:xfrm>
              <a:off x="3250353" y="3459163"/>
              <a:ext cx="6204451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zh-CN" altLang="en-US" b="1">
                  <a:latin typeface="微软雅黑" pitchFamily="34" charset="-122"/>
                  <a:ea typeface="微软雅黑" pitchFamily="34" charset="-122"/>
                </a:rPr>
                <a:t>数据类型</a:t>
              </a:r>
            </a:p>
          </p:txBody>
        </p:sp>
        <p:grpSp>
          <p:nvGrpSpPr>
            <p:cNvPr id="35" name="组合 34"/>
            <p:cNvGrpSpPr/>
            <p:nvPr/>
          </p:nvGrpSpPr>
          <p:grpSpPr>
            <a:xfrm>
              <a:off x="2829253" y="3459163"/>
              <a:ext cx="520552" cy="519261"/>
              <a:chOff x="1984929" y="5010002"/>
              <a:chExt cx="520552" cy="519261"/>
            </a:xfrm>
          </p:grpSpPr>
          <p:sp>
            <p:nvSpPr>
              <p:cNvPr id="36" name="椭圆 39"/>
              <p:cNvSpPr>
                <a:spLocks noChangeArrowheads="1"/>
              </p:cNvSpPr>
              <p:nvPr/>
            </p:nvSpPr>
            <p:spPr bwMode="gray">
              <a:xfrm>
                <a:off x="1984929" y="5010002"/>
                <a:ext cx="520552" cy="519261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" name="椭圆 40"/>
              <p:cNvSpPr>
                <a:spLocks noChangeArrowheads="1"/>
              </p:cNvSpPr>
              <p:nvPr/>
            </p:nvSpPr>
            <p:spPr bwMode="gray">
              <a:xfrm>
                <a:off x="2034825" y="5062802"/>
                <a:ext cx="419712" cy="413660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" name="椭圆 42"/>
              <p:cNvSpPr>
                <a:spLocks noChangeArrowheads="1"/>
              </p:cNvSpPr>
              <p:nvPr/>
            </p:nvSpPr>
            <p:spPr bwMode="gray">
              <a:xfrm>
                <a:off x="2047798" y="5062802"/>
                <a:ext cx="406739" cy="405291"/>
              </a:xfrm>
              <a:prstGeom prst="ellipse">
                <a:avLst/>
              </a:prstGeom>
              <a:gradFill flip="none" rotWithShape="1">
                <a:gsLst>
                  <a:gs pos="0">
                    <a:srgbClr val="0070C0">
                      <a:shade val="30000"/>
                      <a:satMod val="115000"/>
                    </a:srgbClr>
                  </a:gs>
                  <a:gs pos="50000">
                    <a:srgbClr val="0070C0">
                      <a:shade val="67500"/>
                      <a:satMod val="115000"/>
                    </a:srgbClr>
                  </a:gs>
                  <a:gs pos="100000">
                    <a:srgbClr val="0070C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9" name="椭圆 44"/>
              <p:cNvSpPr>
                <a:spLocks noChangeArrowheads="1"/>
              </p:cNvSpPr>
              <p:nvPr/>
            </p:nvSpPr>
            <p:spPr bwMode="gray">
              <a:xfrm>
                <a:off x="2052414" y="5070283"/>
                <a:ext cx="385351" cy="390327"/>
              </a:xfrm>
              <a:prstGeom prst="ellipse">
                <a:avLst/>
              </a:prstGeom>
              <a:gradFill flip="none" rotWithShape="1">
                <a:gsLst>
                  <a:gs pos="0">
                    <a:srgbClr val="0070C0">
                      <a:shade val="30000"/>
                      <a:satMod val="115000"/>
                    </a:srgbClr>
                  </a:gs>
                  <a:gs pos="50000">
                    <a:srgbClr val="0070C0">
                      <a:shade val="67500"/>
                      <a:satMod val="115000"/>
                    </a:srgbClr>
                  </a:gs>
                  <a:gs pos="100000">
                    <a:srgbClr val="0070C0">
                      <a:shade val="100000"/>
                      <a:satMod val="115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3" name="组合 2"/>
          <p:cNvGrpSpPr/>
          <p:nvPr/>
        </p:nvGrpSpPr>
        <p:grpSpPr>
          <a:xfrm>
            <a:off x="1707650" y="5461203"/>
            <a:ext cx="6599358" cy="537071"/>
            <a:chOff x="1964483" y="5461203"/>
            <a:chExt cx="6599358" cy="537071"/>
          </a:xfrm>
        </p:grpSpPr>
        <p:sp>
          <p:nvSpPr>
            <p:cNvPr id="42" name="自选图形 5"/>
            <p:cNvSpPr>
              <a:spLocks noChangeArrowheads="1"/>
            </p:cNvSpPr>
            <p:nvPr/>
          </p:nvSpPr>
          <p:spPr bwMode="gray">
            <a:xfrm>
              <a:off x="2403828" y="5490274"/>
              <a:ext cx="6160013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zh-CN" altLang="en-US" b="1">
                  <a:latin typeface="微软雅黑" pitchFamily="34" charset="-122"/>
                  <a:ea typeface="微软雅黑" pitchFamily="34" charset="-122"/>
                </a:rPr>
                <a:t>数据的输出与输入</a:t>
              </a:r>
            </a:p>
          </p:txBody>
        </p:sp>
        <p:grpSp>
          <p:nvGrpSpPr>
            <p:cNvPr id="43" name="组合 42"/>
            <p:cNvGrpSpPr/>
            <p:nvPr/>
          </p:nvGrpSpPr>
          <p:grpSpPr>
            <a:xfrm>
              <a:off x="1964483" y="5461203"/>
              <a:ext cx="520552" cy="519261"/>
              <a:chOff x="1984929" y="5010002"/>
              <a:chExt cx="520552" cy="519261"/>
            </a:xfrm>
          </p:grpSpPr>
          <p:sp>
            <p:nvSpPr>
              <p:cNvPr id="47" name="椭圆 39"/>
              <p:cNvSpPr>
                <a:spLocks noChangeArrowheads="1"/>
              </p:cNvSpPr>
              <p:nvPr/>
            </p:nvSpPr>
            <p:spPr bwMode="gray">
              <a:xfrm>
                <a:off x="1984929" y="5010002"/>
                <a:ext cx="520552" cy="519261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" name="椭圆 40"/>
              <p:cNvSpPr>
                <a:spLocks noChangeArrowheads="1"/>
              </p:cNvSpPr>
              <p:nvPr/>
            </p:nvSpPr>
            <p:spPr bwMode="gray">
              <a:xfrm>
                <a:off x="2034825" y="5062802"/>
                <a:ext cx="419712" cy="413660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" name="椭圆 42"/>
              <p:cNvSpPr>
                <a:spLocks noChangeArrowheads="1"/>
              </p:cNvSpPr>
              <p:nvPr/>
            </p:nvSpPr>
            <p:spPr bwMode="gray">
              <a:xfrm>
                <a:off x="2047798" y="5062802"/>
                <a:ext cx="406739" cy="405291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E35E23"/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0" name="椭圆 44"/>
              <p:cNvSpPr>
                <a:spLocks noChangeArrowheads="1"/>
              </p:cNvSpPr>
              <p:nvPr/>
            </p:nvSpPr>
            <p:spPr bwMode="gray">
              <a:xfrm>
                <a:off x="2052414" y="5070283"/>
                <a:ext cx="385351" cy="390327"/>
              </a:xfrm>
              <a:prstGeom prst="ellipse">
                <a:avLst/>
              </a:prstGeom>
              <a:gradFill rotWithShape="1">
                <a:gsLst>
                  <a:gs pos="0">
                    <a:srgbClr val="E35E23"/>
                  </a:gs>
                  <a:gs pos="100000">
                    <a:srgbClr val="6E2E11"/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0899076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常量与字面值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48721" y="1052736"/>
            <a:ext cx="9526211" cy="489654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8100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marL="365760" indent="-256032" eaLnBrk="0" hangingPunct="0">
              <a:buClr>
                <a:schemeClr val="accent1"/>
              </a:buClr>
              <a:buSzPct val="68000"/>
              <a:defRPr/>
            </a:pPr>
            <a:r>
              <a:rPr lang="en-US" altLang="zh-CN" sz="2400" b="1">
                <a:latin typeface="Consolas" pitchFamily="49" charset="0"/>
                <a:cs typeface="Consolas" pitchFamily="49" charset="0"/>
              </a:rPr>
              <a:t>#include &lt;</a:t>
            </a:r>
            <a:r>
              <a:rPr lang="en-US" altLang="zh-CN" sz="2400" b="1" err="1">
                <a:latin typeface="Consolas" pitchFamily="49" charset="0"/>
                <a:cs typeface="Consolas" pitchFamily="49" charset="0"/>
              </a:rPr>
              <a:t>stdio.h</a:t>
            </a:r>
            <a:r>
              <a:rPr lang="en-US" altLang="zh-CN" sz="2400" b="1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365760" indent="-256032" eaLnBrk="0" hangingPunct="0">
              <a:buClr>
                <a:schemeClr val="accent1"/>
              </a:buClr>
              <a:buSzPct val="68000"/>
              <a:defRPr/>
            </a:pPr>
            <a:r>
              <a:rPr lang="en-US" altLang="zh-CN" sz="2400" b="1">
                <a:latin typeface="Consolas" pitchFamily="49" charset="0"/>
                <a:cs typeface="Consolas" pitchFamily="49" charset="0"/>
              </a:rPr>
              <a:t> </a:t>
            </a:r>
          </a:p>
          <a:p>
            <a:pPr marL="365760" indent="-256032" eaLnBrk="0" hangingPunct="0">
              <a:buClr>
                <a:schemeClr val="accent1"/>
              </a:buClr>
              <a:buSzPct val="68000"/>
              <a:defRPr/>
            </a:pPr>
            <a:r>
              <a:rPr lang="en-US" altLang="zh-CN" sz="2400" b="1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CN" sz="2400" b="1">
                <a:latin typeface="Consolas" pitchFamily="49" charset="0"/>
                <a:cs typeface="Consolas" pitchFamily="49" charset="0"/>
              </a:rPr>
              <a:t> main(void)</a:t>
            </a:r>
          </a:p>
          <a:p>
            <a:pPr marL="365760" indent="-256032" eaLnBrk="0" hangingPunct="0">
              <a:buClr>
                <a:schemeClr val="accent1"/>
              </a:buClr>
              <a:buSzPct val="68000"/>
              <a:defRPr/>
            </a:pPr>
            <a:r>
              <a:rPr lang="en-US" altLang="zh-CN" sz="2400" b="1">
                <a:latin typeface="Consolas" pitchFamily="49" charset="0"/>
                <a:cs typeface="Consolas" pitchFamily="49" charset="0"/>
              </a:rPr>
              <a:t>{</a:t>
            </a:r>
          </a:p>
          <a:p>
            <a:pPr marL="365760" indent="-256032" eaLnBrk="0" hangingPunct="0">
              <a:buClr>
                <a:schemeClr val="accent1"/>
              </a:buClr>
              <a:buSzPct val="68000"/>
              <a:defRPr/>
            </a:pPr>
            <a:r>
              <a:rPr lang="en-US" altLang="zh-CN" sz="2400" b="1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zh-CN" sz="24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const </a:t>
            </a:r>
            <a:r>
              <a:rPr lang="en-US" altLang="zh-CN" sz="2400" b="1">
                <a:latin typeface="Consolas" pitchFamily="49" charset="0"/>
                <a:cs typeface="Consolas" pitchFamily="49" charset="0"/>
              </a:rPr>
              <a:t>double PI = 3.14;</a:t>
            </a:r>
          </a:p>
          <a:p>
            <a:pPr marL="365760" indent="-256032" eaLnBrk="0" hangingPunct="0">
              <a:buClr>
                <a:schemeClr val="accent1"/>
              </a:buClr>
              <a:buSzPct val="68000"/>
              <a:defRPr/>
            </a:pPr>
            <a:r>
              <a:rPr lang="en-US" altLang="zh-CN" sz="2400" b="1">
                <a:latin typeface="Consolas" pitchFamily="49" charset="0"/>
                <a:cs typeface="Consolas" pitchFamily="49" charset="0"/>
              </a:rPr>
              <a:t>    double area = 0.0;</a:t>
            </a:r>
          </a:p>
          <a:p>
            <a:pPr marL="365760" indent="-256032" eaLnBrk="0" hangingPunct="0">
              <a:buClr>
                <a:schemeClr val="accent1"/>
              </a:buClr>
              <a:buSzPct val="68000"/>
              <a:defRPr/>
            </a:pPr>
            <a:r>
              <a:rPr lang="en-US" altLang="zh-CN" sz="2400" b="1">
                <a:latin typeface="Consolas" pitchFamily="49" charset="0"/>
                <a:cs typeface="Consolas" pitchFamily="49" charset="0"/>
              </a:rPr>
              <a:t>    double r = 10.0;</a:t>
            </a:r>
          </a:p>
          <a:p>
            <a:pPr marL="365760" indent="-256032" eaLnBrk="0" hangingPunct="0">
              <a:buClr>
                <a:schemeClr val="accent1"/>
              </a:buClr>
              <a:buSzPct val="68000"/>
              <a:defRPr/>
            </a:pPr>
            <a:endParaRPr lang="en-US" altLang="zh-CN" sz="2400" b="1">
              <a:latin typeface="Consolas" pitchFamily="49" charset="0"/>
              <a:cs typeface="Consolas" pitchFamily="49" charset="0"/>
            </a:endParaRPr>
          </a:p>
          <a:p>
            <a:pPr marL="365760" indent="-256032" eaLnBrk="0" hangingPunct="0">
              <a:buClr>
                <a:schemeClr val="accent1"/>
              </a:buClr>
              <a:buSzPct val="68000"/>
              <a:defRPr/>
            </a:pPr>
            <a:r>
              <a:rPr lang="en-US" altLang="zh-CN" sz="2400" b="1">
                <a:latin typeface="Consolas" pitchFamily="49" charset="0"/>
                <a:cs typeface="Consolas" pitchFamily="49" charset="0"/>
              </a:rPr>
              <a:t>    area = PI * r * r;</a:t>
            </a:r>
          </a:p>
          <a:p>
            <a:pPr marL="365760" indent="-256032" eaLnBrk="0" hangingPunct="0">
              <a:buClr>
                <a:schemeClr val="accent1"/>
              </a:buClr>
              <a:buSzPct val="68000"/>
              <a:defRPr/>
            </a:pPr>
            <a:r>
              <a:rPr lang="en-US" altLang="zh-CN" sz="2400" b="1">
                <a:latin typeface="Consolas" pitchFamily="49" charset="0"/>
                <a:cs typeface="Consolas" pitchFamily="49" charset="0"/>
              </a:rPr>
              <a:t>    PI = 3.14159; </a:t>
            </a:r>
            <a:r>
              <a:rPr lang="en-US" altLang="zh-CN" sz="24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altLang="zh-CN" sz="2400" b="1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24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error</a:t>
            </a:r>
          </a:p>
          <a:p>
            <a:pPr marL="365760" indent="-256032" eaLnBrk="0" hangingPunct="0">
              <a:buClr>
                <a:schemeClr val="accent1"/>
              </a:buClr>
              <a:buSzPct val="68000"/>
              <a:defRPr/>
            </a:pPr>
            <a:r>
              <a:rPr lang="en-US" altLang="zh-CN" sz="2400" b="1">
                <a:latin typeface="Consolas" pitchFamily="49" charset="0"/>
                <a:cs typeface="Consolas" pitchFamily="49" charset="0"/>
              </a:rPr>
              <a:t> </a:t>
            </a:r>
          </a:p>
          <a:p>
            <a:pPr marL="365760" indent="-256032" eaLnBrk="0" hangingPunct="0">
              <a:buClr>
                <a:schemeClr val="accent1"/>
              </a:buClr>
              <a:buSzPct val="68000"/>
              <a:defRPr/>
            </a:pPr>
            <a:r>
              <a:rPr lang="en-US" altLang="zh-CN" sz="2400" b="1">
                <a:latin typeface="Consolas" pitchFamily="49" charset="0"/>
                <a:cs typeface="Consolas" pitchFamily="49" charset="0"/>
              </a:rPr>
              <a:t>    return 0;</a:t>
            </a:r>
          </a:p>
          <a:p>
            <a:pPr marL="365760" indent="-256032" eaLnBrk="0" hangingPunct="0">
              <a:buClr>
                <a:schemeClr val="accent1"/>
              </a:buClr>
              <a:buSzPct val="68000"/>
              <a:defRPr/>
            </a:pPr>
            <a:r>
              <a:rPr lang="en-US" altLang="zh-CN" sz="2400" b="1">
                <a:latin typeface="Consolas" pitchFamily="49" charset="0"/>
                <a:cs typeface="Consolas" pitchFamily="49" charset="0"/>
              </a:rPr>
              <a:t>}</a:t>
            </a:r>
            <a:endParaRPr lang="zh-CN" altLang="en-US" sz="2400" b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638132"/>
      </p:ext>
    </p:extLst>
  </p:cSld>
  <p:clrMapOvr>
    <a:masterClrMapping/>
  </p:clrMapOvr>
  <p:transition spd="med">
    <p:fade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>
            <a:spLocks/>
          </p:cNvSpPr>
          <p:nvPr/>
        </p:nvSpPr>
        <p:spPr bwMode="auto">
          <a:xfrm>
            <a:off x="633311" y="1076325"/>
            <a:ext cx="11293749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v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当变量声明中包括类型限定符“</a:t>
            </a:r>
            <a:r>
              <a:rPr lang="en-US" altLang="zh-CN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const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”关键字时，可以声明</a:t>
            </a:r>
            <a:r>
              <a:rPr lang="zh-CN" altLang="en-US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常量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v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字面值：</a:t>
            </a: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pPr lvl="1">
              <a:buClr>
                <a:schemeClr val="bg2">
                  <a:lumMod val="50000"/>
                </a:schemeClr>
              </a:buClr>
              <a:buSzPct val="100000"/>
            </a:pPr>
            <a:r>
              <a:rPr lang="zh-CN" altLang="en-US" sz="2200" b="1">
                <a:latin typeface="微软雅黑" pitchFamily="34" charset="-122"/>
                <a:ea typeface="微软雅黑" pitchFamily="34" charset="-122"/>
              </a:rPr>
              <a:t>整型：     </a:t>
            </a:r>
            <a:r>
              <a:rPr lang="en-US" altLang="zh-CN" sz="2200" b="1">
                <a:latin typeface="微软雅黑" pitchFamily="34" charset="-122"/>
                <a:ea typeface="微软雅黑" pitchFamily="34" charset="-122"/>
              </a:rPr>
              <a:t>100    0x1EA0    0376</a:t>
            </a:r>
          </a:p>
          <a:p>
            <a:pPr lvl="1">
              <a:buClr>
                <a:schemeClr val="bg2">
                  <a:lumMod val="50000"/>
                </a:schemeClr>
              </a:buClr>
              <a:buSzPct val="100000"/>
            </a:pPr>
            <a:r>
              <a:rPr lang="zh-CN" altLang="en-US" sz="2200" b="1">
                <a:latin typeface="微软雅黑" pitchFamily="34" charset="-122"/>
                <a:ea typeface="微软雅黑" pitchFamily="34" charset="-122"/>
              </a:rPr>
              <a:t>浮点型：    </a:t>
            </a:r>
            <a:r>
              <a:rPr lang="en-US" altLang="zh-CN" sz="2200" b="1">
                <a:latin typeface="微软雅黑" pitchFamily="34" charset="-122"/>
                <a:ea typeface="微软雅黑" pitchFamily="34" charset="-122"/>
              </a:rPr>
              <a:t>1.0      3e2    .3415</a:t>
            </a:r>
          </a:p>
          <a:p>
            <a:pPr lvl="1">
              <a:buClr>
                <a:schemeClr val="bg2">
                  <a:lumMod val="50000"/>
                </a:schemeClr>
              </a:buClr>
              <a:buSzPct val="100000"/>
            </a:pPr>
            <a:r>
              <a:rPr lang="zh-CN" altLang="en-US" sz="2200" b="1">
                <a:latin typeface="微软雅黑" pitchFamily="34" charset="-122"/>
                <a:ea typeface="微软雅黑" pitchFamily="34" charset="-122"/>
              </a:rPr>
              <a:t>字符型：    </a:t>
            </a:r>
            <a:r>
              <a:rPr lang="en-US" altLang="zh-CN" sz="2200" b="1">
                <a:latin typeface="微软雅黑" pitchFamily="34" charset="-122"/>
                <a:ea typeface="微软雅黑" pitchFamily="34" charset="-122"/>
              </a:rPr>
              <a:t>‘a’  ‘\’’  ‘\\’  ‘\n’</a:t>
            </a:r>
          </a:p>
          <a:p>
            <a:pPr lvl="1">
              <a:buClr>
                <a:schemeClr val="bg2">
                  <a:lumMod val="50000"/>
                </a:schemeClr>
              </a:buClr>
              <a:buSzPct val="100000"/>
            </a:pPr>
            <a:r>
              <a:rPr lang="zh-CN" altLang="en-US" sz="2200" b="1">
                <a:latin typeface="微软雅黑" pitchFamily="34" charset="-122"/>
                <a:ea typeface="微软雅黑" pitchFamily="34" charset="-122"/>
              </a:rPr>
              <a:t>字符串型：  </a:t>
            </a:r>
            <a:r>
              <a:rPr lang="en-US" altLang="zh-CN" sz="2200" b="1">
                <a:latin typeface="微软雅黑" pitchFamily="34" charset="-122"/>
                <a:ea typeface="微软雅黑" pitchFamily="34" charset="-122"/>
              </a:rPr>
              <a:t>“hello”  “a”  “0”  “”</a:t>
            </a:r>
          </a:p>
          <a:p>
            <a:pPr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v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例如</a:t>
            </a: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pPr lvl="1">
              <a:buClr>
                <a:schemeClr val="bg2">
                  <a:lumMod val="50000"/>
                </a:schemeClr>
              </a:buClr>
              <a:buSzPct val="100000"/>
            </a:pPr>
            <a:r>
              <a:rPr lang="en-US" altLang="zh-CN" err="1">
                <a:latin typeface="Consolas" pitchFamily="49" charset="0"/>
                <a:ea typeface="微软雅黑" pitchFamily="34" charset="-122"/>
                <a:cs typeface="Consolas" pitchFamily="49" charset="0"/>
              </a:rPr>
              <a:t>const</a:t>
            </a:r>
            <a:r>
              <a:rPr lang="en-US" altLang="zh-CN">
                <a:latin typeface="Consolas" pitchFamily="49" charset="0"/>
                <a:ea typeface="微软雅黑" pitchFamily="34" charset="-122"/>
                <a:cs typeface="Consolas" pitchFamily="49" charset="0"/>
              </a:rPr>
              <a:t> </a:t>
            </a:r>
            <a:r>
              <a:rPr lang="en-US" altLang="zh-CN" err="1">
                <a:latin typeface="Consolas" pitchFamily="49" charset="0"/>
                <a:ea typeface="微软雅黑" pitchFamily="34" charset="-122"/>
                <a:cs typeface="Consolas" pitchFamily="49" charset="0"/>
              </a:rPr>
              <a:t>int</a:t>
            </a:r>
            <a:r>
              <a:rPr lang="en-US" altLang="zh-CN">
                <a:latin typeface="Consolas" pitchFamily="49" charset="0"/>
                <a:ea typeface="微软雅黑" pitchFamily="34" charset="-122"/>
                <a:cs typeface="Consolas" pitchFamily="49" charset="0"/>
              </a:rPr>
              <a:t> x = 1;</a:t>
            </a:r>
          </a:p>
          <a:p>
            <a:pPr lvl="1">
              <a:buClr>
                <a:schemeClr val="bg2">
                  <a:lumMod val="50000"/>
                </a:schemeClr>
              </a:buClr>
              <a:buSzPct val="100000"/>
            </a:pPr>
            <a:r>
              <a:rPr lang="en-US" altLang="zh-CN" err="1">
                <a:latin typeface="Consolas" pitchFamily="49" charset="0"/>
                <a:ea typeface="微软雅黑" pitchFamily="34" charset="-122"/>
                <a:cs typeface="Consolas" pitchFamily="49" charset="0"/>
              </a:rPr>
              <a:t>const</a:t>
            </a:r>
            <a:r>
              <a:rPr lang="en-US" altLang="zh-CN">
                <a:latin typeface="Consolas" pitchFamily="49" charset="0"/>
                <a:ea typeface="微软雅黑" pitchFamily="34" charset="-122"/>
                <a:cs typeface="Consolas" pitchFamily="49" charset="0"/>
              </a:rPr>
              <a:t> double y = 2;</a:t>
            </a:r>
          </a:p>
          <a:p>
            <a:pPr lvl="1">
              <a:buClr>
                <a:schemeClr val="bg2">
                  <a:lumMod val="50000"/>
                </a:schemeClr>
              </a:buClr>
              <a:buSzPct val="100000"/>
            </a:pPr>
            <a:r>
              <a:rPr lang="en-US" altLang="zh-CN" err="1">
                <a:latin typeface="Consolas" pitchFamily="49" charset="0"/>
                <a:ea typeface="微软雅黑" pitchFamily="34" charset="-122"/>
                <a:cs typeface="Consolas" pitchFamily="49" charset="0"/>
              </a:rPr>
              <a:t>const</a:t>
            </a:r>
            <a:r>
              <a:rPr lang="en-US" altLang="zh-CN">
                <a:latin typeface="Consolas" pitchFamily="49" charset="0"/>
                <a:ea typeface="微软雅黑" pitchFamily="34" charset="-122"/>
                <a:cs typeface="Consolas" pitchFamily="49" charset="0"/>
              </a:rPr>
              <a:t> float a = 1.0,b = 2.0,c = 3.0;</a:t>
            </a:r>
          </a:p>
          <a:p>
            <a:pPr lvl="1">
              <a:buClr>
                <a:schemeClr val="bg2">
                  <a:lumMod val="50000"/>
                </a:schemeClr>
              </a:buClr>
              <a:buSzPct val="100000"/>
            </a:pPr>
            <a:r>
              <a:rPr lang="en-US" altLang="zh-CN" err="1">
                <a:latin typeface="Consolas" pitchFamily="49" charset="0"/>
                <a:ea typeface="微软雅黑" pitchFamily="34" charset="-122"/>
                <a:cs typeface="Consolas" pitchFamily="49" charset="0"/>
              </a:rPr>
              <a:t>const</a:t>
            </a:r>
            <a:r>
              <a:rPr lang="en-US" altLang="zh-CN">
                <a:latin typeface="Consolas" pitchFamily="49" charset="0"/>
                <a:ea typeface="微软雅黑" pitchFamily="34" charset="-122"/>
                <a:cs typeface="Consolas" pitchFamily="49" charset="0"/>
              </a:rPr>
              <a:t> </a:t>
            </a:r>
            <a:r>
              <a:rPr lang="en-US" altLang="zh-CN" err="1">
                <a:latin typeface="Consolas" pitchFamily="49" charset="0"/>
                <a:ea typeface="微软雅黑" pitchFamily="34" charset="-122"/>
                <a:cs typeface="Consolas" pitchFamily="49" charset="0"/>
              </a:rPr>
              <a:t>usigned</a:t>
            </a:r>
            <a:r>
              <a:rPr lang="en-US" altLang="zh-CN">
                <a:latin typeface="Consolas" pitchFamily="49" charset="0"/>
                <a:ea typeface="微软雅黑" pitchFamily="34" charset="-122"/>
                <a:cs typeface="Consolas" pitchFamily="49" charset="0"/>
              </a:rPr>
              <a:t> </a:t>
            </a:r>
            <a:r>
              <a:rPr lang="en-US" altLang="zh-CN" err="1">
                <a:latin typeface="Consolas" pitchFamily="49" charset="0"/>
                <a:ea typeface="微软雅黑" pitchFamily="34" charset="-122"/>
                <a:cs typeface="Consolas" pitchFamily="49" charset="0"/>
              </a:rPr>
              <a:t>int</a:t>
            </a:r>
            <a:r>
              <a:rPr lang="en-US" altLang="zh-CN">
                <a:latin typeface="Consolas" pitchFamily="49" charset="0"/>
                <a:ea typeface="微软雅黑" pitchFamily="34" charset="-122"/>
                <a:cs typeface="Consolas" pitchFamily="49" charset="0"/>
              </a:rPr>
              <a:t> m = 3,n = 4;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常量与字面值</a:t>
            </a:r>
          </a:p>
        </p:txBody>
      </p:sp>
    </p:spTree>
    <p:extLst>
      <p:ext uri="{BB962C8B-B14F-4D97-AF65-F5344CB8AC3E}">
        <p14:creationId xmlns:p14="http://schemas.microsoft.com/office/powerpoint/2010/main" val="26348097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常量分类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1136004" y="1124744"/>
            <a:ext cx="10287000" cy="446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v"/>
            </a:pPr>
            <a:r>
              <a:rPr lang="zh-CN" altLang="en-US" sz="3200">
                <a:latin typeface="微软雅黑" pitchFamily="34" charset="-122"/>
                <a:ea typeface="微软雅黑" pitchFamily="34" charset="-122"/>
              </a:rPr>
              <a:t>常量可分为：</a:t>
            </a:r>
            <a:endParaRPr lang="en-US" altLang="zh-CN" sz="320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buClr>
                <a:schemeClr val="bg2">
                  <a:lumMod val="50000"/>
                </a:schemeClr>
              </a:buClr>
              <a:buSzPct val="100000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字面常量（直接常量）</a:t>
            </a: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pPr lvl="2">
              <a:lnSpc>
                <a:spcPct val="150000"/>
              </a:lnSpc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l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整型常量</a:t>
            </a: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pPr lvl="2">
              <a:lnSpc>
                <a:spcPct val="150000"/>
              </a:lnSpc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l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实型常量</a:t>
            </a: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pPr lvl="2">
              <a:lnSpc>
                <a:spcPct val="150000"/>
              </a:lnSpc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l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字符型常量</a:t>
            </a: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pPr lvl="2">
              <a:lnSpc>
                <a:spcPct val="150000"/>
              </a:lnSpc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l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字符串常量</a:t>
            </a: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buClr>
                <a:schemeClr val="bg2">
                  <a:lumMod val="50000"/>
                </a:schemeClr>
              </a:buClr>
              <a:buSzPct val="100000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符号常量</a:t>
            </a: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buClr>
                <a:schemeClr val="bg2">
                  <a:lumMod val="50000"/>
                </a:schemeClr>
              </a:buClr>
              <a:buSzPct val="100000"/>
            </a:pPr>
            <a:r>
              <a:rPr lang="en-US" altLang="zh-CN" err="1">
                <a:latin typeface="微软雅黑" pitchFamily="34" charset="-122"/>
                <a:ea typeface="微软雅黑" pitchFamily="34" charset="-122"/>
              </a:rPr>
              <a:t>const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常量</a:t>
            </a:r>
          </a:p>
        </p:txBody>
      </p:sp>
    </p:spTree>
    <p:extLst>
      <p:ext uri="{BB962C8B-B14F-4D97-AF65-F5344CB8AC3E}">
        <p14:creationId xmlns:p14="http://schemas.microsoft.com/office/powerpoint/2010/main" val="1594682985"/>
      </p:ext>
    </p:extLst>
  </p:cSld>
  <p:clrMapOvr>
    <a:masterClrMapping/>
  </p:clrMapOvr>
  <p:transition spd="med">
    <p:fade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常量与字面值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741093" y="1052736"/>
            <a:ext cx="10969943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v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字面值类型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:</a:t>
            </a:r>
          </a:p>
          <a:p>
            <a:pPr lvl="1"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u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整型字面值</a:t>
            </a: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pPr lvl="1"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u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浮点型字面值</a:t>
            </a:r>
            <a:endParaRPr lang="en-US" altLang="zh-CN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图片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1159474" y="2500307"/>
            <a:ext cx="9903490" cy="35411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矩形 5"/>
          <p:cNvSpPr/>
          <p:nvPr/>
        </p:nvSpPr>
        <p:spPr>
          <a:xfrm>
            <a:off x="4475573" y="1434890"/>
            <a:ext cx="6094413" cy="9048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800100" lvl="1" indent="-342900" eaLnBrk="0" hangingPunct="0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 pitchFamily="2" charset="2"/>
              <a:buChar char="u"/>
            </a:pP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字符型字面值</a:t>
            </a:r>
            <a:endParaRPr lang="en-US" altLang="zh-CN" sz="2400">
              <a:latin typeface="微软雅黑" pitchFamily="34" charset="-122"/>
              <a:ea typeface="微软雅黑" pitchFamily="34" charset="-122"/>
            </a:endParaRPr>
          </a:p>
          <a:p>
            <a:pPr marL="800100" lvl="1" indent="-342900" eaLnBrk="0" hangingPunct="0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 pitchFamily="2" charset="2"/>
              <a:buChar char="u"/>
            </a:pP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字符串型字面值</a:t>
            </a:r>
            <a:endParaRPr lang="en-US" altLang="zh-CN" sz="240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8570781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整型字面值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1053852" y="1052736"/>
            <a:ext cx="10287000" cy="5256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v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整型字面值表示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:</a:t>
            </a:r>
          </a:p>
          <a:p>
            <a:pPr lvl="1">
              <a:buClr>
                <a:schemeClr val="bg2">
                  <a:lumMod val="50000"/>
                </a:schemeClr>
              </a:buClr>
              <a:buSzPct val="100000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十进制整数：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123, -456, 0</a:t>
            </a:r>
          </a:p>
          <a:p>
            <a:pPr lvl="1">
              <a:buClr>
                <a:schemeClr val="bg2">
                  <a:lumMod val="50000"/>
                </a:schemeClr>
              </a:buClr>
              <a:buSzPct val="100000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八进制整数：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0123, 011</a:t>
            </a:r>
          </a:p>
          <a:p>
            <a:pPr lvl="1">
              <a:buClr>
                <a:schemeClr val="bg2">
                  <a:lumMod val="50000"/>
                </a:schemeClr>
              </a:buClr>
              <a:buSzPct val="100000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十六进制整数：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0x123, 0Xff</a:t>
            </a:r>
          </a:p>
          <a:p>
            <a:pPr>
              <a:lnSpc>
                <a:spcPct val="130000"/>
              </a:lnSpc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v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整型常量的类型</a:t>
            </a:r>
          </a:p>
          <a:p>
            <a:pPr lvl="1">
              <a:lnSpc>
                <a:spcPct val="130000"/>
              </a:lnSpc>
              <a:buClr>
                <a:schemeClr val="bg2">
                  <a:lumMod val="50000"/>
                </a:schemeClr>
              </a:buClr>
              <a:buSzPct val="100000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一般</a:t>
            </a:r>
            <a:r>
              <a:rPr lang="zh-CN" altLang="en-US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默认整型常量为</a:t>
            </a:r>
            <a:r>
              <a:rPr lang="en-US" altLang="zh-CN" b="1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zh-CN" altLang="en-US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型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。也可以根据其值所在范围或后缀确定其数据类型</a:t>
            </a: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pPr lvl="1">
              <a:buClr>
                <a:schemeClr val="bg2">
                  <a:lumMod val="50000"/>
                </a:schemeClr>
              </a:buClr>
              <a:buSzPct val="100000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长整型字面值       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123L, 23l,</a:t>
            </a:r>
          </a:p>
          <a:p>
            <a:pPr lvl="1">
              <a:buClr>
                <a:schemeClr val="bg2">
                  <a:lumMod val="50000"/>
                </a:schemeClr>
              </a:buClr>
              <a:buSzPct val="100000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无符号整型字面值    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123U, 123u</a:t>
            </a:r>
          </a:p>
          <a:p>
            <a:pPr lvl="1">
              <a:buClr>
                <a:schemeClr val="bg2">
                  <a:lumMod val="50000"/>
                </a:schemeClr>
              </a:buClr>
              <a:buSzPct val="100000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无符号长整型字面值  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123UL,123ul</a:t>
            </a:r>
          </a:p>
          <a:p>
            <a:pPr lvl="1">
              <a:buClr>
                <a:schemeClr val="bg2">
                  <a:lumMod val="50000"/>
                </a:schemeClr>
              </a:buClr>
              <a:buSzPct val="100000"/>
            </a:pPr>
            <a:r>
              <a:rPr lang="en-US" altLang="zh-CN">
                <a:latin typeface="微软雅黑" pitchFamily="34" charset="-122"/>
                <a:ea typeface="微软雅黑" pitchFamily="34" charset="-122"/>
              </a:rPr>
              <a:t>long </a:t>
            </a:r>
            <a:r>
              <a:rPr lang="en-US" altLang="zh-CN" err="1">
                <a:latin typeface="微软雅黑" pitchFamily="34" charset="-122"/>
                <a:ea typeface="微软雅黑" pitchFamily="34" charset="-122"/>
              </a:rPr>
              <a:t>long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型字面值  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123ll  </a:t>
            </a:r>
            <a:r>
              <a:rPr lang="en-US" altLang="zh-CN" err="1">
                <a:latin typeface="微软雅黑" pitchFamily="34" charset="-122"/>
                <a:ea typeface="微软雅黑" pitchFamily="34" charset="-122"/>
              </a:rPr>
              <a:t>123LL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055735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浮点型字面值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1053852" y="1108446"/>
            <a:ext cx="10287000" cy="446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v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浮点型字面值表示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:</a:t>
            </a:r>
          </a:p>
          <a:p>
            <a:pPr lvl="1">
              <a:buClr>
                <a:schemeClr val="bg2">
                  <a:lumMod val="50000"/>
                </a:schemeClr>
              </a:buClr>
              <a:buSzPct val="100000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科学计数法：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5e3 , 12.3e3 ,123E2, 1.23e4 </a:t>
            </a:r>
          </a:p>
          <a:p>
            <a:pPr lvl="1">
              <a:buClr>
                <a:schemeClr val="bg2">
                  <a:lumMod val="50000"/>
                </a:schemeClr>
              </a:buClr>
              <a:buSzPct val="100000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自然数计数：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5.3 ,0.123, .123, 123.0, 123.</a:t>
            </a:r>
          </a:p>
          <a:p>
            <a:pPr lvl="1">
              <a:buClr>
                <a:schemeClr val="bg2">
                  <a:lumMod val="50000"/>
                </a:schemeClr>
              </a:buClr>
              <a:buSzPct val="100000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默认为</a:t>
            </a:r>
            <a:r>
              <a:rPr lang="en-US" altLang="zh-CN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double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型，也可以使用后缀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f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F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l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L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确定类型。</a:t>
            </a: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pPr lvl="1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图片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745446" y="3412579"/>
            <a:ext cx="11109606" cy="275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21125486"/>
      </p:ext>
    </p:extLst>
  </p:cSld>
  <p:clrMapOvr>
    <a:masterClrMapping/>
  </p:clrMapOvr>
  <p:transition spd="med">
    <p:fade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字符型字面值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1053852" y="1033714"/>
            <a:ext cx="10287000" cy="446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v"/>
              <a:defRPr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字符型字面值是用单引号括起来单个普通字符或转义字符。</a:t>
            </a: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pPr lvl="1">
              <a:buClr>
                <a:schemeClr val="bg2">
                  <a:lumMod val="50000"/>
                </a:schemeClr>
              </a:buClr>
              <a:buSzPct val="100000"/>
              <a:defRPr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执行字符集：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‘a’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‘A’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‘0’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‘9’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‘$’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等</a:t>
            </a: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pPr lvl="1">
              <a:buClr>
                <a:schemeClr val="bg2">
                  <a:lumMod val="50000"/>
                </a:schemeClr>
              </a:buClr>
              <a:buSzPct val="100000"/>
              <a:defRPr/>
            </a:pPr>
            <a:r>
              <a:rPr lang="zh-CN" altLang="en-US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宽字符集（</a:t>
            </a:r>
            <a:r>
              <a:rPr lang="en-US" altLang="zh-CN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wchar_t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buClr>
                <a:schemeClr val="bg2">
                  <a:lumMod val="50000"/>
                </a:schemeClr>
              </a:buClr>
              <a:buSzPct val="100000"/>
              <a:defRPr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转义字符：用来表示很难输入的字符</a:t>
            </a:r>
            <a:endParaRPr lang="en-US" altLang="zh-CN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81899" y="2928394"/>
            <a:ext cx="11201145" cy="3092894"/>
            <a:chOff x="214282" y="3349647"/>
            <a:chExt cx="8651875" cy="3372583"/>
          </a:xfrm>
          <a:solidFill>
            <a:schemeClr val="bg2">
              <a:lumMod val="20000"/>
              <a:lumOff val="80000"/>
            </a:schemeClr>
          </a:solidFill>
        </p:grpSpPr>
        <p:sp>
          <p:nvSpPr>
            <p:cNvPr id="6" name="Oval 2">
              <a:hlinkClick r:id="rId2" action="ppaction://hlinksldjump" highlightClick="1"/>
            </p:cNvPr>
            <p:cNvSpPr>
              <a:spLocks noChangeArrowheads="1"/>
            </p:cNvSpPr>
            <p:nvPr/>
          </p:nvSpPr>
          <p:spPr bwMode="auto">
            <a:xfrm>
              <a:off x="965368" y="5102248"/>
              <a:ext cx="536947" cy="381000"/>
            </a:xfrm>
            <a:prstGeom prst="ellipse">
              <a:avLst/>
            </a:prstGeom>
            <a:grpFill/>
            <a:ln w="12700" cap="sq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altLang="zh-CN" sz="2400">
                  <a:latin typeface="微软雅黑" pitchFamily="34" charset="-122"/>
                  <a:ea typeface="微软雅黑" pitchFamily="34" charset="-122"/>
                </a:rPr>
                <a:t>&lt;</a:t>
              </a: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214282" y="3349649"/>
              <a:ext cx="8651875" cy="3372581"/>
            </a:xfrm>
            <a:prstGeom prst="rect">
              <a:avLst/>
            </a:prstGeom>
            <a:grpFill/>
            <a:ln w="38100">
              <a:solidFill>
                <a:schemeClr val="bg2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zh-CN" sz="4000"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8" name="Group 45"/>
            <p:cNvGrpSpPr>
              <a:grpSpLocks/>
            </p:cNvGrpSpPr>
            <p:nvPr/>
          </p:nvGrpSpPr>
          <p:grpSpPr bwMode="auto">
            <a:xfrm>
              <a:off x="461981" y="3438554"/>
              <a:ext cx="7568393" cy="3216276"/>
              <a:chOff x="333" y="1928"/>
              <a:chExt cx="4736" cy="2026"/>
            </a:xfrm>
            <a:grpFill/>
          </p:grpSpPr>
          <p:sp>
            <p:nvSpPr>
              <p:cNvPr id="18" name="Text Box 16"/>
              <p:cNvSpPr txBox="1">
                <a:spLocks noChangeArrowheads="1"/>
              </p:cNvSpPr>
              <p:nvPr/>
            </p:nvSpPr>
            <p:spPr bwMode="auto">
              <a:xfrm>
                <a:off x="333" y="1928"/>
                <a:ext cx="585" cy="27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微软雅黑" pitchFamily="34" charset="-122"/>
                    <a:ea typeface="微软雅黑" pitchFamily="34" charset="-122"/>
                  </a:rPr>
                  <a:t>转义字符</a:t>
                </a:r>
                <a:endParaRPr lang="zh-CN" altLang="en-US" sz="40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9" name="Text Box 17"/>
              <p:cNvSpPr txBox="1">
                <a:spLocks noChangeArrowheads="1"/>
              </p:cNvSpPr>
              <p:nvPr/>
            </p:nvSpPr>
            <p:spPr bwMode="auto">
              <a:xfrm>
                <a:off x="1677" y="1928"/>
                <a:ext cx="337" cy="27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微软雅黑" pitchFamily="34" charset="-122"/>
                    <a:ea typeface="微软雅黑" pitchFamily="34" charset="-122"/>
                  </a:rPr>
                  <a:t>含义</a:t>
                </a:r>
                <a:endParaRPr lang="zh-CN" altLang="en-US" sz="40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0" name="Text Box 18"/>
              <p:cNvSpPr txBox="1">
                <a:spLocks noChangeArrowheads="1"/>
              </p:cNvSpPr>
              <p:nvPr/>
            </p:nvSpPr>
            <p:spPr bwMode="auto">
              <a:xfrm>
                <a:off x="410" y="2227"/>
                <a:ext cx="218" cy="27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solidFill>
                      <a:srgbClr val="FF0000"/>
                    </a:solidFill>
                    <a:latin typeface="微软雅黑" pitchFamily="34" charset="-122"/>
                    <a:ea typeface="微软雅黑" pitchFamily="34" charset="-122"/>
                  </a:rPr>
                  <a:t>\n</a:t>
                </a:r>
                <a:endParaRPr lang="en-US" altLang="zh-CN" sz="20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1" name="Text Box 19"/>
              <p:cNvSpPr txBox="1">
                <a:spLocks noChangeArrowheads="1"/>
              </p:cNvSpPr>
              <p:nvPr/>
            </p:nvSpPr>
            <p:spPr bwMode="auto">
              <a:xfrm>
                <a:off x="410" y="2521"/>
                <a:ext cx="206" cy="27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latin typeface="微软雅黑" pitchFamily="34" charset="-122"/>
                    <a:ea typeface="微软雅黑" pitchFamily="34" charset="-122"/>
                  </a:rPr>
                  <a:t>\v</a:t>
                </a:r>
                <a:endParaRPr lang="en-US" altLang="zh-CN" sz="40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2" name="Text Box 20"/>
              <p:cNvSpPr txBox="1">
                <a:spLocks noChangeArrowheads="1"/>
              </p:cNvSpPr>
              <p:nvPr/>
            </p:nvSpPr>
            <p:spPr bwMode="auto">
              <a:xfrm>
                <a:off x="410" y="2815"/>
                <a:ext cx="188" cy="27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latin typeface="微软雅黑" pitchFamily="34" charset="-122"/>
                    <a:ea typeface="微软雅黑" pitchFamily="34" charset="-122"/>
                  </a:rPr>
                  <a:t>\r</a:t>
                </a:r>
                <a:endParaRPr lang="en-US" altLang="zh-CN" sz="40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3" name="Text Box 21"/>
              <p:cNvSpPr txBox="1">
                <a:spLocks noChangeArrowheads="1"/>
              </p:cNvSpPr>
              <p:nvPr/>
            </p:nvSpPr>
            <p:spPr bwMode="auto">
              <a:xfrm>
                <a:off x="410" y="3109"/>
                <a:ext cx="209" cy="27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latin typeface="微软雅黑" pitchFamily="34" charset="-122"/>
                    <a:ea typeface="微软雅黑" pitchFamily="34" charset="-122"/>
                  </a:rPr>
                  <a:t>\a</a:t>
                </a:r>
                <a:endParaRPr lang="en-US" altLang="zh-CN" sz="40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4" name="Text Box 22"/>
              <p:cNvSpPr txBox="1">
                <a:spLocks noChangeArrowheads="1"/>
              </p:cNvSpPr>
              <p:nvPr/>
            </p:nvSpPr>
            <p:spPr bwMode="auto">
              <a:xfrm>
                <a:off x="410" y="3359"/>
                <a:ext cx="265" cy="27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solidFill>
                      <a:srgbClr val="FF0000"/>
                    </a:solidFill>
                    <a:latin typeface="微软雅黑" pitchFamily="34" charset="-122"/>
                    <a:ea typeface="微软雅黑" pitchFamily="34" charset="-122"/>
                  </a:rPr>
                  <a:t>\‘</a:t>
                </a:r>
                <a:endParaRPr lang="en-US" altLang="zh-CN" sz="40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5" name="Text Box 23"/>
              <p:cNvSpPr txBox="1">
                <a:spLocks noChangeArrowheads="1"/>
              </p:cNvSpPr>
              <p:nvPr/>
            </p:nvSpPr>
            <p:spPr bwMode="auto">
              <a:xfrm>
                <a:off x="410" y="3679"/>
                <a:ext cx="399" cy="27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\</a:t>
                </a:r>
                <a:r>
                  <a:rPr lang="en-US" altLang="zh-CN" sz="2000" err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ddd</a:t>
                </a:r>
                <a:endParaRPr lang="en-US" altLang="zh-CN" sz="40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6" name="Text Box 24"/>
              <p:cNvSpPr txBox="1">
                <a:spLocks noChangeArrowheads="1"/>
              </p:cNvSpPr>
              <p:nvPr/>
            </p:nvSpPr>
            <p:spPr bwMode="auto">
              <a:xfrm>
                <a:off x="2941" y="2184"/>
                <a:ext cx="188" cy="27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solidFill>
                      <a:srgbClr val="FF0000"/>
                    </a:solidFill>
                    <a:latin typeface="微软雅黑" pitchFamily="34" charset="-122"/>
                    <a:ea typeface="微软雅黑" pitchFamily="34" charset="-122"/>
                  </a:rPr>
                  <a:t>\t</a:t>
                </a:r>
                <a:endParaRPr lang="en-US" altLang="zh-CN" sz="40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7" name="Text Box 25"/>
              <p:cNvSpPr txBox="1">
                <a:spLocks noChangeArrowheads="1"/>
              </p:cNvSpPr>
              <p:nvPr/>
            </p:nvSpPr>
            <p:spPr bwMode="auto">
              <a:xfrm>
                <a:off x="2941" y="2500"/>
                <a:ext cx="220" cy="27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latin typeface="微软雅黑" pitchFamily="34" charset="-122"/>
                    <a:ea typeface="微软雅黑" pitchFamily="34" charset="-122"/>
                  </a:rPr>
                  <a:t>\b</a:t>
                </a:r>
                <a:endParaRPr lang="en-US" altLang="zh-CN" sz="40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8" name="Text Box 26"/>
              <p:cNvSpPr txBox="1">
                <a:spLocks noChangeArrowheads="1"/>
              </p:cNvSpPr>
              <p:nvPr/>
            </p:nvSpPr>
            <p:spPr bwMode="auto">
              <a:xfrm>
                <a:off x="2941" y="2815"/>
                <a:ext cx="184" cy="27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latin typeface="微软雅黑" pitchFamily="34" charset="-122"/>
                    <a:ea typeface="微软雅黑" pitchFamily="34" charset="-122"/>
                  </a:rPr>
                  <a:t>\f</a:t>
                </a:r>
                <a:endParaRPr lang="en-US" altLang="zh-CN" sz="40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9" name="Text Box 27"/>
              <p:cNvSpPr txBox="1">
                <a:spLocks noChangeArrowheads="1"/>
              </p:cNvSpPr>
              <p:nvPr/>
            </p:nvSpPr>
            <p:spPr bwMode="auto">
              <a:xfrm>
                <a:off x="2941" y="3109"/>
                <a:ext cx="193" cy="27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solidFill>
                      <a:srgbClr val="FF0000"/>
                    </a:solidFill>
                    <a:latin typeface="微软雅黑" pitchFamily="34" charset="-122"/>
                    <a:ea typeface="微软雅黑" pitchFamily="34" charset="-122"/>
                  </a:rPr>
                  <a:t>\\</a:t>
                </a:r>
                <a:endParaRPr lang="en-US" altLang="zh-CN" sz="40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0" name="Text Box 28"/>
              <p:cNvSpPr txBox="1">
                <a:spLocks noChangeArrowheads="1"/>
              </p:cNvSpPr>
              <p:nvPr/>
            </p:nvSpPr>
            <p:spPr bwMode="auto">
              <a:xfrm>
                <a:off x="2941" y="3359"/>
                <a:ext cx="265" cy="27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solidFill>
                      <a:srgbClr val="FF0000"/>
                    </a:solidFill>
                    <a:latin typeface="微软雅黑" pitchFamily="34" charset="-122"/>
                    <a:ea typeface="微软雅黑" pitchFamily="34" charset="-122"/>
                  </a:rPr>
                  <a:t>\“</a:t>
                </a:r>
                <a:endParaRPr lang="en-US" altLang="zh-CN" sz="40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1" name="Text Box 29"/>
              <p:cNvSpPr txBox="1">
                <a:spLocks noChangeArrowheads="1"/>
              </p:cNvSpPr>
              <p:nvPr/>
            </p:nvSpPr>
            <p:spPr bwMode="auto">
              <a:xfrm>
                <a:off x="2941" y="3672"/>
                <a:ext cx="357" cy="27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\</a:t>
                </a:r>
                <a:r>
                  <a:rPr lang="en-US" altLang="zh-CN" sz="2000" err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xhh</a:t>
                </a:r>
                <a:endParaRPr lang="en-US" altLang="zh-CN" sz="40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2" name="Text Box 30"/>
              <p:cNvSpPr txBox="1">
                <a:spLocks noChangeArrowheads="1"/>
              </p:cNvSpPr>
              <p:nvPr/>
            </p:nvSpPr>
            <p:spPr bwMode="auto">
              <a:xfrm>
                <a:off x="2757" y="1928"/>
                <a:ext cx="585" cy="27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微软雅黑" pitchFamily="34" charset="-122"/>
                    <a:ea typeface="微软雅黑" pitchFamily="34" charset="-122"/>
                  </a:rPr>
                  <a:t>转义字符</a:t>
                </a:r>
                <a:endParaRPr lang="zh-CN" altLang="en-US" sz="40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3" name="Text Box 31"/>
              <p:cNvSpPr txBox="1">
                <a:spLocks noChangeArrowheads="1"/>
              </p:cNvSpPr>
              <p:nvPr/>
            </p:nvSpPr>
            <p:spPr bwMode="auto">
              <a:xfrm>
                <a:off x="4370" y="1928"/>
                <a:ext cx="337" cy="27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微软雅黑" pitchFamily="34" charset="-122"/>
                    <a:ea typeface="微软雅黑" pitchFamily="34" charset="-122"/>
                  </a:rPr>
                  <a:t>含义</a:t>
                </a:r>
                <a:endParaRPr lang="zh-CN" altLang="en-US" sz="40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4" name="Text Box 32"/>
              <p:cNvSpPr txBox="1">
                <a:spLocks noChangeArrowheads="1"/>
              </p:cNvSpPr>
              <p:nvPr/>
            </p:nvSpPr>
            <p:spPr bwMode="auto">
              <a:xfrm>
                <a:off x="1620" y="2227"/>
                <a:ext cx="683" cy="27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 b="1">
                    <a:solidFill>
                      <a:schemeClr val="tx2"/>
                    </a:solidFill>
                    <a:latin typeface="微软雅黑" pitchFamily="34" charset="-122"/>
                    <a:ea typeface="微软雅黑" pitchFamily="34" charset="-122"/>
                  </a:rPr>
                  <a:t>换行</a:t>
                </a:r>
                <a:endParaRPr lang="zh-CN" altLang="en-US" sz="4000" b="1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5" name="Text Box 33"/>
              <p:cNvSpPr txBox="1">
                <a:spLocks noChangeArrowheads="1"/>
              </p:cNvSpPr>
              <p:nvPr/>
            </p:nvSpPr>
            <p:spPr bwMode="auto">
              <a:xfrm>
                <a:off x="1444" y="2500"/>
                <a:ext cx="585" cy="27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微软雅黑" pitchFamily="34" charset="-122"/>
                    <a:ea typeface="微软雅黑" pitchFamily="34" charset="-122"/>
                  </a:rPr>
                  <a:t>垂直制表</a:t>
                </a:r>
                <a:endParaRPr lang="zh-CN" altLang="en-US" sz="40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6" name="Text Box 34"/>
              <p:cNvSpPr txBox="1">
                <a:spLocks noChangeArrowheads="1"/>
              </p:cNvSpPr>
              <p:nvPr/>
            </p:nvSpPr>
            <p:spPr bwMode="auto">
              <a:xfrm>
                <a:off x="1620" y="2815"/>
                <a:ext cx="337" cy="27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微软雅黑" pitchFamily="34" charset="-122"/>
                    <a:ea typeface="微软雅黑" pitchFamily="34" charset="-122"/>
                  </a:rPr>
                  <a:t>回车</a:t>
                </a:r>
                <a:endParaRPr lang="zh-CN" altLang="en-US" sz="40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7" name="Text Box 35"/>
              <p:cNvSpPr txBox="1">
                <a:spLocks noChangeArrowheads="1"/>
              </p:cNvSpPr>
              <p:nvPr/>
            </p:nvSpPr>
            <p:spPr bwMode="auto">
              <a:xfrm>
                <a:off x="1620" y="3109"/>
                <a:ext cx="337" cy="27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微软雅黑" pitchFamily="34" charset="-122"/>
                    <a:ea typeface="微软雅黑" pitchFamily="34" charset="-122"/>
                  </a:rPr>
                  <a:t>响铃</a:t>
                </a:r>
                <a:endParaRPr lang="zh-CN" altLang="en-US" sz="40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8" name="Text Box 36"/>
              <p:cNvSpPr txBox="1">
                <a:spLocks noChangeArrowheads="1"/>
              </p:cNvSpPr>
              <p:nvPr/>
            </p:nvSpPr>
            <p:spPr bwMode="auto">
              <a:xfrm>
                <a:off x="1518" y="3359"/>
                <a:ext cx="461" cy="27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微软雅黑" pitchFamily="34" charset="-122"/>
                    <a:ea typeface="微软雅黑" pitchFamily="34" charset="-122"/>
                  </a:rPr>
                  <a:t>单引号</a:t>
                </a:r>
                <a:endParaRPr lang="zh-CN" altLang="en-US" sz="40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9" name="Text Box 37"/>
              <p:cNvSpPr txBox="1">
                <a:spLocks noChangeArrowheads="1"/>
              </p:cNvSpPr>
              <p:nvPr/>
            </p:nvSpPr>
            <p:spPr bwMode="auto">
              <a:xfrm>
                <a:off x="1058" y="3672"/>
                <a:ext cx="1227" cy="27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latin typeface="微软雅黑" pitchFamily="34" charset="-122"/>
                    <a:ea typeface="微软雅黑" pitchFamily="34" charset="-122"/>
                  </a:rPr>
                  <a:t>3</a:t>
                </a:r>
                <a:r>
                  <a:rPr lang="zh-CN" altLang="en-US" sz="2000">
                    <a:latin typeface="微软雅黑" pitchFamily="34" charset="-122"/>
                    <a:ea typeface="微软雅黑" pitchFamily="34" charset="-122"/>
                  </a:rPr>
                  <a:t>位</a:t>
                </a:r>
                <a:r>
                  <a:rPr lang="en-US" altLang="zh-CN" sz="2000">
                    <a:latin typeface="微软雅黑" pitchFamily="34" charset="-122"/>
                    <a:ea typeface="微软雅黑" pitchFamily="34" charset="-122"/>
                  </a:rPr>
                  <a:t>8</a:t>
                </a:r>
                <a:r>
                  <a:rPr lang="zh-CN" altLang="en-US" sz="2000">
                    <a:latin typeface="微软雅黑" pitchFamily="34" charset="-122"/>
                    <a:ea typeface="微软雅黑" pitchFamily="34" charset="-122"/>
                  </a:rPr>
                  <a:t>进制数代表字符</a:t>
                </a:r>
                <a:endParaRPr lang="zh-CN" altLang="en-US" sz="40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0" name="Text Box 38"/>
              <p:cNvSpPr txBox="1">
                <a:spLocks noChangeArrowheads="1"/>
              </p:cNvSpPr>
              <p:nvPr/>
            </p:nvSpPr>
            <p:spPr bwMode="auto">
              <a:xfrm>
                <a:off x="4304" y="2227"/>
                <a:ext cx="585" cy="27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微软雅黑" pitchFamily="34" charset="-122"/>
                    <a:ea typeface="微软雅黑" pitchFamily="34" charset="-122"/>
                  </a:rPr>
                  <a:t>水平制表</a:t>
                </a:r>
                <a:endParaRPr lang="zh-CN" altLang="en-US" sz="40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1" name="Text Box 39"/>
              <p:cNvSpPr txBox="1">
                <a:spLocks noChangeArrowheads="1"/>
              </p:cNvSpPr>
              <p:nvPr/>
            </p:nvSpPr>
            <p:spPr bwMode="auto">
              <a:xfrm>
                <a:off x="4315" y="2500"/>
                <a:ext cx="337" cy="27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微软雅黑" pitchFamily="34" charset="-122"/>
                    <a:ea typeface="微软雅黑" pitchFamily="34" charset="-122"/>
                  </a:rPr>
                  <a:t>退格</a:t>
                </a:r>
                <a:endParaRPr lang="zh-CN" altLang="en-US" sz="40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2" name="Text Box 40"/>
              <p:cNvSpPr txBox="1">
                <a:spLocks noChangeArrowheads="1"/>
              </p:cNvSpPr>
              <p:nvPr/>
            </p:nvSpPr>
            <p:spPr bwMode="auto">
              <a:xfrm>
                <a:off x="4315" y="2815"/>
                <a:ext cx="337" cy="27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微软雅黑" pitchFamily="34" charset="-122"/>
                    <a:ea typeface="微软雅黑" pitchFamily="34" charset="-122"/>
                  </a:rPr>
                  <a:t>换页</a:t>
                </a:r>
                <a:endParaRPr lang="zh-CN" altLang="en-US" sz="40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3" name="Text Box 41"/>
              <p:cNvSpPr txBox="1">
                <a:spLocks noChangeArrowheads="1"/>
              </p:cNvSpPr>
              <p:nvPr/>
            </p:nvSpPr>
            <p:spPr bwMode="auto">
              <a:xfrm>
                <a:off x="4315" y="3109"/>
                <a:ext cx="461" cy="27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微软雅黑" pitchFamily="34" charset="-122"/>
                    <a:ea typeface="微软雅黑" pitchFamily="34" charset="-122"/>
                  </a:rPr>
                  <a:t>反斜线</a:t>
                </a:r>
                <a:endParaRPr lang="zh-CN" altLang="en-US" sz="40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4" name="Text Box 42"/>
              <p:cNvSpPr txBox="1">
                <a:spLocks noChangeArrowheads="1"/>
              </p:cNvSpPr>
              <p:nvPr/>
            </p:nvSpPr>
            <p:spPr bwMode="auto">
              <a:xfrm>
                <a:off x="4315" y="3403"/>
                <a:ext cx="461" cy="27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微软雅黑" pitchFamily="34" charset="-122"/>
                    <a:ea typeface="微软雅黑" pitchFamily="34" charset="-122"/>
                  </a:rPr>
                  <a:t>双引号</a:t>
                </a:r>
              </a:p>
            </p:txBody>
          </p:sp>
          <p:sp>
            <p:nvSpPr>
              <p:cNvPr id="45" name="Text Box 43"/>
              <p:cNvSpPr txBox="1">
                <a:spLocks noChangeArrowheads="1"/>
              </p:cNvSpPr>
              <p:nvPr/>
            </p:nvSpPr>
            <p:spPr bwMode="auto">
              <a:xfrm>
                <a:off x="3646" y="3653"/>
                <a:ext cx="1423" cy="27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latin typeface="微软雅黑" pitchFamily="34" charset="-122"/>
                    <a:ea typeface="微软雅黑" pitchFamily="34" charset="-122"/>
                  </a:rPr>
                  <a:t>2</a:t>
                </a:r>
                <a:r>
                  <a:rPr lang="zh-CN" altLang="en-US" sz="2000">
                    <a:latin typeface="微软雅黑" pitchFamily="34" charset="-122"/>
                    <a:ea typeface="微软雅黑" pitchFamily="34" charset="-122"/>
                  </a:rPr>
                  <a:t>位</a:t>
                </a:r>
                <a:r>
                  <a:rPr lang="en-US" altLang="zh-CN" sz="2000">
                    <a:latin typeface="微软雅黑" pitchFamily="34" charset="-122"/>
                    <a:ea typeface="微软雅黑" pitchFamily="34" charset="-122"/>
                  </a:rPr>
                  <a:t>16</a:t>
                </a:r>
                <a:r>
                  <a:rPr lang="zh-CN" altLang="en-US" sz="2000">
                    <a:latin typeface="微软雅黑" pitchFamily="34" charset="-122"/>
                    <a:ea typeface="微软雅黑" pitchFamily="34" charset="-122"/>
                  </a:rPr>
                  <a:t>进制数代表的字符</a:t>
                </a:r>
                <a:endParaRPr lang="zh-CN" altLang="en-US" sz="400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9" name="Line 7"/>
            <p:cNvSpPr>
              <a:spLocks noChangeShapeType="1"/>
            </p:cNvSpPr>
            <p:nvPr/>
          </p:nvSpPr>
          <p:spPr bwMode="auto">
            <a:xfrm>
              <a:off x="4335667" y="3349647"/>
              <a:ext cx="1" cy="3372582"/>
            </a:xfrm>
            <a:prstGeom prst="line">
              <a:avLst/>
            </a:prstGeom>
            <a:grpFill/>
            <a:ln w="952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1620570" y="3349647"/>
              <a:ext cx="1" cy="3372582"/>
            </a:xfrm>
            <a:prstGeom prst="line">
              <a:avLst/>
            </a:prstGeom>
            <a:grpFill/>
            <a:ln w="952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 flipH="1">
              <a:off x="5756341" y="3349648"/>
              <a:ext cx="1597" cy="3372581"/>
            </a:xfrm>
            <a:prstGeom prst="line">
              <a:avLst/>
            </a:prstGeom>
            <a:grpFill/>
            <a:ln w="952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>
              <a:off x="214282" y="3844948"/>
              <a:ext cx="8651875" cy="0"/>
            </a:xfrm>
            <a:prstGeom prst="line">
              <a:avLst/>
            </a:prstGeom>
            <a:grpFill/>
            <a:ln w="952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>
              <a:off x="214282" y="4310085"/>
              <a:ext cx="8651875" cy="0"/>
            </a:xfrm>
            <a:prstGeom prst="line">
              <a:avLst/>
            </a:prstGeom>
            <a:grpFill/>
            <a:ln w="952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>
              <a:off x="214282" y="4776810"/>
              <a:ext cx="8651875" cy="0"/>
            </a:xfrm>
            <a:prstGeom prst="line">
              <a:avLst/>
            </a:prstGeom>
            <a:grpFill/>
            <a:ln w="952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214282" y="5243535"/>
              <a:ext cx="8651875" cy="0"/>
            </a:xfrm>
            <a:prstGeom prst="line">
              <a:avLst/>
            </a:prstGeom>
            <a:grpFill/>
            <a:ln w="952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>
              <a:off x="214282" y="5710260"/>
              <a:ext cx="8651875" cy="0"/>
            </a:xfrm>
            <a:prstGeom prst="line">
              <a:avLst/>
            </a:prstGeom>
            <a:grpFill/>
            <a:ln w="952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>
              <a:off x="214282" y="6176985"/>
              <a:ext cx="8651875" cy="0"/>
            </a:xfrm>
            <a:prstGeom prst="line">
              <a:avLst/>
            </a:prstGeom>
            <a:grpFill/>
            <a:ln w="952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387176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 txBox="1">
            <a:spLocks/>
          </p:cNvSpPr>
          <p:nvPr/>
        </p:nvSpPr>
        <p:spPr bwMode="auto">
          <a:xfrm>
            <a:off x="1053852" y="1076325"/>
            <a:ext cx="82296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求解上述的算法如下：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		step1: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		step2: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计算</a:t>
            </a:r>
            <a:r>
              <a:rPr lang="zh-CN" altLang="en-US" b="1">
                <a:latin typeface="+mj-ea"/>
                <a:ea typeface="+mj-ea"/>
              </a:rPr>
              <a:t>△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= b</a:t>
            </a:r>
            <a:r>
              <a:rPr lang="en-US" altLang="zh-CN" baseline="3000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 – 4ac</a:t>
            </a:r>
          </a:p>
          <a:p>
            <a:pPr>
              <a:lnSpc>
                <a:spcPct val="150000"/>
              </a:lnSpc>
              <a:spcBef>
                <a:spcPts val="3000"/>
              </a:spcBef>
              <a:buFont typeface="Wingdings" pitchFamily="2" charset="2"/>
              <a:buNone/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		step3: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若</a:t>
            </a:r>
            <a:r>
              <a:rPr lang="zh-CN" altLang="en-US" b="1">
                <a:latin typeface="+mn-ea"/>
              </a:rPr>
              <a:t>△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≥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，则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</a:p>
          <a:p>
            <a:pPr>
              <a:buFont typeface="Wingdings" pitchFamily="2" charset="2"/>
              <a:buNone/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		          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并输出结果，否则无实根。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问题求解与算法</a:t>
            </a:r>
          </a:p>
        </p:txBody>
      </p:sp>
      <p:pic>
        <p:nvPicPr>
          <p:cNvPr id="6" name="图片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78896" y="3068960"/>
            <a:ext cx="4402732" cy="1522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370209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常量与字面值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621804" y="1124744"/>
            <a:ext cx="10993354" cy="446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v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字符串字面值是由一对双引号括起来的字符序列（以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’\0’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结束）。</a:t>
            </a: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pPr lvl="1">
              <a:buClr>
                <a:schemeClr val="bg2">
                  <a:lumMod val="50000"/>
                </a:schemeClr>
              </a:buClr>
              <a:buSzPct val="100000"/>
            </a:pPr>
            <a:r>
              <a:rPr lang="en-US" altLang="zh-CN">
                <a:latin typeface="微软雅黑" pitchFamily="34" charset="-122"/>
                <a:ea typeface="微软雅黑" pitchFamily="34" charset="-122"/>
              </a:rPr>
              <a:t>“”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表示空串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只包含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’\0’)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pPr lvl="1">
              <a:buClr>
                <a:schemeClr val="bg2">
                  <a:lumMod val="50000"/>
                </a:schemeClr>
              </a:buClr>
              <a:buSzPct val="100000"/>
            </a:pPr>
            <a:r>
              <a:rPr lang="en-US" altLang="zh-CN">
                <a:latin typeface="微软雅黑" pitchFamily="34" charset="-122"/>
                <a:ea typeface="微软雅黑" pitchFamily="34" charset="-122"/>
              </a:rPr>
              <a:t>‘a’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”a”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的不同</a:t>
            </a:r>
            <a:endParaRPr lang="en-US" altLang="zh-CN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图片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753610" y="2420888"/>
            <a:ext cx="10741402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667190" y="4725144"/>
            <a:ext cx="1133187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注意：</a:t>
            </a:r>
            <a:endParaRPr lang="en-US" altLang="zh-CN" sz="2000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 1.</a:t>
            </a:r>
            <a:r>
              <a:rPr lang="zh-CN" altLang="en-US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字符串字面值会自动在字符串最后加上</a:t>
            </a:r>
            <a:r>
              <a:rPr lang="zh-CN" altLang="en-US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HAKUYOXingShu3500" pitchFamily="2" charset="-122"/>
              </a:rPr>
              <a:t>‘</a:t>
            </a:r>
            <a:r>
              <a:rPr lang="en-US" altLang="zh-CN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\0</a:t>
            </a:r>
            <a:r>
              <a:rPr lang="zh-CN" altLang="en-US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’，占据一个字节的内存</a:t>
            </a:r>
            <a:endParaRPr lang="en-US" altLang="zh-CN" sz="2000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tabLst>
                <a:tab pos="6632575" algn="l"/>
              </a:tabLst>
            </a:pPr>
            <a:r>
              <a:rPr lang="zh-CN" altLang="en-US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求字符串长度的时候注意转义字符占据一个字节，例如：’</a:t>
            </a:r>
            <a:r>
              <a:rPr lang="en-US" altLang="zh-CN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\</a:t>
            </a:r>
            <a:r>
              <a:rPr lang="en-US" altLang="zh-CN" sz="2000" b="1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xdd</a:t>
            </a:r>
            <a:r>
              <a:rPr lang="en-US" altLang="zh-CN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’</a:t>
            </a:r>
            <a:r>
              <a:rPr lang="zh-CN" altLang="en-US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等</a:t>
            </a:r>
          </a:p>
        </p:txBody>
      </p:sp>
    </p:spTree>
    <p:extLst>
      <p:ext uri="{BB962C8B-B14F-4D97-AF65-F5344CB8AC3E}">
        <p14:creationId xmlns:p14="http://schemas.microsoft.com/office/powerpoint/2010/main" val="240497071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本讲授课内容</a:t>
            </a:r>
          </a:p>
        </p:txBody>
      </p:sp>
      <p:sp>
        <p:nvSpPr>
          <p:cNvPr id="5" name="自选图形 3"/>
          <p:cNvSpPr>
            <a:spLocks noChangeArrowheads="1"/>
          </p:cNvSpPr>
          <p:nvPr/>
        </p:nvSpPr>
        <p:spPr bwMode="ltGray">
          <a:xfrm rot="5400000">
            <a:off x="-2462669" y="643840"/>
            <a:ext cx="4824413" cy="6432337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flip="none" rotWithShape="1">
            <a:gsLst>
              <a:gs pos="0">
                <a:schemeClr val="bg2">
                  <a:shade val="30000"/>
                  <a:satMod val="115000"/>
                  <a:alpha val="75000"/>
                  <a:lumMod val="73000"/>
                </a:schemeClr>
              </a:gs>
              <a:gs pos="50000">
                <a:schemeClr val="bg2">
                  <a:lumMod val="50000"/>
                  <a:shade val="67500"/>
                  <a:satMod val="115000"/>
                </a:schemeClr>
              </a:gs>
              <a:gs pos="100000">
                <a:schemeClr val="bg2">
                  <a:lumMod val="50000"/>
                  <a:shade val="100000"/>
                  <a:satMod val="115000"/>
                </a:schemeClr>
              </a:gs>
            </a:gsLst>
            <a:lin ang="0" scaled="1"/>
            <a:tileRect/>
          </a:gradFill>
          <a:ln w="9525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6" name="自选图形 4"/>
          <p:cNvSpPr>
            <a:spLocks noChangeArrowheads="1"/>
          </p:cNvSpPr>
          <p:nvPr/>
        </p:nvSpPr>
        <p:spPr bwMode="ltGray">
          <a:xfrm rot="5400000" flipH="1">
            <a:off x="-2017182" y="1256395"/>
            <a:ext cx="4032250" cy="5237386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bg2">
              <a:lumMod val="50000"/>
              <a:alpha val="75000"/>
            </a:schemeClr>
          </a:solidFill>
          <a:ln w="0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>
            <a:off x="8492558" y="5490412"/>
            <a:ext cx="1684428" cy="449263"/>
            <a:chOff x="8589313" y="1800225"/>
            <a:chExt cx="1684428" cy="4492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" name="自选图形 45"/>
            <p:cNvSpPr>
              <a:spLocks noChangeArrowheads="1"/>
            </p:cNvSpPr>
            <p:nvPr/>
          </p:nvSpPr>
          <p:spPr bwMode="gray">
            <a:xfrm>
              <a:off x="8589313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自选图形 46"/>
            <p:cNvSpPr>
              <a:spLocks noChangeArrowheads="1"/>
            </p:cNvSpPr>
            <p:nvPr/>
          </p:nvSpPr>
          <p:spPr bwMode="gray">
            <a:xfrm>
              <a:off x="9164897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自选图形 47"/>
            <p:cNvSpPr>
              <a:spLocks noChangeArrowheads="1"/>
            </p:cNvSpPr>
            <p:nvPr/>
          </p:nvSpPr>
          <p:spPr bwMode="gray">
            <a:xfrm>
              <a:off x="9740480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2530700" y="4584991"/>
            <a:ext cx="6804072" cy="519261"/>
            <a:chOff x="2650732" y="4266333"/>
            <a:chExt cx="6804072" cy="519261"/>
          </a:xfrm>
        </p:grpSpPr>
        <p:sp>
          <p:nvSpPr>
            <p:cNvPr id="8" name="自选图形 6"/>
            <p:cNvSpPr>
              <a:spLocks noChangeArrowheads="1"/>
            </p:cNvSpPr>
            <p:nvPr/>
          </p:nvSpPr>
          <p:spPr bwMode="gray">
            <a:xfrm>
              <a:off x="3089529" y="4271963"/>
              <a:ext cx="6365275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zh-CN" altLang="en-US" b="1">
                  <a:latin typeface="微软雅黑" pitchFamily="34" charset="-122"/>
                  <a:ea typeface="微软雅黑" pitchFamily="34" charset="-122"/>
                </a:rPr>
                <a:t>常量与字面值</a:t>
              </a:r>
            </a:p>
          </p:txBody>
        </p:sp>
        <p:grpSp>
          <p:nvGrpSpPr>
            <p:cNvPr id="44" name="组合 43"/>
            <p:cNvGrpSpPr/>
            <p:nvPr/>
          </p:nvGrpSpPr>
          <p:grpSpPr>
            <a:xfrm>
              <a:off x="2650732" y="4266333"/>
              <a:ext cx="520552" cy="519261"/>
              <a:chOff x="2650732" y="4266333"/>
              <a:chExt cx="520552" cy="519261"/>
            </a:xfrm>
          </p:grpSpPr>
          <p:sp>
            <p:nvSpPr>
              <p:cNvPr id="21" name="椭圆 39"/>
              <p:cNvSpPr>
                <a:spLocks noChangeArrowheads="1"/>
              </p:cNvSpPr>
              <p:nvPr/>
            </p:nvSpPr>
            <p:spPr bwMode="gray">
              <a:xfrm>
                <a:off x="2650732" y="4266333"/>
                <a:ext cx="520552" cy="519261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" name="椭圆 40"/>
              <p:cNvSpPr>
                <a:spLocks noChangeArrowheads="1"/>
              </p:cNvSpPr>
              <p:nvPr/>
            </p:nvSpPr>
            <p:spPr bwMode="gray">
              <a:xfrm>
                <a:off x="2700628" y="4319133"/>
                <a:ext cx="419712" cy="413660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" name="椭圆 35"/>
              <p:cNvSpPr>
                <a:spLocks noChangeArrowheads="1"/>
              </p:cNvSpPr>
              <p:nvPr/>
            </p:nvSpPr>
            <p:spPr bwMode="gray">
              <a:xfrm>
                <a:off x="2723815" y="4319134"/>
                <a:ext cx="396525" cy="413660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D67E1"/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4" name="椭圆 37"/>
              <p:cNvSpPr>
                <a:spLocks noChangeArrowheads="1"/>
              </p:cNvSpPr>
              <p:nvPr/>
            </p:nvSpPr>
            <p:spPr bwMode="gray">
              <a:xfrm>
                <a:off x="2727616" y="4332207"/>
                <a:ext cx="370916" cy="387511"/>
              </a:xfrm>
              <a:prstGeom prst="ellipse">
                <a:avLst/>
              </a:prstGeom>
              <a:gradFill rotWithShape="1">
                <a:gsLst>
                  <a:gs pos="0">
                    <a:srgbClr val="8D67E1"/>
                  </a:gs>
                  <a:gs pos="100000">
                    <a:srgbClr val="45326D"/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40" name="组合 39"/>
          <p:cNvGrpSpPr/>
          <p:nvPr/>
        </p:nvGrpSpPr>
        <p:grpSpPr>
          <a:xfrm>
            <a:off x="2530700" y="2603562"/>
            <a:ext cx="6662355" cy="519261"/>
            <a:chOff x="2599883" y="2579539"/>
            <a:chExt cx="6662355" cy="519261"/>
          </a:xfrm>
        </p:grpSpPr>
        <p:sp>
          <p:nvSpPr>
            <p:cNvPr id="10" name="自选图形 8"/>
            <p:cNvSpPr>
              <a:spLocks noChangeArrowheads="1"/>
            </p:cNvSpPr>
            <p:nvPr/>
          </p:nvSpPr>
          <p:spPr bwMode="gray">
            <a:xfrm>
              <a:off x="3047206" y="2590800"/>
              <a:ext cx="6215032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zh-CN" altLang="en-US" b="1">
                  <a:latin typeface="微软雅黑" pitchFamily="34" charset="-122"/>
                  <a:ea typeface="微软雅黑" pitchFamily="34" charset="-122"/>
                </a:rPr>
                <a:t>数据如何在计算机中表示</a:t>
              </a:r>
            </a:p>
          </p:txBody>
        </p:sp>
        <p:grpSp>
          <p:nvGrpSpPr>
            <p:cNvPr id="25" name="组合 24"/>
            <p:cNvGrpSpPr/>
            <p:nvPr/>
          </p:nvGrpSpPr>
          <p:grpSpPr>
            <a:xfrm>
              <a:off x="2599883" y="2579539"/>
              <a:ext cx="520552" cy="519261"/>
              <a:chOff x="1984929" y="5010002"/>
              <a:chExt cx="520552" cy="519261"/>
            </a:xfrm>
          </p:grpSpPr>
          <p:sp>
            <p:nvSpPr>
              <p:cNvPr id="26" name="椭圆 39"/>
              <p:cNvSpPr>
                <a:spLocks noChangeArrowheads="1"/>
              </p:cNvSpPr>
              <p:nvPr/>
            </p:nvSpPr>
            <p:spPr bwMode="gray">
              <a:xfrm>
                <a:off x="1984929" y="5010002"/>
                <a:ext cx="520552" cy="519261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" name="椭圆 40"/>
              <p:cNvSpPr>
                <a:spLocks noChangeArrowheads="1"/>
              </p:cNvSpPr>
              <p:nvPr/>
            </p:nvSpPr>
            <p:spPr bwMode="gray">
              <a:xfrm>
                <a:off x="2034825" y="5062802"/>
                <a:ext cx="419712" cy="413660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" name="椭圆 42"/>
              <p:cNvSpPr>
                <a:spLocks noChangeArrowheads="1"/>
              </p:cNvSpPr>
              <p:nvPr/>
            </p:nvSpPr>
            <p:spPr bwMode="gray">
              <a:xfrm>
                <a:off x="2047798" y="5062802"/>
                <a:ext cx="406739" cy="405291"/>
              </a:xfrm>
              <a:prstGeom prst="ellipse">
                <a:avLst/>
              </a:prstGeom>
              <a:gradFill flip="none" rotWithShape="1">
                <a:gsLst>
                  <a:gs pos="0">
                    <a:srgbClr val="00B050">
                      <a:shade val="30000"/>
                      <a:satMod val="115000"/>
                    </a:srgbClr>
                  </a:gs>
                  <a:gs pos="50000">
                    <a:srgbClr val="00B050">
                      <a:shade val="67500"/>
                      <a:satMod val="115000"/>
                    </a:srgbClr>
                  </a:gs>
                  <a:gs pos="100000">
                    <a:srgbClr val="00B05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" name="椭圆 44"/>
              <p:cNvSpPr>
                <a:spLocks noChangeArrowheads="1"/>
              </p:cNvSpPr>
              <p:nvPr/>
            </p:nvSpPr>
            <p:spPr bwMode="gray">
              <a:xfrm>
                <a:off x="2052414" y="5070283"/>
                <a:ext cx="385351" cy="390327"/>
              </a:xfrm>
              <a:prstGeom prst="ellipse">
                <a:avLst/>
              </a:prstGeom>
              <a:gradFill flip="none" rotWithShape="1">
                <a:gsLst>
                  <a:gs pos="0">
                    <a:srgbClr val="00B050">
                      <a:shade val="30000"/>
                      <a:satMod val="115000"/>
                    </a:srgbClr>
                  </a:gs>
                  <a:gs pos="50000">
                    <a:srgbClr val="00B050">
                      <a:shade val="67500"/>
                      <a:satMod val="115000"/>
                    </a:srgbClr>
                  </a:gs>
                  <a:gs pos="100000">
                    <a:srgbClr val="00B050">
                      <a:shade val="100000"/>
                      <a:satMod val="115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46" name="组合 45"/>
          <p:cNvGrpSpPr/>
          <p:nvPr/>
        </p:nvGrpSpPr>
        <p:grpSpPr>
          <a:xfrm>
            <a:off x="1701924" y="1732028"/>
            <a:ext cx="6639749" cy="519261"/>
            <a:chOff x="1949565" y="1820863"/>
            <a:chExt cx="6639749" cy="519261"/>
          </a:xfrm>
        </p:grpSpPr>
        <p:sp>
          <p:nvSpPr>
            <p:cNvPr id="11" name="自选图形 9"/>
            <p:cNvSpPr>
              <a:spLocks noChangeArrowheads="1"/>
            </p:cNvSpPr>
            <p:nvPr/>
          </p:nvSpPr>
          <p:spPr bwMode="gray">
            <a:xfrm>
              <a:off x="2353121" y="1820863"/>
              <a:ext cx="6236193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zh-CN" altLang="en-US" b="1">
                  <a:latin typeface="微软雅黑" pitchFamily="34" charset="-122"/>
                  <a:ea typeface="微软雅黑" pitchFamily="34" charset="-122"/>
                </a:rPr>
                <a:t>问题求解与算法</a:t>
              </a:r>
            </a:p>
          </p:txBody>
        </p:sp>
        <p:grpSp>
          <p:nvGrpSpPr>
            <p:cNvPr id="30" name="组合 29"/>
            <p:cNvGrpSpPr/>
            <p:nvPr/>
          </p:nvGrpSpPr>
          <p:grpSpPr>
            <a:xfrm>
              <a:off x="1949565" y="1820863"/>
              <a:ext cx="520552" cy="519261"/>
              <a:chOff x="1984929" y="5010002"/>
              <a:chExt cx="520552" cy="519261"/>
            </a:xfrm>
          </p:grpSpPr>
          <p:sp>
            <p:nvSpPr>
              <p:cNvPr id="31" name="椭圆 39"/>
              <p:cNvSpPr>
                <a:spLocks noChangeArrowheads="1"/>
              </p:cNvSpPr>
              <p:nvPr/>
            </p:nvSpPr>
            <p:spPr bwMode="gray">
              <a:xfrm>
                <a:off x="1984929" y="5010002"/>
                <a:ext cx="520552" cy="519261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" name="椭圆 40"/>
              <p:cNvSpPr>
                <a:spLocks noChangeArrowheads="1"/>
              </p:cNvSpPr>
              <p:nvPr/>
            </p:nvSpPr>
            <p:spPr bwMode="gray">
              <a:xfrm>
                <a:off x="2034825" y="5062802"/>
                <a:ext cx="419712" cy="413660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" name="椭圆 42"/>
              <p:cNvSpPr>
                <a:spLocks noChangeArrowheads="1"/>
              </p:cNvSpPr>
              <p:nvPr/>
            </p:nvSpPr>
            <p:spPr bwMode="gray">
              <a:xfrm>
                <a:off x="2047798" y="5062802"/>
                <a:ext cx="406739" cy="405291"/>
              </a:xfrm>
              <a:prstGeom prst="ellipse">
                <a:avLst/>
              </a:prstGeom>
              <a:gradFill flip="none" rotWithShape="1">
                <a:gsLst>
                  <a:gs pos="0">
                    <a:srgbClr val="FFC000">
                      <a:shade val="30000"/>
                      <a:satMod val="115000"/>
                    </a:srgbClr>
                  </a:gs>
                  <a:gs pos="50000">
                    <a:srgbClr val="FFC000">
                      <a:shade val="67500"/>
                      <a:satMod val="115000"/>
                    </a:srgbClr>
                  </a:gs>
                  <a:gs pos="100000">
                    <a:srgbClr val="FFC00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4" name="椭圆 44"/>
              <p:cNvSpPr>
                <a:spLocks noChangeArrowheads="1"/>
              </p:cNvSpPr>
              <p:nvPr/>
            </p:nvSpPr>
            <p:spPr bwMode="gray">
              <a:xfrm>
                <a:off x="2052414" y="5070283"/>
                <a:ext cx="385351" cy="390327"/>
              </a:xfrm>
              <a:prstGeom prst="ellipse">
                <a:avLst/>
              </a:prstGeom>
              <a:gradFill flip="none" rotWithShape="1">
                <a:gsLst>
                  <a:gs pos="0">
                    <a:srgbClr val="FFC000">
                      <a:shade val="30000"/>
                      <a:satMod val="115000"/>
                    </a:srgbClr>
                  </a:gs>
                  <a:gs pos="50000">
                    <a:srgbClr val="FFC000">
                      <a:shade val="67500"/>
                      <a:satMod val="115000"/>
                    </a:srgbClr>
                  </a:gs>
                  <a:gs pos="100000">
                    <a:srgbClr val="FFC000">
                      <a:shade val="100000"/>
                      <a:satMod val="115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41" name="组合 40"/>
          <p:cNvGrpSpPr/>
          <p:nvPr/>
        </p:nvGrpSpPr>
        <p:grpSpPr>
          <a:xfrm>
            <a:off x="2952293" y="3600377"/>
            <a:ext cx="6625551" cy="519261"/>
            <a:chOff x="2829253" y="3459163"/>
            <a:chExt cx="6625551" cy="519261"/>
          </a:xfrm>
        </p:grpSpPr>
        <p:sp>
          <p:nvSpPr>
            <p:cNvPr id="9" name="自选图形 7"/>
            <p:cNvSpPr>
              <a:spLocks noChangeArrowheads="1"/>
            </p:cNvSpPr>
            <p:nvPr/>
          </p:nvSpPr>
          <p:spPr bwMode="gray">
            <a:xfrm>
              <a:off x="3250353" y="3459163"/>
              <a:ext cx="6204451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zh-CN" altLang="en-US" b="1">
                  <a:latin typeface="微软雅黑" pitchFamily="34" charset="-122"/>
                  <a:ea typeface="微软雅黑" pitchFamily="34" charset="-122"/>
                </a:rPr>
                <a:t>数据类型</a:t>
              </a:r>
            </a:p>
          </p:txBody>
        </p:sp>
        <p:grpSp>
          <p:nvGrpSpPr>
            <p:cNvPr id="35" name="组合 34"/>
            <p:cNvGrpSpPr/>
            <p:nvPr/>
          </p:nvGrpSpPr>
          <p:grpSpPr>
            <a:xfrm>
              <a:off x="2829253" y="3459163"/>
              <a:ext cx="520552" cy="519261"/>
              <a:chOff x="1984929" y="5010002"/>
              <a:chExt cx="520552" cy="519261"/>
            </a:xfrm>
          </p:grpSpPr>
          <p:sp>
            <p:nvSpPr>
              <p:cNvPr id="36" name="椭圆 39"/>
              <p:cNvSpPr>
                <a:spLocks noChangeArrowheads="1"/>
              </p:cNvSpPr>
              <p:nvPr/>
            </p:nvSpPr>
            <p:spPr bwMode="gray">
              <a:xfrm>
                <a:off x="1984929" y="5010002"/>
                <a:ext cx="520552" cy="519261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" name="椭圆 40"/>
              <p:cNvSpPr>
                <a:spLocks noChangeArrowheads="1"/>
              </p:cNvSpPr>
              <p:nvPr/>
            </p:nvSpPr>
            <p:spPr bwMode="gray">
              <a:xfrm>
                <a:off x="2034825" y="5062802"/>
                <a:ext cx="419712" cy="413660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" name="椭圆 42"/>
              <p:cNvSpPr>
                <a:spLocks noChangeArrowheads="1"/>
              </p:cNvSpPr>
              <p:nvPr/>
            </p:nvSpPr>
            <p:spPr bwMode="gray">
              <a:xfrm>
                <a:off x="2047798" y="5062802"/>
                <a:ext cx="406739" cy="405291"/>
              </a:xfrm>
              <a:prstGeom prst="ellipse">
                <a:avLst/>
              </a:prstGeom>
              <a:gradFill flip="none" rotWithShape="1">
                <a:gsLst>
                  <a:gs pos="0">
                    <a:srgbClr val="0070C0">
                      <a:shade val="30000"/>
                      <a:satMod val="115000"/>
                    </a:srgbClr>
                  </a:gs>
                  <a:gs pos="50000">
                    <a:srgbClr val="0070C0">
                      <a:shade val="67500"/>
                      <a:satMod val="115000"/>
                    </a:srgbClr>
                  </a:gs>
                  <a:gs pos="100000">
                    <a:srgbClr val="0070C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9" name="椭圆 44"/>
              <p:cNvSpPr>
                <a:spLocks noChangeArrowheads="1"/>
              </p:cNvSpPr>
              <p:nvPr/>
            </p:nvSpPr>
            <p:spPr bwMode="gray">
              <a:xfrm>
                <a:off x="2052414" y="5070283"/>
                <a:ext cx="385351" cy="390327"/>
              </a:xfrm>
              <a:prstGeom prst="ellipse">
                <a:avLst/>
              </a:prstGeom>
              <a:gradFill flip="none" rotWithShape="1">
                <a:gsLst>
                  <a:gs pos="0">
                    <a:srgbClr val="0070C0">
                      <a:shade val="30000"/>
                      <a:satMod val="115000"/>
                    </a:srgbClr>
                  </a:gs>
                  <a:gs pos="50000">
                    <a:srgbClr val="0070C0">
                      <a:shade val="67500"/>
                      <a:satMod val="115000"/>
                    </a:srgbClr>
                  </a:gs>
                  <a:gs pos="100000">
                    <a:srgbClr val="0070C0">
                      <a:shade val="100000"/>
                      <a:satMod val="115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3" name="组合 2"/>
          <p:cNvGrpSpPr/>
          <p:nvPr/>
        </p:nvGrpSpPr>
        <p:grpSpPr>
          <a:xfrm>
            <a:off x="1707650" y="5461203"/>
            <a:ext cx="6599358" cy="537071"/>
            <a:chOff x="1964483" y="5461203"/>
            <a:chExt cx="6599358" cy="537071"/>
          </a:xfrm>
        </p:grpSpPr>
        <p:sp>
          <p:nvSpPr>
            <p:cNvPr id="42" name="自选图形 5"/>
            <p:cNvSpPr>
              <a:spLocks noChangeArrowheads="1"/>
            </p:cNvSpPr>
            <p:nvPr/>
          </p:nvSpPr>
          <p:spPr bwMode="gray">
            <a:xfrm>
              <a:off x="2403828" y="5490274"/>
              <a:ext cx="6160013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zh-CN" altLang="en-US" b="1">
                  <a:latin typeface="微软雅黑" pitchFamily="34" charset="-122"/>
                  <a:ea typeface="微软雅黑" pitchFamily="34" charset="-122"/>
                </a:rPr>
                <a:t>数据的输出与输入</a:t>
              </a:r>
            </a:p>
          </p:txBody>
        </p:sp>
        <p:grpSp>
          <p:nvGrpSpPr>
            <p:cNvPr id="43" name="组合 42"/>
            <p:cNvGrpSpPr/>
            <p:nvPr/>
          </p:nvGrpSpPr>
          <p:grpSpPr>
            <a:xfrm>
              <a:off x="1964483" y="5461203"/>
              <a:ext cx="520552" cy="519261"/>
              <a:chOff x="1984929" y="5010002"/>
              <a:chExt cx="520552" cy="519261"/>
            </a:xfrm>
          </p:grpSpPr>
          <p:sp>
            <p:nvSpPr>
              <p:cNvPr id="47" name="椭圆 39"/>
              <p:cNvSpPr>
                <a:spLocks noChangeArrowheads="1"/>
              </p:cNvSpPr>
              <p:nvPr/>
            </p:nvSpPr>
            <p:spPr bwMode="gray">
              <a:xfrm>
                <a:off x="1984929" y="5010002"/>
                <a:ext cx="520552" cy="519261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" name="椭圆 40"/>
              <p:cNvSpPr>
                <a:spLocks noChangeArrowheads="1"/>
              </p:cNvSpPr>
              <p:nvPr/>
            </p:nvSpPr>
            <p:spPr bwMode="gray">
              <a:xfrm>
                <a:off x="2034825" y="5062802"/>
                <a:ext cx="419712" cy="413660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" name="椭圆 42"/>
              <p:cNvSpPr>
                <a:spLocks noChangeArrowheads="1"/>
              </p:cNvSpPr>
              <p:nvPr/>
            </p:nvSpPr>
            <p:spPr bwMode="gray">
              <a:xfrm>
                <a:off x="2047798" y="5062802"/>
                <a:ext cx="406739" cy="405291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E35E23"/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0" name="椭圆 44"/>
              <p:cNvSpPr>
                <a:spLocks noChangeArrowheads="1"/>
              </p:cNvSpPr>
              <p:nvPr/>
            </p:nvSpPr>
            <p:spPr bwMode="gray">
              <a:xfrm>
                <a:off x="2052414" y="5070283"/>
                <a:ext cx="385351" cy="390327"/>
              </a:xfrm>
              <a:prstGeom prst="ellipse">
                <a:avLst/>
              </a:prstGeom>
              <a:gradFill rotWithShape="1">
                <a:gsLst>
                  <a:gs pos="0">
                    <a:srgbClr val="E35E23"/>
                  </a:gs>
                  <a:gs pos="100000">
                    <a:srgbClr val="6E2E11"/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3792124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数据的输出与输入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8951189" y="3786191"/>
            <a:ext cx="2331959" cy="1749425"/>
            <a:chOff x="6715140" y="3786190"/>
            <a:chExt cx="1749425" cy="1749425"/>
          </a:xfrm>
        </p:grpSpPr>
        <p:pic>
          <p:nvPicPr>
            <p:cNvPr id="6" name="Picture 6" descr="C:\Documents and Settings\Administrator\Local Settings\Temporary Internet Files\Content.IE5\I39QK569\MCj04242360000[1].wm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715140" y="3786190"/>
              <a:ext cx="1749425" cy="1749425"/>
            </a:xfrm>
            <a:prstGeom prst="rect">
              <a:avLst/>
            </a:prstGeom>
            <a:noFill/>
          </p:spPr>
        </p:pic>
        <p:sp>
          <p:nvSpPr>
            <p:cNvPr id="7" name="TextBox 6"/>
            <p:cNvSpPr txBox="1"/>
            <p:nvPr/>
          </p:nvSpPr>
          <p:spPr>
            <a:xfrm>
              <a:off x="6841687" y="4171898"/>
              <a:ext cx="114508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/>
                <a:t>Hello world!</a:t>
              </a:r>
              <a:endParaRPr lang="zh-CN" altLang="en-US" sz="2000"/>
            </a:p>
          </p:txBody>
        </p:sp>
      </p:grpSp>
      <p:pic>
        <p:nvPicPr>
          <p:cNvPr id="8" name="Picture 3" descr="C:\Documents and Settings\Administrator\Local Settings\Temporary Internet Files\Content.IE5\CKAB02M9\MCj0223358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70285" y="5643578"/>
            <a:ext cx="2876831" cy="633952"/>
          </a:xfrm>
          <a:prstGeom prst="rect">
            <a:avLst/>
          </a:prstGeom>
          <a:noFill/>
        </p:spPr>
      </p:pic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837828" y="1277520"/>
            <a:ext cx="10287000" cy="446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800"/>
              </a:spcAft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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所谓输入输出是相对于计算机主机而言的</a:t>
            </a: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pPr lvl="1"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Ø"/>
            </a:pPr>
            <a:r>
              <a:rPr lang="zh-CN" altLang="en-US" sz="28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输出</a:t>
            </a:r>
            <a:r>
              <a:rPr lang="en-US" altLang="zh-CN" sz="2800"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从计算机向外部输出设备</a:t>
            </a:r>
            <a:r>
              <a:rPr lang="en-US" altLang="zh-CN" sz="280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显示器</a:t>
            </a:r>
            <a:r>
              <a:rPr lang="en-US" altLang="zh-CN" sz="280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打印机</a:t>
            </a:r>
            <a:r>
              <a:rPr lang="en-US" altLang="zh-CN" sz="280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输出数据。</a:t>
            </a:r>
            <a:endParaRPr lang="en-US" altLang="zh-CN" sz="2800">
              <a:latin typeface="微软雅黑" pitchFamily="34" charset="-122"/>
              <a:ea typeface="微软雅黑" pitchFamily="34" charset="-122"/>
            </a:endParaRPr>
          </a:p>
          <a:p>
            <a:pPr lvl="1"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Ø"/>
            </a:pPr>
            <a:r>
              <a:rPr lang="zh-CN" altLang="en-US" sz="28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输入</a:t>
            </a:r>
            <a:r>
              <a:rPr lang="en-US" altLang="zh-CN" sz="2800"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从输入设备</a:t>
            </a:r>
            <a:r>
              <a:rPr lang="en-US" altLang="zh-CN" sz="280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键盘</a:t>
            </a:r>
            <a:r>
              <a:rPr lang="en-US" altLang="zh-CN" sz="280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鼠标</a:t>
            </a:r>
            <a:r>
              <a:rPr lang="en-US" altLang="zh-CN" sz="280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扫描仪</a:t>
            </a:r>
            <a:r>
              <a:rPr lang="en-US" altLang="zh-CN" sz="280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向计算机输入数据。</a:t>
            </a:r>
            <a:endParaRPr lang="en-US" altLang="zh-CN" sz="280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79318159"/>
      </p:ext>
    </p:extLst>
  </p:cSld>
  <p:clrMapOvr>
    <a:masterClrMapping/>
  </p:clrMapOvr>
  <p:transition spd="med">
    <p:fade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 </a:t>
            </a:r>
            <a:r>
              <a:rPr lang="en-US" altLang="zh-CN" b="1"/>
              <a:t>C</a:t>
            </a:r>
            <a:r>
              <a:rPr lang="zh-CN" altLang="en-US" b="1"/>
              <a:t>语言的输出与输入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981844" y="1340768"/>
            <a:ext cx="10287000" cy="446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"/>
            </a:pPr>
            <a:r>
              <a:rPr lang="en-US" altLang="zh-CN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语言本身不提供输入输出语句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输入和输出操作是由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函数库中的函数来实现的</a:t>
            </a: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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例如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:</a:t>
            </a:r>
          </a:p>
          <a:p>
            <a:pPr lvl="1">
              <a:buClr>
                <a:schemeClr val="bg2">
                  <a:lumMod val="50000"/>
                </a:schemeClr>
              </a:buClr>
              <a:buSzPct val="100000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格式输入函数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:scanf         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格式输出函数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:printf</a:t>
            </a:r>
          </a:p>
          <a:p>
            <a:pPr lvl="1">
              <a:buClr>
                <a:schemeClr val="bg2">
                  <a:lumMod val="50000"/>
                </a:schemeClr>
              </a:buClr>
              <a:buSzPct val="100000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字符输入函数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:getchar     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字符输出函数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:putchar</a:t>
            </a:r>
          </a:p>
          <a:p>
            <a:pPr lvl="1">
              <a:buClr>
                <a:schemeClr val="bg2">
                  <a:lumMod val="50000"/>
                </a:schemeClr>
              </a:buClr>
              <a:buSzPct val="100000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字符串输入函数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:gets       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字数串输出函数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:puts</a:t>
            </a:r>
          </a:p>
          <a:p>
            <a:pPr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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使用这些函数需要包含“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stdio.h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”头文件</a:t>
            </a: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pPr lvl="1">
              <a:buClr>
                <a:schemeClr val="bg2">
                  <a:lumMod val="50000"/>
                </a:schemeClr>
              </a:buClr>
              <a:buSzPct val="100000"/>
            </a:pPr>
            <a:r>
              <a:rPr lang="en-US" altLang="zh-CN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printf   </a:t>
            </a:r>
            <a:r>
              <a:rPr lang="en-US" altLang="zh-CN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  <a:sym typeface="Wingdings" pitchFamily="2" charset="2"/>
              </a:rPr>
              <a:t>  scanf</a:t>
            </a:r>
          </a:p>
          <a:p>
            <a:pPr lvl="1">
              <a:buClr>
                <a:schemeClr val="bg2">
                  <a:lumMod val="50000"/>
                </a:schemeClr>
              </a:buClr>
              <a:buSzPct val="100000"/>
            </a:pPr>
            <a:r>
              <a:rPr lang="en-US" altLang="zh-CN">
                <a:latin typeface="Consolas" pitchFamily="49" charset="0"/>
                <a:ea typeface="微软雅黑" pitchFamily="34" charset="-122"/>
                <a:cs typeface="Consolas" pitchFamily="49" charset="0"/>
              </a:rPr>
              <a:t>putchar  </a:t>
            </a:r>
            <a:r>
              <a:rPr lang="en-US" altLang="zh-CN">
                <a:latin typeface="Consolas" pitchFamily="49" charset="0"/>
                <a:ea typeface="微软雅黑" pitchFamily="34" charset="-122"/>
                <a:cs typeface="Consolas" pitchFamily="49" charset="0"/>
                <a:sym typeface="Wingdings" pitchFamily="2" charset="2"/>
              </a:rPr>
              <a:t>  getchar</a:t>
            </a:r>
          </a:p>
          <a:p>
            <a:pPr lvl="1">
              <a:buClr>
                <a:schemeClr val="bg2">
                  <a:lumMod val="50000"/>
                </a:schemeClr>
              </a:buClr>
              <a:buSzPct val="100000"/>
            </a:pPr>
            <a:r>
              <a:rPr lang="en-US" altLang="zh-CN">
                <a:latin typeface="Consolas" pitchFamily="49" charset="0"/>
                <a:ea typeface="微软雅黑" pitchFamily="34" charset="-122"/>
                <a:cs typeface="Consolas" pitchFamily="49" charset="0"/>
                <a:sym typeface="Wingdings" pitchFamily="2" charset="2"/>
              </a:rPr>
              <a:t>puts       gets</a:t>
            </a:r>
            <a:r>
              <a:rPr lang="en-US" altLang="zh-CN">
                <a:latin typeface="Consolas" pitchFamily="49" charset="0"/>
                <a:ea typeface="微软雅黑" pitchFamily="34" charset="-122"/>
                <a:cs typeface="Consolas" pitchFamily="49" charset="0"/>
              </a:rPr>
              <a:t> </a:t>
            </a:r>
            <a:endParaRPr lang="zh-CN" altLang="en-US">
              <a:latin typeface="Consolas" pitchFamily="49" charset="0"/>
              <a:ea typeface="微软雅黑" pitchFamily="34" charset="-122"/>
              <a:cs typeface="Consolas" pitchFamily="49" charset="0"/>
            </a:endParaRPr>
          </a:p>
          <a:p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1924351"/>
      </p:ext>
    </p:extLst>
  </p:cSld>
  <p:clrMapOvr>
    <a:masterClrMapping/>
  </p:clrMapOvr>
  <p:transition spd="med">
    <p:fade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printf</a:t>
            </a:r>
            <a:r>
              <a:rPr lang="zh-CN" altLang="en-US" b="1"/>
              <a:t>格式输出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125860" y="1052736"/>
            <a:ext cx="10287000" cy="446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"/>
              <a:defRPr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格式输出函数</a:t>
            </a:r>
          </a:p>
          <a:p>
            <a:pPr lvl="1">
              <a:buClr>
                <a:schemeClr val="bg2">
                  <a:lumMod val="50000"/>
                </a:schemeClr>
              </a:buClr>
              <a:buSzPct val="100000"/>
              <a:defRPr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函数作用：将结果按要求输出到标准设备上（通常是屏幕）。</a:t>
            </a: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pPr lvl="1">
              <a:buClr>
                <a:schemeClr val="bg2">
                  <a:lumMod val="50000"/>
                </a:schemeClr>
              </a:buClr>
              <a:buSzPct val="100000"/>
              <a:defRPr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一般形式：</a:t>
            </a: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pPr lvl="2">
              <a:defRPr/>
            </a:pPr>
            <a:r>
              <a:rPr lang="en-US" altLang="zh-CN">
                <a:latin typeface="微软雅黑" pitchFamily="34" charset="-122"/>
                <a:ea typeface="微软雅黑" pitchFamily="34" charset="-122"/>
              </a:rPr>
              <a:t>printf(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字符串字面值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参数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1, 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参数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2, ….,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参数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n);</a:t>
            </a:r>
          </a:p>
          <a:p>
            <a:pPr lvl="2">
              <a:defRPr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参数可能为变量、常量、字面值</a:t>
            </a: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pPr lvl="2">
              <a:defRPr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字符串字面值里的非转义字符和非转换说明符原样输出</a:t>
            </a: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pPr lvl="2">
              <a:defRPr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返回值 大于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表示输出的字符个数，小于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表示输出错误。</a:t>
            </a:r>
          </a:p>
          <a:p>
            <a:pPr lvl="1">
              <a:buClr>
                <a:schemeClr val="bg2">
                  <a:lumMod val="50000"/>
                </a:schemeClr>
              </a:buClr>
              <a:buSzPct val="100000"/>
              <a:defRPr/>
            </a:pPr>
            <a:r>
              <a:rPr lang="en-US" altLang="zh-CN">
                <a:latin typeface="微软雅黑" pitchFamily="34" charset="-122"/>
                <a:ea typeface="微软雅黑" pitchFamily="34" charset="-122"/>
              </a:rPr>
              <a:t>printf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函数支持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到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个参数的输出：</a:t>
            </a: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pPr lvl="2">
              <a:defRPr/>
            </a:pPr>
            <a:r>
              <a:rPr lang="en-US" altLang="zh-CN">
                <a:latin typeface="微软雅黑" pitchFamily="34" charset="-122"/>
                <a:ea typeface="微软雅黑" pitchFamily="34" charset="-122"/>
              </a:rPr>
              <a:t>printf(“hello”);     // 0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个参数</a:t>
            </a: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pPr lvl="2">
              <a:defRPr/>
            </a:pPr>
            <a:r>
              <a:rPr lang="en-US" altLang="zh-CN">
                <a:latin typeface="微软雅黑" pitchFamily="34" charset="-122"/>
                <a:ea typeface="微软雅黑" pitchFamily="34" charset="-122"/>
              </a:rPr>
              <a:t>printf(“</a:t>
            </a:r>
            <a:r>
              <a:rPr lang="en-US" altLang="zh-CN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%d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”, x);    // 1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个变量</a:t>
            </a: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pPr lvl="2">
              <a:defRPr/>
            </a:pPr>
            <a:r>
              <a:rPr lang="en-US" altLang="zh-CN">
                <a:latin typeface="微软雅黑" pitchFamily="34" charset="-122"/>
                <a:ea typeface="微软雅黑" pitchFamily="34" charset="-122"/>
              </a:rPr>
              <a:t>printf(“</a:t>
            </a:r>
            <a:r>
              <a:rPr lang="en-US" altLang="zh-CN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%d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”, 8);    // 1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个字面值</a:t>
            </a: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pPr lvl="2">
              <a:defRPr/>
            </a:pPr>
            <a:r>
              <a:rPr lang="en-US" altLang="zh-CN">
                <a:latin typeface="微软雅黑" pitchFamily="34" charset="-122"/>
                <a:ea typeface="微软雅黑" pitchFamily="34" charset="-122"/>
              </a:rPr>
              <a:t>printf(“x=</a:t>
            </a:r>
            <a:r>
              <a:rPr lang="en-US" altLang="zh-CN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%d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,y=</a:t>
            </a:r>
            <a:r>
              <a:rPr lang="en-US" altLang="zh-CN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%f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”, x, y);    // 2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个参数</a:t>
            </a: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pPr lvl="1">
              <a:defRPr/>
            </a:pPr>
            <a:endParaRPr lang="en-US" altLang="zh-CN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6261868" y="5560061"/>
            <a:ext cx="2568848" cy="677251"/>
          </a:xfrm>
          <a:prstGeom prst="wedgeRoundRectCallout">
            <a:avLst>
              <a:gd name="adj1" fmla="val -105237"/>
              <a:gd name="adj2" fmla="val -49666"/>
              <a:gd name="adj3" fmla="val 16667"/>
            </a:avLst>
          </a:prstGeom>
          <a:solidFill>
            <a:schemeClr val="bg2">
              <a:lumMod val="20000"/>
              <a:lumOff val="80000"/>
            </a:schemeClr>
          </a:solidFill>
          <a:ln w="3810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格式转换说明符</a:t>
            </a:r>
          </a:p>
        </p:txBody>
      </p:sp>
    </p:spTree>
    <p:extLst>
      <p:ext uri="{BB962C8B-B14F-4D97-AF65-F5344CB8AC3E}">
        <p14:creationId xmlns:p14="http://schemas.microsoft.com/office/powerpoint/2010/main" val="380682893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501983" y="1268760"/>
            <a:ext cx="10801199" cy="4104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"/>
              <a:defRPr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对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printf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而言，转换说明的一般形式：</a:t>
            </a: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pPr lvl="1">
              <a:spcAft>
                <a:spcPts val="600"/>
              </a:spcAft>
              <a:buClr>
                <a:schemeClr val="bg2">
                  <a:lumMod val="50000"/>
                </a:schemeClr>
              </a:buClr>
              <a:buSzPct val="100000"/>
              <a:defRPr/>
            </a:pPr>
            <a:r>
              <a:rPr lang="en-US" altLang="zh-CN" sz="2500">
                <a:latin typeface="微软雅黑" pitchFamily="34" charset="-122"/>
                <a:ea typeface="微软雅黑" pitchFamily="34" charset="-122"/>
              </a:rPr>
              <a:t>%[</a:t>
            </a:r>
            <a:r>
              <a:rPr lang="zh-CN" altLang="en-US" sz="2500">
                <a:latin typeface="微软雅黑" pitchFamily="34" charset="-122"/>
                <a:ea typeface="微软雅黑" pitchFamily="34" charset="-122"/>
              </a:rPr>
              <a:t>标志字符</a:t>
            </a:r>
            <a:r>
              <a:rPr lang="en-US" altLang="zh-CN" sz="2500">
                <a:latin typeface="微软雅黑" pitchFamily="34" charset="-122"/>
                <a:ea typeface="微软雅黑" pitchFamily="34" charset="-122"/>
              </a:rPr>
              <a:t>][</a:t>
            </a:r>
            <a:r>
              <a:rPr lang="zh-CN" altLang="en-US" sz="2500">
                <a:latin typeface="微软雅黑" pitchFamily="34" charset="-122"/>
                <a:ea typeface="微软雅黑" pitchFamily="34" charset="-122"/>
              </a:rPr>
              <a:t>最小宽度说明</a:t>
            </a:r>
            <a:r>
              <a:rPr lang="en-US" altLang="zh-CN" sz="2500">
                <a:latin typeface="微软雅黑" pitchFamily="34" charset="-122"/>
                <a:ea typeface="微软雅黑" pitchFamily="34" charset="-122"/>
              </a:rPr>
              <a:t>][</a:t>
            </a:r>
            <a:r>
              <a:rPr lang="zh-CN" altLang="en-US" sz="2500">
                <a:latin typeface="微软雅黑" pitchFamily="34" charset="-122"/>
                <a:ea typeface="微软雅黑" pitchFamily="34" charset="-122"/>
              </a:rPr>
              <a:t>精度说明</a:t>
            </a:r>
            <a:r>
              <a:rPr lang="en-US" altLang="zh-CN" sz="2500">
                <a:latin typeface="微软雅黑" pitchFamily="34" charset="-122"/>
                <a:ea typeface="微软雅黑" pitchFamily="34" charset="-122"/>
              </a:rPr>
              <a:t>][</a:t>
            </a:r>
            <a:r>
              <a:rPr lang="zh-CN" altLang="en-US" sz="2500">
                <a:latin typeface="微软雅黑" pitchFamily="34" charset="-122"/>
                <a:ea typeface="微软雅黑" pitchFamily="34" charset="-122"/>
              </a:rPr>
              <a:t>长度修正说明符</a:t>
            </a:r>
            <a:r>
              <a:rPr lang="en-US" altLang="zh-CN" sz="2500">
                <a:latin typeface="微软雅黑" pitchFamily="34" charset="-122"/>
                <a:ea typeface="微软雅黑" pitchFamily="34" charset="-122"/>
              </a:rPr>
              <a:t>]&lt;</a:t>
            </a:r>
            <a:r>
              <a:rPr lang="zh-CN" altLang="en-US" sz="2500">
                <a:latin typeface="微软雅黑" pitchFamily="34" charset="-122"/>
                <a:ea typeface="微软雅黑" pitchFamily="34" charset="-122"/>
              </a:rPr>
              <a:t>转换操作符</a:t>
            </a:r>
            <a:r>
              <a:rPr lang="en-US" altLang="zh-CN" sz="2500">
                <a:latin typeface="微软雅黑" pitchFamily="34" charset="-122"/>
                <a:ea typeface="微软雅黑" pitchFamily="34" charset="-122"/>
              </a:rPr>
              <a:t>&gt;</a:t>
            </a:r>
          </a:p>
          <a:p>
            <a:pPr lvl="1">
              <a:spcAft>
                <a:spcPts val="600"/>
              </a:spcAft>
              <a:buClr>
                <a:schemeClr val="bg2">
                  <a:lumMod val="50000"/>
                </a:schemeClr>
              </a:buClr>
              <a:buSzPct val="100000"/>
              <a:defRPr/>
            </a:pPr>
            <a:r>
              <a:rPr lang="zh-CN" altLang="en-US" sz="2500">
                <a:latin typeface="微软雅黑" pitchFamily="34" charset="-122"/>
                <a:ea typeface="微软雅黑" pitchFamily="34" charset="-122"/>
              </a:rPr>
              <a:t>转换说明以</a:t>
            </a:r>
            <a:r>
              <a:rPr lang="en-US" altLang="zh-CN" sz="25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%</a:t>
            </a:r>
            <a:r>
              <a:rPr lang="zh-CN" altLang="en-US" sz="2500">
                <a:latin typeface="微软雅黑" pitchFamily="34" charset="-122"/>
                <a:ea typeface="微软雅黑" pitchFamily="34" charset="-122"/>
              </a:rPr>
              <a:t>开始，依次出现下列元素：</a:t>
            </a:r>
            <a:endParaRPr lang="en-US" altLang="zh-CN" sz="2500">
              <a:latin typeface="微软雅黑" pitchFamily="34" charset="-122"/>
              <a:ea typeface="微软雅黑" pitchFamily="34" charset="-122"/>
            </a:endParaRPr>
          </a:p>
          <a:p>
            <a:pPr lvl="2">
              <a:spcAft>
                <a:spcPts val="600"/>
              </a:spcAft>
              <a:buClr>
                <a:schemeClr val="bg2">
                  <a:lumMod val="50000"/>
                </a:schemeClr>
              </a:buClr>
              <a:buSzPct val="100000"/>
              <a:defRPr/>
            </a:pP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个或多个</a:t>
            </a:r>
            <a:r>
              <a:rPr lang="zh-CN" altLang="en-US" sz="24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标志字符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（可选）。包括：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#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或空格。</a:t>
            </a:r>
          </a:p>
          <a:p>
            <a:pPr lvl="2">
              <a:spcAft>
                <a:spcPts val="600"/>
              </a:spcAft>
              <a:buClr>
                <a:schemeClr val="bg2">
                  <a:lumMod val="50000"/>
                </a:schemeClr>
              </a:buClr>
              <a:buSzPct val="100000"/>
              <a:defRPr/>
            </a:pPr>
            <a:r>
              <a:rPr lang="zh-CN" altLang="en-US" sz="24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最小宽度说明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（可选）。用十进制整型字面值或星号表示。</a:t>
            </a:r>
          </a:p>
          <a:p>
            <a:pPr lvl="2">
              <a:spcAft>
                <a:spcPts val="600"/>
              </a:spcAft>
              <a:buClr>
                <a:schemeClr val="bg2">
                  <a:lumMod val="50000"/>
                </a:schemeClr>
              </a:buClr>
              <a:buSzPct val="100000"/>
              <a:defRPr/>
            </a:pPr>
            <a:r>
              <a:rPr lang="zh-CN" altLang="en-US" sz="24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精度说明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（可选）。小数点后加一个十进制整型字面值表示。</a:t>
            </a:r>
          </a:p>
          <a:p>
            <a:pPr lvl="2">
              <a:spcAft>
                <a:spcPts val="600"/>
              </a:spcAft>
              <a:buClr>
                <a:schemeClr val="bg2">
                  <a:lumMod val="50000"/>
                </a:schemeClr>
              </a:buClr>
              <a:buSzPct val="100000"/>
              <a:defRPr/>
            </a:pPr>
            <a:r>
              <a:rPr lang="zh-CN" altLang="en-US" sz="24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长度修正说明符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可选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。包括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:ll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l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L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h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hh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j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t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lvl="2">
              <a:spcAft>
                <a:spcPts val="600"/>
              </a:spcAft>
              <a:buClr>
                <a:schemeClr val="bg2">
                  <a:lumMod val="50000"/>
                </a:schemeClr>
              </a:buClr>
              <a:buSzPct val="100000"/>
              <a:defRPr/>
            </a:pPr>
            <a:r>
              <a:rPr lang="zh-CN" altLang="en-US" sz="24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转换操作符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zh-CN" altLang="en-US" sz="24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必选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）。包括：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d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e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E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f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g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G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o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p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s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u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%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lvl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printf</a:t>
            </a:r>
            <a:r>
              <a:rPr lang="zh-CN" altLang="en-US" b="1"/>
              <a:t>格式输出</a:t>
            </a:r>
          </a:p>
        </p:txBody>
      </p:sp>
    </p:spTree>
    <p:extLst>
      <p:ext uri="{BB962C8B-B14F-4D97-AF65-F5344CB8AC3E}">
        <p14:creationId xmlns:p14="http://schemas.microsoft.com/office/powerpoint/2010/main" val="3313927397"/>
      </p:ext>
    </p:extLst>
  </p:cSld>
  <p:clrMapOvr>
    <a:masterClrMapping/>
  </p:clrMapOvr>
  <p:transition spd="med">
    <p:fade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54903532"/>
              </p:ext>
            </p:extLst>
          </p:nvPr>
        </p:nvGraphicFramePr>
        <p:xfrm>
          <a:off x="837828" y="1052736"/>
          <a:ext cx="10729192" cy="5054502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{EB344D84-9AFB-497E-A393-DC336BA19D2E}</a:tableStyleId>
              </a:tblPr>
              <a:tblGrid>
                <a:gridCol w="30830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98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262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687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u="none" strike="noStrike">
                          <a:latin typeface="微软雅黑" pitchFamily="34" charset="-122"/>
                          <a:ea typeface="微软雅黑" pitchFamily="34" charset="-122"/>
                        </a:rPr>
                        <a:t>数据类型</a:t>
                      </a:r>
                      <a:endParaRPr lang="zh-CN" altLang="en-US" sz="1800" b="1" i="0" u="none" strike="noStrike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347" marR="8347" marT="6262" marB="0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u="none" strike="noStrike">
                          <a:latin typeface="微软雅黑" pitchFamily="34" charset="-122"/>
                          <a:ea typeface="微软雅黑" pitchFamily="34" charset="-122"/>
                        </a:rPr>
                        <a:t>转换操作符</a:t>
                      </a:r>
                      <a:endParaRPr lang="zh-CN" altLang="en-US" sz="1800" b="1" i="0" u="none" strike="noStrike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347" marR="8347" marT="6262" marB="0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u="none" strike="noStrike">
                          <a:latin typeface="微软雅黑" pitchFamily="34" charset="-122"/>
                          <a:ea typeface="微软雅黑" pitchFamily="34" charset="-122"/>
                        </a:rPr>
                        <a:t>含义</a:t>
                      </a:r>
                      <a:endParaRPr lang="zh-CN" altLang="en-US" sz="1800" b="1" i="0" u="none" strike="noStrike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347" marR="8347" marT="6262" marB="0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80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signed </a:t>
                      </a:r>
                      <a:r>
                        <a:rPr lang="en-US" sz="1800" b="1" u="none" strike="noStrike" err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int</a:t>
                      </a:r>
                      <a:endParaRPr lang="en-US" sz="1800" b="1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347" marR="8347" marT="6262" marB="0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err="1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d、i</a:t>
                      </a:r>
                      <a:endParaRPr lang="en-US" sz="1800" b="1" i="0" u="none" strike="noStrike">
                        <a:solidFill>
                          <a:srgbClr val="FF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347" marR="8347" marT="6262" marB="0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对有符号整数进行格式转换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347" marR="8347" marT="6262" marB="0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801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unsigned </a:t>
                      </a:r>
                      <a:r>
                        <a:rPr lang="en-US" sz="1800" b="1" u="none" strike="noStrike" err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int</a:t>
                      </a:r>
                      <a:r>
                        <a:rPr lang="zh-CN" altLang="en-US" sz="1800" b="1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  <a:endParaRPr lang="zh-CN" altLang="en-US" sz="1800" b="1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347" marR="8347" marT="6262" marB="0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u</a:t>
                      </a:r>
                      <a:endParaRPr lang="en-US" sz="1800" b="1" i="0" u="none" strike="noStrike">
                        <a:solidFill>
                          <a:srgbClr val="FF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347" marR="8347" marT="6262" marB="0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对无符号整数进行格式转换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347" marR="8347" marT="6262" marB="0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801">
                <a:tc vMerge="1">
                  <a:txBody>
                    <a:bodyPr/>
                    <a:lstStyle/>
                    <a:p>
                      <a:pPr algn="l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262" marR="6262" marT="6262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o</a:t>
                      </a:r>
                      <a:endParaRPr lang="en-US" sz="1800" b="1" i="0" u="none" strike="noStrike">
                        <a:solidFill>
                          <a:srgbClr val="FF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347" marR="8347" marT="6262" marB="0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对无符号整数按八进制输出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347" marR="8347" marT="6262" marB="0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801">
                <a:tc vMerge="1">
                  <a:txBody>
                    <a:bodyPr/>
                    <a:lstStyle/>
                    <a:p>
                      <a:pPr algn="l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262" marR="6262" marT="6262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err="1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x、X</a:t>
                      </a:r>
                      <a:endParaRPr lang="en-US" sz="1800" b="1" i="0" u="none" strike="noStrike">
                        <a:solidFill>
                          <a:srgbClr val="FF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347" marR="8347" marT="6262" marB="0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对无符号整数按十六进制输出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347" marR="8347" marT="6262" marB="0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801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float/double</a:t>
                      </a:r>
                      <a:endParaRPr lang="en-US" sz="1800" b="1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347" marR="8347" marT="6262" marB="0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err="1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f、F</a:t>
                      </a:r>
                      <a:endParaRPr lang="en-US" sz="1800" b="1" i="0" u="none" strike="noStrike">
                        <a:solidFill>
                          <a:srgbClr val="FF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347" marR="8347" marT="6262" marB="0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对浮点数按十进制计数法输出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347" marR="8347" marT="6262" marB="0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480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err="1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e、E</a:t>
                      </a:r>
                      <a:endParaRPr lang="en-US" sz="1800" b="1" i="0" u="none" strike="noStrike">
                        <a:solidFill>
                          <a:srgbClr val="FF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347" marR="8347" marT="6262" marB="0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对浮点数按科学计数法输出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347" marR="8347" marT="6262" marB="0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472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err="1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g、G</a:t>
                      </a:r>
                      <a:endParaRPr lang="en-US" sz="1800" b="1" i="0" u="none" strike="noStrike">
                        <a:solidFill>
                          <a:srgbClr val="FF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347" marR="8347" marT="6262" marB="0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对浮点数按十进制计数法或科学计数法输出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347" marR="8347" marT="6262" marB="0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4801"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262" marR="6262" marT="6262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u="none" strike="noStrike" err="1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a、A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347" marR="8347" marT="6262" marB="0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0" u="none" strike="noStrike" kern="120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 浮点数、十六进制数字和</a:t>
                      </a:r>
                      <a:r>
                        <a:rPr lang="en-US" altLang="zh-CN" sz="1800" b="0" u="none" strike="noStrike" kern="120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p-</a:t>
                      </a:r>
                      <a:r>
                        <a:rPr lang="zh-CN" altLang="en-US" sz="1800" b="0" u="none" strike="noStrike" kern="120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记数法（</a:t>
                      </a:r>
                      <a:r>
                        <a:rPr lang="en-US" altLang="zh-CN" sz="1800" b="0" u="none" strike="noStrike" kern="120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c99</a:t>
                      </a:r>
                      <a:r>
                        <a:rPr lang="zh-CN" altLang="en-US" sz="1800" b="0" u="none" strike="noStrike" kern="120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）</a:t>
                      </a:r>
                    </a:p>
                  </a:txBody>
                  <a:tcPr marL="8347" marR="8347" marT="6262" marB="0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480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char</a:t>
                      </a:r>
                      <a:endParaRPr lang="en-US" sz="1800" b="1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347" marR="8347" marT="6262" marB="0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c</a:t>
                      </a:r>
                      <a:endParaRPr lang="en-US" sz="1800" b="1" i="0" u="none" strike="noStrike">
                        <a:solidFill>
                          <a:srgbClr val="FF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347" marR="8347" marT="6262" marB="0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输出一个字符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347" marR="8347" marT="6262" marB="0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480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字符串</a:t>
                      </a:r>
                      <a:endParaRPr lang="zh-CN" altLang="en-US" sz="1800" b="1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347" marR="8347" marT="6262" marB="0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s</a:t>
                      </a:r>
                      <a:endParaRPr lang="en-US" sz="1800" b="1" i="0" u="none" strike="noStrike">
                        <a:solidFill>
                          <a:srgbClr val="FF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347" marR="8347" marT="6262" marB="0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输出一个字符串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347" marR="8347" marT="6262" marB="0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480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i="0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其它</a:t>
                      </a:r>
                    </a:p>
                  </a:txBody>
                  <a:tcPr marL="8347" marR="8347" marT="6262" marB="0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%</a:t>
                      </a:r>
                    </a:p>
                  </a:txBody>
                  <a:tcPr marL="8347" marR="8347" marT="6262" marB="0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输出一个百分号</a:t>
                      </a:r>
                    </a:p>
                  </a:txBody>
                  <a:tcPr marL="8347" marR="8347" marT="6262" marB="0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4801">
                <a:tc vMerge="1">
                  <a:txBody>
                    <a:bodyPr/>
                    <a:lstStyle/>
                    <a:p>
                      <a:pPr algn="l" fontAlgn="ctr"/>
                      <a:endParaRPr lang="zh-CN" altLang="en-US" sz="1800" b="1" i="0" u="none" strike="noStrike" dirty="0">
                        <a:solidFill>
                          <a:schemeClr val="accent4">
                            <a:lumMod val="50000"/>
                            <a:lumOff val="50000"/>
                          </a:schemeClr>
                        </a:solidFill>
                        <a:latin typeface="宋体"/>
                      </a:endParaRPr>
                    </a:p>
                  </a:txBody>
                  <a:tcPr marL="6262" marR="6262" marT="626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n</a:t>
                      </a:r>
                      <a:endParaRPr lang="en-US" sz="1800" b="0" i="0" u="none" strike="noStrike">
                        <a:solidFill>
                          <a:srgbClr val="FF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347" marR="8347" marT="6262" marB="0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</a:t>
                      </a:r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将输出流里当前的字符个数输出到一个整数里，要求操作数为</a:t>
                      </a:r>
                      <a:r>
                        <a:rPr lang="zh-CN" altLang="en-US" sz="1800" b="1" i="0" u="none" strike="noStrike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有符号数的地址</a:t>
                      </a:r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(</a:t>
                      </a:r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了解</a:t>
                      </a:r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)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347" marR="8347" marT="6262" marB="0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常用的转换操作符</a:t>
            </a:r>
          </a:p>
        </p:txBody>
      </p:sp>
    </p:spTree>
    <p:extLst>
      <p:ext uri="{BB962C8B-B14F-4D97-AF65-F5344CB8AC3E}">
        <p14:creationId xmlns:p14="http://schemas.microsoft.com/office/powerpoint/2010/main" val="909401280"/>
      </p:ext>
    </p:extLst>
  </p:cSld>
  <p:clrMapOvr>
    <a:masterClrMapping/>
  </p:clrMapOvr>
  <p:transition spd="med">
    <p:fade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长度修正说明符</a:t>
            </a:r>
          </a:p>
        </p:txBody>
      </p:sp>
      <p:sp>
        <p:nvSpPr>
          <p:cNvPr id="4" name="内容占位符 5"/>
          <p:cNvSpPr txBox="1">
            <a:spLocks/>
          </p:cNvSpPr>
          <p:nvPr/>
        </p:nvSpPr>
        <p:spPr bwMode="auto">
          <a:xfrm>
            <a:off x="893440" y="1268760"/>
            <a:ext cx="10287000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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长度修正说明符有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h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l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ll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L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等。</a:t>
            </a:r>
            <a:endParaRPr lang="en-US" altLang="zh-CN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5" name="内容占位符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61534966"/>
              </p:ext>
            </p:extLst>
          </p:nvPr>
        </p:nvGraphicFramePr>
        <p:xfrm>
          <a:off x="1118020" y="1916832"/>
          <a:ext cx="10093939" cy="4075737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{EB344D84-9AFB-497E-A393-DC336BA19D2E}</a:tableStyleId>
              </a:tblPr>
              <a:tblGrid>
                <a:gridCol w="30918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462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558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053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u="none" strike="noStrike">
                          <a:latin typeface="微软雅黑" pitchFamily="34" charset="-122"/>
                          <a:ea typeface="微软雅黑" pitchFamily="34" charset="-122"/>
                        </a:rPr>
                        <a:t>数据类型</a:t>
                      </a:r>
                      <a:endParaRPr lang="zh-CN" altLang="en-US" sz="1800" b="1" i="0" u="none" strike="noStrike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347" marR="8347" marT="6262" marB="0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u="none" strike="noStrike">
                          <a:latin typeface="微软雅黑" pitchFamily="34" charset="-122"/>
                          <a:ea typeface="微软雅黑" pitchFamily="34" charset="-122"/>
                        </a:rPr>
                        <a:t>转换操作符</a:t>
                      </a:r>
                      <a:endParaRPr lang="zh-CN" altLang="en-US" sz="1800" b="1" i="0" u="none" strike="noStrike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347" marR="8347" marT="6262" marB="0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u="none" strike="noStrike">
                          <a:latin typeface="微软雅黑" pitchFamily="34" charset="-122"/>
                          <a:ea typeface="微软雅黑" pitchFamily="34" charset="-122"/>
                        </a:rPr>
                        <a:t>含义</a:t>
                      </a:r>
                      <a:endParaRPr lang="zh-CN" altLang="en-US" sz="1800" b="1" i="0" u="none" strike="noStrike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347" marR="8347" marT="6262" marB="0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59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signed short</a:t>
                      </a:r>
                      <a:endParaRPr lang="en-US" sz="1800" b="1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347" marR="8347" marT="6262" marB="0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 err="1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h</a:t>
                      </a:r>
                      <a:r>
                        <a:rPr lang="en-US" sz="1800" b="1" u="none" strike="noStrike" err="1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d、hi</a:t>
                      </a:r>
                      <a:endParaRPr lang="en-US" sz="1800" b="1" i="0" u="none" strike="noStrike">
                        <a:solidFill>
                          <a:srgbClr val="FF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347" marR="8347" marT="6262" marB="0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对有符号</a:t>
                      </a:r>
                      <a:r>
                        <a:rPr lang="en-US" altLang="zh-CN" sz="1800" b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short</a:t>
                      </a:r>
                      <a:r>
                        <a:rPr lang="zh-CN" altLang="en-US" sz="1800" b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进行格式转换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347" marR="8347" marT="6262" marB="0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59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signed  long</a:t>
                      </a:r>
                      <a:r>
                        <a:rPr lang="zh-CN" altLang="en-US" sz="1800" b="1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  <a:endParaRPr lang="zh-CN" altLang="en-US" sz="1800" b="1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347" marR="8347" marT="6262" marB="0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err="1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ld</a:t>
                      </a:r>
                      <a:r>
                        <a:rPr lang="en-US" sz="1800" b="1" u="none" strike="noStrike" err="1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、li</a:t>
                      </a:r>
                      <a:endParaRPr lang="en-US" sz="1800" b="1" i="0" u="none" strike="noStrike">
                        <a:solidFill>
                          <a:srgbClr val="FF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347" marR="8347" marT="6262" marB="0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对有符号</a:t>
                      </a:r>
                      <a:r>
                        <a:rPr lang="en-US" altLang="zh-CN" sz="1800" b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long</a:t>
                      </a:r>
                      <a:r>
                        <a:rPr lang="zh-CN" altLang="en-US" sz="1800" b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进行格式转换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347" marR="8347" marT="6262" marB="0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59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signed  long </a:t>
                      </a:r>
                      <a:r>
                        <a:rPr lang="en-US" sz="1800" b="1" u="none" strike="noStrike" err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long</a:t>
                      </a:r>
                      <a:endParaRPr lang="zh-CN" altLang="en-US" sz="1800" b="1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347" marR="8347" marT="6262" marB="0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err="1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lld</a:t>
                      </a:r>
                      <a:r>
                        <a:rPr lang="zh-CN" altLang="en-US" sz="1800" b="1" i="0" u="none" strike="noStrike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、</a:t>
                      </a:r>
                      <a:r>
                        <a:rPr lang="en-US" altLang="zh-CN" sz="1800" b="1" i="0" u="none" strike="noStrike" err="1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lli</a:t>
                      </a:r>
                      <a:endParaRPr lang="en-US" sz="1800" b="1" i="0" u="none" strike="noStrike">
                        <a:solidFill>
                          <a:srgbClr val="FF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347" marR="8347" marT="6262" marB="0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对有符号</a:t>
                      </a:r>
                      <a:r>
                        <a:rPr lang="en-US" altLang="zh-CN" sz="1800" b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long </a:t>
                      </a:r>
                      <a:r>
                        <a:rPr lang="en-US" altLang="zh-CN" sz="1800" b="0" u="none" strike="noStrike" err="1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long</a:t>
                      </a:r>
                      <a:r>
                        <a:rPr lang="zh-CN" altLang="en-US" sz="1800" b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进行格式转换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347" marR="8347" marT="6262" marB="0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599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i="0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unsigned short</a:t>
                      </a:r>
                      <a:endParaRPr lang="zh-CN" altLang="en-US" sz="1800" b="1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347" marR="8347" marT="6262" marB="0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u="none" strike="noStrike" err="1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hu</a:t>
                      </a:r>
                      <a:r>
                        <a:rPr lang="zh-CN" altLang="en-US" sz="1800" b="1" u="none" strike="noStrike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、</a:t>
                      </a:r>
                      <a:r>
                        <a:rPr lang="en-US" altLang="zh-CN" sz="1800" b="1" u="none" strike="noStrike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ho</a:t>
                      </a:r>
                      <a:r>
                        <a:rPr lang="zh-CN" altLang="en-US" sz="1800" b="1" u="none" strike="noStrike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、</a:t>
                      </a:r>
                      <a:r>
                        <a:rPr lang="en-US" altLang="zh-CN" sz="1800" b="1" u="none" strike="noStrike" err="1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hx</a:t>
                      </a:r>
                      <a:r>
                        <a:rPr lang="zh-CN" altLang="en-US" sz="1800" b="1" u="none" strike="noStrike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、</a:t>
                      </a:r>
                      <a:r>
                        <a:rPr lang="en-US" altLang="zh-CN" sz="1800" b="1" u="none" strike="noStrike" err="1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hX</a:t>
                      </a:r>
                      <a:endParaRPr lang="en-US" sz="1800" b="1" i="0" u="none" strike="noStrike">
                        <a:solidFill>
                          <a:srgbClr val="FF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347" marR="8347" marT="6262" marB="0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对无符号</a:t>
                      </a:r>
                      <a:r>
                        <a:rPr lang="en-US" altLang="zh-CN" sz="1800" b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short</a:t>
                      </a:r>
                      <a:r>
                        <a:rPr lang="zh-CN" altLang="en-US" sz="1800" b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进行格式转换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347" marR="8347" marT="6262" marB="0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599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i="0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unsigned long</a:t>
                      </a:r>
                      <a:endParaRPr lang="zh-CN" altLang="en-US" sz="1800" b="1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347" marR="8347" marT="6262" marB="0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u="none" strike="noStrike" err="1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lu</a:t>
                      </a:r>
                      <a:r>
                        <a:rPr lang="zh-CN" altLang="en-US" sz="1800" b="1" u="none" strike="noStrike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、</a:t>
                      </a:r>
                      <a:r>
                        <a:rPr lang="en-US" altLang="zh-CN" sz="1800" b="1" u="none" strike="noStrike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lo</a:t>
                      </a:r>
                      <a:r>
                        <a:rPr lang="zh-CN" altLang="en-US" sz="1800" b="1" u="none" strike="noStrike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、</a:t>
                      </a:r>
                      <a:r>
                        <a:rPr lang="en-US" altLang="zh-CN" sz="1800" b="1" u="none" strike="noStrike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lx</a:t>
                      </a:r>
                      <a:r>
                        <a:rPr lang="zh-CN" altLang="en-US" sz="1800" b="1" u="none" strike="noStrike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、</a:t>
                      </a:r>
                      <a:r>
                        <a:rPr lang="en-US" altLang="zh-CN" sz="1800" b="1" u="none" strike="noStrike" err="1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lX</a:t>
                      </a:r>
                      <a:endParaRPr lang="en-US" sz="1800" b="1" i="0" u="none" strike="noStrike">
                        <a:solidFill>
                          <a:srgbClr val="FF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347" marR="8347" marT="6262" marB="0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对无符号</a:t>
                      </a:r>
                      <a:r>
                        <a:rPr lang="en-US" altLang="zh-CN" sz="1800" b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long</a:t>
                      </a:r>
                      <a:r>
                        <a:rPr lang="zh-CN" altLang="en-US" sz="1800" b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进行格式转换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347" marR="8347" marT="6262" marB="0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549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i="0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unsigned long </a:t>
                      </a:r>
                      <a:r>
                        <a:rPr lang="en-US" altLang="zh-CN" sz="1800" b="1" i="0" u="none" strike="noStrike" err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long</a:t>
                      </a:r>
                      <a:endParaRPr lang="zh-CN" altLang="en-US" sz="1800" b="1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347" marR="8347" marT="6262" marB="0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u="none" strike="noStrike" err="1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llu</a:t>
                      </a:r>
                      <a:r>
                        <a:rPr lang="zh-CN" altLang="en-US" sz="1800" b="1" u="none" strike="noStrike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、</a:t>
                      </a:r>
                      <a:r>
                        <a:rPr lang="en-US" altLang="zh-CN" sz="1800" b="1" u="none" strike="noStrike" err="1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llo</a:t>
                      </a:r>
                      <a:endParaRPr lang="en-US" altLang="zh-CN" sz="1800" b="1" u="none" strike="noStrike">
                        <a:solidFill>
                          <a:srgbClr val="FF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u="none" strike="noStrike" err="1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llx</a:t>
                      </a:r>
                      <a:r>
                        <a:rPr lang="zh-CN" altLang="en-US" sz="1800" b="1" u="none" strike="noStrike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、</a:t>
                      </a:r>
                      <a:r>
                        <a:rPr lang="en-US" altLang="zh-CN" sz="1800" b="1" u="none" strike="noStrike" err="1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lX</a:t>
                      </a:r>
                      <a:endParaRPr lang="en-US" sz="1800" b="1" i="0" u="none" strike="noStrike">
                        <a:solidFill>
                          <a:srgbClr val="FF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347" marR="8347" marT="6262" marB="0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对无符号</a:t>
                      </a:r>
                      <a:r>
                        <a:rPr lang="en-US" altLang="zh-CN" sz="1800" b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long </a:t>
                      </a:r>
                      <a:r>
                        <a:rPr lang="en-US" altLang="zh-CN" sz="1800" b="0" u="none" strike="noStrike" err="1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long</a:t>
                      </a:r>
                      <a:r>
                        <a:rPr lang="zh-CN" altLang="en-US" sz="1800" b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进行格式转换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347" marR="8347" marT="6262" marB="0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197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baseline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long </a:t>
                      </a:r>
                      <a:r>
                        <a:rPr lang="en-US" sz="1800" b="1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double</a:t>
                      </a:r>
                      <a:endParaRPr lang="en-US" sz="1800" b="1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347" marR="8347" marT="6262" marB="0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err="1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Lf、LF、Le、LE</a:t>
                      </a:r>
                      <a:endParaRPr lang="en-US" sz="1800" b="1" u="none" strike="noStrike">
                        <a:solidFill>
                          <a:srgbClr val="FF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u="none" strike="noStrike" err="1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Lg、LG</a:t>
                      </a:r>
                      <a:r>
                        <a:rPr lang="zh-CN" altLang="en-US" sz="1800" b="1" u="none" strike="noStrike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、</a:t>
                      </a:r>
                      <a:r>
                        <a:rPr lang="en-US" altLang="zh-CN" sz="1800" b="1" u="none" strike="noStrike" err="1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L</a:t>
                      </a:r>
                      <a:r>
                        <a:rPr lang="en-US" sz="1800" b="1" u="none" strike="noStrike" err="1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a、LA</a:t>
                      </a:r>
                      <a:endParaRPr lang="en-US" sz="1800" b="1" i="0" u="none" strike="noStrike">
                        <a:solidFill>
                          <a:srgbClr val="FF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347" marR="8347" marT="6262" marB="0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对</a:t>
                      </a:r>
                      <a:r>
                        <a:rPr lang="en-US" altLang="zh-CN" sz="1800" b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long double</a:t>
                      </a:r>
                      <a:r>
                        <a:rPr lang="zh-CN" altLang="en-US" sz="1800" b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输出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347" marR="8347" marT="6262" marB="0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6943321"/>
      </p:ext>
    </p:extLst>
  </p:cSld>
  <p:clrMapOvr>
    <a:masterClrMapping/>
  </p:clrMapOvr>
  <p:transition spd="med">
    <p:fade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关于转换操作符的使用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981844" y="1052736"/>
            <a:ext cx="10287000" cy="8028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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不匹配的转换操作符，后果不可预料</a:t>
            </a:r>
          </a:p>
        </p:txBody>
      </p:sp>
      <p:sp>
        <p:nvSpPr>
          <p:cNvPr id="5" name="矩形 4"/>
          <p:cNvSpPr/>
          <p:nvPr/>
        </p:nvSpPr>
        <p:spPr>
          <a:xfrm>
            <a:off x="1740247" y="1556792"/>
            <a:ext cx="8530629" cy="468052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8100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eaLnBrk="0" hangingPunct="0"/>
            <a:r>
              <a:rPr lang="pt-BR" altLang="zh-CN" sz="2000" b="1">
                <a:latin typeface="Consolas" pitchFamily="49" charset="0"/>
                <a:cs typeface="Consolas" pitchFamily="49" charset="0"/>
              </a:rPr>
              <a:t>#include &lt;stdio.h&gt;</a:t>
            </a:r>
          </a:p>
          <a:p>
            <a:pPr eaLnBrk="0" hangingPunct="0"/>
            <a:r>
              <a:rPr lang="pt-BR" altLang="zh-CN" sz="2000" b="1">
                <a:latin typeface="Consolas" pitchFamily="49" charset="0"/>
                <a:cs typeface="Consolas" pitchFamily="49" charset="0"/>
              </a:rPr>
              <a:t>#include &lt;stdlib.h&gt;</a:t>
            </a:r>
          </a:p>
          <a:p>
            <a:pPr eaLnBrk="0" hangingPunct="0"/>
            <a:endParaRPr lang="pt-BR" altLang="zh-CN" sz="2000" b="1">
              <a:latin typeface="Consolas" pitchFamily="49" charset="0"/>
              <a:cs typeface="Consolas" pitchFamily="49" charset="0"/>
            </a:endParaRPr>
          </a:p>
          <a:p>
            <a:pPr eaLnBrk="0" hangingPunct="0"/>
            <a:r>
              <a:rPr lang="pt-BR" altLang="zh-CN" sz="2000" b="1">
                <a:latin typeface="Consolas" pitchFamily="49" charset="0"/>
                <a:cs typeface="Consolas" pitchFamily="49" charset="0"/>
              </a:rPr>
              <a:t>int main(void)</a:t>
            </a:r>
          </a:p>
          <a:p>
            <a:pPr eaLnBrk="0" hangingPunct="0"/>
            <a:r>
              <a:rPr lang="pt-BR" altLang="zh-CN" sz="2000" b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tabLst>
                <a:tab pos="363538" algn="l"/>
                <a:tab pos="900113" algn="l"/>
              </a:tabLst>
            </a:pPr>
            <a:r>
              <a:rPr lang="pt-BR" altLang="zh-CN" sz="2000" b="1">
                <a:latin typeface="Consolas" pitchFamily="49" charset="0"/>
                <a:cs typeface="Consolas" pitchFamily="49" charset="0"/>
              </a:rPr>
              <a:t>    float n1 = 3.0;</a:t>
            </a:r>
          </a:p>
          <a:p>
            <a:pPr eaLnBrk="0" hangingPunct="0">
              <a:tabLst>
                <a:tab pos="363538" algn="l"/>
                <a:tab pos="900113" algn="l"/>
              </a:tabLst>
            </a:pPr>
            <a:r>
              <a:rPr lang="pt-BR" altLang="zh-CN" sz="2000" b="1">
                <a:latin typeface="Consolas" pitchFamily="49" charset="0"/>
                <a:cs typeface="Consolas" pitchFamily="49" charset="0"/>
              </a:rPr>
              <a:t>    double n2 = 3.0;</a:t>
            </a:r>
          </a:p>
          <a:p>
            <a:pPr eaLnBrk="0" hangingPunct="0">
              <a:tabLst>
                <a:tab pos="363538" algn="l"/>
                <a:tab pos="900113" algn="l"/>
              </a:tabLst>
            </a:pPr>
            <a:r>
              <a:rPr lang="pt-BR" altLang="zh-CN" sz="2000" b="1">
                <a:latin typeface="Consolas" pitchFamily="49" charset="0"/>
                <a:cs typeface="Consolas" pitchFamily="49" charset="0"/>
              </a:rPr>
              <a:t>    long n3 = 20000000</a:t>
            </a:r>
            <a:r>
              <a:rPr lang="en-US" altLang="zh-CN" sz="2000" b="1">
                <a:latin typeface="Consolas" pitchFamily="49" charset="0"/>
                <a:cs typeface="Consolas" pitchFamily="49" charset="0"/>
              </a:rPr>
              <a:t>,</a:t>
            </a:r>
            <a:r>
              <a:rPr lang="pt-BR" altLang="zh-CN" sz="2000" b="1">
                <a:latin typeface="Consolas" pitchFamily="49" charset="0"/>
                <a:cs typeface="Consolas" pitchFamily="49" charset="0"/>
              </a:rPr>
              <a:t> n4 = 1234567;</a:t>
            </a:r>
          </a:p>
          <a:p>
            <a:pPr eaLnBrk="0" hangingPunct="0">
              <a:tabLst>
                <a:tab pos="363538" algn="l"/>
                <a:tab pos="900113" algn="l"/>
              </a:tabLst>
            </a:pPr>
            <a:endParaRPr lang="pt-BR" altLang="zh-CN" sz="2000" b="1">
              <a:latin typeface="Consolas" pitchFamily="49" charset="0"/>
              <a:cs typeface="Consolas" pitchFamily="49" charset="0"/>
            </a:endParaRPr>
          </a:p>
          <a:p>
            <a:pPr eaLnBrk="0" hangingPunct="0">
              <a:tabLst>
                <a:tab pos="363538" algn="l"/>
                <a:tab pos="900113" algn="l"/>
              </a:tabLst>
            </a:pPr>
            <a:r>
              <a:rPr lang="pt-BR" altLang="zh-CN" sz="2000" b="1">
                <a:latin typeface="Consolas" pitchFamily="49" charset="0"/>
                <a:cs typeface="Consolas" pitchFamily="49" charset="0"/>
              </a:rPr>
              <a:t>    printf("%.1e %.1e %.1e %.1e\n", n1, n2, n3, n4);</a:t>
            </a:r>
          </a:p>
          <a:p>
            <a:pPr eaLnBrk="0" hangingPunct="0">
              <a:tabLst>
                <a:tab pos="363538" algn="l"/>
                <a:tab pos="900113" algn="l"/>
              </a:tabLst>
            </a:pPr>
            <a:r>
              <a:rPr lang="pt-BR" altLang="zh-CN" sz="2000" b="1">
                <a:latin typeface="Consolas" pitchFamily="49" charset="0"/>
                <a:cs typeface="Consolas" pitchFamily="49" charset="0"/>
              </a:rPr>
              <a:t>    printf("%ld %ld\n", n3, n4);</a:t>
            </a:r>
          </a:p>
          <a:p>
            <a:pPr eaLnBrk="0" hangingPunct="0">
              <a:tabLst>
                <a:tab pos="363538" algn="l"/>
                <a:tab pos="900113" algn="l"/>
              </a:tabLst>
            </a:pPr>
            <a:r>
              <a:rPr lang="pt-BR" altLang="zh-CN" sz="2000" b="1">
                <a:latin typeface="Consolas" pitchFamily="49" charset="0"/>
                <a:cs typeface="Consolas" pitchFamily="49" charset="0"/>
              </a:rPr>
              <a:t>    printf("%ld %ld %ld %ld\n", n1, n2, n3, n4);</a:t>
            </a:r>
          </a:p>
          <a:p>
            <a:pPr eaLnBrk="0" hangingPunct="0">
              <a:tabLst>
                <a:tab pos="363538" algn="l"/>
                <a:tab pos="900113" algn="l"/>
              </a:tabLst>
            </a:pPr>
            <a:endParaRPr lang="pt-BR" altLang="zh-CN" sz="2000" b="1">
              <a:latin typeface="Consolas" pitchFamily="49" charset="0"/>
              <a:cs typeface="Consolas" pitchFamily="49" charset="0"/>
            </a:endParaRPr>
          </a:p>
          <a:p>
            <a:pPr eaLnBrk="0" hangingPunct="0">
              <a:tabLst>
                <a:tab pos="363538" algn="l"/>
                <a:tab pos="900113" algn="l"/>
              </a:tabLst>
            </a:pPr>
            <a:r>
              <a:rPr lang="pt-BR" altLang="zh-CN" sz="2000" b="1">
                <a:latin typeface="Consolas" pitchFamily="49" charset="0"/>
                <a:cs typeface="Consolas" pitchFamily="49" charset="0"/>
              </a:rPr>
              <a:t>    return 0;</a:t>
            </a:r>
          </a:p>
          <a:p>
            <a:pPr eaLnBrk="0" hangingPunct="0"/>
            <a:r>
              <a:rPr lang="pt-BR" altLang="zh-CN" sz="2000" b="1">
                <a:latin typeface="Consolas" pitchFamily="49" charset="0"/>
                <a:cs typeface="Consolas" pitchFamily="49" charset="0"/>
              </a:rPr>
              <a:t>}</a:t>
            </a:r>
            <a:endParaRPr lang="zh-CN" altLang="en-US" sz="2000" b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4118688"/>
      </p:ext>
    </p:extLst>
  </p:cSld>
  <p:clrMapOvr>
    <a:masterClrMapping/>
  </p:clrMapOvr>
  <p:transition spd="med">
    <p:fade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printf</a:t>
            </a:r>
            <a:r>
              <a:rPr lang="zh-CN" altLang="en-US" b="1"/>
              <a:t>函数的工作过程</a:t>
            </a:r>
          </a:p>
        </p:txBody>
      </p:sp>
      <p:sp>
        <p:nvSpPr>
          <p:cNvPr id="4" name="矩形 3"/>
          <p:cNvSpPr/>
          <p:nvPr/>
        </p:nvSpPr>
        <p:spPr>
          <a:xfrm>
            <a:off x="761764" y="1109947"/>
            <a:ext cx="97130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zh-CN" sz="2400" b="1">
                <a:latin typeface="Consolas" pitchFamily="49" charset="0"/>
                <a:cs typeface="Consolas" pitchFamily="49" charset="0"/>
              </a:rPr>
              <a:t>printf("%ld %ld %ld %ld\n", n1, n2, n3, n4);</a:t>
            </a:r>
            <a:endParaRPr lang="zh-CN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 bwMode="black">
          <a:xfrm>
            <a:off x="761764" y="3989167"/>
            <a:ext cx="1107996" cy="461665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2400" b="1">
                <a:latin typeface="微软雅黑" pitchFamily="34" charset="-122"/>
                <a:ea typeface="微软雅黑" pitchFamily="34" charset="-122"/>
              </a:rPr>
              <a:t>输出流</a:t>
            </a:r>
          </a:p>
        </p:txBody>
      </p:sp>
      <p:sp>
        <p:nvSpPr>
          <p:cNvPr id="6" name="矩形 5"/>
          <p:cNvSpPr/>
          <p:nvPr/>
        </p:nvSpPr>
        <p:spPr>
          <a:xfrm>
            <a:off x="2205980" y="3076198"/>
            <a:ext cx="2232248" cy="2357454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94587" y="1861751"/>
            <a:ext cx="1755609" cy="369332"/>
          </a:xfrm>
          <a:prstGeom prst="rect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pt-BR" altLang="zh-CN" b="1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n1, n2, n3, n4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 rot="16200000" flipH="1">
            <a:off x="2849835" y="2653641"/>
            <a:ext cx="845114" cy="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 bwMode="black">
          <a:xfrm>
            <a:off x="2361442" y="3219074"/>
            <a:ext cx="1904517" cy="369332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b="1">
                <a:latin typeface="微软雅黑" pitchFamily="34" charset="-122"/>
                <a:ea typeface="微软雅黑" pitchFamily="34" charset="-122"/>
              </a:rPr>
              <a:t>3.0</a:t>
            </a:r>
            <a:endParaRPr lang="zh-CN" altLang="en-US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 bwMode="black">
          <a:xfrm>
            <a:off x="2361442" y="3738905"/>
            <a:ext cx="1904517" cy="369332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b="1">
                <a:latin typeface="微软雅黑" pitchFamily="34" charset="-122"/>
                <a:ea typeface="微软雅黑" pitchFamily="34" charset="-122"/>
              </a:rPr>
              <a:t>3.0</a:t>
            </a:r>
            <a:endParaRPr lang="zh-CN" altLang="en-US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 bwMode="black">
          <a:xfrm>
            <a:off x="2361442" y="4258736"/>
            <a:ext cx="1904517" cy="369332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altLang="zh-CN" b="1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20000000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 bwMode="black">
          <a:xfrm>
            <a:off x="2361442" y="4778568"/>
            <a:ext cx="1904517" cy="369332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altLang="zh-CN" b="1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1234567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3" name="直接箭头连接符 12"/>
          <p:cNvCxnSpPr>
            <a:stCxn id="6" idx="3"/>
            <a:endCxn id="14" idx="1"/>
          </p:cNvCxnSpPr>
          <p:nvPr/>
        </p:nvCxnSpPr>
        <p:spPr>
          <a:xfrm flipV="1">
            <a:off x="4438228" y="4247687"/>
            <a:ext cx="1351344" cy="7238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5789572" y="3068960"/>
            <a:ext cx="1714066" cy="2357454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由</a:t>
            </a:r>
            <a:r>
              <a:rPr lang="en-US" altLang="zh-CN" sz="200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printf</a:t>
            </a:r>
            <a:r>
              <a:rPr lang="zh-CN" altLang="en-US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函数根据</a:t>
            </a:r>
            <a:r>
              <a:rPr lang="zh-CN" altLang="en-US" sz="20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转换操作符</a:t>
            </a:r>
            <a:r>
              <a:rPr lang="zh-CN" altLang="en-US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从输出流中提取相应的数据显示到屏幕</a:t>
            </a:r>
          </a:p>
        </p:txBody>
      </p:sp>
      <p:cxnSp>
        <p:nvCxnSpPr>
          <p:cNvPr id="15" name="直接箭头连接符 14"/>
          <p:cNvCxnSpPr/>
          <p:nvPr/>
        </p:nvCxnSpPr>
        <p:spPr>
          <a:xfrm flipV="1">
            <a:off x="7503638" y="4219206"/>
            <a:ext cx="952259" cy="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rot="5400000">
            <a:off x="7384327" y="4218942"/>
            <a:ext cx="2143140" cy="2117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V="1">
            <a:off x="8455896" y="3147636"/>
            <a:ext cx="952259" cy="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 bwMode="black">
          <a:xfrm>
            <a:off x="9503382" y="2933322"/>
            <a:ext cx="1476000" cy="369332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TextBox 18"/>
          <p:cNvSpPr txBox="1"/>
          <p:nvPr/>
        </p:nvSpPr>
        <p:spPr bwMode="black">
          <a:xfrm>
            <a:off x="8552632" y="2790446"/>
            <a:ext cx="4619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n1</a:t>
            </a:r>
          </a:p>
        </p:txBody>
      </p:sp>
      <p:cxnSp>
        <p:nvCxnSpPr>
          <p:cNvPr id="20" name="直接箭头连接符 19"/>
          <p:cNvCxnSpPr/>
          <p:nvPr/>
        </p:nvCxnSpPr>
        <p:spPr>
          <a:xfrm flipV="1">
            <a:off x="8454387" y="3848906"/>
            <a:ext cx="952259" cy="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 bwMode="black">
          <a:xfrm>
            <a:off x="8551123" y="3491716"/>
            <a:ext cx="4619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n2</a:t>
            </a:r>
          </a:p>
        </p:txBody>
      </p:sp>
      <p:sp>
        <p:nvSpPr>
          <p:cNvPr id="22" name="矩形 21"/>
          <p:cNvSpPr/>
          <p:nvPr/>
        </p:nvSpPr>
        <p:spPr>
          <a:xfrm>
            <a:off x="9503382" y="3671515"/>
            <a:ext cx="1476000" cy="369332"/>
          </a:xfrm>
          <a:prstGeom prst="rect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微软雅黑" pitchFamily="34" charset="-122"/>
                <a:ea typeface="微软雅黑" pitchFamily="34" charset="-122"/>
              </a:rPr>
              <a:t>1074266112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9503382" y="5147900"/>
            <a:ext cx="1476000" cy="369332"/>
          </a:xfrm>
          <a:prstGeom prst="rect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微软雅黑" pitchFamily="34" charset="-122"/>
                <a:ea typeface="微软雅黑" pitchFamily="34" charset="-122"/>
              </a:rPr>
              <a:t>1074266112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4" name="直接箭头连接符 23"/>
          <p:cNvCxnSpPr/>
          <p:nvPr/>
        </p:nvCxnSpPr>
        <p:spPr>
          <a:xfrm flipV="1">
            <a:off x="8454387" y="4640994"/>
            <a:ext cx="952259" cy="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 bwMode="black">
          <a:xfrm>
            <a:off x="8551123" y="4283804"/>
            <a:ext cx="4619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n3</a:t>
            </a:r>
          </a:p>
        </p:txBody>
      </p:sp>
      <p:cxnSp>
        <p:nvCxnSpPr>
          <p:cNvPr id="26" name="直接箭头连接符 25"/>
          <p:cNvCxnSpPr/>
          <p:nvPr/>
        </p:nvCxnSpPr>
        <p:spPr>
          <a:xfrm flipV="1">
            <a:off x="8454387" y="5290776"/>
            <a:ext cx="952259" cy="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 bwMode="black">
          <a:xfrm>
            <a:off x="8551123" y="4933586"/>
            <a:ext cx="4619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n4</a:t>
            </a:r>
          </a:p>
        </p:txBody>
      </p:sp>
      <p:sp>
        <p:nvSpPr>
          <p:cNvPr id="28" name="TextBox 27"/>
          <p:cNvSpPr txBox="1"/>
          <p:nvPr/>
        </p:nvSpPr>
        <p:spPr bwMode="black">
          <a:xfrm>
            <a:off x="9503382" y="4409708"/>
            <a:ext cx="1476000" cy="369332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47161604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问题求解与算法</a:t>
            </a:r>
          </a:p>
        </p:txBody>
      </p:sp>
      <p:sp>
        <p:nvSpPr>
          <p:cNvPr id="7" name="TextBox 4"/>
          <p:cNvSpPr txBox="1"/>
          <p:nvPr/>
        </p:nvSpPr>
        <p:spPr>
          <a:xfrm>
            <a:off x="1269876" y="933311"/>
            <a:ext cx="9577064" cy="570188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5715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ts val="2300"/>
              </a:lnSpc>
              <a:defRPr/>
            </a:pPr>
            <a:r>
              <a:rPr lang="en-US" altLang="zh-CN" sz="2400" b="1">
                <a:latin typeface="Consolas" panose="020B0609020204030204" pitchFamily="49" charset="0"/>
                <a:ea typeface="微软雅黑" panose="020B0503020204020204" pitchFamily="34" charset="-122"/>
              </a:rPr>
              <a:t>#</a:t>
            </a:r>
            <a:r>
              <a:rPr lang="en-US" altLang="zh-CN" sz="2400" b="1" dirty="0">
                <a:latin typeface="Consolas" panose="020B0609020204030204" pitchFamily="49" charset="0"/>
                <a:ea typeface="微软雅黑" panose="020B0503020204020204" pitchFamily="34" charset="-122"/>
              </a:rPr>
              <a:t>include &lt;</a:t>
            </a:r>
            <a:r>
              <a:rPr lang="en-US" altLang="zh-CN" sz="2400" b="1" dirty="0" err="1">
                <a:latin typeface="Consolas" panose="020B0609020204030204" pitchFamily="49" charset="0"/>
                <a:ea typeface="微软雅黑" panose="020B0503020204020204" pitchFamily="34" charset="-122"/>
              </a:rPr>
              <a:t>stdio.h</a:t>
            </a:r>
            <a:r>
              <a:rPr lang="en-US" altLang="zh-CN" sz="2400" b="1" dirty="0">
                <a:latin typeface="Consolas" panose="020B0609020204030204" pitchFamily="49" charset="0"/>
                <a:ea typeface="微软雅黑" panose="020B0503020204020204" pitchFamily="34" charset="-122"/>
              </a:rPr>
              <a:t>&gt;</a:t>
            </a:r>
          </a:p>
          <a:p>
            <a:pPr>
              <a:lnSpc>
                <a:spcPts val="2300"/>
              </a:lnSpc>
              <a:defRPr/>
            </a:pPr>
            <a:r>
              <a:rPr lang="en-US" altLang="zh-CN" sz="2400" b="1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#</a:t>
            </a:r>
            <a:r>
              <a:rPr lang="en-US" altLang="zh-CN" sz="2400" b="1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include &lt;</a:t>
            </a:r>
            <a:r>
              <a:rPr lang="en-US" altLang="zh-CN" sz="2400" b="1" dirty="0" err="1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math.h</a:t>
            </a:r>
            <a:r>
              <a:rPr lang="en-US" altLang="zh-CN" sz="2400" b="1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&gt;  // sqrt</a:t>
            </a:r>
            <a:r>
              <a:rPr lang="zh-CN" altLang="en-US" sz="2400" b="1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函数在此头文件中定义</a:t>
            </a:r>
            <a:endParaRPr lang="en-US" altLang="zh-CN" sz="2400" b="1" dirty="0">
              <a:solidFill>
                <a:srgbClr val="FF00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>
              <a:lnSpc>
                <a:spcPts val="2300"/>
              </a:lnSpc>
              <a:defRPr/>
            </a:pPr>
            <a:r>
              <a:rPr lang="en-US" altLang="zh-CN" sz="2400" b="1" dirty="0" err="1">
                <a:latin typeface="Consolas" panose="020B0609020204030204" pitchFamily="49" charset="0"/>
                <a:ea typeface="微软雅黑" panose="020B0503020204020204" pitchFamily="34" charset="-122"/>
              </a:rPr>
              <a:t>int</a:t>
            </a:r>
            <a:r>
              <a:rPr lang="en-US" altLang="zh-CN" sz="2400" b="1" dirty="0">
                <a:latin typeface="Consolas" panose="020B0609020204030204" pitchFamily="49" charset="0"/>
                <a:ea typeface="微软雅黑" panose="020B0503020204020204" pitchFamily="34" charset="-122"/>
              </a:rPr>
              <a:t> main(void)</a:t>
            </a:r>
          </a:p>
          <a:p>
            <a:pPr>
              <a:lnSpc>
                <a:spcPts val="2300"/>
              </a:lnSpc>
              <a:defRPr/>
            </a:pPr>
            <a:r>
              <a:rPr lang="en-US" altLang="zh-CN" sz="2400" b="1" dirty="0">
                <a:latin typeface="Consolas" panose="020B0609020204030204" pitchFamily="49" charset="0"/>
                <a:ea typeface="微软雅黑" panose="020B0503020204020204" pitchFamily="34" charset="-122"/>
              </a:rPr>
              <a:t>{</a:t>
            </a:r>
          </a:p>
          <a:p>
            <a:pPr>
              <a:lnSpc>
                <a:spcPts val="2300"/>
              </a:lnSpc>
              <a:defRPr/>
            </a:pPr>
            <a:r>
              <a:rPr lang="en-US" altLang="zh-CN" sz="2400" b="1" dirty="0">
                <a:latin typeface="Consolas" panose="020B0609020204030204" pitchFamily="49" charset="0"/>
                <a:ea typeface="微软雅黑" panose="020B0503020204020204" pitchFamily="34" charset="-122"/>
              </a:rPr>
              <a:t>	</a:t>
            </a:r>
            <a:r>
              <a:rPr lang="en-US" altLang="zh-CN" sz="2400" b="1" dirty="0" err="1">
                <a:latin typeface="Consolas" panose="020B0609020204030204" pitchFamily="49" charset="0"/>
                <a:ea typeface="微软雅黑" panose="020B0503020204020204" pitchFamily="34" charset="-122"/>
              </a:rPr>
              <a:t>int</a:t>
            </a:r>
            <a:r>
              <a:rPr lang="en-US" altLang="zh-CN" sz="2400" b="1" dirty="0">
                <a:latin typeface="Consolas" panose="020B0609020204030204" pitchFamily="49" charset="0"/>
                <a:ea typeface="微软雅黑" panose="020B0503020204020204" pitchFamily="34" charset="-122"/>
              </a:rPr>
              <a:t> a, b, c;</a:t>
            </a:r>
          </a:p>
          <a:p>
            <a:pPr>
              <a:lnSpc>
                <a:spcPts val="2300"/>
              </a:lnSpc>
              <a:defRPr/>
            </a:pPr>
            <a:r>
              <a:rPr lang="en-US" altLang="zh-CN" sz="2400" b="1" dirty="0">
                <a:latin typeface="Consolas" panose="020B0609020204030204" pitchFamily="49" charset="0"/>
                <a:ea typeface="微软雅黑" panose="020B0503020204020204" pitchFamily="34" charset="-122"/>
              </a:rPr>
              <a:t>	double delta;</a:t>
            </a:r>
          </a:p>
          <a:p>
            <a:pPr>
              <a:lnSpc>
                <a:spcPts val="2300"/>
              </a:lnSpc>
              <a:defRPr/>
            </a:pPr>
            <a:r>
              <a:rPr lang="en-US" altLang="zh-CN" sz="2400" b="1" dirty="0">
                <a:latin typeface="Consolas" panose="020B0609020204030204" pitchFamily="49" charset="0"/>
                <a:ea typeface="微软雅黑" panose="020B0503020204020204" pitchFamily="34" charset="-122"/>
              </a:rPr>
              <a:t>	double x1, x2;</a:t>
            </a:r>
          </a:p>
          <a:p>
            <a:pPr>
              <a:lnSpc>
                <a:spcPts val="2300"/>
              </a:lnSpc>
              <a:defRPr/>
            </a:pPr>
            <a:r>
              <a:rPr lang="en-US" altLang="zh-CN" sz="2400" b="1" dirty="0">
                <a:latin typeface="Consolas" panose="020B0609020204030204" pitchFamily="49" charset="0"/>
                <a:ea typeface="微软雅黑" panose="020B0503020204020204" pitchFamily="34" charset="-122"/>
              </a:rPr>
              <a:t>	</a:t>
            </a:r>
            <a:r>
              <a:rPr lang="en-US" altLang="zh-CN" sz="2400" b="1" dirty="0" err="1">
                <a:latin typeface="Consolas" panose="020B0609020204030204" pitchFamily="49" charset="0"/>
                <a:ea typeface="微软雅黑" panose="020B0503020204020204" pitchFamily="34" charset="-122"/>
              </a:rPr>
              <a:t>printf</a:t>
            </a:r>
            <a:r>
              <a:rPr lang="en-US" altLang="zh-CN" sz="2400" b="1" dirty="0">
                <a:latin typeface="Consolas" panose="020B0609020204030204" pitchFamily="49" charset="0"/>
                <a:ea typeface="微软雅黑" panose="020B0503020204020204" pitchFamily="34" charset="-122"/>
              </a:rPr>
              <a:t>("</a:t>
            </a:r>
            <a:r>
              <a:rPr lang="zh-CN" altLang="en-US" sz="2400" b="1" dirty="0">
                <a:latin typeface="Consolas" panose="020B0609020204030204" pitchFamily="49" charset="0"/>
                <a:ea typeface="微软雅黑" panose="020B0503020204020204" pitchFamily="34" charset="-122"/>
              </a:rPr>
              <a:t>输入</a:t>
            </a:r>
            <a:r>
              <a:rPr lang="en-US" altLang="zh-CN" sz="2400" b="1" dirty="0">
                <a:latin typeface="Consolas" panose="020B0609020204030204" pitchFamily="49" charset="0"/>
                <a:ea typeface="微软雅黑" panose="020B0503020204020204" pitchFamily="34" charset="-122"/>
              </a:rPr>
              <a:t>a, b, c(a</a:t>
            </a:r>
            <a:r>
              <a:rPr lang="zh-CN" altLang="en-US" sz="2400" b="1" dirty="0">
                <a:latin typeface="Consolas" panose="020B0609020204030204" pitchFamily="49" charset="0"/>
                <a:ea typeface="微软雅黑" panose="020B0503020204020204" pitchFamily="34" charset="-122"/>
              </a:rPr>
              <a:t>不为，数据间以空格隔开</a:t>
            </a:r>
            <a:r>
              <a:rPr lang="en-US" altLang="zh-CN" sz="2400" b="1" dirty="0">
                <a:latin typeface="Consolas" panose="020B0609020204030204" pitchFamily="49" charset="0"/>
                <a:ea typeface="微软雅黑" panose="020B0503020204020204" pitchFamily="34" charset="-122"/>
              </a:rPr>
              <a:t>)</a:t>
            </a:r>
            <a:r>
              <a:rPr lang="zh-CN" altLang="en-US" sz="2400" b="1" dirty="0">
                <a:latin typeface="Consolas" panose="020B0609020204030204" pitchFamily="49" charset="0"/>
                <a:ea typeface="微软雅黑" panose="020B0503020204020204" pitchFamily="34" charset="-122"/>
              </a:rPr>
              <a:t>：</a:t>
            </a:r>
            <a:r>
              <a:rPr lang="en-US" altLang="zh-CN" sz="2400" b="1" dirty="0">
                <a:latin typeface="Consolas" panose="020B0609020204030204" pitchFamily="49" charset="0"/>
                <a:ea typeface="微软雅黑" panose="020B0503020204020204" pitchFamily="34" charset="-122"/>
              </a:rPr>
              <a:t>");</a:t>
            </a:r>
          </a:p>
          <a:p>
            <a:pPr>
              <a:lnSpc>
                <a:spcPts val="2300"/>
              </a:lnSpc>
              <a:defRPr/>
            </a:pPr>
            <a:r>
              <a:rPr lang="it-IT" altLang="zh-CN" sz="2400" b="1" dirty="0">
                <a:latin typeface="Consolas" panose="020B0609020204030204" pitchFamily="49" charset="0"/>
                <a:ea typeface="微软雅黑" panose="020B0503020204020204" pitchFamily="34" charset="-122"/>
              </a:rPr>
              <a:t>	scanf("%d %d %d", &amp;a, &amp;b, &amp;c);</a:t>
            </a:r>
          </a:p>
          <a:p>
            <a:pPr>
              <a:lnSpc>
                <a:spcPts val="2300"/>
              </a:lnSpc>
              <a:defRPr/>
            </a:pPr>
            <a:r>
              <a:rPr lang="en-US" altLang="zh-CN" sz="2400" b="1" dirty="0">
                <a:latin typeface="Consolas" panose="020B0609020204030204" pitchFamily="49" charset="0"/>
                <a:ea typeface="微软雅黑" panose="020B0503020204020204" pitchFamily="34" charset="-122"/>
              </a:rPr>
              <a:t>	delta = b * b - 4 * a * c;</a:t>
            </a:r>
          </a:p>
          <a:p>
            <a:pPr>
              <a:lnSpc>
                <a:spcPts val="2300"/>
              </a:lnSpc>
              <a:defRPr/>
            </a:pPr>
            <a:r>
              <a:rPr lang="en-US" altLang="zh-CN" sz="2400" b="1" dirty="0">
                <a:latin typeface="Consolas" panose="020B0609020204030204" pitchFamily="49" charset="0"/>
                <a:ea typeface="微软雅黑" panose="020B0503020204020204" pitchFamily="34" charset="-122"/>
              </a:rPr>
              <a:t>	if(delta &gt;= 0)</a:t>
            </a:r>
          </a:p>
          <a:p>
            <a:pPr>
              <a:lnSpc>
                <a:spcPts val="2300"/>
              </a:lnSpc>
              <a:defRPr/>
            </a:pPr>
            <a:r>
              <a:rPr lang="zh-CN" altLang="en-US" sz="2400" b="1" dirty="0">
                <a:latin typeface="Consolas" panose="020B0609020204030204" pitchFamily="49" charset="0"/>
                <a:ea typeface="微软雅黑" panose="020B0503020204020204" pitchFamily="34" charset="-122"/>
              </a:rPr>
              <a:t> 	</a:t>
            </a:r>
            <a:r>
              <a:rPr lang="en-US" altLang="zh-CN" sz="2400" b="1" dirty="0">
                <a:latin typeface="Consolas" panose="020B0609020204030204" pitchFamily="49" charset="0"/>
                <a:ea typeface="微软雅黑" panose="020B0503020204020204" pitchFamily="34" charset="-122"/>
              </a:rPr>
              <a:t>{</a:t>
            </a:r>
          </a:p>
          <a:p>
            <a:pPr>
              <a:lnSpc>
                <a:spcPts val="2300"/>
              </a:lnSpc>
              <a:defRPr/>
            </a:pPr>
            <a:r>
              <a:rPr lang="sv-SE" altLang="zh-CN" sz="2400" b="1">
                <a:latin typeface="Consolas" panose="020B0609020204030204" pitchFamily="49" charset="0"/>
                <a:ea typeface="微软雅黑" panose="020B0503020204020204" pitchFamily="34" charset="-122"/>
              </a:rPr>
              <a:t>	    x1 </a:t>
            </a:r>
            <a:r>
              <a:rPr lang="sv-SE" altLang="zh-CN" sz="2400" b="1" dirty="0">
                <a:latin typeface="Consolas" panose="020B0609020204030204" pitchFamily="49" charset="0"/>
                <a:ea typeface="微软雅黑" panose="020B0503020204020204" pitchFamily="34" charset="-122"/>
              </a:rPr>
              <a:t>= (-b + sqrt( delta ))/(2.0 * a);</a:t>
            </a:r>
          </a:p>
          <a:p>
            <a:pPr>
              <a:lnSpc>
                <a:spcPts val="2300"/>
              </a:lnSpc>
              <a:defRPr/>
            </a:pPr>
            <a:r>
              <a:rPr lang="sv-SE" altLang="zh-CN" sz="2400" b="1">
                <a:latin typeface="Consolas" panose="020B0609020204030204" pitchFamily="49" charset="0"/>
                <a:ea typeface="微软雅黑" panose="020B0503020204020204" pitchFamily="34" charset="-122"/>
              </a:rPr>
              <a:t>	    x2 </a:t>
            </a:r>
            <a:r>
              <a:rPr lang="sv-SE" altLang="zh-CN" sz="2400" b="1" dirty="0">
                <a:latin typeface="Consolas" panose="020B0609020204030204" pitchFamily="49" charset="0"/>
                <a:ea typeface="微软雅黑" panose="020B0503020204020204" pitchFamily="34" charset="-122"/>
              </a:rPr>
              <a:t>= (-b - sqrt( delta ))/(2.0 * a);</a:t>
            </a:r>
          </a:p>
          <a:p>
            <a:pPr>
              <a:lnSpc>
                <a:spcPts val="2300"/>
              </a:lnSpc>
              <a:defRPr/>
            </a:pPr>
            <a:r>
              <a:rPr lang="zh-CN" altLang="en-US" sz="2400" b="1" dirty="0">
                <a:latin typeface="Consolas" panose="020B0609020204030204" pitchFamily="49" charset="0"/>
                <a:ea typeface="微软雅黑" panose="020B0503020204020204" pitchFamily="34" charset="-122"/>
              </a:rPr>
              <a:t> 	</a:t>
            </a:r>
            <a:r>
              <a:rPr lang="en-US" altLang="zh-CN" sz="2400" b="1" dirty="0">
                <a:latin typeface="Consolas" panose="020B0609020204030204" pitchFamily="49" charset="0"/>
                <a:ea typeface="微软雅黑" panose="020B0503020204020204" pitchFamily="34" charset="-122"/>
              </a:rPr>
              <a:t>}</a:t>
            </a:r>
          </a:p>
          <a:p>
            <a:pPr>
              <a:lnSpc>
                <a:spcPts val="2300"/>
              </a:lnSpc>
              <a:defRPr/>
            </a:pPr>
            <a:r>
              <a:rPr lang="en-US" altLang="zh-CN" sz="2400" b="1" dirty="0">
                <a:latin typeface="Consolas" panose="020B0609020204030204" pitchFamily="49" charset="0"/>
                <a:ea typeface="微软雅黑" panose="020B0503020204020204" pitchFamily="34" charset="-122"/>
              </a:rPr>
              <a:t> 	else</a:t>
            </a:r>
          </a:p>
          <a:p>
            <a:pPr>
              <a:lnSpc>
                <a:spcPts val="2300"/>
              </a:lnSpc>
              <a:defRPr/>
            </a:pPr>
            <a:r>
              <a:rPr lang="en-US" altLang="zh-CN" sz="2400" b="1" dirty="0"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2400" b="1">
                <a:latin typeface="Consolas" panose="020B0609020204030204" pitchFamily="49" charset="0"/>
                <a:ea typeface="微软雅黑" panose="020B0503020204020204" pitchFamily="34" charset="-122"/>
              </a:rPr>
              <a:t>	{   printf</a:t>
            </a:r>
            <a:r>
              <a:rPr lang="en-US" altLang="zh-CN" sz="2400" b="1" dirty="0">
                <a:latin typeface="Consolas" panose="020B0609020204030204" pitchFamily="49" charset="0"/>
                <a:ea typeface="微软雅黑" panose="020B0503020204020204" pitchFamily="34" charset="-122"/>
              </a:rPr>
              <a:t>("</a:t>
            </a:r>
            <a:r>
              <a:rPr lang="zh-CN" altLang="en-US" sz="2400" b="1" dirty="0">
                <a:latin typeface="Consolas" panose="020B0609020204030204" pitchFamily="49" charset="0"/>
                <a:ea typeface="微软雅黑" panose="020B0503020204020204" pitchFamily="34" charset="-122"/>
              </a:rPr>
              <a:t>方程无实根。</a:t>
            </a:r>
            <a:r>
              <a:rPr lang="en-US" altLang="zh-CN" sz="2400" b="1" dirty="0">
                <a:latin typeface="Consolas" panose="020B0609020204030204" pitchFamily="49" charset="0"/>
                <a:ea typeface="微软雅黑" panose="020B0503020204020204" pitchFamily="34" charset="-122"/>
              </a:rPr>
              <a:t>\n");    }</a:t>
            </a:r>
          </a:p>
          <a:p>
            <a:pPr>
              <a:lnSpc>
                <a:spcPts val="2300"/>
              </a:lnSpc>
              <a:defRPr/>
            </a:pPr>
            <a:r>
              <a:rPr lang="en-US" altLang="zh-CN" sz="2400" b="1">
                <a:latin typeface="Consolas" panose="020B0609020204030204" pitchFamily="49" charset="0"/>
                <a:ea typeface="微软雅黑" panose="020B0503020204020204" pitchFamily="34" charset="-122"/>
              </a:rPr>
              <a:t>	return </a:t>
            </a:r>
            <a:r>
              <a:rPr lang="en-US" altLang="zh-CN" sz="2400" b="1" dirty="0">
                <a:latin typeface="Consolas" panose="020B0609020204030204" pitchFamily="49" charset="0"/>
                <a:ea typeface="微软雅黑" panose="020B0503020204020204" pitchFamily="34" charset="-122"/>
              </a:rPr>
              <a:t>0;</a:t>
            </a:r>
          </a:p>
          <a:p>
            <a:pPr>
              <a:lnSpc>
                <a:spcPts val="2300"/>
              </a:lnSpc>
              <a:defRPr/>
            </a:pPr>
            <a:r>
              <a:rPr lang="en-US" altLang="zh-CN" sz="2400" b="1" dirty="0">
                <a:latin typeface="Consolas" panose="020B0609020204030204" pitchFamily="49" charset="0"/>
                <a:ea typeface="微软雅黑" panose="020B0503020204020204" pitchFamily="34" charset="-122"/>
              </a:rPr>
              <a:t>}</a:t>
            </a:r>
          </a:p>
        </p:txBody>
      </p:sp>
      <p:sp>
        <p:nvSpPr>
          <p:cNvPr id="8" name="矩形​​ 1"/>
          <p:cNvSpPr/>
          <p:nvPr/>
        </p:nvSpPr>
        <p:spPr>
          <a:xfrm>
            <a:off x="2205979" y="3260023"/>
            <a:ext cx="7092000" cy="3129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矩形​​ 6"/>
          <p:cNvSpPr/>
          <p:nvPr/>
        </p:nvSpPr>
        <p:spPr>
          <a:xfrm>
            <a:off x="2205979" y="3573016"/>
            <a:ext cx="7092000" cy="2809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矩形​​ 7"/>
          <p:cNvSpPr/>
          <p:nvPr/>
        </p:nvSpPr>
        <p:spPr>
          <a:xfrm>
            <a:off x="2205978" y="3861048"/>
            <a:ext cx="7092000" cy="20882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1" name="下箭头​​ 3"/>
          <p:cNvSpPr/>
          <p:nvPr/>
        </p:nvSpPr>
        <p:spPr>
          <a:xfrm rot="5400000">
            <a:off x="9674596" y="2801516"/>
            <a:ext cx="545232" cy="1080120"/>
          </a:xfrm>
          <a:prstGeom prst="downArrow">
            <a:avLst/>
          </a:prstGeom>
          <a:solidFill>
            <a:schemeClr val="bg2">
              <a:lumMod val="60000"/>
              <a:lumOff val="40000"/>
            </a:schemeClr>
          </a:solidFill>
          <a:ln w="28575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r>
              <a:rPr lang="en-US" altLang="zh-CN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step1</a:t>
            </a:r>
            <a:endParaRPr lang="zh-CN" altLang="en-US" b="1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2" name="下箭头​​ 10"/>
          <p:cNvSpPr/>
          <p:nvPr/>
        </p:nvSpPr>
        <p:spPr>
          <a:xfrm rot="5400000">
            <a:off x="9674596" y="3161556"/>
            <a:ext cx="545232" cy="1080120"/>
          </a:xfrm>
          <a:prstGeom prst="downArrow">
            <a:avLst/>
          </a:prstGeom>
          <a:solidFill>
            <a:schemeClr val="bg2">
              <a:lumMod val="60000"/>
              <a:lumOff val="40000"/>
            </a:schemeClr>
          </a:solidFill>
          <a:ln w="28575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r>
              <a:rPr lang="en-US" altLang="zh-CN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step2</a:t>
            </a:r>
            <a:endParaRPr lang="zh-CN" altLang="en-US" b="1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3" name="下箭头​​ 11"/>
          <p:cNvSpPr/>
          <p:nvPr/>
        </p:nvSpPr>
        <p:spPr>
          <a:xfrm rot="5400000">
            <a:off x="9688626" y="4241676"/>
            <a:ext cx="545232" cy="1080120"/>
          </a:xfrm>
          <a:prstGeom prst="downArrow">
            <a:avLst/>
          </a:prstGeom>
          <a:solidFill>
            <a:schemeClr val="bg2">
              <a:lumMod val="60000"/>
              <a:lumOff val="40000"/>
            </a:schemeClr>
          </a:solidFill>
          <a:ln w="28575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r>
              <a:rPr lang="en-US" altLang="zh-CN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step3</a:t>
            </a:r>
            <a:endParaRPr lang="zh-CN" altLang="en-US" b="1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027765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宽度说明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909836" y="1340768"/>
            <a:ext cx="10287000" cy="446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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最小宽度说明用于指定</a:t>
            </a:r>
            <a:r>
              <a:rPr lang="zh-CN" altLang="en-US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显示的最小宽度</a:t>
            </a:r>
            <a:endParaRPr lang="en-US" altLang="zh-CN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buClr>
                <a:schemeClr val="bg2">
                  <a:lumMod val="50000"/>
                </a:schemeClr>
              </a:buClr>
              <a:buSzPct val="100000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当转换值的字符数（含前缀）</a:t>
            </a:r>
            <a:r>
              <a:rPr lang="zh-CN" altLang="en-US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小于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最小宽度说明时，则使用填充符将数值填充到最小宽度。</a:t>
            </a: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pPr lvl="1">
              <a:buClr>
                <a:schemeClr val="bg2">
                  <a:lumMod val="50000"/>
                </a:schemeClr>
              </a:buClr>
              <a:buSzPct val="100000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当转换值的字符数（含前缀）</a:t>
            </a:r>
            <a:r>
              <a:rPr lang="zh-CN" altLang="en-US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大于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最小宽度说明时，最小宽度说明失效。</a:t>
            </a: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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设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int x = 45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y = -4567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，</a:t>
            </a:r>
            <a:endParaRPr lang="en-US" altLang="zh-CN" sz="240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Clr>
                <a:schemeClr val="bg2">
                  <a:lumMod val="50000"/>
                </a:schemeClr>
              </a:buClr>
              <a:buSzPct val="100000"/>
              <a:buNone/>
            </a:pP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请分析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printf(“%9d, %4d”, x, y);   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语句的输出结果。</a:t>
            </a:r>
            <a:endParaRPr lang="en-US" altLang="zh-CN" sz="2400"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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补充：</a:t>
            </a:r>
          </a:p>
          <a:p>
            <a:pPr marL="0" indent="0">
              <a:buClr>
                <a:schemeClr val="bg2">
                  <a:lumMod val="50000"/>
                </a:schemeClr>
              </a:buClr>
              <a:buSzPct val="100000"/>
              <a:buNone/>
            </a:pPr>
            <a:r>
              <a:rPr lang="en-US" altLang="zh-CN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最小宽度还可以使用*号，然后给出参数值</a:t>
            </a:r>
          </a:p>
          <a:p>
            <a:pPr marL="0" indent="0">
              <a:buClr>
                <a:schemeClr val="bg2">
                  <a:lumMod val="50000"/>
                </a:schemeClr>
              </a:buClr>
              <a:buSzPct val="100000"/>
              <a:buNone/>
            </a:pP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	printf("%*d", 5, x);</a:t>
            </a:r>
          </a:p>
          <a:p>
            <a:pPr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"/>
            </a:pPr>
            <a:endParaRPr lang="en-US" altLang="zh-CN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6510724"/>
      </p:ext>
    </p:extLst>
  </p:cSld>
  <p:clrMapOvr>
    <a:masterClrMapping/>
  </p:clrMapOvr>
  <p:transition spd="med">
    <p:fade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精度说明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981844" y="1412776"/>
            <a:ext cx="10287000" cy="446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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形式：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.digit(s)</a:t>
            </a:r>
          </a:p>
          <a:p>
            <a:pPr lvl="1">
              <a:buFont typeface="Corbel" pitchFamily="34" charset="0"/>
              <a:buNone/>
            </a:pP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例：</a:t>
            </a:r>
            <a:r>
              <a:rPr lang="en-US" altLang="zh-CN" sz="2800">
                <a:latin typeface="微软雅黑" pitchFamily="34" charset="-122"/>
                <a:ea typeface="微软雅黑" pitchFamily="34" charset="-122"/>
              </a:rPr>
              <a:t>printf(“%</a:t>
            </a:r>
            <a:r>
              <a:rPr lang="en-US" altLang="zh-CN" sz="28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.3</a:t>
            </a:r>
            <a:r>
              <a:rPr lang="en-US" altLang="zh-CN" sz="2800">
                <a:latin typeface="微软雅黑" pitchFamily="34" charset="-122"/>
                <a:ea typeface="微软雅黑" pitchFamily="34" charset="-122"/>
              </a:rPr>
              <a:t>f”,8.1234);</a:t>
            </a:r>
          </a:p>
          <a:p>
            <a:pPr lvl="1">
              <a:buClr>
                <a:schemeClr val="bg2">
                  <a:lumMod val="50000"/>
                </a:schemeClr>
              </a:buClr>
              <a:buSzPct val="100000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对于整数转换，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精度说明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指出要输出的</a:t>
            </a:r>
            <a:r>
              <a:rPr lang="zh-CN" altLang="en-US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最少位数，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如果少于最少位数，</a:t>
            </a:r>
            <a:r>
              <a:rPr lang="zh-CN" altLang="en-US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可以用</a:t>
            </a:r>
            <a:r>
              <a:rPr lang="en-US" altLang="zh-CN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补齐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lvl="1">
              <a:buClr>
                <a:schemeClr val="bg2">
                  <a:lumMod val="50000"/>
                </a:schemeClr>
              </a:buClr>
              <a:buSzPct val="100000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当转换操作符为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e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E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f 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时，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精度说明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指出</a:t>
            </a:r>
            <a:r>
              <a:rPr lang="zh-CN" altLang="en-US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小数点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后面的数字位数。</a:t>
            </a:r>
          </a:p>
          <a:p>
            <a:pPr lvl="1">
              <a:buClr>
                <a:schemeClr val="bg2">
                  <a:lumMod val="50000"/>
                </a:schemeClr>
              </a:buClr>
              <a:buSzPct val="100000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当转换操作符为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g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G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时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,”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精度说明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指出</a:t>
            </a:r>
            <a:r>
              <a:rPr lang="zh-CN" altLang="en-US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有效位数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lvl="1">
              <a:buClr>
                <a:schemeClr val="bg2">
                  <a:lumMod val="50000"/>
                </a:schemeClr>
              </a:buClr>
              <a:buSzPct val="100000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当转换操作符为 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s 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时，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精度说明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指出要从字符串输出的</a:t>
            </a:r>
            <a:r>
              <a:rPr lang="zh-CN" altLang="en-US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最大字符数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132200993"/>
      </p:ext>
    </p:extLst>
  </p:cSld>
  <p:clrMapOvr>
    <a:masterClrMapping/>
  </p:clrMapOvr>
  <p:transition spd="med">
    <p:fade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92737" y="1124744"/>
            <a:ext cx="9382195" cy="532859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8100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r>
              <a:rPr lang="en-US" altLang="zh-CN" sz="2000" b="1">
                <a:latin typeface="Consolas" pitchFamily="49" charset="0"/>
                <a:cs typeface="Consolas" pitchFamily="49" charset="0"/>
              </a:rPr>
              <a:t>#include &lt;</a:t>
            </a:r>
            <a:r>
              <a:rPr lang="en-US" altLang="zh-CN" sz="2000" b="1" err="1">
                <a:latin typeface="Consolas" pitchFamily="49" charset="0"/>
                <a:cs typeface="Consolas" pitchFamily="49" charset="0"/>
              </a:rPr>
              <a:t>stdio.h</a:t>
            </a:r>
            <a:r>
              <a:rPr lang="en-US" altLang="zh-CN" sz="2000" b="1"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defRPr/>
            </a:pPr>
            <a:r>
              <a:rPr lang="en-US" altLang="zh-CN" sz="2000" b="1">
                <a:latin typeface="Consolas" pitchFamily="49" charset="0"/>
                <a:cs typeface="Consolas" pitchFamily="49" charset="0"/>
              </a:rPr>
              <a:t>#include &lt;</a:t>
            </a:r>
            <a:r>
              <a:rPr lang="en-US" altLang="zh-CN" sz="2000" b="1" err="1">
                <a:latin typeface="Consolas" pitchFamily="49" charset="0"/>
                <a:cs typeface="Consolas" pitchFamily="49" charset="0"/>
              </a:rPr>
              <a:t>stdlib.h</a:t>
            </a:r>
            <a:r>
              <a:rPr lang="en-US" altLang="zh-CN" sz="2000" b="1"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defRPr/>
            </a:pPr>
            <a:endParaRPr lang="zh-CN" altLang="en-US" sz="2000" b="1">
              <a:latin typeface="Consolas" pitchFamily="49" charset="0"/>
              <a:cs typeface="Consolas" pitchFamily="49" charset="0"/>
            </a:endParaRPr>
          </a:p>
          <a:p>
            <a:pPr eaLnBrk="0" hangingPunct="0">
              <a:defRPr/>
            </a:pPr>
            <a:r>
              <a:rPr lang="en-US" altLang="zh-CN" sz="2000" b="1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CN" sz="2000" b="1">
                <a:latin typeface="Consolas" pitchFamily="49" charset="0"/>
                <a:cs typeface="Consolas" pitchFamily="49" charset="0"/>
              </a:rPr>
              <a:t> main(void)</a:t>
            </a:r>
          </a:p>
          <a:p>
            <a:pPr eaLnBrk="0" hangingPunct="0">
              <a:defRPr/>
            </a:pPr>
            <a:r>
              <a:rPr lang="en-US" altLang="zh-CN" sz="2000" b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defRPr/>
            </a:pPr>
            <a:r>
              <a:rPr lang="en-US" altLang="zh-CN" sz="2000" b="1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zh-CN" sz="2000" b="1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CN" sz="2000" b="1">
                <a:latin typeface="Consolas" pitchFamily="49" charset="0"/>
                <a:cs typeface="Consolas" pitchFamily="49" charset="0"/>
              </a:rPr>
              <a:t> x = 31;</a:t>
            </a:r>
          </a:p>
          <a:p>
            <a:pPr eaLnBrk="0" hangingPunct="0">
              <a:defRPr/>
            </a:pPr>
            <a:r>
              <a:rPr lang="en-US" altLang="zh-CN" sz="2000" b="1">
                <a:latin typeface="Consolas" pitchFamily="49" charset="0"/>
                <a:cs typeface="Consolas" pitchFamily="49" charset="0"/>
              </a:rPr>
              <a:t>    float f = 30.45;</a:t>
            </a:r>
          </a:p>
          <a:p>
            <a:pPr eaLnBrk="0" hangingPunct="0">
              <a:defRPr/>
            </a:pPr>
            <a:r>
              <a:rPr lang="en-US" altLang="zh-CN" sz="2000" b="1">
                <a:latin typeface="Consolas" pitchFamily="49" charset="0"/>
                <a:cs typeface="Consolas" pitchFamily="49" charset="0"/>
              </a:rPr>
              <a:t>    char a[10] = "</a:t>
            </a:r>
            <a:r>
              <a:rPr lang="en-US" altLang="zh-CN" sz="2000" b="1" err="1">
                <a:latin typeface="Consolas" pitchFamily="49" charset="0"/>
                <a:cs typeface="Consolas" pitchFamily="49" charset="0"/>
              </a:rPr>
              <a:t>abcd</a:t>
            </a:r>
            <a:r>
              <a:rPr lang="en-US" altLang="zh-CN" sz="2000" b="1">
                <a:latin typeface="Consolas" pitchFamily="49" charset="0"/>
                <a:cs typeface="Consolas" pitchFamily="49" charset="0"/>
              </a:rPr>
              <a:t>"; </a:t>
            </a:r>
          </a:p>
          <a:p>
            <a:pPr eaLnBrk="0" hangingPunct="0">
              <a:defRPr/>
            </a:pPr>
            <a:r>
              <a:rPr lang="en-US" altLang="zh-CN" sz="2000" b="1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zh-CN" sz="2000" b="1" err="1">
                <a:latin typeface="Consolas" pitchFamily="49" charset="0"/>
                <a:cs typeface="Consolas" pitchFamily="49" charset="0"/>
              </a:rPr>
              <a:t>printf</a:t>
            </a:r>
            <a:r>
              <a:rPr lang="en-US" altLang="zh-CN" sz="2000" b="1">
                <a:latin typeface="Consolas" pitchFamily="49" charset="0"/>
                <a:cs typeface="Consolas" pitchFamily="49" charset="0"/>
              </a:rPr>
              <a:t>("</a:t>
            </a:r>
            <a:r>
              <a:rPr lang="en-US" altLang="zh-CN" sz="20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%7.3d</a:t>
            </a:r>
            <a:r>
              <a:rPr lang="en-US" altLang="zh-CN" sz="2000" b="1">
                <a:latin typeface="Consolas" pitchFamily="49" charset="0"/>
                <a:cs typeface="Consolas" pitchFamily="49" charset="0"/>
              </a:rPr>
              <a:t>\n", x); </a:t>
            </a:r>
          </a:p>
          <a:p>
            <a:pPr eaLnBrk="0" hangingPunct="0">
              <a:defRPr/>
            </a:pPr>
            <a:r>
              <a:rPr lang="en-US" altLang="zh-CN" sz="2000" b="1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zh-CN" sz="2000" b="1" err="1">
                <a:latin typeface="Consolas" pitchFamily="49" charset="0"/>
                <a:cs typeface="Consolas" pitchFamily="49" charset="0"/>
              </a:rPr>
              <a:t>printf</a:t>
            </a:r>
            <a:r>
              <a:rPr lang="en-US" altLang="zh-CN" sz="2000" b="1">
                <a:latin typeface="Consolas" pitchFamily="49" charset="0"/>
                <a:cs typeface="Consolas" pitchFamily="49" charset="0"/>
              </a:rPr>
              <a:t>("</a:t>
            </a:r>
            <a:r>
              <a:rPr lang="en-US" altLang="zh-CN" sz="20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%7.3x</a:t>
            </a:r>
            <a:r>
              <a:rPr lang="en-US" altLang="zh-CN" sz="2000" b="1">
                <a:latin typeface="Consolas" pitchFamily="49" charset="0"/>
                <a:cs typeface="Consolas" pitchFamily="49" charset="0"/>
              </a:rPr>
              <a:t>\n", x); </a:t>
            </a:r>
          </a:p>
          <a:p>
            <a:pPr eaLnBrk="0" hangingPunct="0">
              <a:defRPr/>
            </a:pPr>
            <a:r>
              <a:rPr lang="en-US" altLang="zh-CN" sz="2000" b="1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zh-CN" sz="2000" b="1" err="1">
                <a:latin typeface="Consolas" pitchFamily="49" charset="0"/>
                <a:cs typeface="Consolas" pitchFamily="49" charset="0"/>
              </a:rPr>
              <a:t>printf</a:t>
            </a:r>
            <a:r>
              <a:rPr lang="en-US" altLang="zh-CN" sz="2000" b="1">
                <a:latin typeface="Consolas" pitchFamily="49" charset="0"/>
                <a:cs typeface="Consolas" pitchFamily="49" charset="0"/>
              </a:rPr>
              <a:t>("</a:t>
            </a:r>
            <a:r>
              <a:rPr lang="en-US" altLang="zh-CN" sz="20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%7.3o</a:t>
            </a:r>
            <a:r>
              <a:rPr lang="en-US" altLang="zh-CN" sz="2000" b="1">
                <a:latin typeface="Consolas" pitchFamily="49" charset="0"/>
                <a:cs typeface="Consolas" pitchFamily="49" charset="0"/>
              </a:rPr>
              <a:t>\n", x); </a:t>
            </a:r>
          </a:p>
          <a:p>
            <a:pPr eaLnBrk="0" hangingPunct="0">
              <a:defRPr/>
            </a:pPr>
            <a:r>
              <a:rPr lang="en-US" altLang="zh-CN" sz="2000" b="1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zh-CN" sz="2000" b="1" err="1">
                <a:latin typeface="Consolas" pitchFamily="49" charset="0"/>
                <a:cs typeface="Consolas" pitchFamily="49" charset="0"/>
              </a:rPr>
              <a:t>printf</a:t>
            </a:r>
            <a:r>
              <a:rPr lang="en-US" altLang="zh-CN" sz="2000" b="1">
                <a:latin typeface="Consolas" pitchFamily="49" charset="0"/>
                <a:cs typeface="Consolas" pitchFamily="49" charset="0"/>
              </a:rPr>
              <a:t>("</a:t>
            </a:r>
            <a:r>
              <a:rPr lang="en-US" altLang="zh-CN" sz="20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%7.3e</a:t>
            </a:r>
            <a:r>
              <a:rPr lang="en-US" altLang="zh-CN" sz="2000" b="1">
                <a:latin typeface="Consolas" pitchFamily="49" charset="0"/>
                <a:cs typeface="Consolas" pitchFamily="49" charset="0"/>
              </a:rPr>
              <a:t>\n", f); </a:t>
            </a:r>
          </a:p>
          <a:p>
            <a:pPr eaLnBrk="0" hangingPunct="0">
              <a:defRPr/>
            </a:pPr>
            <a:r>
              <a:rPr lang="en-US" altLang="zh-CN" sz="2000" b="1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zh-CN" sz="2000" b="1" err="1">
                <a:latin typeface="Consolas" pitchFamily="49" charset="0"/>
                <a:cs typeface="Consolas" pitchFamily="49" charset="0"/>
              </a:rPr>
              <a:t>printf</a:t>
            </a:r>
            <a:r>
              <a:rPr lang="en-US" altLang="zh-CN" sz="2000" b="1">
                <a:latin typeface="Consolas" pitchFamily="49" charset="0"/>
                <a:cs typeface="Consolas" pitchFamily="49" charset="0"/>
              </a:rPr>
              <a:t>("</a:t>
            </a:r>
            <a:r>
              <a:rPr lang="en-US" altLang="zh-CN" sz="20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%7.3f</a:t>
            </a:r>
            <a:r>
              <a:rPr lang="en-US" altLang="zh-CN" sz="2000" b="1">
                <a:latin typeface="Consolas" pitchFamily="49" charset="0"/>
                <a:cs typeface="Consolas" pitchFamily="49" charset="0"/>
              </a:rPr>
              <a:t>\n", f); </a:t>
            </a:r>
          </a:p>
          <a:p>
            <a:pPr eaLnBrk="0" hangingPunct="0">
              <a:defRPr/>
            </a:pPr>
            <a:r>
              <a:rPr lang="en-US" altLang="zh-CN" sz="2000" b="1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zh-CN" sz="2000" b="1" err="1">
                <a:latin typeface="Consolas" pitchFamily="49" charset="0"/>
                <a:cs typeface="Consolas" pitchFamily="49" charset="0"/>
              </a:rPr>
              <a:t>printf</a:t>
            </a:r>
            <a:r>
              <a:rPr lang="en-US" altLang="zh-CN" sz="2000" b="1">
                <a:latin typeface="Consolas" pitchFamily="49" charset="0"/>
                <a:cs typeface="Consolas" pitchFamily="49" charset="0"/>
              </a:rPr>
              <a:t>("</a:t>
            </a:r>
            <a:r>
              <a:rPr lang="en-US" altLang="zh-CN" sz="20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%7.3s</a:t>
            </a:r>
            <a:r>
              <a:rPr lang="en-US" altLang="zh-CN" sz="2000" b="1">
                <a:latin typeface="Consolas" pitchFamily="49" charset="0"/>
                <a:cs typeface="Consolas" pitchFamily="49" charset="0"/>
              </a:rPr>
              <a:t>\n", a);</a:t>
            </a:r>
          </a:p>
          <a:p>
            <a:pPr eaLnBrk="0" hangingPunct="0">
              <a:defRPr/>
            </a:pPr>
            <a:endParaRPr lang="en-US" altLang="zh-CN" sz="2000" b="1">
              <a:latin typeface="Consolas" pitchFamily="49" charset="0"/>
              <a:cs typeface="Consolas" pitchFamily="49" charset="0"/>
            </a:endParaRPr>
          </a:p>
          <a:p>
            <a:pPr eaLnBrk="0" hangingPunct="0">
              <a:defRPr/>
            </a:pPr>
            <a:r>
              <a:rPr lang="en-US" altLang="zh-CN" sz="2000" b="1">
                <a:latin typeface="Consolas" pitchFamily="49" charset="0"/>
                <a:cs typeface="Consolas" pitchFamily="49" charset="0"/>
              </a:rPr>
              <a:t>    return 0;</a:t>
            </a:r>
          </a:p>
          <a:p>
            <a:pPr eaLnBrk="0" hangingPunct="0">
              <a:defRPr/>
            </a:pPr>
            <a:r>
              <a:rPr lang="en-US" altLang="zh-CN" sz="2000" b="1">
                <a:latin typeface="Consolas" pitchFamily="49" charset="0"/>
                <a:cs typeface="Consolas" pitchFamily="49" charset="0"/>
              </a:rPr>
              <a:t>}</a:t>
            </a:r>
            <a:endParaRPr lang="zh-CN" altLang="en-US" sz="2000" b="1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5" name="图片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530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5281811" y="3613119"/>
            <a:ext cx="3332881" cy="226415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printf</a:t>
            </a:r>
            <a:r>
              <a:rPr lang="zh-CN" altLang="en-US" b="1"/>
              <a:t>格式输出</a:t>
            </a:r>
          </a:p>
        </p:txBody>
      </p:sp>
    </p:spTree>
    <p:extLst>
      <p:ext uri="{BB962C8B-B14F-4D97-AF65-F5344CB8AC3E}">
        <p14:creationId xmlns:p14="http://schemas.microsoft.com/office/powerpoint/2010/main" val="153990658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标识字符</a:t>
            </a:r>
            <a:r>
              <a:rPr lang="en-US" altLang="zh-CN" b="1"/>
              <a:t>(Ⅰ)</a:t>
            </a:r>
            <a:endParaRPr lang="zh-CN" altLang="en-US" b="1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909836" y="1196752"/>
            <a:ext cx="10287000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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标识字符的作用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9081397"/>
              </p:ext>
            </p:extLst>
          </p:nvPr>
        </p:nvGraphicFramePr>
        <p:xfrm>
          <a:off x="909836" y="1845207"/>
          <a:ext cx="10474844" cy="384335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{EB344D84-9AFB-497E-A393-DC336BA19D2E}</a:tableStyleId>
              </a:tblPr>
              <a:tblGrid>
                <a:gridCol w="20742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55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150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2929"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标识字符</a:t>
                      </a:r>
                    </a:p>
                  </a:txBody>
                  <a:tcPr marL="121888" marR="121888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作用</a:t>
                      </a:r>
                    </a:p>
                  </a:txBody>
                  <a:tcPr marL="121888" marR="121888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示例</a:t>
                      </a:r>
                    </a:p>
                  </a:txBody>
                  <a:tcPr marL="121888" marR="121888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5765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微软雅黑" pitchFamily="34" charset="-122"/>
                          <a:ea typeface="微软雅黑" pitchFamily="34" charset="-122"/>
                        </a:rPr>
                        <a:t>-</a:t>
                      </a:r>
                      <a:endParaRPr lang="zh-CN" altLang="en-US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latin typeface="微软雅黑" pitchFamily="34" charset="-122"/>
                          <a:ea typeface="微软雅黑" pitchFamily="34" charset="-122"/>
                        </a:rPr>
                        <a:t>左对齐</a:t>
                      </a:r>
                    </a:p>
                  </a:txBody>
                  <a:tcPr marL="121888" marR="121888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latin typeface="微软雅黑" pitchFamily="34" charset="-122"/>
                          <a:ea typeface="微软雅黑" pitchFamily="34" charset="-122"/>
                        </a:rPr>
                        <a:t>“%</a:t>
                      </a:r>
                      <a:r>
                        <a:rPr lang="en-US" altLang="zh-CN" b="1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</a:t>
                      </a:r>
                      <a:r>
                        <a:rPr lang="en-US" altLang="zh-CN">
                          <a:latin typeface="微软雅黑" pitchFamily="34" charset="-122"/>
                          <a:ea typeface="微软雅黑" pitchFamily="34" charset="-122"/>
                        </a:rPr>
                        <a:t>20s”</a:t>
                      </a:r>
                      <a:endParaRPr lang="zh-CN" altLang="en-US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2929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latin typeface="微软雅黑" pitchFamily="34" charset="-122"/>
                          <a:ea typeface="微软雅黑" pitchFamily="34" charset="-122"/>
                        </a:rPr>
                        <a:t>如果输出的数值，当输出长度小于字段宽度时，用</a:t>
                      </a:r>
                      <a:r>
                        <a:rPr lang="en-US" altLang="zh-CN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r>
                        <a:rPr lang="zh-CN" altLang="en-US">
                          <a:latin typeface="微软雅黑" pitchFamily="34" charset="-122"/>
                          <a:ea typeface="微软雅黑" pitchFamily="34" charset="-122"/>
                        </a:rPr>
                        <a:t>填充</a:t>
                      </a:r>
                      <a:r>
                        <a:rPr lang="en-US" altLang="zh-CN">
                          <a:latin typeface="微软雅黑" pitchFamily="34" charset="-122"/>
                          <a:ea typeface="微软雅黑" pitchFamily="34" charset="-122"/>
                        </a:rPr>
                        <a:t>,</a:t>
                      </a:r>
                      <a:r>
                        <a:rPr lang="zh-CN" altLang="en-US">
                          <a:latin typeface="微软雅黑" pitchFamily="34" charset="-122"/>
                          <a:ea typeface="微软雅黑" pitchFamily="34" charset="-122"/>
                        </a:rPr>
                        <a:t>遇</a:t>
                      </a:r>
                      <a:r>
                        <a:rPr lang="en-US" altLang="zh-CN">
                          <a:latin typeface="微软雅黑" pitchFamily="34" charset="-122"/>
                          <a:ea typeface="微软雅黑" pitchFamily="34" charset="-122"/>
                        </a:rPr>
                        <a:t>-</a:t>
                      </a:r>
                      <a:r>
                        <a:rPr lang="zh-CN" altLang="en-US">
                          <a:latin typeface="微软雅黑" pitchFamily="34" charset="-122"/>
                          <a:ea typeface="微软雅黑" pitchFamily="34" charset="-122"/>
                        </a:rPr>
                        <a:t>无效</a:t>
                      </a:r>
                    </a:p>
                  </a:txBody>
                  <a:tcPr marL="121888" marR="121888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latin typeface="微软雅黑" pitchFamily="34" charset="-122"/>
                          <a:ea typeface="微软雅黑" pitchFamily="34" charset="-122"/>
                        </a:rPr>
                        <a:t>“%010d”</a:t>
                      </a:r>
                      <a:endParaRPr lang="zh-CN" altLang="en-US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2929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微软雅黑" pitchFamily="34" charset="-122"/>
                          <a:ea typeface="微软雅黑" pitchFamily="34" charset="-122"/>
                        </a:rPr>
                        <a:t>+</a:t>
                      </a:r>
                      <a:endParaRPr lang="zh-CN" altLang="en-US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latin typeface="微软雅黑" pitchFamily="34" charset="-122"/>
                          <a:ea typeface="微软雅黑" pitchFamily="34" charset="-122"/>
                        </a:rPr>
                        <a:t>显示数值的符号，正数显</a:t>
                      </a:r>
                      <a:r>
                        <a:rPr lang="en-US" altLang="zh-CN">
                          <a:latin typeface="微软雅黑" pitchFamily="34" charset="-122"/>
                          <a:ea typeface="微软雅黑" pitchFamily="34" charset="-122"/>
                        </a:rPr>
                        <a:t>+</a:t>
                      </a:r>
                      <a:r>
                        <a:rPr lang="zh-CN" altLang="en-US">
                          <a:latin typeface="微软雅黑" pitchFamily="34" charset="-122"/>
                          <a:ea typeface="微软雅黑" pitchFamily="34" charset="-122"/>
                        </a:rPr>
                        <a:t>号，负数显</a:t>
                      </a:r>
                      <a:r>
                        <a:rPr lang="en-US" altLang="zh-CN">
                          <a:latin typeface="微软雅黑" pitchFamily="34" charset="-122"/>
                          <a:ea typeface="微软雅黑" pitchFamily="34" charset="-122"/>
                        </a:rPr>
                        <a:t>-</a:t>
                      </a:r>
                      <a:r>
                        <a:rPr lang="zh-CN" altLang="en-US">
                          <a:latin typeface="微软雅黑" pitchFamily="34" charset="-122"/>
                          <a:ea typeface="微软雅黑" pitchFamily="34" charset="-122"/>
                        </a:rPr>
                        <a:t>号</a:t>
                      </a:r>
                    </a:p>
                  </a:txBody>
                  <a:tcPr marL="121888" marR="121888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latin typeface="微软雅黑" pitchFamily="34" charset="-122"/>
                          <a:ea typeface="微软雅黑" pitchFamily="34" charset="-122"/>
                        </a:rPr>
                        <a:t>“%+d”</a:t>
                      </a:r>
                      <a:endParaRPr lang="zh-CN" altLang="en-US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2929"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latin typeface="微软雅黑" pitchFamily="34" charset="-122"/>
                          <a:ea typeface="微软雅黑" pitchFamily="34" charset="-122"/>
                        </a:rPr>
                        <a:t>空格</a:t>
                      </a:r>
                    </a:p>
                  </a:txBody>
                  <a:tcPr marL="121888" marR="121888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latin typeface="微软雅黑" pitchFamily="34" charset="-122"/>
                          <a:ea typeface="微软雅黑" pitchFamily="34" charset="-122"/>
                        </a:rPr>
                        <a:t>输出的数是正数，显示前导空格，是负数显示</a:t>
                      </a:r>
                      <a:r>
                        <a:rPr lang="en-US" altLang="zh-CN">
                          <a:latin typeface="微软雅黑" pitchFamily="34" charset="-122"/>
                          <a:ea typeface="微软雅黑" pitchFamily="34" charset="-122"/>
                        </a:rPr>
                        <a:t>-</a:t>
                      </a:r>
                      <a:r>
                        <a:rPr lang="zh-CN" altLang="en-US">
                          <a:latin typeface="微软雅黑" pitchFamily="34" charset="-122"/>
                          <a:ea typeface="微软雅黑" pitchFamily="34" charset="-122"/>
                        </a:rPr>
                        <a:t>号</a:t>
                      </a:r>
                    </a:p>
                  </a:txBody>
                  <a:tcPr marL="121888" marR="121888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latin typeface="微软雅黑" pitchFamily="34" charset="-122"/>
                          <a:ea typeface="微软雅黑" pitchFamily="34" charset="-122"/>
                        </a:rPr>
                        <a:t> “% 10.3f”</a:t>
                      </a:r>
                      <a:endParaRPr lang="zh-CN" altLang="en-US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2929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微软雅黑" pitchFamily="34" charset="-122"/>
                          <a:ea typeface="微软雅黑" pitchFamily="34" charset="-122"/>
                        </a:rPr>
                        <a:t>#</a:t>
                      </a:r>
                      <a:endParaRPr lang="zh-CN" altLang="en-US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latin typeface="微软雅黑" pitchFamily="34" charset="-122"/>
                          <a:ea typeface="微软雅黑" pitchFamily="34" charset="-122"/>
                        </a:rPr>
                        <a:t>如果输出的是负数，显示</a:t>
                      </a:r>
                      <a:r>
                        <a:rPr lang="en-US" altLang="zh-CN">
                          <a:latin typeface="微软雅黑" pitchFamily="34" charset="-122"/>
                          <a:ea typeface="微软雅黑" pitchFamily="34" charset="-122"/>
                        </a:rPr>
                        <a:t>-</a:t>
                      </a:r>
                      <a:r>
                        <a:rPr lang="zh-CN" altLang="en-US">
                          <a:latin typeface="微软雅黑" pitchFamily="34" charset="-122"/>
                          <a:ea typeface="微软雅黑" pitchFamily="34" charset="-122"/>
                        </a:rPr>
                        <a:t>号</a:t>
                      </a:r>
                      <a:endParaRPr lang="en-US" altLang="zh-CN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r>
                        <a:rPr lang="zh-CN" altLang="en-US">
                          <a:latin typeface="微软雅黑" pitchFamily="34" charset="-122"/>
                          <a:ea typeface="微软雅黑" pitchFamily="34" charset="-122"/>
                        </a:rPr>
                        <a:t>输出的是八进制数，显示前导</a:t>
                      </a:r>
                      <a:r>
                        <a:rPr lang="en-US" altLang="zh-CN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</a:p>
                    <a:p>
                      <a:r>
                        <a:rPr lang="zh-CN" altLang="en-US">
                          <a:latin typeface="微软雅黑" pitchFamily="34" charset="-122"/>
                          <a:ea typeface="微软雅黑" pitchFamily="34" charset="-122"/>
                        </a:rPr>
                        <a:t>输出是十六进制数，显示前导</a:t>
                      </a:r>
                      <a:r>
                        <a:rPr lang="en-US" altLang="zh-CN">
                          <a:latin typeface="微软雅黑" pitchFamily="34" charset="-122"/>
                          <a:ea typeface="微软雅黑" pitchFamily="34" charset="-122"/>
                        </a:rPr>
                        <a:t>0x</a:t>
                      </a:r>
                    </a:p>
                    <a:p>
                      <a:r>
                        <a:rPr lang="zh-CN" altLang="en-US">
                          <a:latin typeface="微软雅黑" pitchFamily="34" charset="-122"/>
                          <a:ea typeface="微软雅黑" pitchFamily="34" charset="-122"/>
                        </a:rPr>
                        <a:t>对于</a:t>
                      </a:r>
                      <a:r>
                        <a:rPr lang="en-US" altLang="zh-CN">
                          <a:latin typeface="微软雅黑" pitchFamily="34" charset="-122"/>
                          <a:ea typeface="微软雅黑" pitchFamily="34" charset="-122"/>
                        </a:rPr>
                        <a:t>%g</a:t>
                      </a:r>
                      <a:r>
                        <a:rPr lang="zh-CN" altLang="en-US">
                          <a:latin typeface="微软雅黑" pitchFamily="34" charset="-122"/>
                          <a:ea typeface="微软雅黑" pitchFamily="34" charset="-122"/>
                        </a:rPr>
                        <a:t>来说，可以防止尾随</a:t>
                      </a:r>
                      <a:r>
                        <a:rPr lang="en-US" altLang="zh-CN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r>
                        <a:rPr lang="zh-CN" altLang="en-US">
                          <a:latin typeface="微软雅黑" pitchFamily="34" charset="-122"/>
                          <a:ea typeface="微软雅黑" pitchFamily="34" charset="-122"/>
                        </a:rPr>
                        <a:t>被删除</a:t>
                      </a:r>
                    </a:p>
                  </a:txBody>
                  <a:tcPr marL="121888" marR="121888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latin typeface="微软雅黑" pitchFamily="34" charset="-122"/>
                          <a:ea typeface="微软雅黑" pitchFamily="34" charset="-122"/>
                        </a:rPr>
                        <a:t>“%#d”</a:t>
                      </a:r>
                    </a:p>
                    <a:p>
                      <a:r>
                        <a:rPr lang="en-US" altLang="zh-CN">
                          <a:latin typeface="微软雅黑" pitchFamily="34" charset="-122"/>
                          <a:ea typeface="微软雅黑" pitchFamily="34" charset="-122"/>
                        </a:rPr>
                        <a:t>“%#o”</a:t>
                      </a:r>
                    </a:p>
                    <a:p>
                      <a:r>
                        <a:rPr lang="en-US" altLang="zh-CN">
                          <a:latin typeface="微软雅黑" pitchFamily="34" charset="-122"/>
                          <a:ea typeface="微软雅黑" pitchFamily="34" charset="-122"/>
                        </a:rPr>
                        <a:t>“%#x”</a:t>
                      </a:r>
                    </a:p>
                    <a:p>
                      <a:r>
                        <a:rPr lang="en-US" altLang="zh-CN">
                          <a:latin typeface="微软雅黑" pitchFamily="34" charset="-122"/>
                          <a:ea typeface="微软雅黑" pitchFamily="34" charset="-122"/>
                        </a:rPr>
                        <a:t>“%#g”</a:t>
                      </a:r>
                      <a:endParaRPr lang="zh-CN" altLang="en-US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573067"/>
      </p:ext>
    </p:extLst>
  </p:cSld>
  <p:clrMapOvr>
    <a:masterClrMapping/>
  </p:clrMapOvr>
  <p:transition spd="med">
    <p:fade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标识字符</a:t>
            </a:r>
            <a:r>
              <a:rPr lang="en-US" altLang="zh-CN" b="1"/>
              <a:t>(Ⅱ)</a:t>
            </a:r>
            <a:endParaRPr lang="zh-CN" altLang="en-US" b="1"/>
          </a:p>
        </p:txBody>
      </p:sp>
      <p:sp>
        <p:nvSpPr>
          <p:cNvPr id="4" name="TextBox 3"/>
          <p:cNvSpPr txBox="1"/>
          <p:nvPr/>
        </p:nvSpPr>
        <p:spPr>
          <a:xfrm>
            <a:off x="2205980" y="1556792"/>
            <a:ext cx="7416824" cy="523220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s-ES" altLang="zh-CN" sz="2800" b="1">
                <a:latin typeface="Consolas" pitchFamily="49" charset="0"/>
                <a:ea typeface="微软雅黑" pitchFamily="34" charset="-122"/>
                <a:cs typeface="Consolas" pitchFamily="49" charset="0"/>
              </a:rPr>
              <a:t>printf("x = </a:t>
            </a:r>
            <a:r>
              <a:rPr lang="es-ES" altLang="zh-CN" sz="2800" b="1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%-8d</a:t>
            </a:r>
            <a:r>
              <a:rPr lang="es-ES" altLang="zh-CN" sz="2800" b="1">
                <a:latin typeface="Consolas" pitchFamily="49" charset="0"/>
                <a:ea typeface="微软雅黑" pitchFamily="34" charset="-122"/>
                <a:cs typeface="Consolas" pitchFamily="49" charset="0"/>
              </a:rPr>
              <a:t>, y = </a:t>
            </a:r>
            <a:r>
              <a:rPr lang="es-ES" altLang="zh-CN" sz="2800" b="1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%08d</a:t>
            </a:r>
            <a:r>
              <a:rPr lang="es-ES" altLang="zh-CN" sz="2800" b="1">
                <a:latin typeface="Consolas" pitchFamily="49" charset="0"/>
                <a:ea typeface="微软雅黑" pitchFamily="34" charset="-122"/>
                <a:cs typeface="Consolas" pitchFamily="49" charset="0"/>
              </a:rPr>
              <a:t>\n", x, y);</a:t>
            </a:r>
            <a:endParaRPr lang="en-US" altLang="zh-CN" sz="2800" b="1"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pic>
        <p:nvPicPr>
          <p:cNvPr id="5" name="图片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53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6284864" y="2502396"/>
            <a:ext cx="4240695" cy="17907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图片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colorTemperature colorTemp="53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1641865" y="2426196"/>
            <a:ext cx="4164515" cy="18669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97430140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printf</a:t>
            </a:r>
            <a:r>
              <a:rPr lang="zh-CN" altLang="en-US" b="1"/>
              <a:t>用法提示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909836" y="1340768"/>
            <a:ext cx="10287000" cy="446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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关于宽度和精度说明符 中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*</a:t>
            </a:r>
          </a:p>
          <a:p>
            <a:pPr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"/>
            </a:pP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"/>
            </a:pP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"/>
            </a:pP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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两个格式操作符中间要有空白字符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7459150"/>
              </p:ext>
            </p:extLst>
          </p:nvPr>
        </p:nvGraphicFramePr>
        <p:xfrm>
          <a:off x="1053852" y="1916832"/>
          <a:ext cx="10009112" cy="111252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52634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19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337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格式</a:t>
                      </a:r>
                    </a:p>
                  </a:txBody>
                  <a:tcPr marL="121888" marR="121888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结果</a:t>
                      </a:r>
                    </a:p>
                  </a:txBody>
                  <a:tcPr marL="121888" marR="121888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说明</a:t>
                      </a:r>
                    </a:p>
                  </a:txBody>
                  <a:tcPr marL="121888" marR="121888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err="1">
                          <a:latin typeface="微软雅黑" pitchFamily="34" charset="-122"/>
                          <a:ea typeface="微软雅黑" pitchFamily="34" charset="-122"/>
                        </a:rPr>
                        <a:t>printf</a:t>
                      </a:r>
                      <a:r>
                        <a:rPr lang="en-US" altLang="zh-CN">
                          <a:latin typeface="微软雅黑" pitchFamily="34" charset="-122"/>
                          <a:ea typeface="微软雅黑" pitchFamily="34" charset="-122"/>
                        </a:rPr>
                        <a:t>("%0*d",6,1234);</a:t>
                      </a:r>
                      <a:endParaRPr lang="zh-CN" altLang="en-US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>
                          <a:latin typeface="微软雅黑" pitchFamily="34" charset="-122"/>
                          <a:ea typeface="微软雅黑" pitchFamily="34" charset="-122"/>
                        </a:rPr>
                        <a:t>001234</a:t>
                      </a:r>
                      <a:endParaRPr lang="zh-CN" altLang="en-US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>
                          <a:latin typeface="微软雅黑" pitchFamily="34" charset="-122"/>
                          <a:ea typeface="微软雅黑" pitchFamily="34" charset="-122"/>
                        </a:rPr>
                        <a:t>*</a:t>
                      </a:r>
                      <a:r>
                        <a:rPr lang="zh-CN" altLang="en-US">
                          <a:latin typeface="微软雅黑" pitchFamily="34" charset="-122"/>
                          <a:ea typeface="微软雅黑" pitchFamily="34" charset="-122"/>
                        </a:rPr>
                        <a:t>将用</a:t>
                      </a:r>
                      <a:r>
                        <a:rPr lang="en-US" altLang="zh-CN">
                          <a:latin typeface="微软雅黑" pitchFamily="34" charset="-122"/>
                          <a:ea typeface="微软雅黑" pitchFamily="34" charset="-122"/>
                        </a:rPr>
                        <a:t>6</a:t>
                      </a:r>
                      <a:r>
                        <a:rPr lang="zh-CN" altLang="en-US">
                          <a:latin typeface="微软雅黑" pitchFamily="34" charset="-122"/>
                          <a:ea typeface="微软雅黑" pitchFamily="34" charset="-122"/>
                        </a:rPr>
                        <a:t>代替</a:t>
                      </a:r>
                    </a:p>
                  </a:txBody>
                  <a:tcPr marL="121888" marR="121888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kern="1200" err="1">
                          <a:latin typeface="微软雅黑" pitchFamily="34" charset="-122"/>
                          <a:ea typeface="微软雅黑" pitchFamily="34" charset="-122"/>
                        </a:rPr>
                        <a:t>printf</a:t>
                      </a:r>
                      <a:r>
                        <a:rPr lang="en-US" altLang="zh-CN" sz="1800" kern="1200">
                          <a:latin typeface="微软雅黑" pitchFamily="34" charset="-122"/>
                          <a:ea typeface="微软雅黑" pitchFamily="34" charset="-122"/>
                        </a:rPr>
                        <a:t>("%*.*f\n",7,3,233.6782);</a:t>
                      </a:r>
                      <a:endParaRPr lang="zh-CN" altLang="en-US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latin typeface="微软雅黑" pitchFamily="34" charset="-122"/>
                          <a:ea typeface="微软雅黑" pitchFamily="34" charset="-122"/>
                        </a:rPr>
                        <a:t>233.678</a:t>
                      </a:r>
                      <a:endParaRPr lang="zh-CN" altLang="en-US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latin typeface="微软雅黑" pitchFamily="34" charset="-122"/>
                          <a:ea typeface="微软雅黑" pitchFamily="34" charset="-122"/>
                        </a:rPr>
                        <a:t>宽度为</a:t>
                      </a:r>
                      <a:r>
                        <a:rPr lang="en-US" altLang="zh-CN">
                          <a:latin typeface="微软雅黑" pitchFamily="34" charset="-122"/>
                          <a:ea typeface="微软雅黑" pitchFamily="34" charset="-122"/>
                        </a:rPr>
                        <a:t>7</a:t>
                      </a:r>
                      <a:r>
                        <a:rPr lang="zh-CN" altLang="en-US">
                          <a:latin typeface="微软雅黑" pitchFamily="34" charset="-122"/>
                          <a:ea typeface="微软雅黑" pitchFamily="34" charset="-122"/>
                        </a:rPr>
                        <a:t>，精度为</a:t>
                      </a:r>
                      <a:r>
                        <a:rPr lang="en-US" altLang="zh-CN">
                          <a:latin typeface="微软雅黑" pitchFamily="34" charset="-122"/>
                          <a:ea typeface="微软雅黑" pitchFamily="34" charset="-122"/>
                        </a:rPr>
                        <a:t>3</a:t>
                      </a:r>
                      <a:endParaRPr lang="zh-CN" altLang="en-US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4076686"/>
              </p:ext>
            </p:extLst>
          </p:nvPr>
        </p:nvGraphicFramePr>
        <p:xfrm>
          <a:off x="1053852" y="4314464"/>
          <a:ext cx="9998716" cy="111252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7438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06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格式</a:t>
                      </a:r>
                    </a:p>
                  </a:txBody>
                  <a:tcPr marL="121888" marR="121888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结果</a:t>
                      </a:r>
                    </a:p>
                  </a:txBody>
                  <a:tcPr marL="121888" marR="121888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err="1">
                          <a:latin typeface="微软雅黑" pitchFamily="34" charset="-122"/>
                          <a:ea typeface="微软雅黑" pitchFamily="34" charset="-122"/>
                        </a:rPr>
                        <a:t>printf</a:t>
                      </a:r>
                      <a:r>
                        <a:rPr lang="en-US" altLang="zh-CN">
                          <a:latin typeface="微软雅黑" pitchFamily="34" charset="-122"/>
                          <a:ea typeface="微软雅黑" pitchFamily="34" charset="-122"/>
                        </a:rPr>
                        <a:t>("%d%f",6,1.234);</a:t>
                      </a:r>
                      <a:endParaRPr lang="zh-CN" altLang="en-US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>
                          <a:latin typeface="微软雅黑" pitchFamily="34" charset="-122"/>
                          <a:ea typeface="微软雅黑" pitchFamily="34" charset="-122"/>
                        </a:rPr>
                        <a:t>61.234</a:t>
                      </a:r>
                      <a:endParaRPr lang="zh-CN" altLang="en-US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kern="1200" err="1">
                          <a:latin typeface="微软雅黑" pitchFamily="34" charset="-122"/>
                          <a:ea typeface="微软雅黑" pitchFamily="34" charset="-122"/>
                        </a:rPr>
                        <a:t>printf</a:t>
                      </a:r>
                      <a:r>
                        <a:rPr lang="en-US" altLang="zh-CN" sz="1800" kern="1200">
                          <a:latin typeface="微软雅黑" pitchFamily="34" charset="-122"/>
                          <a:ea typeface="微软雅黑" pitchFamily="34" charset="-122"/>
                        </a:rPr>
                        <a:t>(</a:t>
                      </a:r>
                      <a:r>
                        <a:rPr lang="en-US" altLang="zh-CN">
                          <a:latin typeface="微软雅黑" pitchFamily="34" charset="-122"/>
                          <a:ea typeface="微软雅黑" pitchFamily="34" charset="-122"/>
                        </a:rPr>
                        <a:t>"%d %f",6,1.234</a:t>
                      </a:r>
                      <a:r>
                        <a:rPr lang="en-US" altLang="zh-CN" sz="1800" kern="1200">
                          <a:latin typeface="微软雅黑" pitchFamily="34" charset="-122"/>
                          <a:ea typeface="微软雅黑" pitchFamily="34" charset="-122"/>
                        </a:rPr>
                        <a:t>);</a:t>
                      </a:r>
                      <a:endParaRPr lang="zh-CN" altLang="en-US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>
                          <a:latin typeface="微软雅黑" pitchFamily="34" charset="-122"/>
                          <a:ea typeface="微软雅黑" pitchFamily="34" charset="-122"/>
                        </a:rPr>
                        <a:t>6 1.234</a:t>
                      </a:r>
                      <a:endParaRPr lang="zh-CN" altLang="en-US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 bwMode="black">
          <a:xfrm>
            <a:off x="1189104" y="5426984"/>
            <a:ext cx="40000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空白字符包括：空格、回车、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TAB</a:t>
            </a:r>
            <a:endParaRPr lang="zh-CN" altLang="en-US" sz="200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80539507"/>
      </p:ext>
    </p:extLst>
  </p:cSld>
  <p:clrMapOvr>
    <a:masterClrMapping/>
  </p:clrMapOvr>
  <p:transition spd="med">
    <p:fade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printf</a:t>
            </a:r>
            <a:r>
              <a:rPr lang="zh-CN" altLang="en-US" b="1"/>
              <a:t>练一练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765820" y="1340769"/>
            <a:ext cx="10969943" cy="403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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以下语句的打印结果是？</a:t>
            </a: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buClr>
                <a:schemeClr val="bg2">
                  <a:lumMod val="50000"/>
                </a:schemeClr>
              </a:buClr>
              <a:buSzPct val="100000"/>
            </a:pPr>
            <a:r>
              <a:rPr lang="en-US" altLang="zh-CN">
                <a:latin typeface="微软雅黑" pitchFamily="34" charset="-122"/>
                <a:ea typeface="微软雅黑" pitchFamily="34" charset="-122"/>
              </a:rPr>
              <a:t>int  i=79;     printf("%o",i);</a:t>
            </a:r>
          </a:p>
          <a:p>
            <a:pPr lvl="1">
              <a:buClr>
                <a:schemeClr val="bg2">
                  <a:lumMod val="50000"/>
                </a:schemeClr>
              </a:buClr>
              <a:buSzPct val="100000"/>
            </a:pPr>
            <a:r>
              <a:rPr lang="en-US" altLang="zh-CN">
                <a:latin typeface="微软雅黑" pitchFamily="34" charset="-122"/>
                <a:ea typeface="微软雅黑" pitchFamily="34" charset="-122"/>
              </a:rPr>
              <a:t>float x=333.1234567890;     printf("%.2f",x);</a:t>
            </a:r>
          </a:p>
          <a:p>
            <a:pPr lvl="1">
              <a:lnSpc>
                <a:spcPct val="150000"/>
              </a:lnSpc>
              <a:buClr>
                <a:schemeClr val="bg2">
                  <a:lumMod val="50000"/>
                </a:schemeClr>
              </a:buClr>
              <a:buSzPct val="100000"/>
            </a:pPr>
            <a:r>
              <a:rPr lang="en-US" altLang="zh-CN">
                <a:latin typeface="微软雅黑" pitchFamily="34" charset="-122"/>
                <a:ea typeface="微软雅黑" pitchFamily="34" charset="-122"/>
              </a:rPr>
              <a:t>int i=79;   printf("%x",i);</a:t>
            </a:r>
          </a:p>
          <a:p>
            <a:pPr lvl="1">
              <a:buClr>
                <a:schemeClr val="bg2">
                  <a:lumMod val="50000"/>
                </a:schemeClr>
              </a:buClr>
              <a:buSzPct val="100000"/>
            </a:pPr>
            <a:r>
              <a:rPr lang="en-US" altLang="zh-CN">
                <a:latin typeface="微软雅黑" pitchFamily="34" charset="-122"/>
                <a:ea typeface="微软雅黑" pitchFamily="34" charset="-122"/>
              </a:rPr>
              <a:t>double y=333.1234567890;   printf("%2.5f",y);</a:t>
            </a:r>
          </a:p>
          <a:p>
            <a:pPr lvl="1">
              <a:lnSpc>
                <a:spcPct val="150000"/>
              </a:lnSpc>
              <a:buClr>
                <a:schemeClr val="bg2">
                  <a:lumMod val="50000"/>
                </a:schemeClr>
              </a:buClr>
              <a:buSzPct val="100000"/>
            </a:pPr>
            <a:r>
              <a:rPr lang="en-US" altLang="zh-CN">
                <a:latin typeface="微软雅黑" pitchFamily="34" charset="-122"/>
                <a:ea typeface="微软雅黑" pitchFamily="34" charset="-122"/>
              </a:rPr>
              <a:t>int i=7900;   printf("%2d",i);</a:t>
            </a:r>
          </a:p>
          <a:p>
            <a:pPr lvl="1">
              <a:buClr>
                <a:schemeClr val="bg2">
                  <a:lumMod val="50000"/>
                </a:schemeClr>
              </a:buClr>
              <a:buSzPct val="100000"/>
            </a:pPr>
            <a:r>
              <a:rPr lang="en-US" altLang="zh-CN">
                <a:latin typeface="微软雅黑" pitchFamily="34" charset="-122"/>
                <a:ea typeface="微软雅黑" pitchFamily="34" charset="-122"/>
              </a:rPr>
              <a:t>float x=1.23456789;         printf("%.5f",x);</a:t>
            </a:r>
          </a:p>
        </p:txBody>
      </p:sp>
    </p:spTree>
    <p:extLst>
      <p:ext uri="{BB962C8B-B14F-4D97-AF65-F5344CB8AC3E}">
        <p14:creationId xmlns:p14="http://schemas.microsoft.com/office/powerpoint/2010/main" val="2311547081"/>
      </p:ext>
    </p:extLst>
  </p:cSld>
  <p:clrMapOvr>
    <a:masterClrMapping/>
  </p:clrMapOvr>
  <p:transition spd="med">
    <p:fade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scanf</a:t>
            </a:r>
            <a:r>
              <a:rPr lang="zh-CN" altLang="en-US" b="1"/>
              <a:t>格式输入 </a:t>
            </a:r>
          </a:p>
        </p:txBody>
      </p:sp>
      <p:sp>
        <p:nvSpPr>
          <p:cNvPr id="4" name="Rectangle 5"/>
          <p:cNvSpPr txBox="1">
            <a:spLocks noChangeArrowheads="1"/>
          </p:cNvSpPr>
          <p:nvPr/>
        </p:nvSpPr>
        <p:spPr bwMode="auto">
          <a:xfrm>
            <a:off x="959988" y="1059018"/>
            <a:ext cx="10287000" cy="446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"/>
              <a:defRPr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格式输入函数</a:t>
            </a: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pPr lvl="1">
              <a:buClr>
                <a:schemeClr val="bg2">
                  <a:lumMod val="50000"/>
                </a:schemeClr>
              </a:buClr>
              <a:buSzPct val="100000"/>
              <a:defRPr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函数作用：</a:t>
            </a: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pPr lvl="2">
              <a:buClr>
                <a:schemeClr val="bg2">
                  <a:lumMod val="50000"/>
                </a:schemeClr>
              </a:buClr>
              <a:buSzPct val="100000"/>
              <a:defRPr/>
            </a:pP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键盘上输入的数据“送到”内存中进行存储</a:t>
            </a:r>
            <a:endParaRPr lang="en-US" altLang="zh-CN" sz="2200">
              <a:latin typeface="微软雅黑" pitchFamily="34" charset="-122"/>
              <a:ea typeface="微软雅黑" pitchFamily="34" charset="-122"/>
            </a:endParaRPr>
          </a:p>
          <a:p>
            <a:pPr lvl="1">
              <a:buClr>
                <a:schemeClr val="bg2">
                  <a:lumMod val="50000"/>
                </a:schemeClr>
              </a:buClr>
              <a:buSzPct val="100000"/>
              <a:defRPr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一般格式：</a:t>
            </a: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defRPr/>
            </a:pP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pPr lvl="2">
              <a:buClr>
                <a:schemeClr val="bg2">
                  <a:lumMod val="50000"/>
                </a:schemeClr>
              </a:buClr>
              <a:buSzPct val="100000"/>
              <a:defRPr/>
            </a:pP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参数必须是</a:t>
            </a:r>
            <a:r>
              <a:rPr lang="zh-CN" altLang="en-US" sz="22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变量的地址</a:t>
            </a:r>
            <a:endParaRPr lang="en-US" altLang="zh-CN" sz="2200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2">
              <a:buClr>
                <a:schemeClr val="bg2">
                  <a:lumMod val="50000"/>
                </a:schemeClr>
              </a:buClr>
              <a:buSzPct val="100000"/>
              <a:defRPr/>
            </a:pP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字符串字面值里除了转换说明符外，</a:t>
            </a:r>
            <a:r>
              <a:rPr lang="zh-CN" altLang="en-US" sz="22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其它字符原样输入</a:t>
            </a:r>
            <a:endParaRPr lang="en-US" altLang="zh-CN" sz="2200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2">
              <a:buClr>
                <a:schemeClr val="bg2">
                  <a:lumMod val="50000"/>
                </a:schemeClr>
              </a:buClr>
              <a:buSzPct val="100000"/>
              <a:defRPr/>
            </a:pP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返回值  </a:t>
            </a:r>
            <a:r>
              <a:rPr lang="zh-CN" altLang="en-US" sz="22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成功返回输入到内存的数据个数</a:t>
            </a:r>
            <a:r>
              <a:rPr lang="zh-CN" altLang="en-US" sz="2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22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失败返回</a:t>
            </a:r>
            <a:r>
              <a:rPr lang="en-US" altLang="zh-CN" sz="22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0</a:t>
            </a:r>
          </a:p>
          <a:p>
            <a:pPr lvl="1">
              <a:buClr>
                <a:schemeClr val="bg2">
                  <a:lumMod val="50000"/>
                </a:schemeClr>
              </a:buClr>
              <a:buSzPct val="100000"/>
              <a:defRPr/>
            </a:pPr>
            <a:r>
              <a:rPr lang="en-US" altLang="zh-CN">
                <a:latin typeface="微软雅黑" pitchFamily="34" charset="-122"/>
                <a:ea typeface="微软雅黑" pitchFamily="34" charset="-122"/>
              </a:rPr>
              <a:t>scanf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函数支持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到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个变量的输入：</a:t>
            </a: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pPr lvl="2">
              <a:buClr>
                <a:schemeClr val="bg2">
                  <a:lumMod val="50000"/>
                </a:schemeClr>
              </a:buClr>
              <a:buSzPct val="100000"/>
              <a:defRPr/>
            </a:pP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scanf(“</a:t>
            </a:r>
            <a:r>
              <a:rPr lang="en-US" altLang="zh-CN" sz="22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%d</a:t>
            </a: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”,  &amp;x);                       //1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个变量</a:t>
            </a:r>
            <a:endParaRPr lang="en-US" altLang="zh-CN" sz="2200">
              <a:latin typeface="微软雅黑" pitchFamily="34" charset="-122"/>
              <a:ea typeface="微软雅黑" pitchFamily="34" charset="-122"/>
            </a:endParaRPr>
          </a:p>
          <a:p>
            <a:pPr lvl="2">
              <a:buClr>
                <a:schemeClr val="bg2">
                  <a:lumMod val="50000"/>
                </a:schemeClr>
              </a:buClr>
              <a:buSzPct val="100000"/>
              <a:defRPr/>
            </a:pP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scanf(“x=</a:t>
            </a:r>
            <a:r>
              <a:rPr lang="en-US" altLang="zh-CN" sz="22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%d</a:t>
            </a: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,y=</a:t>
            </a:r>
            <a:r>
              <a:rPr lang="en-US" altLang="zh-CN" sz="22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%f</a:t>
            </a: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”,  &amp;x, &amp;y);   //2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个参数</a:t>
            </a:r>
            <a:endParaRPr lang="en-US" altLang="zh-CN" sz="220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25860" y="2708920"/>
            <a:ext cx="100939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>
              <a:buNone/>
              <a:defRPr/>
            </a:pPr>
            <a:r>
              <a:rPr lang="en-US" altLang="zh-CN" sz="2400" err="1">
                <a:latin typeface="微软雅黑" pitchFamily="34" charset="-122"/>
                <a:ea typeface="微软雅黑" pitchFamily="34" charset="-122"/>
              </a:rPr>
              <a:t>scanf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字符串字面值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参数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1, 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参数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2, ….,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参数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n);</a:t>
            </a:r>
            <a:endParaRPr lang="en-US" altLang="zh-CN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66347884"/>
      </p:ext>
    </p:extLst>
  </p:cSld>
  <p:clrMapOvr>
    <a:masterClrMapping/>
  </p:clrMapOvr>
  <p:transition spd="med">
    <p:fade/>
  </p:transition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scanf</a:t>
            </a:r>
            <a:r>
              <a:rPr lang="zh-CN" altLang="en-US" b="1"/>
              <a:t>格式输入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75867" y="2060848"/>
            <a:ext cx="10174283" cy="410445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8100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r>
              <a:rPr lang="en-US" altLang="zh-CN" sz="2200" b="1">
                <a:latin typeface="Consolas" pitchFamily="49" charset="0"/>
                <a:cs typeface="Consolas" pitchFamily="49" charset="0"/>
              </a:rPr>
              <a:t>#include &lt;</a:t>
            </a:r>
            <a:r>
              <a:rPr lang="en-US" altLang="zh-CN" sz="2200" b="1" err="1">
                <a:latin typeface="Consolas" pitchFamily="49" charset="0"/>
                <a:cs typeface="Consolas" pitchFamily="49" charset="0"/>
              </a:rPr>
              <a:t>stdio.h</a:t>
            </a:r>
            <a:r>
              <a:rPr lang="en-US" altLang="zh-CN" sz="2200" b="1"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defRPr/>
            </a:pPr>
            <a:r>
              <a:rPr lang="en-US" altLang="zh-CN" sz="2200" b="1">
                <a:latin typeface="Consolas" pitchFamily="49" charset="0"/>
                <a:cs typeface="Consolas" pitchFamily="49" charset="0"/>
              </a:rPr>
              <a:t>#include &lt;</a:t>
            </a:r>
            <a:r>
              <a:rPr lang="en-US" altLang="zh-CN" sz="2200" b="1" err="1">
                <a:latin typeface="Consolas" pitchFamily="49" charset="0"/>
                <a:cs typeface="Consolas" pitchFamily="49" charset="0"/>
              </a:rPr>
              <a:t>stdlib.h</a:t>
            </a:r>
            <a:r>
              <a:rPr lang="en-US" altLang="zh-CN" sz="2200" b="1"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defRPr/>
            </a:pPr>
            <a:r>
              <a:rPr lang="en-US" altLang="zh-CN" sz="2200" b="1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CN" sz="2200" b="1">
                <a:latin typeface="Consolas" pitchFamily="49" charset="0"/>
                <a:cs typeface="Consolas" pitchFamily="49" charset="0"/>
              </a:rPr>
              <a:t> main(void)</a:t>
            </a:r>
          </a:p>
          <a:p>
            <a:pPr eaLnBrk="0" hangingPunct="0">
              <a:defRPr/>
            </a:pPr>
            <a:r>
              <a:rPr lang="en-US" altLang="zh-CN" sz="2200" b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defRPr/>
            </a:pPr>
            <a:r>
              <a:rPr lang="en-US" altLang="zh-CN" sz="2200" b="1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zh-CN" sz="2200" b="1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CN" sz="2200" b="1">
                <a:latin typeface="Consolas" pitchFamily="49" charset="0"/>
                <a:cs typeface="Consolas" pitchFamily="49" charset="0"/>
              </a:rPr>
              <a:t> x, y;</a:t>
            </a:r>
          </a:p>
          <a:p>
            <a:pPr eaLnBrk="0" hangingPunct="0">
              <a:defRPr/>
            </a:pPr>
            <a:r>
              <a:rPr lang="en-US" altLang="zh-CN" sz="2200" b="1">
                <a:latin typeface="Consolas" pitchFamily="49" charset="0"/>
                <a:cs typeface="Consolas" pitchFamily="49" charset="0"/>
              </a:rPr>
              <a:t>    float z;</a:t>
            </a:r>
          </a:p>
          <a:p>
            <a:pPr eaLnBrk="0" hangingPunct="0">
              <a:defRPr/>
            </a:pPr>
            <a:r>
              <a:rPr lang="en-US" altLang="zh-CN" sz="2200" b="1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zh-CN" sz="2200" b="1" err="1">
                <a:latin typeface="Consolas" pitchFamily="49" charset="0"/>
                <a:cs typeface="Consolas" pitchFamily="49" charset="0"/>
              </a:rPr>
              <a:t>printf</a:t>
            </a:r>
            <a:r>
              <a:rPr lang="en-US" altLang="zh-CN" sz="2200" b="1">
                <a:latin typeface="Consolas" pitchFamily="49" charset="0"/>
                <a:cs typeface="Consolas" pitchFamily="49" charset="0"/>
              </a:rPr>
              <a:t>("</a:t>
            </a:r>
            <a:r>
              <a:rPr lang="zh-CN" altLang="en-US" sz="2200" b="1">
                <a:latin typeface="Consolas" pitchFamily="49" charset="0"/>
                <a:cs typeface="Consolas" pitchFamily="49" charset="0"/>
              </a:rPr>
              <a:t>请输入</a:t>
            </a:r>
            <a:r>
              <a:rPr lang="en-US" altLang="zh-CN" sz="2200" b="1" err="1">
                <a:latin typeface="Consolas" pitchFamily="49" charset="0"/>
                <a:cs typeface="Consolas" pitchFamily="49" charset="0"/>
              </a:rPr>
              <a:t>x,y,z</a:t>
            </a:r>
            <a:r>
              <a:rPr lang="en-US" altLang="zh-CN" sz="2200" b="1">
                <a:latin typeface="Consolas" pitchFamily="49" charset="0"/>
                <a:cs typeface="Consolas" pitchFamily="49" charset="0"/>
              </a:rPr>
              <a:t> </a:t>
            </a:r>
            <a:r>
              <a:rPr lang="zh-CN" altLang="en-US" sz="2200" b="1">
                <a:latin typeface="Consolas" pitchFamily="49" charset="0"/>
                <a:cs typeface="Consolas" pitchFamily="49" charset="0"/>
              </a:rPr>
              <a:t>的值（以逗号隔开）</a:t>
            </a:r>
            <a:r>
              <a:rPr lang="en-US" altLang="zh-CN" sz="2200" b="1">
                <a:latin typeface="Consolas" pitchFamily="49" charset="0"/>
                <a:cs typeface="Consolas" pitchFamily="49" charset="0"/>
              </a:rPr>
              <a:t>:");</a:t>
            </a:r>
          </a:p>
          <a:p>
            <a:pPr eaLnBrk="0" hangingPunct="0">
              <a:defRPr/>
            </a:pPr>
            <a:r>
              <a:rPr lang="pl-PL" altLang="zh-CN" sz="2200" b="1">
                <a:latin typeface="Consolas" pitchFamily="49" charset="0"/>
                <a:cs typeface="Consolas" pitchFamily="49" charset="0"/>
              </a:rPr>
              <a:t>    scanf("</a:t>
            </a:r>
            <a:r>
              <a:rPr lang="pl-PL" altLang="zh-CN" sz="22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%d,%d,%f</a:t>
            </a:r>
            <a:r>
              <a:rPr lang="pl-PL" altLang="zh-CN" sz="2200" b="1">
                <a:latin typeface="Consolas" pitchFamily="49" charset="0"/>
                <a:cs typeface="Consolas" pitchFamily="49" charset="0"/>
              </a:rPr>
              <a:t>", &amp;x, &amp;y, &amp;z); </a:t>
            </a:r>
          </a:p>
          <a:p>
            <a:pPr eaLnBrk="0" hangingPunct="0">
              <a:defRPr/>
            </a:pPr>
            <a:r>
              <a:rPr lang="en-US" altLang="zh-CN" sz="2200" b="1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zh-CN" sz="2200" b="1" err="1">
                <a:latin typeface="Consolas" pitchFamily="49" charset="0"/>
                <a:cs typeface="Consolas" pitchFamily="49" charset="0"/>
              </a:rPr>
              <a:t>printf</a:t>
            </a:r>
            <a:r>
              <a:rPr lang="en-US" altLang="zh-CN" sz="2200" b="1">
                <a:latin typeface="Consolas" pitchFamily="49" charset="0"/>
                <a:cs typeface="Consolas" pitchFamily="49" charset="0"/>
              </a:rPr>
              <a:t>("</a:t>
            </a:r>
            <a:r>
              <a:rPr lang="zh-CN" altLang="en-US" sz="2200" b="1">
                <a:latin typeface="Consolas" pitchFamily="49" charset="0"/>
                <a:cs typeface="Consolas" pitchFamily="49" charset="0"/>
              </a:rPr>
              <a:t>你输入的数是：</a:t>
            </a:r>
            <a:r>
              <a:rPr lang="pl-PL" altLang="zh-CN" sz="2200" b="1">
                <a:latin typeface="Consolas" pitchFamily="49" charset="0"/>
                <a:cs typeface="Consolas" pitchFamily="49" charset="0"/>
              </a:rPr>
              <a:t>x=%d,y=%d,z=%f\n", x, y, z);</a:t>
            </a:r>
          </a:p>
          <a:p>
            <a:pPr eaLnBrk="0" hangingPunct="0">
              <a:defRPr/>
            </a:pPr>
            <a:r>
              <a:rPr lang="zh-CN" altLang="en-US" sz="2200" b="1">
                <a:latin typeface="Consolas" pitchFamily="49" charset="0"/>
                <a:cs typeface="Consolas" pitchFamily="49" charset="0"/>
              </a:rPr>
              <a:t>    </a:t>
            </a:r>
          </a:p>
          <a:p>
            <a:pPr eaLnBrk="0" hangingPunct="0">
              <a:defRPr/>
            </a:pPr>
            <a:r>
              <a:rPr lang="en-US" altLang="zh-CN" sz="2200" b="1">
                <a:latin typeface="Consolas" pitchFamily="49" charset="0"/>
                <a:cs typeface="Consolas" pitchFamily="49" charset="0"/>
              </a:rPr>
              <a:t>    return 0;</a:t>
            </a:r>
          </a:p>
          <a:p>
            <a:pPr eaLnBrk="0" hangingPunct="0">
              <a:defRPr/>
            </a:pPr>
            <a:r>
              <a:rPr lang="en-US" altLang="zh-CN" sz="2200" b="1">
                <a:latin typeface="Consolas" pitchFamily="49" charset="0"/>
                <a:cs typeface="Consolas" pitchFamily="49" charset="0"/>
              </a:rPr>
              <a:t>}</a:t>
            </a:r>
            <a:endParaRPr lang="zh-CN" altLang="en-US" sz="2200" b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 txBox="1">
            <a:spLocks noChangeArrowheads="1"/>
          </p:cNvSpPr>
          <p:nvPr/>
        </p:nvSpPr>
        <p:spPr bwMode="auto">
          <a:xfrm>
            <a:off x="837828" y="1196752"/>
            <a:ext cx="10287000" cy="575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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例：从键盘上接收两个整数、一个浮点数，分别存于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y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z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中。</a:t>
            </a:r>
            <a:endParaRPr lang="en-US" altLang="zh-CN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356828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scanf</a:t>
            </a:r>
            <a:r>
              <a:rPr lang="zh-CN" altLang="en-US" b="1"/>
              <a:t>格式输入 </a:t>
            </a:r>
          </a:p>
        </p:txBody>
      </p:sp>
      <p:pic>
        <p:nvPicPr>
          <p:cNvPr id="5" name="图片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29916" y="1844824"/>
            <a:ext cx="6911233" cy="797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矩形​​ 1"/>
          <p:cNvSpPr/>
          <p:nvPr/>
        </p:nvSpPr>
        <p:spPr>
          <a:xfrm>
            <a:off x="6382444" y="1844824"/>
            <a:ext cx="2111883" cy="287338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" name="TextBox 7"/>
          <p:cNvSpPr txBox="1"/>
          <p:nvPr/>
        </p:nvSpPr>
        <p:spPr bwMode="black">
          <a:xfrm>
            <a:off x="1701924" y="1113485"/>
            <a:ext cx="609974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2800" err="1">
                <a:latin typeface="Consolas" pitchFamily="49" charset="0"/>
                <a:ea typeface="宋体" pitchFamily="2" charset="-122"/>
                <a:cs typeface="Consolas" pitchFamily="49" charset="0"/>
              </a:rPr>
              <a:t>scanf</a:t>
            </a:r>
            <a:r>
              <a:rPr lang="en-US" altLang="zh-CN" sz="2800">
                <a:latin typeface="Consolas" pitchFamily="49" charset="0"/>
                <a:ea typeface="宋体" pitchFamily="2" charset="-122"/>
                <a:cs typeface="Consolas" pitchFamily="49" charset="0"/>
              </a:rPr>
              <a:t>(“</a:t>
            </a:r>
            <a:r>
              <a:rPr lang="en-US" altLang="zh-CN" sz="2800" b="1">
                <a:solidFill>
                  <a:srgbClr val="FF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%</a:t>
            </a:r>
            <a:r>
              <a:rPr lang="en-US" altLang="zh-CN" sz="2800" b="1" err="1">
                <a:solidFill>
                  <a:srgbClr val="FF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d,%d,%f</a:t>
            </a:r>
            <a:r>
              <a:rPr lang="en-US" altLang="zh-CN" sz="2800">
                <a:latin typeface="Consolas" pitchFamily="49" charset="0"/>
                <a:ea typeface="宋体" pitchFamily="2" charset="-122"/>
                <a:cs typeface="Consolas" pitchFamily="49" charset="0"/>
              </a:rPr>
              <a:t>”, &amp;x, &amp;y, &amp;z);</a:t>
            </a:r>
            <a:endParaRPr lang="zh-CN" altLang="en-US" sz="2800"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9334772" y="1113485"/>
            <a:ext cx="1418456" cy="874258"/>
          </a:xfrm>
          <a:prstGeom prst="wedgeRoundRectCallout">
            <a:avLst>
              <a:gd name="adj1" fmla="val -95763"/>
              <a:gd name="adj2" fmla="val 33344"/>
              <a:gd name="adj3" fmla="val 16667"/>
            </a:avLst>
          </a:prstGeom>
          <a:solidFill>
            <a:schemeClr val="bg2">
              <a:lumMod val="20000"/>
              <a:lumOff val="80000"/>
            </a:schemeClr>
          </a:solidFill>
          <a:ln w="3810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输入流</a:t>
            </a:r>
          </a:p>
        </p:txBody>
      </p:sp>
      <p:pic>
        <p:nvPicPr>
          <p:cNvPr id="1027" name="Picture 3" descr="C:\Users\Eetze\Desktop\图片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852" y="2708920"/>
            <a:ext cx="9793288" cy="345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426590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 txBox="1">
            <a:spLocks/>
          </p:cNvSpPr>
          <p:nvPr/>
        </p:nvSpPr>
        <p:spPr bwMode="auto">
          <a:xfrm>
            <a:off x="1053852" y="1076325"/>
            <a:ext cx="8208912" cy="6244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从问题到求解的大致过程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问题求解与算法</a:t>
            </a:r>
          </a:p>
        </p:txBody>
      </p:sp>
      <p:sp>
        <p:nvSpPr>
          <p:cNvPr id="7" name="矩形 6"/>
          <p:cNvSpPr/>
          <p:nvPr/>
        </p:nvSpPr>
        <p:spPr>
          <a:xfrm>
            <a:off x="2422004" y="1844944"/>
            <a:ext cx="2160000" cy="1080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5715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</a:p>
        </p:txBody>
      </p:sp>
      <p:sp>
        <p:nvSpPr>
          <p:cNvPr id="8" name="右箭头 7"/>
          <p:cNvSpPr/>
          <p:nvPr/>
        </p:nvSpPr>
        <p:spPr>
          <a:xfrm>
            <a:off x="5115966" y="1987819"/>
            <a:ext cx="1656000" cy="900000"/>
          </a:xfrm>
          <a:prstGeom prst="rightArrow">
            <a:avLst/>
          </a:prstGeom>
          <a:solidFill>
            <a:schemeClr val="bg2">
              <a:lumMod val="60000"/>
              <a:lumOff val="40000"/>
            </a:schemeClr>
          </a:solidFill>
          <a:ln w="5715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抽象</a:t>
            </a:r>
          </a:p>
        </p:txBody>
      </p:sp>
      <p:sp>
        <p:nvSpPr>
          <p:cNvPr id="9" name="矩形 8"/>
          <p:cNvSpPr/>
          <p:nvPr/>
        </p:nvSpPr>
        <p:spPr>
          <a:xfrm>
            <a:off x="7246780" y="1844944"/>
            <a:ext cx="2160000" cy="1080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5715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</a:p>
        </p:txBody>
      </p:sp>
      <p:sp>
        <p:nvSpPr>
          <p:cNvPr id="10" name="右箭头 9"/>
          <p:cNvSpPr/>
          <p:nvPr/>
        </p:nvSpPr>
        <p:spPr>
          <a:xfrm rot="5400000">
            <a:off x="7799157" y="3252093"/>
            <a:ext cx="1054100" cy="831850"/>
          </a:xfrm>
          <a:prstGeom prst="rightArrow">
            <a:avLst/>
          </a:prstGeom>
          <a:solidFill>
            <a:schemeClr val="bg2">
              <a:lumMod val="60000"/>
              <a:lumOff val="40000"/>
            </a:schemeClr>
          </a:solidFill>
          <a:ln w="5715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映射</a:t>
            </a:r>
          </a:p>
        </p:txBody>
      </p:sp>
      <p:sp>
        <p:nvSpPr>
          <p:cNvPr id="11" name="矩形 10"/>
          <p:cNvSpPr/>
          <p:nvPr/>
        </p:nvSpPr>
        <p:spPr>
          <a:xfrm>
            <a:off x="7246780" y="4417715"/>
            <a:ext cx="2160000" cy="1080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5715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</a:p>
        </p:txBody>
      </p:sp>
      <p:sp>
        <p:nvSpPr>
          <p:cNvPr id="12" name="矩形 11"/>
          <p:cNvSpPr/>
          <p:nvPr/>
        </p:nvSpPr>
        <p:spPr>
          <a:xfrm>
            <a:off x="2422004" y="4417715"/>
            <a:ext cx="2160000" cy="1080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5715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可执行文件</a:t>
            </a:r>
          </a:p>
        </p:txBody>
      </p:sp>
      <p:sp>
        <p:nvSpPr>
          <p:cNvPr id="13" name="左箭头 12"/>
          <p:cNvSpPr/>
          <p:nvPr/>
        </p:nvSpPr>
        <p:spPr>
          <a:xfrm>
            <a:off x="5115966" y="4489152"/>
            <a:ext cx="1656000" cy="900000"/>
          </a:xfrm>
          <a:prstGeom prst="leftArrow">
            <a:avLst/>
          </a:prstGeom>
          <a:solidFill>
            <a:schemeClr val="bg2">
              <a:lumMod val="60000"/>
              <a:lumOff val="40000"/>
            </a:schemeClr>
          </a:solidFill>
          <a:ln w="5715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编译、连接</a:t>
            </a:r>
          </a:p>
        </p:txBody>
      </p:sp>
      <p:sp>
        <p:nvSpPr>
          <p:cNvPr id="14" name="右箭头 7"/>
          <p:cNvSpPr/>
          <p:nvPr/>
        </p:nvSpPr>
        <p:spPr>
          <a:xfrm rot="16200000">
            <a:off x="3102968" y="3252094"/>
            <a:ext cx="1054100" cy="831850"/>
          </a:xfrm>
          <a:prstGeom prst="rightArrow">
            <a:avLst/>
          </a:prstGeom>
          <a:solidFill>
            <a:schemeClr val="bg2">
              <a:lumMod val="60000"/>
              <a:lumOff val="40000"/>
            </a:schemeClr>
          </a:solidFill>
          <a:ln w="57150">
            <a:solidFill>
              <a:schemeClr val="bg2">
                <a:lumMod val="50000"/>
              </a:schemeClr>
            </a:solidFill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anchor="ctr"/>
          <a:lstStyle/>
          <a:p>
            <a:pPr algn="ctr">
              <a:defRPr/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</a:t>
            </a:r>
          </a:p>
        </p:txBody>
      </p:sp>
    </p:spTree>
    <p:extLst>
      <p:ext uri="{BB962C8B-B14F-4D97-AF65-F5344CB8AC3E}">
        <p14:creationId xmlns:p14="http://schemas.microsoft.com/office/powerpoint/2010/main" val="90070066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 txBox="1">
            <a:spLocks noChangeArrowheads="1"/>
          </p:cNvSpPr>
          <p:nvPr/>
        </p:nvSpPr>
        <p:spPr bwMode="auto">
          <a:xfrm>
            <a:off x="609442" y="1076325"/>
            <a:ext cx="11245038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800"/>
              </a:spcAft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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一般格式：</a:t>
            </a: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pPr lvl="1">
              <a:spcBef>
                <a:spcPts val="1800"/>
              </a:spcBef>
              <a:spcAft>
                <a:spcPts val="1800"/>
              </a:spcAft>
              <a:buClr>
                <a:schemeClr val="bg2">
                  <a:lumMod val="50000"/>
                </a:schemeClr>
              </a:buClr>
              <a:buSzPct val="100000"/>
            </a:pPr>
            <a:r>
              <a:rPr lang="en-US" altLang="zh-CN">
                <a:latin typeface="微软雅黑" pitchFamily="34" charset="-122"/>
                <a:ea typeface="微软雅黑" pitchFamily="34" charset="-122"/>
              </a:rPr>
              <a:t>scanf(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字符串字面值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参数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1, 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参数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2, ….,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参数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n);</a:t>
            </a:r>
          </a:p>
          <a:p>
            <a:pPr lvl="1">
              <a:spcBef>
                <a:spcPts val="1800"/>
              </a:spcBef>
              <a:spcAft>
                <a:spcPts val="1800"/>
              </a:spcAft>
              <a:buClr>
                <a:schemeClr val="bg2">
                  <a:lumMod val="50000"/>
                </a:schemeClr>
              </a:buClr>
              <a:buSzPct val="100000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允许出现在控制字符串中的内容包括：</a:t>
            </a: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pPr lvl="2">
              <a:spcBef>
                <a:spcPts val="1800"/>
              </a:spcBef>
              <a:spcAft>
                <a:spcPts val="1800"/>
              </a:spcAft>
              <a:buClr>
                <a:schemeClr val="bg2">
                  <a:lumMod val="50000"/>
                </a:schemeClr>
              </a:buClr>
              <a:buSzPct val="100000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以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%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开始的转换说明、转义字符、其他单个字符（如：空格、逗号等）。</a:t>
            </a: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pPr lvl="1">
              <a:spcBef>
                <a:spcPts val="1800"/>
              </a:spcBef>
              <a:spcAft>
                <a:spcPts val="1800"/>
              </a:spcAft>
              <a:buClr>
                <a:schemeClr val="bg2">
                  <a:lumMod val="50000"/>
                </a:schemeClr>
              </a:buClr>
              <a:buSzPct val="100000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转换说明一般形式</a:t>
            </a:r>
            <a:endParaRPr lang="en-US" altLang="zh-CN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scanf</a:t>
            </a:r>
            <a:r>
              <a:rPr lang="zh-CN" altLang="en-US" b="1"/>
              <a:t>格式输入 </a:t>
            </a:r>
          </a:p>
        </p:txBody>
      </p:sp>
      <p:sp>
        <p:nvSpPr>
          <p:cNvPr id="6" name="圆角矩形标注 5"/>
          <p:cNvSpPr/>
          <p:nvPr/>
        </p:nvSpPr>
        <p:spPr>
          <a:xfrm>
            <a:off x="8254652" y="1340768"/>
            <a:ext cx="1872208" cy="576064"/>
          </a:xfrm>
          <a:prstGeom prst="wedgeRoundRectCallout">
            <a:avLst>
              <a:gd name="adj1" fmla="val -84910"/>
              <a:gd name="adj2" fmla="val 68618"/>
              <a:gd name="adj3" fmla="val 16667"/>
            </a:avLst>
          </a:prstGeom>
          <a:solidFill>
            <a:schemeClr val="bg2">
              <a:lumMod val="20000"/>
              <a:lumOff val="80000"/>
            </a:schemeClr>
          </a:solidFill>
          <a:ln w="3810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控制字符串</a:t>
            </a:r>
          </a:p>
        </p:txBody>
      </p:sp>
    </p:spTree>
    <p:extLst>
      <p:ext uri="{BB962C8B-B14F-4D97-AF65-F5344CB8AC3E}">
        <p14:creationId xmlns:p14="http://schemas.microsoft.com/office/powerpoint/2010/main" val="308416988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scanf</a:t>
            </a:r>
            <a:r>
              <a:rPr lang="zh-CN" altLang="en-US" b="1"/>
              <a:t>转换操作符</a:t>
            </a:r>
          </a:p>
        </p:txBody>
      </p:sp>
      <p:graphicFrame>
        <p:nvGraphicFramePr>
          <p:cNvPr id="4" name="内容占位符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28071693"/>
              </p:ext>
            </p:extLst>
          </p:nvPr>
        </p:nvGraphicFramePr>
        <p:xfrm>
          <a:off x="837828" y="1124744"/>
          <a:ext cx="10570071" cy="4993542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{EB344D84-9AFB-497E-A393-DC336BA19D2E}</a:tableStyleId>
              </a:tblPr>
              <a:tblGrid>
                <a:gridCol w="30373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6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457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687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u="none" strike="noStrike">
                          <a:latin typeface="微软雅黑" pitchFamily="34" charset="-122"/>
                          <a:ea typeface="微软雅黑" pitchFamily="34" charset="-122"/>
                        </a:rPr>
                        <a:t>数据类型</a:t>
                      </a:r>
                      <a:endParaRPr lang="zh-CN" altLang="en-US" sz="1800" b="1" i="0" u="none" strike="noStrike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347" marR="8347" marT="6262" marB="0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u="none" strike="noStrike">
                          <a:latin typeface="微软雅黑" pitchFamily="34" charset="-122"/>
                          <a:ea typeface="微软雅黑" pitchFamily="34" charset="-122"/>
                        </a:rPr>
                        <a:t>转换操作符</a:t>
                      </a:r>
                      <a:endParaRPr lang="zh-CN" altLang="en-US" sz="1800" b="1" i="0" u="none" strike="noStrike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347" marR="8347" marT="6262" marB="0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u="none" strike="noStrike">
                          <a:latin typeface="微软雅黑" pitchFamily="34" charset="-122"/>
                          <a:ea typeface="微软雅黑" pitchFamily="34" charset="-122"/>
                        </a:rPr>
                        <a:t>含义</a:t>
                      </a:r>
                      <a:endParaRPr lang="zh-CN" altLang="en-US" sz="1800" b="1" i="0" u="none" strike="noStrike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347" marR="8347" marT="6262" marB="0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801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err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int</a:t>
                      </a:r>
                      <a:endParaRPr lang="en-US" sz="1800" b="1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347" marR="8347" marT="6262" marB="0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err="1">
                          <a:solidFill>
                            <a:srgbClr val="00B05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d</a:t>
                      </a:r>
                      <a:r>
                        <a:rPr lang="en-US" sz="1800" b="1" u="none" strike="noStrike" err="1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、i</a:t>
                      </a:r>
                      <a:endParaRPr lang="en-US" sz="1800" b="1" i="0" u="none" strike="noStrike">
                        <a:solidFill>
                          <a:srgbClr val="FF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347" marR="8347" marT="6262" marB="0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输入整数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347" marR="8347" marT="6262" marB="0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801">
                <a:tc vMerge="1">
                  <a:txBody>
                    <a:bodyPr/>
                    <a:lstStyle/>
                    <a:p>
                      <a:pPr algn="l" fontAlgn="ctr"/>
                      <a:endParaRPr lang="zh-CN" altLang="en-US" sz="1800" b="1" i="0" u="none" strike="noStrike" dirty="0">
                        <a:solidFill>
                          <a:schemeClr val="accent4">
                            <a:lumMod val="50000"/>
                            <a:lumOff val="50000"/>
                          </a:schemeClr>
                        </a:solidFill>
                        <a:latin typeface="宋体"/>
                      </a:endParaRPr>
                    </a:p>
                  </a:txBody>
                  <a:tcPr marL="6262" marR="6262" marT="626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>
                          <a:solidFill>
                            <a:srgbClr val="00B05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u</a:t>
                      </a:r>
                      <a:endParaRPr lang="en-US" sz="1800" b="1" i="0" u="none" strike="noStrike">
                        <a:solidFill>
                          <a:srgbClr val="00B05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347" marR="8347" marT="6262" marB="0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输入整数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347" marR="8347" marT="6262" marB="0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801">
                <a:tc vMerge="1">
                  <a:txBody>
                    <a:bodyPr/>
                    <a:lstStyle/>
                    <a:p>
                      <a:pPr algn="l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262" marR="6262" marT="6262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o</a:t>
                      </a:r>
                      <a:endParaRPr lang="en-US" sz="1800" b="1" i="0" u="none" strike="noStrike">
                        <a:solidFill>
                          <a:srgbClr val="FF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347" marR="8347" marT="6262" marB="0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按八进制输入整数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347" marR="8347" marT="6262" marB="0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801">
                <a:tc vMerge="1">
                  <a:txBody>
                    <a:bodyPr/>
                    <a:lstStyle/>
                    <a:p>
                      <a:pPr algn="l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262" marR="6262" marT="6262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err="1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x、X</a:t>
                      </a:r>
                      <a:endParaRPr lang="en-US" sz="1800" b="1" i="0" u="none" strike="noStrike">
                        <a:solidFill>
                          <a:srgbClr val="FF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347" marR="8347" marT="6262" marB="0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按十六进制输入整数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347" marR="8347" marT="6262" marB="0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801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float</a:t>
                      </a:r>
                      <a:endParaRPr lang="en-US" sz="1800" b="1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347" marR="8347" marT="6262" marB="0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err="1">
                          <a:solidFill>
                            <a:srgbClr val="00B05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f</a:t>
                      </a:r>
                      <a:r>
                        <a:rPr lang="en-US" sz="1800" b="1" u="none" strike="noStrike" err="1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、F</a:t>
                      </a:r>
                      <a:endParaRPr lang="en-US" sz="1800" b="1" i="0" u="none" strike="noStrike">
                        <a:solidFill>
                          <a:srgbClr val="FF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347" marR="8347" marT="6262" marB="0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对浮点数按十进制计数法输入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347" marR="8347" marT="6262" marB="0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480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err="1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e、E</a:t>
                      </a:r>
                      <a:endParaRPr lang="en-US" sz="1800" b="1" i="0" u="none" strike="noStrike">
                        <a:solidFill>
                          <a:srgbClr val="FF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347" marR="8347" marT="6262" marB="0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对浮点数按科学计数法输入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347" marR="8347" marT="6262" marB="0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472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err="1">
                          <a:solidFill>
                            <a:srgbClr val="00B05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g</a:t>
                      </a:r>
                      <a:r>
                        <a:rPr lang="en-US" sz="1800" b="1" u="none" strike="noStrike" err="1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、G</a:t>
                      </a:r>
                      <a:endParaRPr lang="en-US" sz="1800" b="1" i="0" u="none" strike="noStrike">
                        <a:solidFill>
                          <a:srgbClr val="FF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347" marR="8347" marT="6262" marB="0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对浮点数按十进制计数法或科学计数法输入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347" marR="8347" marT="6262" marB="0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4801"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262" marR="6262" marT="6262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u="none" strike="noStrike" err="1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a、A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347" marR="8347" marT="6262" marB="0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u="none" strike="noStrike" kern="120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 浮点数、十六进制数字和</a:t>
                      </a:r>
                      <a:r>
                        <a:rPr lang="en-US" altLang="zh-CN" sz="1600" b="0" u="none" strike="noStrike" kern="120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p-</a:t>
                      </a:r>
                      <a:r>
                        <a:rPr lang="zh-CN" altLang="en-US" sz="1600" b="0" u="none" strike="noStrike" kern="120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记数法（</a:t>
                      </a:r>
                      <a:r>
                        <a:rPr lang="en-US" altLang="zh-CN" sz="1600" b="0" u="none" strike="noStrike" kern="120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c99</a:t>
                      </a:r>
                      <a:r>
                        <a:rPr lang="zh-CN" altLang="en-US" sz="1600" b="0" u="none" strike="noStrike" kern="120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）</a:t>
                      </a:r>
                    </a:p>
                  </a:txBody>
                  <a:tcPr marL="8347" marR="8347" marT="6262" marB="0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480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char</a:t>
                      </a:r>
                      <a:endParaRPr lang="en-US" sz="1800" b="1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347" marR="8347" marT="6262" marB="0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>
                          <a:solidFill>
                            <a:srgbClr val="00B05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c</a:t>
                      </a:r>
                      <a:endParaRPr lang="en-US" sz="1800" b="1" i="0" u="none" strike="noStrike">
                        <a:solidFill>
                          <a:srgbClr val="00B05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347" marR="8347" marT="6262" marB="0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输入一个字符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347" marR="8347" marT="6262" marB="0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480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字符串</a:t>
                      </a:r>
                      <a:endParaRPr lang="zh-CN" altLang="en-US" sz="1800" b="1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347" marR="8347" marT="6262" marB="0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>
                          <a:solidFill>
                            <a:srgbClr val="00B05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s</a:t>
                      </a:r>
                      <a:endParaRPr lang="en-US" sz="1800" b="1" i="0" u="none" strike="noStrike">
                        <a:solidFill>
                          <a:srgbClr val="00B05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347" marR="8347" marT="6262" marB="0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输入一个字符串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347" marR="8347" marT="6262" marB="0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480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i="0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其它</a:t>
                      </a:r>
                    </a:p>
                  </a:txBody>
                  <a:tcPr marL="8347" marR="8347" marT="6262" marB="0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%</a:t>
                      </a:r>
                    </a:p>
                  </a:txBody>
                  <a:tcPr marL="8347" marR="8347" marT="6262" marB="0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输入一个百分号</a:t>
                      </a:r>
                    </a:p>
                  </a:txBody>
                  <a:tcPr marL="8347" marR="8347" marT="6262" marB="0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4801">
                <a:tc vMerge="1">
                  <a:txBody>
                    <a:bodyPr/>
                    <a:lstStyle/>
                    <a:p>
                      <a:pPr algn="l" fontAlgn="ctr"/>
                      <a:endParaRPr lang="zh-CN" altLang="en-US" sz="1800" b="1" i="0" u="none" strike="noStrike" dirty="0">
                        <a:solidFill>
                          <a:schemeClr val="accent4">
                            <a:lumMod val="50000"/>
                            <a:lumOff val="50000"/>
                          </a:schemeClr>
                        </a:solidFill>
                        <a:latin typeface="宋体"/>
                      </a:endParaRPr>
                    </a:p>
                  </a:txBody>
                  <a:tcPr marL="6262" marR="6262" marT="626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n</a:t>
                      </a:r>
                      <a:endParaRPr lang="en-US" sz="1800" b="0" i="0" u="none" strike="noStrike">
                        <a:solidFill>
                          <a:srgbClr val="FF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347" marR="8347" marT="6262" marB="0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</a:t>
                      </a: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将输入流里当前的字符个数输</a:t>
                      </a:r>
                      <a:r>
                        <a:rPr lang="zh-CN" altLang="en-US" sz="1600" b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入</a:t>
                      </a: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到一个整数里，要求操作数为</a:t>
                      </a:r>
                      <a:r>
                        <a:rPr lang="zh-CN" altLang="en-US" sz="1600" b="1" i="0" u="none" strike="noStrike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有符号数的地址</a:t>
                      </a:r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(</a:t>
                      </a: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了解</a:t>
                      </a:r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)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347" marR="8347" marT="6262" marB="0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1052669"/>
      </p:ext>
    </p:extLst>
  </p:cSld>
  <p:clrMapOvr>
    <a:masterClrMapping/>
  </p:clrMapOvr>
  <p:transition spd="med">
    <p:fade/>
  </p:transition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scanf</a:t>
            </a:r>
            <a:r>
              <a:rPr lang="zh-CN" altLang="en-US" b="1"/>
              <a:t>长度修正符</a:t>
            </a:r>
          </a:p>
        </p:txBody>
      </p:sp>
      <p:graphicFrame>
        <p:nvGraphicFramePr>
          <p:cNvPr id="4" name="内容占位符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20081123"/>
              </p:ext>
            </p:extLst>
          </p:nvPr>
        </p:nvGraphicFramePr>
        <p:xfrm>
          <a:off x="909836" y="1340768"/>
          <a:ext cx="10474845" cy="4312863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{EB344D84-9AFB-497E-A393-DC336BA19D2E}</a:tableStyleId>
              </a:tblPr>
              <a:tblGrid>
                <a:gridCol w="21901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366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480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676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u="none" strike="noStrike">
                          <a:latin typeface="微软雅黑" pitchFamily="34" charset="-122"/>
                          <a:ea typeface="微软雅黑" pitchFamily="34" charset="-122"/>
                        </a:rPr>
                        <a:t>数据类型</a:t>
                      </a:r>
                      <a:endParaRPr lang="zh-CN" altLang="en-US" sz="1800" b="1" i="0" u="none" strike="noStrike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347" marR="8347" marT="6262" marB="0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u="none" strike="noStrike">
                          <a:latin typeface="微软雅黑" pitchFamily="34" charset="-122"/>
                          <a:ea typeface="微软雅黑" pitchFamily="34" charset="-122"/>
                        </a:rPr>
                        <a:t>转换操作符</a:t>
                      </a:r>
                      <a:endParaRPr lang="zh-CN" altLang="en-US" sz="1800" b="1" i="0" u="none" strike="noStrike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347" marR="8347" marT="6262" marB="0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u="none" strike="noStrike">
                          <a:latin typeface="微软雅黑" pitchFamily="34" charset="-122"/>
                          <a:ea typeface="微软雅黑" pitchFamily="34" charset="-122"/>
                        </a:rPr>
                        <a:t>含义</a:t>
                      </a:r>
                      <a:endParaRPr lang="zh-CN" altLang="en-US" sz="1800" b="1" i="0" u="none" strike="noStrike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347" marR="8347" marT="6262" marB="0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59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short</a:t>
                      </a:r>
                      <a:endParaRPr lang="en-US" sz="1800" b="1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347" marR="8347" marT="6262" marB="0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u="none" strike="noStrike" err="1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h</a:t>
                      </a:r>
                      <a:r>
                        <a:rPr lang="en-US" sz="1800" b="1" u="none" strike="noStrike" err="1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d、hi</a:t>
                      </a:r>
                      <a:r>
                        <a:rPr lang="zh-CN" altLang="en-US" sz="1800" b="1" u="none" strike="noStrike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、</a:t>
                      </a:r>
                      <a:r>
                        <a:rPr lang="en-US" sz="1800" b="1" u="none" strike="noStrike" err="1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hu</a:t>
                      </a:r>
                      <a:r>
                        <a:rPr lang="zh-CN" altLang="en-US" sz="1800" b="1" u="none" strike="noStrike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、</a:t>
                      </a:r>
                      <a:r>
                        <a:rPr lang="en-US" altLang="zh-CN" sz="1800" b="1" u="none" strike="noStrike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ho</a:t>
                      </a:r>
                      <a:r>
                        <a:rPr lang="zh-CN" altLang="en-US" sz="1800" b="1" u="none" strike="noStrike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、</a:t>
                      </a:r>
                      <a:r>
                        <a:rPr lang="en-US" altLang="zh-CN" sz="1800" b="1" u="none" strike="noStrike" err="1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hx</a:t>
                      </a:r>
                      <a:r>
                        <a:rPr lang="zh-CN" altLang="en-US" sz="1800" b="1" u="none" strike="noStrike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、</a:t>
                      </a:r>
                      <a:r>
                        <a:rPr lang="en-US" altLang="zh-CN" sz="1800" b="1" u="none" strike="noStrike" err="1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hX</a:t>
                      </a:r>
                      <a:endParaRPr lang="en-US" sz="1800" b="1" i="0" u="none" strike="noStrike">
                        <a:solidFill>
                          <a:srgbClr val="FF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347" marR="8347" marT="6262" marB="0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对</a:t>
                      </a:r>
                      <a:r>
                        <a:rPr lang="en-US" altLang="zh-CN" sz="1800" b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short</a:t>
                      </a:r>
                      <a:r>
                        <a:rPr lang="zh-CN" altLang="en-US" sz="1800" b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进行格式转换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347" marR="8347" marT="6262" marB="0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59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long</a:t>
                      </a:r>
                      <a:r>
                        <a:rPr lang="zh-CN" altLang="en-US" sz="1800" b="1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  <a:endParaRPr lang="zh-CN" altLang="en-US" sz="1800" b="1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347" marR="8347" marT="6262" marB="0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err="1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ld</a:t>
                      </a:r>
                      <a:r>
                        <a:rPr lang="en-US" sz="1800" b="1" u="none" strike="noStrike" err="1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、li</a:t>
                      </a:r>
                      <a:r>
                        <a:rPr lang="zh-CN" altLang="en-US" sz="1800" b="1" u="none" strike="noStrike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、</a:t>
                      </a:r>
                      <a:r>
                        <a:rPr lang="en-US" sz="1800" b="1" u="none" strike="noStrike" err="1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lu</a:t>
                      </a:r>
                      <a:r>
                        <a:rPr lang="zh-CN" altLang="en-US" sz="1800" b="1" u="none" strike="noStrike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、</a:t>
                      </a:r>
                      <a:r>
                        <a:rPr lang="en-US" altLang="zh-CN" sz="1800" b="1" u="none" strike="noStrike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lo</a:t>
                      </a:r>
                      <a:r>
                        <a:rPr lang="zh-CN" altLang="en-US" sz="1800" b="1" u="none" strike="noStrike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、</a:t>
                      </a:r>
                      <a:r>
                        <a:rPr lang="en-US" altLang="zh-CN" sz="1800" b="1" u="none" strike="noStrike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lx</a:t>
                      </a:r>
                      <a:r>
                        <a:rPr lang="zh-CN" altLang="en-US" sz="1800" b="1" u="none" strike="noStrike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、</a:t>
                      </a:r>
                      <a:r>
                        <a:rPr lang="en-US" altLang="zh-CN" sz="1800" b="1" u="none" strike="noStrike" err="1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lX</a:t>
                      </a:r>
                      <a:endParaRPr lang="en-US" sz="1800" b="1" i="0" u="none" strike="noStrike">
                        <a:solidFill>
                          <a:srgbClr val="FF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347" marR="8347" marT="6262" marB="0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对</a:t>
                      </a:r>
                      <a:r>
                        <a:rPr lang="en-US" altLang="zh-CN" sz="1800" b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long</a:t>
                      </a:r>
                      <a:r>
                        <a:rPr lang="zh-CN" altLang="en-US" sz="1800" b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进行格式转换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347" marR="8347" marT="6262" marB="0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59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long </a:t>
                      </a:r>
                      <a:r>
                        <a:rPr lang="en-US" sz="1800" b="1" u="none" strike="noStrike" err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long</a:t>
                      </a:r>
                      <a:endParaRPr lang="zh-CN" altLang="en-US" sz="1800" b="1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347" marR="8347" marT="6262" marB="0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err="1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lld</a:t>
                      </a:r>
                      <a:r>
                        <a:rPr lang="zh-CN" altLang="en-US" sz="1800" b="1" i="0" u="none" strike="noStrike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、</a:t>
                      </a:r>
                      <a:r>
                        <a:rPr lang="en-US" altLang="zh-CN" sz="1800" b="1" i="0" u="none" strike="noStrike" err="1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lli</a:t>
                      </a:r>
                      <a:r>
                        <a:rPr lang="zh-CN" altLang="en-US" sz="1800" b="1" i="0" u="none" strike="noStrike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、</a:t>
                      </a:r>
                      <a:r>
                        <a:rPr lang="en-US" sz="1800" b="1" u="none" strike="noStrike" err="1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llu</a:t>
                      </a:r>
                      <a:r>
                        <a:rPr lang="zh-CN" altLang="en-US" sz="1800" b="1" u="none" strike="noStrike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、</a:t>
                      </a:r>
                      <a:r>
                        <a:rPr lang="en-US" altLang="zh-CN" sz="1800" b="1" u="none" strike="noStrike" err="1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llo</a:t>
                      </a:r>
                      <a:endParaRPr lang="en-US" altLang="zh-CN" sz="1800" b="1" u="none" strike="noStrike">
                        <a:solidFill>
                          <a:srgbClr val="FF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u="none" strike="noStrike" err="1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llx</a:t>
                      </a:r>
                      <a:r>
                        <a:rPr lang="zh-CN" altLang="en-US" sz="1800" b="1" u="none" strike="noStrike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、</a:t>
                      </a:r>
                      <a:r>
                        <a:rPr lang="en-US" altLang="zh-CN" sz="1800" b="1" u="none" strike="noStrike" err="1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lX</a:t>
                      </a:r>
                      <a:endParaRPr lang="en-US" sz="1800" b="1" i="0" u="none" strike="noStrike">
                        <a:solidFill>
                          <a:srgbClr val="FF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347" marR="8347" marT="6262" marB="0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对</a:t>
                      </a:r>
                      <a:r>
                        <a:rPr lang="en-US" altLang="zh-CN" sz="1800" b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long </a:t>
                      </a:r>
                      <a:r>
                        <a:rPr lang="en-US" altLang="zh-CN" sz="1800" b="0" u="none" strike="noStrike" err="1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long</a:t>
                      </a:r>
                      <a:r>
                        <a:rPr lang="zh-CN" altLang="en-US" sz="1800" b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进行格式转换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347" marR="8347" marT="6262" marB="0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97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double</a:t>
                      </a:r>
                    </a:p>
                  </a:txBody>
                  <a:tcPr marL="8347" marR="8347" marT="6262" marB="0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 err="1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l</a:t>
                      </a:r>
                      <a:r>
                        <a:rPr lang="en-US" sz="1800" b="1" u="none" strike="noStrike" err="1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f、lF、</a:t>
                      </a:r>
                      <a:r>
                        <a:rPr lang="en-US" altLang="zh-CN" sz="1800" b="1" u="none" strike="noStrike" err="1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l</a:t>
                      </a:r>
                      <a:r>
                        <a:rPr lang="en-US" sz="1800" b="1" u="none" strike="noStrike" err="1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e、lE</a:t>
                      </a:r>
                      <a:endParaRPr lang="en-US" sz="1800" b="1" u="none" strike="noStrike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u="none" strike="noStrike" err="1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lg、lG</a:t>
                      </a:r>
                      <a:r>
                        <a:rPr lang="zh-CN" altLang="en-US" sz="1800" b="1" u="none" strike="noStrike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、</a:t>
                      </a:r>
                      <a:r>
                        <a:rPr lang="en-US" altLang="zh-CN" sz="1800" b="1" u="none" strike="noStrike" err="1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l</a:t>
                      </a:r>
                      <a:r>
                        <a:rPr lang="en-US" sz="1800" b="1" u="none" strike="noStrike" err="1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a、lA</a:t>
                      </a:r>
                      <a:endParaRPr lang="en-US" sz="1800" b="1" i="0" u="none" strike="noStrike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347" marR="8347" marT="6262" marB="0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</a:t>
                      </a:r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把输入的字符解释成</a:t>
                      </a:r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double</a:t>
                      </a:r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类型的数据</a:t>
                      </a:r>
                    </a:p>
                  </a:txBody>
                  <a:tcPr marL="8347" marR="8347" marT="6262" marB="0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197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baseline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long </a:t>
                      </a:r>
                      <a:r>
                        <a:rPr lang="en-US" sz="1800" b="1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double</a:t>
                      </a:r>
                      <a:endParaRPr lang="en-US" sz="1800" b="1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347" marR="8347" marT="6262" marB="0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err="1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Lf、LF、Le、LE</a:t>
                      </a:r>
                      <a:endParaRPr lang="en-US" sz="1800" b="1" u="none" strike="noStrike">
                        <a:solidFill>
                          <a:srgbClr val="FF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u="none" strike="noStrike" err="1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Lg、LG</a:t>
                      </a:r>
                      <a:r>
                        <a:rPr lang="zh-CN" altLang="en-US" sz="1800" b="1" u="none" strike="noStrike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、</a:t>
                      </a:r>
                      <a:r>
                        <a:rPr lang="en-US" altLang="zh-CN" sz="1800" b="1" u="none" strike="noStrike" err="1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L</a:t>
                      </a:r>
                      <a:r>
                        <a:rPr lang="en-US" sz="1800" b="1" u="none" strike="noStrike" err="1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a、LA</a:t>
                      </a:r>
                      <a:endParaRPr lang="en-US" sz="1800" b="1" i="0" u="none" strike="noStrike">
                        <a:solidFill>
                          <a:srgbClr val="FF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347" marR="8347" marT="6262" marB="0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对</a:t>
                      </a:r>
                      <a:r>
                        <a:rPr lang="en-US" altLang="zh-CN" sz="1800" b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long double</a:t>
                      </a:r>
                      <a:r>
                        <a:rPr lang="zh-CN" altLang="en-US" sz="1800" b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输入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347" marR="8347" marT="6262" marB="0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197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</a:t>
                      </a:r>
                      <a:r>
                        <a:rPr lang="en-US" altLang="zh-CN" sz="1800" b="1" i="0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char</a:t>
                      </a:r>
                      <a:endParaRPr lang="en-US" sz="1800" b="1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347" marR="8347" marT="6262" marB="0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err="1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hhd,hhi,hhu,hho,hhx,hhX</a:t>
                      </a:r>
                      <a:endParaRPr lang="en-US" sz="1800" b="1" i="0" u="none" strike="noStrike">
                        <a:solidFill>
                          <a:srgbClr val="FF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347" marR="8347" marT="6262" marB="0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将输入整数格式转换</a:t>
                      </a:r>
                    </a:p>
                  </a:txBody>
                  <a:tcPr marL="8347" marR="8347" marT="6262" marB="0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909836" y="3213064"/>
            <a:ext cx="10474845" cy="792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637553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scanf</a:t>
            </a:r>
            <a:r>
              <a:rPr lang="zh-CN" altLang="en-US" b="1"/>
              <a:t>格式输入 </a:t>
            </a:r>
          </a:p>
        </p:txBody>
      </p:sp>
      <p:sp>
        <p:nvSpPr>
          <p:cNvPr id="50" name="矩形​​ 2"/>
          <p:cNvSpPr/>
          <p:nvPr/>
        </p:nvSpPr>
        <p:spPr>
          <a:xfrm>
            <a:off x="2064315" y="2024904"/>
            <a:ext cx="719813" cy="540000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>
                <a:ln w="19050">
                  <a:solidFill>
                    <a:schemeClr val="tx1"/>
                  </a:solidFill>
                </a:ln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>
              <a:ln w="19050">
                <a:solidFill>
                  <a:schemeClr val="tx1"/>
                </a:solidFill>
              </a:ln>
              <a:solidFill>
                <a:srgbClr val="0000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矩形​​ 9"/>
          <p:cNvSpPr/>
          <p:nvPr/>
        </p:nvSpPr>
        <p:spPr>
          <a:xfrm>
            <a:off x="5279755" y="2024904"/>
            <a:ext cx="719813" cy="540000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>
                <a:ln w="19050">
                  <a:solidFill>
                    <a:schemeClr val="tx1"/>
                  </a:solidFill>
                </a:ln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</a:rPr>
              <a:t>%d</a:t>
            </a:r>
          </a:p>
        </p:txBody>
      </p:sp>
      <p:sp>
        <p:nvSpPr>
          <p:cNvPr id="52" name="矩形​​ 10"/>
          <p:cNvSpPr/>
          <p:nvPr/>
        </p:nvSpPr>
        <p:spPr>
          <a:xfrm>
            <a:off x="9215167" y="2024904"/>
            <a:ext cx="719813" cy="540000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>
                <a:ln w="19050">
                  <a:solidFill>
                    <a:schemeClr val="tx1"/>
                  </a:solidFill>
                </a:ln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</a:rPr>
              <a:t>&amp;x</a:t>
            </a:r>
          </a:p>
        </p:txBody>
      </p:sp>
      <p:sp>
        <p:nvSpPr>
          <p:cNvPr id="53" name="矩形​​ 11"/>
          <p:cNvSpPr/>
          <p:nvPr/>
        </p:nvSpPr>
        <p:spPr>
          <a:xfrm>
            <a:off x="1824272" y="1052736"/>
            <a:ext cx="1295886" cy="540000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>
                <a:ln w="9525">
                  <a:solidFill>
                    <a:schemeClr val="tx1"/>
                  </a:solidFill>
                </a:ln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</a:rPr>
              <a:t>输入流</a:t>
            </a:r>
          </a:p>
        </p:txBody>
      </p:sp>
      <p:sp>
        <p:nvSpPr>
          <p:cNvPr id="54" name="矩形​​ 12"/>
          <p:cNvSpPr/>
          <p:nvPr/>
        </p:nvSpPr>
        <p:spPr>
          <a:xfrm>
            <a:off x="5039711" y="1052736"/>
            <a:ext cx="1295886" cy="540000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>
                <a:ln w="9525">
                  <a:solidFill>
                    <a:schemeClr val="tx1"/>
                  </a:solidFill>
                </a:ln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</a:rPr>
              <a:t>控制字符串</a:t>
            </a:r>
            <a:endParaRPr lang="en-US" altLang="zh-CN">
              <a:ln w="9525">
                <a:solidFill>
                  <a:schemeClr val="tx1"/>
                </a:solidFill>
              </a:ln>
              <a:solidFill>
                <a:srgbClr val="0000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矩形​​ 13"/>
          <p:cNvSpPr/>
          <p:nvPr/>
        </p:nvSpPr>
        <p:spPr>
          <a:xfrm>
            <a:off x="8975124" y="1052736"/>
            <a:ext cx="1295886" cy="540000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>
                <a:ln w="9525">
                  <a:solidFill>
                    <a:schemeClr val="tx1"/>
                  </a:solidFill>
                </a:ln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</a:rPr>
              <a:t>参数</a:t>
            </a:r>
            <a:endParaRPr lang="en-US" altLang="zh-CN">
              <a:ln w="9525">
                <a:solidFill>
                  <a:schemeClr val="tx1"/>
                </a:solidFill>
              </a:ln>
              <a:solidFill>
                <a:srgbClr val="0000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" name="矩形​​ 14"/>
          <p:cNvSpPr/>
          <p:nvPr/>
        </p:nvSpPr>
        <p:spPr>
          <a:xfrm>
            <a:off x="2112388" y="2780928"/>
            <a:ext cx="719813" cy="540000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>
                <a:ln w="19050">
                  <a:solidFill>
                    <a:schemeClr val="tx1"/>
                  </a:solidFill>
                </a:ln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</a:rPr>
              <a:t>，</a:t>
            </a:r>
          </a:p>
        </p:txBody>
      </p:sp>
      <p:sp>
        <p:nvSpPr>
          <p:cNvPr id="57" name="矩形​​ 15"/>
          <p:cNvSpPr/>
          <p:nvPr/>
        </p:nvSpPr>
        <p:spPr>
          <a:xfrm>
            <a:off x="5327828" y="2780928"/>
            <a:ext cx="719813" cy="540000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>
                <a:ln w="19050">
                  <a:solidFill>
                    <a:schemeClr val="tx1"/>
                  </a:solidFill>
                </a:ln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endParaRPr lang="en-US" altLang="zh-CN">
              <a:ln w="19050">
                <a:solidFill>
                  <a:schemeClr val="tx1"/>
                </a:solidFill>
              </a:ln>
              <a:solidFill>
                <a:srgbClr val="0000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8" name="矩形​​ 16"/>
          <p:cNvSpPr/>
          <p:nvPr/>
        </p:nvSpPr>
        <p:spPr>
          <a:xfrm>
            <a:off x="9647183" y="2780928"/>
            <a:ext cx="719813" cy="540000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>
                <a:ln w="19050">
                  <a:solidFill>
                    <a:schemeClr val="tx1"/>
                  </a:solidFill>
                </a:ln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</a:rPr>
              <a:t>&amp;y</a:t>
            </a:r>
          </a:p>
        </p:txBody>
      </p:sp>
      <p:sp>
        <p:nvSpPr>
          <p:cNvPr id="59" name="矩形​​ 17"/>
          <p:cNvSpPr/>
          <p:nvPr/>
        </p:nvSpPr>
        <p:spPr>
          <a:xfrm>
            <a:off x="1392416" y="2780928"/>
            <a:ext cx="719813" cy="540000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>
                <a:ln w="19050">
                  <a:solidFill>
                    <a:schemeClr val="tx1"/>
                  </a:solidFill>
                </a:ln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>
              <a:ln w="19050">
                <a:solidFill>
                  <a:schemeClr val="tx1"/>
                </a:solidFill>
              </a:ln>
              <a:solidFill>
                <a:srgbClr val="0000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" name="矩形​​ 18"/>
          <p:cNvSpPr/>
          <p:nvPr/>
        </p:nvSpPr>
        <p:spPr>
          <a:xfrm>
            <a:off x="4607855" y="2780928"/>
            <a:ext cx="719813" cy="540000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>
                <a:ln w="19050">
                  <a:solidFill>
                    <a:schemeClr val="tx1"/>
                  </a:solidFill>
                </a:ln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</a:rPr>
              <a:t>%d</a:t>
            </a:r>
          </a:p>
        </p:txBody>
      </p:sp>
      <p:sp>
        <p:nvSpPr>
          <p:cNvPr id="61" name="矩形​​ 19"/>
          <p:cNvSpPr/>
          <p:nvPr/>
        </p:nvSpPr>
        <p:spPr>
          <a:xfrm>
            <a:off x="8927210" y="2780928"/>
            <a:ext cx="719813" cy="540000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>
                <a:ln w="19050">
                  <a:solidFill>
                    <a:schemeClr val="tx1"/>
                  </a:solidFill>
                </a:ln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</a:rPr>
              <a:t>&amp;x</a:t>
            </a:r>
          </a:p>
        </p:txBody>
      </p:sp>
      <p:sp>
        <p:nvSpPr>
          <p:cNvPr id="62" name="矩形​​ 20"/>
          <p:cNvSpPr/>
          <p:nvPr/>
        </p:nvSpPr>
        <p:spPr>
          <a:xfrm>
            <a:off x="2832201" y="2780928"/>
            <a:ext cx="719813" cy="540000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>
                <a:ln w="19050">
                  <a:solidFill>
                    <a:schemeClr val="tx1"/>
                  </a:solidFill>
                </a:ln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endParaRPr lang="zh-CN" altLang="en-US">
              <a:ln w="19050">
                <a:solidFill>
                  <a:schemeClr val="tx1"/>
                </a:solidFill>
              </a:ln>
              <a:solidFill>
                <a:srgbClr val="0000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3" name="矩形​​ 21"/>
          <p:cNvSpPr/>
          <p:nvPr/>
        </p:nvSpPr>
        <p:spPr>
          <a:xfrm>
            <a:off x="6047640" y="2780928"/>
            <a:ext cx="719813" cy="540000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>
                <a:ln w="19050">
                  <a:solidFill>
                    <a:schemeClr val="tx1"/>
                  </a:solidFill>
                </a:ln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</a:rPr>
              <a:t>%d</a:t>
            </a:r>
          </a:p>
        </p:txBody>
      </p:sp>
      <p:sp>
        <p:nvSpPr>
          <p:cNvPr id="64" name="矩形​​ 23"/>
          <p:cNvSpPr/>
          <p:nvPr/>
        </p:nvSpPr>
        <p:spPr>
          <a:xfrm>
            <a:off x="2133948" y="3645471"/>
            <a:ext cx="719479" cy="539750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n w="19050">
                <a:solidFill>
                  <a:schemeClr val="tx1"/>
                </a:solidFill>
              </a:ln>
              <a:solidFill>
                <a:srgbClr val="0000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5" name="矩形​​ 24"/>
          <p:cNvSpPr/>
          <p:nvPr/>
        </p:nvSpPr>
        <p:spPr>
          <a:xfrm>
            <a:off x="5302714" y="3645471"/>
            <a:ext cx="719479" cy="539750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>
              <a:ln w="19050">
                <a:solidFill>
                  <a:schemeClr val="tx1"/>
                </a:solidFill>
              </a:ln>
              <a:solidFill>
                <a:srgbClr val="0000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6" name="矩形​​ 25"/>
          <p:cNvSpPr/>
          <p:nvPr/>
        </p:nvSpPr>
        <p:spPr>
          <a:xfrm>
            <a:off x="9623071" y="3645144"/>
            <a:ext cx="719813" cy="540000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>
                <a:ln w="19050">
                  <a:solidFill>
                    <a:schemeClr val="tx1"/>
                  </a:solidFill>
                </a:ln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</a:rPr>
              <a:t>&amp;y</a:t>
            </a:r>
          </a:p>
        </p:txBody>
      </p:sp>
      <p:sp>
        <p:nvSpPr>
          <p:cNvPr id="67" name="矩形​​ 26"/>
          <p:cNvSpPr/>
          <p:nvPr/>
        </p:nvSpPr>
        <p:spPr>
          <a:xfrm>
            <a:off x="1414534" y="3645144"/>
            <a:ext cx="719813" cy="540000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>
                <a:ln w="19050">
                  <a:solidFill>
                    <a:schemeClr val="tx1"/>
                  </a:solidFill>
                </a:ln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>
              <a:ln w="19050">
                <a:solidFill>
                  <a:schemeClr val="tx1"/>
                </a:solidFill>
              </a:ln>
              <a:solidFill>
                <a:srgbClr val="0000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8" name="矩形​​ 27"/>
          <p:cNvSpPr/>
          <p:nvPr/>
        </p:nvSpPr>
        <p:spPr>
          <a:xfrm>
            <a:off x="4582244" y="3645144"/>
            <a:ext cx="719813" cy="540000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>
                <a:ln w="19050">
                  <a:solidFill>
                    <a:schemeClr val="tx1"/>
                  </a:solidFill>
                </a:ln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</a:rPr>
              <a:t>%d</a:t>
            </a:r>
          </a:p>
        </p:txBody>
      </p:sp>
      <p:sp>
        <p:nvSpPr>
          <p:cNvPr id="69" name="矩形​​ 28"/>
          <p:cNvSpPr/>
          <p:nvPr/>
        </p:nvSpPr>
        <p:spPr>
          <a:xfrm>
            <a:off x="8903098" y="3645144"/>
            <a:ext cx="719813" cy="540000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>
                <a:ln w="19050">
                  <a:solidFill>
                    <a:schemeClr val="tx1"/>
                  </a:solidFill>
                </a:ln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</a:rPr>
              <a:t>&amp;x</a:t>
            </a:r>
          </a:p>
        </p:txBody>
      </p:sp>
      <p:sp>
        <p:nvSpPr>
          <p:cNvPr id="70" name="矩形​​ 29"/>
          <p:cNvSpPr/>
          <p:nvPr/>
        </p:nvSpPr>
        <p:spPr>
          <a:xfrm>
            <a:off x="2854319" y="3645144"/>
            <a:ext cx="719813" cy="540000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>
                <a:ln w="19050">
                  <a:solidFill>
                    <a:schemeClr val="tx1"/>
                  </a:solidFill>
                </a:ln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endParaRPr lang="zh-CN" altLang="en-US">
              <a:ln w="19050">
                <a:solidFill>
                  <a:schemeClr val="tx1"/>
                </a:solidFill>
              </a:ln>
              <a:solidFill>
                <a:srgbClr val="0000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" name="矩形​​ 30"/>
          <p:cNvSpPr/>
          <p:nvPr/>
        </p:nvSpPr>
        <p:spPr>
          <a:xfrm>
            <a:off x="6022029" y="3645144"/>
            <a:ext cx="719813" cy="540000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>
                <a:ln w="19050">
                  <a:solidFill>
                    <a:schemeClr val="tx1"/>
                  </a:solidFill>
                </a:ln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</a:rPr>
              <a:t>%d</a:t>
            </a:r>
          </a:p>
        </p:txBody>
      </p:sp>
      <p:sp>
        <p:nvSpPr>
          <p:cNvPr id="72" name="矩形​​ 31"/>
          <p:cNvSpPr/>
          <p:nvPr/>
        </p:nvSpPr>
        <p:spPr>
          <a:xfrm>
            <a:off x="1152372" y="4545184"/>
            <a:ext cx="575914" cy="540000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>
                <a:ln w="19050">
                  <a:solidFill>
                    <a:schemeClr val="tx1"/>
                  </a:solidFill>
                </a:ln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</a:rPr>
              <a:t>#</a:t>
            </a:r>
            <a:endParaRPr lang="zh-CN" altLang="en-US">
              <a:ln w="19050">
                <a:solidFill>
                  <a:schemeClr val="tx1"/>
                </a:solidFill>
              </a:ln>
              <a:solidFill>
                <a:srgbClr val="0000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3" name="矩形​​ 34"/>
          <p:cNvSpPr/>
          <p:nvPr/>
        </p:nvSpPr>
        <p:spPr>
          <a:xfrm>
            <a:off x="576458" y="4545184"/>
            <a:ext cx="575914" cy="540000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>
                <a:ln w="19050">
                  <a:solidFill>
                    <a:schemeClr val="tx1"/>
                  </a:solidFill>
                </a:ln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>
              <a:ln w="19050">
                <a:solidFill>
                  <a:schemeClr val="tx1"/>
                </a:solidFill>
              </a:ln>
              <a:solidFill>
                <a:srgbClr val="0000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4" name="矩形​​ 37"/>
          <p:cNvSpPr/>
          <p:nvPr/>
        </p:nvSpPr>
        <p:spPr>
          <a:xfrm>
            <a:off x="1728286" y="4545184"/>
            <a:ext cx="575914" cy="540000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>
                <a:ln w="19050">
                  <a:solidFill>
                    <a:schemeClr val="tx1"/>
                  </a:solidFill>
                </a:ln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endParaRPr lang="zh-CN" altLang="en-US">
              <a:ln w="19050">
                <a:solidFill>
                  <a:schemeClr val="tx1"/>
                </a:solidFill>
              </a:ln>
              <a:solidFill>
                <a:srgbClr val="0000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5" name="矩形​​ 39"/>
          <p:cNvSpPr/>
          <p:nvPr/>
        </p:nvSpPr>
        <p:spPr>
          <a:xfrm>
            <a:off x="2304200" y="4545184"/>
            <a:ext cx="575914" cy="540000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>
                <a:ln w="19050">
                  <a:solidFill>
                    <a:schemeClr val="tx1"/>
                  </a:solidFill>
                </a:ln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</a:rPr>
              <a:t>$</a:t>
            </a:r>
            <a:endParaRPr lang="zh-CN" altLang="en-US">
              <a:ln w="19050">
                <a:solidFill>
                  <a:schemeClr val="tx1"/>
                </a:solidFill>
              </a:ln>
              <a:solidFill>
                <a:srgbClr val="0000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6" name="矩形​​ 42"/>
          <p:cNvSpPr/>
          <p:nvPr/>
        </p:nvSpPr>
        <p:spPr>
          <a:xfrm>
            <a:off x="2880114" y="4545184"/>
            <a:ext cx="1055842" cy="540000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>
                <a:ln w="19050">
                  <a:solidFill>
                    <a:schemeClr val="tx1"/>
                  </a:solidFill>
                </a:ln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</a:rPr>
              <a:t>3.45</a:t>
            </a:r>
            <a:endParaRPr lang="zh-CN" altLang="en-US">
              <a:ln w="19050">
                <a:solidFill>
                  <a:schemeClr val="tx1"/>
                </a:solidFill>
              </a:ln>
              <a:solidFill>
                <a:srgbClr val="0000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7" name="矩形​​ 43"/>
          <p:cNvSpPr/>
          <p:nvPr/>
        </p:nvSpPr>
        <p:spPr>
          <a:xfrm>
            <a:off x="4883706" y="4545184"/>
            <a:ext cx="674022" cy="540000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>
                <a:ln w="19050">
                  <a:solidFill>
                    <a:schemeClr val="tx1"/>
                  </a:solidFill>
                </a:ln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</a:rPr>
              <a:t>#</a:t>
            </a:r>
            <a:endParaRPr lang="zh-CN" altLang="en-US">
              <a:ln w="19050">
                <a:solidFill>
                  <a:schemeClr val="tx1"/>
                </a:solidFill>
              </a:ln>
              <a:solidFill>
                <a:srgbClr val="0000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8" name="矩形​​ 44"/>
          <p:cNvSpPr/>
          <p:nvPr/>
        </p:nvSpPr>
        <p:spPr>
          <a:xfrm>
            <a:off x="4223913" y="4545184"/>
            <a:ext cx="674022" cy="540000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>
                <a:ln w="19050">
                  <a:solidFill>
                    <a:schemeClr val="tx1"/>
                  </a:solidFill>
                </a:ln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</a:rPr>
              <a:t>%d</a:t>
            </a:r>
            <a:endParaRPr lang="zh-CN" altLang="en-US">
              <a:ln w="19050">
                <a:solidFill>
                  <a:schemeClr val="tx1"/>
                </a:solidFill>
              </a:ln>
              <a:solidFill>
                <a:srgbClr val="0000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9" name="矩形​​ 45"/>
          <p:cNvSpPr/>
          <p:nvPr/>
        </p:nvSpPr>
        <p:spPr>
          <a:xfrm>
            <a:off x="5553484" y="4545184"/>
            <a:ext cx="674022" cy="540000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>
                <a:ln w="19050">
                  <a:solidFill>
                    <a:schemeClr val="tx1"/>
                  </a:solidFill>
                </a:ln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</a:rPr>
              <a:t>%d</a:t>
            </a:r>
            <a:endParaRPr lang="zh-CN" altLang="en-US">
              <a:ln w="19050">
                <a:solidFill>
                  <a:schemeClr val="tx1"/>
                </a:solidFill>
              </a:ln>
              <a:solidFill>
                <a:srgbClr val="0000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0" name="矩形​​ 46"/>
          <p:cNvSpPr/>
          <p:nvPr/>
        </p:nvSpPr>
        <p:spPr>
          <a:xfrm>
            <a:off x="6225383" y="4545184"/>
            <a:ext cx="674022" cy="540000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>
                <a:ln w="19050">
                  <a:solidFill>
                    <a:schemeClr val="tx1"/>
                  </a:solidFill>
                </a:ln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</a:rPr>
              <a:t>$</a:t>
            </a:r>
            <a:endParaRPr lang="zh-CN" altLang="en-US">
              <a:ln w="19050">
                <a:solidFill>
                  <a:schemeClr val="tx1"/>
                </a:solidFill>
              </a:ln>
              <a:solidFill>
                <a:srgbClr val="0000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1" name="矩形​​ 47"/>
          <p:cNvSpPr/>
          <p:nvPr/>
        </p:nvSpPr>
        <p:spPr>
          <a:xfrm>
            <a:off x="6911512" y="4545184"/>
            <a:ext cx="617854" cy="540000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>
                <a:ln w="19050">
                  <a:solidFill>
                    <a:schemeClr val="tx1"/>
                  </a:solidFill>
                </a:ln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</a:rPr>
              <a:t>%f</a:t>
            </a:r>
            <a:endParaRPr lang="zh-CN" altLang="en-US">
              <a:ln w="19050">
                <a:solidFill>
                  <a:schemeClr val="tx1"/>
                </a:solidFill>
              </a:ln>
              <a:solidFill>
                <a:srgbClr val="0000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2" name="矩形​​ 48"/>
          <p:cNvSpPr/>
          <p:nvPr/>
        </p:nvSpPr>
        <p:spPr>
          <a:xfrm>
            <a:off x="9191291" y="4541830"/>
            <a:ext cx="719813" cy="540000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>
                <a:ln w="19050">
                  <a:solidFill>
                    <a:schemeClr val="tx1"/>
                  </a:solidFill>
                </a:ln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</a:rPr>
              <a:t>&amp;y</a:t>
            </a:r>
          </a:p>
        </p:txBody>
      </p:sp>
      <p:sp>
        <p:nvSpPr>
          <p:cNvPr id="83" name="矩形​​ 49"/>
          <p:cNvSpPr/>
          <p:nvPr/>
        </p:nvSpPr>
        <p:spPr>
          <a:xfrm>
            <a:off x="8471318" y="4541830"/>
            <a:ext cx="719813" cy="540000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>
                <a:ln w="19050">
                  <a:solidFill>
                    <a:schemeClr val="tx1"/>
                  </a:solidFill>
                </a:ln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</a:rPr>
              <a:t>&amp;x</a:t>
            </a:r>
          </a:p>
        </p:txBody>
      </p:sp>
      <p:sp>
        <p:nvSpPr>
          <p:cNvPr id="84" name="矩形​​ 50"/>
          <p:cNvSpPr/>
          <p:nvPr/>
        </p:nvSpPr>
        <p:spPr>
          <a:xfrm>
            <a:off x="9911103" y="4541830"/>
            <a:ext cx="719813" cy="540000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>
                <a:ln w="19050">
                  <a:solidFill>
                    <a:schemeClr val="tx1"/>
                  </a:solidFill>
                </a:ln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</a:rPr>
              <a:t>&amp;z</a:t>
            </a:r>
          </a:p>
        </p:txBody>
      </p:sp>
      <p:sp>
        <p:nvSpPr>
          <p:cNvPr id="85" name="矩形​​ 51"/>
          <p:cNvSpPr/>
          <p:nvPr/>
        </p:nvSpPr>
        <p:spPr>
          <a:xfrm>
            <a:off x="2411361" y="5229200"/>
            <a:ext cx="719813" cy="540000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>
                <a:ln w="19050">
                  <a:solidFill>
                    <a:schemeClr val="tx1"/>
                  </a:solidFill>
                </a:ln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>
              <a:ln w="19050">
                <a:solidFill>
                  <a:schemeClr val="tx1"/>
                </a:solidFill>
              </a:ln>
              <a:solidFill>
                <a:srgbClr val="0000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6" name="矩形​​ 52"/>
          <p:cNvSpPr/>
          <p:nvPr/>
        </p:nvSpPr>
        <p:spPr>
          <a:xfrm>
            <a:off x="5351704" y="5229200"/>
            <a:ext cx="719813" cy="540000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>
                <a:ln w="19050">
                  <a:solidFill>
                    <a:schemeClr val="tx1"/>
                  </a:solidFill>
                </a:ln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</a:rPr>
              <a:t>%d</a:t>
            </a:r>
          </a:p>
        </p:txBody>
      </p:sp>
      <p:sp>
        <p:nvSpPr>
          <p:cNvPr id="87" name="矩形​​ 53"/>
          <p:cNvSpPr/>
          <p:nvPr/>
        </p:nvSpPr>
        <p:spPr>
          <a:xfrm>
            <a:off x="9287116" y="5229200"/>
            <a:ext cx="719813" cy="540000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>
                <a:ln w="19050">
                  <a:solidFill>
                    <a:schemeClr val="tx1"/>
                  </a:solidFill>
                </a:ln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</a:rPr>
              <a:t>&amp;x</a:t>
            </a:r>
          </a:p>
        </p:txBody>
      </p:sp>
      <p:sp>
        <p:nvSpPr>
          <p:cNvPr id="88" name="矩形​​ 54"/>
          <p:cNvSpPr/>
          <p:nvPr/>
        </p:nvSpPr>
        <p:spPr>
          <a:xfrm>
            <a:off x="1704017" y="5229796"/>
            <a:ext cx="719479" cy="539750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n w="19050">
                <a:solidFill>
                  <a:schemeClr val="tx1"/>
                </a:solidFill>
              </a:ln>
              <a:solidFill>
                <a:srgbClr val="0000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9" name="矩形​​ 55"/>
          <p:cNvSpPr/>
          <p:nvPr/>
        </p:nvSpPr>
        <p:spPr>
          <a:xfrm>
            <a:off x="2424222" y="5913336"/>
            <a:ext cx="719813" cy="540000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>
                <a:ln w="19050">
                  <a:solidFill>
                    <a:schemeClr val="tx1"/>
                  </a:solidFill>
                </a:ln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>
              <a:ln w="19050">
                <a:solidFill>
                  <a:schemeClr val="tx1"/>
                </a:solidFill>
              </a:ln>
              <a:solidFill>
                <a:srgbClr val="0000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0" name="矩形​​ 57"/>
          <p:cNvSpPr/>
          <p:nvPr/>
        </p:nvSpPr>
        <p:spPr>
          <a:xfrm>
            <a:off x="9299977" y="5913336"/>
            <a:ext cx="719813" cy="540000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>
                <a:ln w="19050">
                  <a:solidFill>
                    <a:schemeClr val="tx1"/>
                  </a:solidFill>
                </a:ln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</a:rPr>
              <a:t>&amp;x</a:t>
            </a:r>
          </a:p>
        </p:txBody>
      </p:sp>
      <p:sp>
        <p:nvSpPr>
          <p:cNvPr id="91" name="矩形​​ 58"/>
          <p:cNvSpPr/>
          <p:nvPr/>
        </p:nvSpPr>
        <p:spPr>
          <a:xfrm>
            <a:off x="1715854" y="5913336"/>
            <a:ext cx="719813" cy="540000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>
                <a:ln w="19050">
                  <a:solidFill>
                    <a:schemeClr val="tx1"/>
                  </a:solidFill>
                </a:ln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</a:rPr>
              <a:t>$</a:t>
            </a:r>
            <a:endParaRPr lang="zh-CN" altLang="en-US">
              <a:ln w="19050">
                <a:solidFill>
                  <a:schemeClr val="tx1"/>
                </a:solidFill>
              </a:ln>
              <a:solidFill>
                <a:srgbClr val="0000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92" name="肘形连接符​​ 8"/>
          <p:cNvCxnSpPr>
            <a:stCxn id="50" idx="0"/>
            <a:endCxn id="51" idx="0"/>
          </p:cNvCxnSpPr>
          <p:nvPr/>
        </p:nvCxnSpPr>
        <p:spPr>
          <a:xfrm rot="5400000" flipH="1" flipV="1">
            <a:off x="4032009" y="418238"/>
            <a:ext cx="1588" cy="3214379"/>
          </a:xfrm>
          <a:prstGeom prst="bentConnector3">
            <a:avLst>
              <a:gd name="adj1" fmla="val 14395466"/>
            </a:avLst>
          </a:prstGeom>
          <a:ln w="38100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肘形连接符​​ 60"/>
          <p:cNvCxnSpPr>
            <a:stCxn id="51" idx="0"/>
            <a:endCxn id="52" idx="0"/>
          </p:cNvCxnSpPr>
          <p:nvPr/>
        </p:nvCxnSpPr>
        <p:spPr>
          <a:xfrm rot="5400000" flipH="1" flipV="1">
            <a:off x="7607185" y="57440"/>
            <a:ext cx="1588" cy="3935975"/>
          </a:xfrm>
          <a:prstGeom prst="bentConnector3">
            <a:avLst>
              <a:gd name="adj1" fmla="val 14395466"/>
            </a:avLst>
          </a:prstGeom>
          <a:ln w="38100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矩形​​ 16"/>
          <p:cNvSpPr/>
          <p:nvPr/>
        </p:nvSpPr>
        <p:spPr>
          <a:xfrm>
            <a:off x="5697612" y="5889966"/>
            <a:ext cx="719813" cy="540000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>
                <a:ln w="19050">
                  <a:solidFill>
                    <a:schemeClr val="tx1"/>
                  </a:solidFill>
                </a:ln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</a:rPr>
              <a:t>%d</a:t>
            </a:r>
          </a:p>
        </p:txBody>
      </p:sp>
      <p:sp>
        <p:nvSpPr>
          <p:cNvPr id="95" name="矩形​​ 19"/>
          <p:cNvSpPr/>
          <p:nvPr/>
        </p:nvSpPr>
        <p:spPr>
          <a:xfrm>
            <a:off x="4977639" y="5889966"/>
            <a:ext cx="719813" cy="540000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>
                <a:ln w="19050">
                  <a:solidFill>
                    <a:schemeClr val="tx1"/>
                  </a:solidFill>
                </a:ln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</a:rPr>
              <a:t>$</a:t>
            </a:r>
          </a:p>
        </p:txBody>
      </p:sp>
    </p:spTree>
    <p:extLst>
      <p:ext uri="{BB962C8B-B14F-4D97-AF65-F5344CB8AC3E}">
        <p14:creationId xmlns:p14="http://schemas.microsoft.com/office/powerpoint/2010/main" val="2721831571"/>
      </p:ext>
    </p:extLst>
  </p:cSld>
  <p:clrMapOvr>
    <a:masterClrMapping/>
  </p:clrMapOvr>
  <p:transition spd="med">
    <p:fade/>
  </p:transition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scanf</a:t>
            </a:r>
            <a:r>
              <a:rPr lang="zh-CN" altLang="en-US" b="1"/>
              <a:t>输入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765820" y="1340768"/>
            <a:ext cx="10287000" cy="446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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最大宽度说明</a:t>
            </a: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pPr lvl="1">
              <a:buClr>
                <a:schemeClr val="bg2">
                  <a:lumMod val="50000"/>
                </a:schemeClr>
              </a:buClr>
              <a:buSzPct val="100000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当某项输入达到最大宽度说明的时候，结束本项输入</a:t>
            </a: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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赋值屏蔽符（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*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pPr lvl="1">
              <a:buClr>
                <a:schemeClr val="bg2">
                  <a:lumMod val="50000"/>
                </a:schemeClr>
              </a:buClr>
              <a:buSzPct val="100000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如果转换操作符前有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*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则该项输入不赋值给相应的参数</a:t>
            </a: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pPr lvl="1"/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pPr lvl="1"/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pPr lvl="1"/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pPr lvl="1"/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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用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scanf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输入数据时，遇到</a:t>
            </a:r>
            <a:r>
              <a:rPr lang="zh-CN" altLang="en-US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空白字符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（字符类型除外）、到达</a:t>
            </a:r>
            <a:r>
              <a:rPr lang="zh-CN" altLang="en-US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指定宽度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非法输入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，认为该数据数据结束</a:t>
            </a:r>
            <a:endParaRPr lang="en-US" altLang="zh-CN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1718304"/>
              </p:ext>
            </p:extLst>
          </p:nvPr>
        </p:nvGraphicFramePr>
        <p:xfrm>
          <a:off x="1149330" y="3429000"/>
          <a:ext cx="9903490" cy="1361571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{EB344D84-9AFB-497E-A393-DC336BA19D2E}</a:tableStyleId>
              </a:tblPr>
              <a:tblGrid>
                <a:gridCol w="55316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44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87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05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>
                          <a:solidFill>
                            <a:sysClr val="windowText" lastClr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格式</a:t>
                      </a:r>
                    </a:p>
                  </a:txBody>
                  <a:tcPr marL="121888" marR="121888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>
                          <a:solidFill>
                            <a:sysClr val="windowText" lastClr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输入</a:t>
                      </a:r>
                    </a:p>
                  </a:txBody>
                  <a:tcPr marL="121888" marR="121888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>
                          <a:solidFill>
                            <a:sysClr val="windowText" lastClr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结果</a:t>
                      </a:r>
                    </a:p>
                  </a:txBody>
                  <a:tcPr marL="121888" marR="121888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529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err="1">
                          <a:latin typeface="微软雅黑" pitchFamily="34" charset="-122"/>
                          <a:ea typeface="微软雅黑" pitchFamily="34" charset="-122"/>
                        </a:rPr>
                        <a:t>scanf</a:t>
                      </a:r>
                      <a:r>
                        <a:rPr lang="en-US" altLang="zh-CN" sz="2000">
                          <a:latin typeface="微软雅黑" pitchFamily="34" charset="-122"/>
                          <a:ea typeface="微软雅黑" pitchFamily="34" charset="-122"/>
                        </a:rPr>
                        <a:t>(“%2d%2d”, &amp;a, &amp;b); </a:t>
                      </a:r>
                      <a:endParaRPr lang="zh-CN" altLang="en-US" sz="2000">
                        <a:solidFill>
                          <a:sysClr val="windowText" lastClr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1234↙</a:t>
                      </a:r>
                      <a:endParaRPr lang="zh-CN" altLang="en-US">
                        <a:solidFill>
                          <a:sysClr val="windowText" lastClr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ysClr val="windowText" lastClr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a=12</a:t>
                      </a:r>
                      <a:r>
                        <a:rPr lang="en-US" altLang="zh-CN" baseline="0">
                          <a:solidFill>
                            <a:sysClr val="windowText" lastClr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 b = 34</a:t>
                      </a:r>
                      <a:endParaRPr lang="zh-CN" altLang="en-US">
                        <a:solidFill>
                          <a:sysClr val="windowText" lastClr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00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altLang="zh-CN" sz="2000">
                          <a:latin typeface="微软雅黑" pitchFamily="34" charset="-122"/>
                          <a:ea typeface="微软雅黑" pitchFamily="34" charset="-122"/>
                        </a:rPr>
                        <a:t>scanf("%2d%*2d%2d", &amp;a, &amp;b);</a:t>
                      </a:r>
                      <a:endParaRPr lang="zh-CN" altLang="en-US" sz="20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12</a:t>
                      </a:r>
                      <a:r>
                        <a:rPr lang="en-US" altLang="zh-CN" sz="1800" b="1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34</a:t>
                      </a:r>
                      <a:r>
                        <a:rPr lang="en-US" altLang="zh-CN" sz="1800" b="1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56↙</a:t>
                      </a:r>
                      <a:endParaRPr lang="zh-CN" altLang="en-US">
                        <a:solidFill>
                          <a:sysClr val="windowText" lastClr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>
                          <a:solidFill>
                            <a:sysClr val="windowText" lastClr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a=12</a:t>
                      </a:r>
                      <a:r>
                        <a:rPr lang="en-US" altLang="zh-CN" baseline="0">
                          <a:solidFill>
                            <a:sysClr val="windowText" lastClr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 b = 56</a:t>
                      </a:r>
                      <a:endParaRPr lang="zh-CN" altLang="en-US">
                        <a:solidFill>
                          <a:sysClr val="windowText" lastClr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0115922"/>
      </p:ext>
    </p:extLst>
  </p:cSld>
  <p:clrMapOvr>
    <a:masterClrMapping/>
  </p:clrMapOvr>
  <p:transition spd="med">
    <p:fade/>
  </p:transition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 字符数据的输入输出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967763" y="1340768"/>
            <a:ext cx="10287000" cy="446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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字符输出函数</a:t>
            </a:r>
          </a:p>
          <a:p>
            <a:pPr lvl="1">
              <a:buClr>
                <a:schemeClr val="bg2">
                  <a:lumMod val="50000"/>
                </a:schemeClr>
              </a:buClr>
              <a:buSzPct val="100000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一般形式：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putchar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）</a:t>
            </a:r>
          </a:p>
          <a:p>
            <a:pPr lvl="1">
              <a:buClr>
                <a:schemeClr val="bg2">
                  <a:lumMod val="50000"/>
                </a:schemeClr>
              </a:buClr>
              <a:buSzPct val="100000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函数作用：向终端输出一个字符</a:t>
            </a:r>
          </a:p>
          <a:p>
            <a:pPr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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字符输入函数</a:t>
            </a:r>
          </a:p>
          <a:p>
            <a:pPr lvl="1">
              <a:buClr>
                <a:schemeClr val="bg2">
                  <a:lumMod val="50000"/>
                </a:schemeClr>
              </a:buClr>
              <a:buSzPct val="100000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一般形式：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getchar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（）</a:t>
            </a:r>
          </a:p>
          <a:p>
            <a:pPr lvl="1">
              <a:buClr>
                <a:schemeClr val="bg2">
                  <a:lumMod val="50000"/>
                </a:schemeClr>
              </a:buClr>
              <a:buSzPct val="100000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函数作用：从终端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或系统隐含指定的输入设备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输入一个字符。</a:t>
            </a: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pPr lvl="1">
              <a:buClr>
                <a:schemeClr val="bg2">
                  <a:lumMod val="50000"/>
                </a:schemeClr>
              </a:buClr>
              <a:buSzPct val="100000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函数值：从输入设备得到的字符。</a:t>
            </a:r>
          </a:p>
        </p:txBody>
      </p:sp>
      <p:sp>
        <p:nvSpPr>
          <p:cNvPr id="6" name="圆角矩形标注 5"/>
          <p:cNvSpPr/>
          <p:nvPr/>
        </p:nvSpPr>
        <p:spPr>
          <a:xfrm>
            <a:off x="6670476" y="1322139"/>
            <a:ext cx="3456384" cy="874258"/>
          </a:xfrm>
          <a:prstGeom prst="wedgeRoundRectCallout">
            <a:avLst>
              <a:gd name="adj1" fmla="val -95763"/>
              <a:gd name="adj2" fmla="val 33344"/>
              <a:gd name="adj3" fmla="val 16667"/>
            </a:avLst>
          </a:prstGeom>
          <a:solidFill>
            <a:schemeClr val="bg2">
              <a:lumMod val="20000"/>
              <a:lumOff val="80000"/>
            </a:schemeClr>
          </a:solidFill>
          <a:ln w="3810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字符型变量或整型变量</a:t>
            </a:r>
          </a:p>
        </p:txBody>
      </p:sp>
    </p:spTree>
    <p:extLst>
      <p:ext uri="{BB962C8B-B14F-4D97-AF65-F5344CB8AC3E}">
        <p14:creationId xmlns:p14="http://schemas.microsoft.com/office/powerpoint/2010/main" val="116716486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练习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679273" y="1484313"/>
            <a:ext cx="10969943" cy="142875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8100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365125" indent="-255588" eaLnBrk="0" hangingPunct="0">
              <a:lnSpc>
                <a:spcPct val="110000"/>
              </a:lnSpc>
              <a:spcBef>
                <a:spcPct val="10000"/>
              </a:spcBef>
              <a:buClr>
                <a:schemeClr val="accent1"/>
              </a:buClr>
              <a:defRPr/>
            </a:pPr>
            <a:r>
              <a:rPr lang="zh-CN" altLang="en-US" sz="2700" b="1" ker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要求</a:t>
            </a:r>
            <a:endParaRPr lang="en-US" altLang="zh-CN" sz="2700" b="1" ker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2800">
                <a:latin typeface="微软雅黑" pitchFamily="34" charset="-122"/>
                <a:ea typeface="微软雅黑" pitchFamily="34" charset="-122"/>
              </a:rPr>
              <a:t>         </a:t>
            </a:r>
            <a:r>
              <a:rPr lang="zh-CN" altLang="en-US" sz="2700" b="1" kern="0">
                <a:latin typeface="微软雅黑" pitchFamily="34" charset="-122"/>
                <a:ea typeface="微软雅黑" pitchFamily="34" charset="-122"/>
              </a:rPr>
              <a:t>输入三个字母，然后输出这三个字母</a:t>
            </a:r>
          </a:p>
          <a:p>
            <a:pPr marL="365125" indent="-255588" eaLnBrk="0" hangingPunct="0">
              <a:lnSpc>
                <a:spcPct val="110000"/>
              </a:lnSpc>
              <a:spcBef>
                <a:spcPct val="10000"/>
              </a:spcBef>
              <a:buClr>
                <a:schemeClr val="accent1"/>
              </a:buClr>
              <a:defRPr/>
            </a:pPr>
            <a:endParaRPr lang="en-US" altLang="zh-CN" sz="2700" b="1" ker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679273" y="3716338"/>
            <a:ext cx="10969943" cy="142875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8100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109537" eaLnBrk="0" hangingPunct="0">
              <a:lnSpc>
                <a:spcPct val="110000"/>
              </a:lnSpc>
              <a:spcBef>
                <a:spcPct val="10000"/>
              </a:spcBef>
              <a:buClr>
                <a:schemeClr val="accent1"/>
              </a:buClr>
              <a:defRPr/>
            </a:pPr>
            <a:r>
              <a:rPr lang="zh-CN" altLang="en-US" sz="2700" b="1" ker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目的</a:t>
            </a:r>
            <a:endParaRPr lang="en-US" altLang="zh-CN" sz="2700" b="1" ker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65125" indent="-255588" eaLnBrk="0" hangingPunct="0">
              <a:lnSpc>
                <a:spcPct val="110000"/>
              </a:lnSpc>
              <a:spcBef>
                <a:spcPct val="10000"/>
              </a:spcBef>
              <a:buClr>
                <a:schemeClr val="accent1"/>
              </a:buClr>
              <a:defRPr/>
            </a:pPr>
            <a:r>
              <a:rPr lang="en-US" altLang="zh-CN" sz="2700" b="1" kern="0">
                <a:latin typeface="微软雅黑" pitchFamily="34" charset="-122"/>
                <a:ea typeface="微软雅黑" pitchFamily="34" charset="-122"/>
              </a:rPr>
              <a:t>	     </a:t>
            </a:r>
            <a:r>
              <a:rPr lang="zh-CN" altLang="en-US" sz="2700" b="1" kern="0">
                <a:latin typeface="微软雅黑" pitchFamily="34" charset="-122"/>
                <a:ea typeface="微软雅黑" pitchFamily="34" charset="-122"/>
              </a:rPr>
              <a:t>学习</a:t>
            </a:r>
            <a:r>
              <a:rPr lang="en-US" altLang="zh-CN" sz="2700" b="1" kern="0" err="1">
                <a:latin typeface="微软雅黑" pitchFamily="34" charset="-122"/>
                <a:ea typeface="微软雅黑" pitchFamily="34" charset="-122"/>
              </a:rPr>
              <a:t>getchar</a:t>
            </a:r>
            <a:r>
              <a:rPr lang="zh-CN" altLang="en-US" sz="2700" b="1" kern="0">
                <a:latin typeface="微软雅黑" pitchFamily="34" charset="-122"/>
                <a:ea typeface="微软雅黑" pitchFamily="34" charset="-122"/>
              </a:rPr>
              <a:t>函数和</a:t>
            </a:r>
            <a:r>
              <a:rPr lang="en-US" altLang="zh-CN" sz="2700" b="1" kern="0" err="1">
                <a:latin typeface="微软雅黑" pitchFamily="34" charset="-122"/>
                <a:ea typeface="微软雅黑" pitchFamily="34" charset="-122"/>
              </a:rPr>
              <a:t>putchar</a:t>
            </a:r>
            <a:r>
              <a:rPr lang="zh-CN" altLang="en-US" sz="2700" b="1" kern="0">
                <a:latin typeface="微软雅黑" pitchFamily="34" charset="-122"/>
                <a:ea typeface="微软雅黑" pitchFamily="34" charset="-122"/>
              </a:rPr>
              <a:t>函数的使用方法</a:t>
            </a:r>
          </a:p>
          <a:p>
            <a:pPr marL="365125" indent="-255588" eaLnBrk="0" hangingPunct="0">
              <a:lnSpc>
                <a:spcPct val="110000"/>
              </a:lnSpc>
              <a:spcBef>
                <a:spcPct val="10000"/>
              </a:spcBef>
              <a:buClr>
                <a:schemeClr val="accent1"/>
              </a:buClr>
              <a:defRPr/>
            </a:pPr>
            <a:endParaRPr lang="en-US" altLang="zh-CN" sz="2700" b="1" ker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76019651"/>
      </p:ext>
    </p:extLst>
  </p:cSld>
  <p:clrMapOvr>
    <a:masterClrMapping/>
  </p:clrMapOvr>
  <p:transition spd="med">
    <p:fade/>
  </p:transition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练习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327496" y="1124744"/>
            <a:ext cx="5270972" cy="53063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8100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defTabSz="762000" eaLnBrk="0" hangingPunct="0">
              <a:lnSpc>
                <a:spcPct val="95000"/>
              </a:lnSpc>
              <a:defRPr/>
            </a:pPr>
            <a:b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en-US" altLang="zh-CN" sz="2800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  <a:t>#include &lt;</a:t>
            </a:r>
            <a:r>
              <a:rPr lang="en-US" altLang="zh-CN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  <a:t>stdio.h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b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en-US" altLang="zh-CN" sz="280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CN" sz="2800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  <a:t> main(void)</a:t>
            </a:r>
            <a:b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  <a:b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  <a:t>	char </a:t>
            </a:r>
            <a:r>
              <a:rPr lang="en-US" altLang="zh-CN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  <a:t>a,b,c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  <a:b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  <a:t>	a = </a:t>
            </a:r>
            <a:r>
              <a:rPr lang="en-US" altLang="zh-CN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  <a:t>getchar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defTabSz="762000" eaLnBrk="0" hangingPunct="0">
              <a:lnSpc>
                <a:spcPct val="95000"/>
              </a:lnSpc>
              <a:defRPr/>
            </a:pP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  <a:t>	b = </a:t>
            </a:r>
            <a:r>
              <a:rPr lang="en-US" altLang="zh-CN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  <a:t>getchar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defTabSz="762000" eaLnBrk="0" hangingPunct="0">
              <a:lnSpc>
                <a:spcPct val="95000"/>
              </a:lnSpc>
              <a:defRPr/>
            </a:pP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  <a:t>	c = </a:t>
            </a:r>
            <a:r>
              <a:rPr lang="en-US" altLang="zh-CN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  <a:t>getchar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  <a:t>();</a:t>
            </a:r>
            <a:b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zh-CN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  <a:t>putchar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  <a:t>(a);</a:t>
            </a:r>
          </a:p>
          <a:p>
            <a:pPr defTabSz="762000" eaLnBrk="0" hangingPunct="0">
              <a:lnSpc>
                <a:spcPct val="95000"/>
              </a:lnSpc>
              <a:defRPr/>
            </a:pP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zh-CN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  <a:t>putchar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  <a:t>(b);</a:t>
            </a:r>
          </a:p>
          <a:p>
            <a:pPr defTabSz="762000" eaLnBrk="0" hangingPunct="0">
              <a:lnSpc>
                <a:spcPct val="95000"/>
              </a:lnSpc>
              <a:defRPr/>
            </a:pP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zh-CN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  <a:t>putchar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  <a:t>(c);</a:t>
            </a:r>
          </a:p>
          <a:p>
            <a:pPr defTabSz="762000" eaLnBrk="0" hangingPunct="0">
              <a:lnSpc>
                <a:spcPct val="95000"/>
              </a:lnSpc>
              <a:defRPr/>
            </a:pP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zh-CN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  <a:t>putchar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  <a:t>(‘\n’);</a:t>
            </a:r>
          </a:p>
          <a:p>
            <a:pPr defTabSz="762000" eaLnBrk="0" hangingPunct="0">
              <a:lnSpc>
                <a:spcPct val="95000"/>
              </a:lnSpc>
              <a:defRPr/>
            </a:pP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  <a:t>	return 0;</a:t>
            </a:r>
            <a:b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  <a:b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</a:br>
            <a:endParaRPr lang="en-US" altLang="zh-CN" sz="2800" dirty="0">
              <a:solidFill>
                <a:schemeClr val="tx1">
                  <a:lumMod val="95000"/>
                  <a:lumOff val="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7381141" y="1124743"/>
            <a:ext cx="2786082" cy="5306343"/>
          </a:xfrm>
          <a:prstGeom prst="rect">
            <a:avLst/>
          </a:prstGeom>
          <a:solidFill>
            <a:schemeClr val="tx1">
              <a:lumMod val="75000"/>
            </a:scheme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/>
          <a:lstStyle/>
          <a:p>
            <a:pPr>
              <a:defRPr/>
            </a:pPr>
            <a:r>
              <a:rPr lang="en-US" altLang="zh-CN" sz="2800" b="1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abc</a:t>
            </a:r>
            <a:r>
              <a:rPr lang="en-US" altLang="zh-CN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回车</a:t>
            </a:r>
            <a:endParaRPr lang="en-US" altLang="zh-CN" sz="2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2800" b="1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abc</a:t>
            </a:r>
            <a:endParaRPr lang="en-US" altLang="zh-CN" sz="28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800" b="1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800" b="1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800" b="1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800" b="1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28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 </a:t>
            </a:r>
            <a:r>
              <a:rPr lang="zh-CN" altLang="en-US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回车</a:t>
            </a:r>
            <a:endParaRPr lang="en-US" altLang="zh-CN" sz="2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 </a:t>
            </a:r>
            <a:r>
              <a:rPr lang="zh-CN" altLang="en-US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回车</a:t>
            </a:r>
            <a:endParaRPr lang="en-US" altLang="zh-CN" sz="2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2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A</a:t>
            </a:r>
          </a:p>
          <a:p>
            <a:pPr>
              <a:defRPr/>
            </a:pPr>
            <a:r>
              <a:rPr lang="en-US" altLang="zh-CN" sz="2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B</a:t>
            </a:r>
          </a:p>
          <a:p>
            <a:pPr>
              <a:defRPr/>
            </a:pPr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3665220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本章小结</a:t>
            </a:r>
          </a:p>
        </p:txBody>
      </p:sp>
      <p:sp>
        <p:nvSpPr>
          <p:cNvPr id="4" name="矩形 3"/>
          <p:cNvSpPr txBox="1">
            <a:spLocks noChangeArrowheads="1"/>
          </p:cNvSpPr>
          <p:nvPr/>
        </p:nvSpPr>
        <p:spPr bwMode="auto">
          <a:xfrm>
            <a:off x="909836" y="1196752"/>
            <a:ext cx="10287000" cy="446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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讲述了实际问题向计算机程序转化的过程</a:t>
            </a:r>
            <a:r>
              <a:rPr lang="zh-CN" altLang="zh-CN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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讲述了数据在计算机内部的存储形式。</a:t>
            </a: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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讲述了数据类型的种类和区别</a:t>
            </a:r>
            <a:r>
              <a:rPr lang="zh-CN" altLang="zh-CN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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讲述了变量的声明和命名规则</a:t>
            </a:r>
            <a:r>
              <a:rPr lang="zh-CN" altLang="zh-CN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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讲述了常量和字面值的区别</a:t>
            </a:r>
            <a:r>
              <a:rPr lang="zh-CN" altLang="zh-CN"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重点理解字面值是有类型的。</a:t>
            </a:r>
            <a:endParaRPr lang="zh-CN" altLang="zh-CN"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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讲述了输入及输出函数的用法</a:t>
            </a:r>
            <a:r>
              <a:rPr lang="zh-CN" altLang="zh-CN"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728160280"/>
      </p:ext>
    </p:extLst>
  </p:cSld>
  <p:clrMapOvr>
    <a:masterClrMapping/>
  </p:clrMapOvr>
  <p:transition spd="med">
    <p:fade/>
  </p:transition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8" name="WordArt 4"/>
          <p:cNvSpPr>
            <a:spLocks noChangeArrowheads="1" noChangeShapeType="1" noTextEdit="1"/>
          </p:cNvSpPr>
          <p:nvPr/>
        </p:nvSpPr>
        <p:spPr bwMode="gray">
          <a:xfrm>
            <a:off x="2061964" y="1916832"/>
            <a:ext cx="8352928" cy="1872208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altLang="zh-CN" sz="3600" b="1" kern="10">
                <a:ln w="19050">
                  <a:solidFill>
                    <a:schemeClr val="bg2">
                      <a:lumMod val="50000"/>
                    </a:schemeClr>
                  </a:solidFill>
                  <a:round/>
                  <a:headEnd/>
                  <a:tailEnd/>
                </a:ln>
                <a:solidFill>
                  <a:schemeClr val="bg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Thank You !</a:t>
            </a:r>
            <a:endParaRPr lang="zh-CN" altLang="en-US" sz="3600" b="1" kern="10">
              <a:ln w="19050">
                <a:solidFill>
                  <a:schemeClr val="bg2">
                    <a:lumMod val="50000"/>
                  </a:schemeClr>
                </a:solidFill>
                <a:round/>
                <a:headEnd/>
                <a:tailEnd/>
              </a:ln>
              <a:solidFill>
                <a:schemeClr val="bg2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itchFamily="34" charset="-122"/>
              <a:ea typeface="微软雅黑" pitchFamily="34" charset="-122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44203870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80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80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8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 txBox="1">
            <a:spLocks/>
          </p:cNvSpPr>
          <p:nvPr/>
        </p:nvSpPr>
        <p:spPr bwMode="auto">
          <a:xfrm>
            <a:off x="1053852" y="1052736"/>
            <a:ext cx="9001000" cy="53050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写出求</a:t>
            </a:r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1+2+3+...+n(n=5)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的算法。</a:t>
            </a:r>
          </a:p>
          <a:p>
            <a:pPr marL="730250" lvl="1" indent="-342900">
              <a:lnSpc>
                <a:spcPts val="3000"/>
              </a:lnSpc>
              <a:spcBef>
                <a:spcPts val="1200"/>
              </a:spcBef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u"/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逐一相加法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marL="0" indent="0">
              <a:lnSpc>
                <a:spcPts val="3000"/>
              </a:lnSpc>
              <a:spcBef>
                <a:spcPts val="1200"/>
              </a:spcBef>
              <a:buClr>
                <a:schemeClr val="bg2">
                  <a:lumMod val="50000"/>
                </a:schemeClr>
              </a:buClr>
              <a:buNone/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step1: x1 = 1+2</a:t>
            </a:r>
          </a:p>
          <a:p>
            <a:pPr marL="0" indent="0">
              <a:lnSpc>
                <a:spcPts val="3000"/>
              </a:lnSpc>
              <a:spcBef>
                <a:spcPts val="1200"/>
              </a:spcBef>
              <a:buClr>
                <a:schemeClr val="bg2">
                  <a:lumMod val="50000"/>
                </a:schemeClr>
              </a:buClr>
              <a:buNone/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		step2: x2 = x1+3</a:t>
            </a:r>
          </a:p>
          <a:p>
            <a:pPr marL="0" indent="0">
              <a:lnSpc>
                <a:spcPts val="3000"/>
              </a:lnSpc>
              <a:spcBef>
                <a:spcPts val="1200"/>
              </a:spcBef>
              <a:buClr>
                <a:schemeClr val="bg2">
                  <a:lumMod val="50000"/>
                </a:schemeClr>
              </a:buClr>
              <a:buNone/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		step3: x3 = x2+4</a:t>
            </a:r>
          </a:p>
          <a:p>
            <a:pPr marL="0" indent="0">
              <a:lnSpc>
                <a:spcPts val="3000"/>
              </a:lnSpc>
              <a:spcBef>
                <a:spcPts val="1200"/>
              </a:spcBef>
              <a:buClr>
                <a:schemeClr val="bg2">
                  <a:lumMod val="50000"/>
                </a:schemeClr>
              </a:buClr>
              <a:buNone/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		step4: x4 = x3+5</a:t>
            </a:r>
          </a:p>
          <a:p>
            <a:pPr marL="730250" lvl="1" indent="-342900">
              <a:lnSpc>
                <a:spcPts val="3000"/>
              </a:lnSpc>
              <a:spcBef>
                <a:spcPts val="1200"/>
              </a:spcBef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u"/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求和公式法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marL="0" indent="0">
              <a:lnSpc>
                <a:spcPts val="3000"/>
              </a:lnSpc>
              <a:spcBef>
                <a:spcPts val="1200"/>
              </a:spcBef>
              <a:buClr>
                <a:schemeClr val="bg2">
                  <a:lumMod val="50000"/>
                </a:schemeClr>
              </a:buClr>
              <a:buNone/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   	         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step1: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取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</a:p>
          <a:p>
            <a:pPr marL="0" indent="0">
              <a:lnSpc>
                <a:spcPts val="3000"/>
              </a:lnSpc>
              <a:spcBef>
                <a:spcPts val="1200"/>
              </a:spcBef>
              <a:buClr>
                <a:schemeClr val="bg2">
                  <a:lumMod val="50000"/>
                </a:schemeClr>
              </a:buClr>
              <a:buNone/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		step2: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计算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sum = n*(n+1)/2</a:t>
            </a:r>
          </a:p>
          <a:p>
            <a:pPr marL="0" indent="0">
              <a:lnSpc>
                <a:spcPts val="3000"/>
              </a:lnSpc>
              <a:spcBef>
                <a:spcPts val="1200"/>
              </a:spcBef>
              <a:buClr>
                <a:schemeClr val="bg2">
                  <a:lumMod val="50000"/>
                </a:schemeClr>
              </a:buClr>
              <a:buNone/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		step3: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sum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的值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问题求解与算法</a:t>
            </a:r>
          </a:p>
        </p:txBody>
      </p:sp>
    </p:spTree>
    <p:extLst>
      <p:ext uri="{BB962C8B-B14F-4D97-AF65-F5344CB8AC3E}">
        <p14:creationId xmlns:p14="http://schemas.microsoft.com/office/powerpoint/2010/main" val="235598677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arketing 16x9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2361</TotalTime>
  <Words>5772</Words>
  <Application>Microsoft Office PowerPoint</Application>
  <PresentationFormat>自定义</PresentationFormat>
  <Paragraphs>1348</Paragraphs>
  <Slides>89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89</vt:i4>
      </vt:variant>
    </vt:vector>
  </HeadingPairs>
  <TitlesOfParts>
    <vt:vector size="102" baseType="lpstr">
      <vt:lpstr>Arial Unicode MS</vt:lpstr>
      <vt:lpstr>HAKUYOXingShu3500</vt:lpstr>
      <vt:lpstr>Monotype Sorts</vt:lpstr>
      <vt:lpstr>宋体</vt:lpstr>
      <vt:lpstr>微软雅黑</vt:lpstr>
      <vt:lpstr>幼圆</vt:lpstr>
      <vt:lpstr>Arial</vt:lpstr>
      <vt:lpstr>Consolas</vt:lpstr>
      <vt:lpstr>Corbel</vt:lpstr>
      <vt:lpstr>Courier New</vt:lpstr>
      <vt:lpstr>Times New Roman</vt:lpstr>
      <vt:lpstr>Wingdings</vt:lpstr>
      <vt:lpstr>Marketing 16x9</vt:lpstr>
      <vt:lpstr>《 C语言程序设计》</vt:lpstr>
      <vt:lpstr>上一讲知识复习</vt:lpstr>
      <vt:lpstr>本讲教学目标</vt:lpstr>
      <vt:lpstr>本讲授课内容</vt:lpstr>
      <vt:lpstr>问题求解与算法</vt:lpstr>
      <vt:lpstr>问题求解与算法</vt:lpstr>
      <vt:lpstr>问题求解与算法</vt:lpstr>
      <vt:lpstr>问题求解与算法</vt:lpstr>
      <vt:lpstr>问题求解与算法</vt:lpstr>
      <vt:lpstr>问题求解与算法</vt:lpstr>
      <vt:lpstr>本讲授课内容</vt:lpstr>
      <vt:lpstr>进制的转换</vt:lpstr>
      <vt:lpstr>内存结构</vt:lpstr>
      <vt:lpstr>内存结构</vt:lpstr>
      <vt:lpstr>数据如何在计算机中表示</vt:lpstr>
      <vt:lpstr>数据如何在计算机中表示</vt:lpstr>
      <vt:lpstr>数据如何在计算机中表示</vt:lpstr>
      <vt:lpstr>使用sizeof测试数据类型长度</vt:lpstr>
      <vt:lpstr>数据如何在计算机中表示</vt:lpstr>
      <vt:lpstr>数据如何在计算机中表示</vt:lpstr>
      <vt:lpstr>数据如何在计算机中表示</vt:lpstr>
      <vt:lpstr>数据如何在计算机中表示</vt:lpstr>
      <vt:lpstr>数据如何在计算机中表示</vt:lpstr>
      <vt:lpstr>数据如何在计算机中表示</vt:lpstr>
      <vt:lpstr>数据如何在计算机中表示</vt:lpstr>
      <vt:lpstr>本讲授课内容</vt:lpstr>
      <vt:lpstr>数据类型</vt:lpstr>
      <vt:lpstr>数据类型</vt:lpstr>
      <vt:lpstr>整数在内存中表示形式</vt:lpstr>
      <vt:lpstr>无符号整数在内存中的表示</vt:lpstr>
      <vt:lpstr>有符号整数在内存中的表示</vt:lpstr>
      <vt:lpstr>整数在内存中的表示</vt:lpstr>
      <vt:lpstr>数据在内存中的表示</vt:lpstr>
      <vt:lpstr>分析</vt:lpstr>
      <vt:lpstr>数据在内存中的表示</vt:lpstr>
      <vt:lpstr>整型小结</vt:lpstr>
      <vt:lpstr>数据类型</vt:lpstr>
      <vt:lpstr>整型溢出</vt:lpstr>
      <vt:lpstr>数据类型</vt:lpstr>
      <vt:lpstr>char类型</vt:lpstr>
      <vt:lpstr>ASCII表</vt:lpstr>
      <vt:lpstr>char类型内存占位</vt:lpstr>
      <vt:lpstr>字符型与整型的关系</vt:lpstr>
      <vt:lpstr>数据类型</vt:lpstr>
      <vt:lpstr>实型内存占位</vt:lpstr>
      <vt:lpstr>实数范围</vt:lpstr>
      <vt:lpstr>实型范围</vt:lpstr>
      <vt:lpstr>实型数据小结</vt:lpstr>
      <vt:lpstr>数据类型</vt:lpstr>
      <vt:lpstr>数据类型练习</vt:lpstr>
      <vt:lpstr>数据类型</vt:lpstr>
      <vt:lpstr>本讲授课内容</vt:lpstr>
      <vt:lpstr>常量与字面值</vt:lpstr>
      <vt:lpstr>常量与字面值</vt:lpstr>
      <vt:lpstr>常量分类</vt:lpstr>
      <vt:lpstr>常量与字面值</vt:lpstr>
      <vt:lpstr>整型字面值</vt:lpstr>
      <vt:lpstr>浮点型字面值</vt:lpstr>
      <vt:lpstr>字符型字面值</vt:lpstr>
      <vt:lpstr>常量与字面值</vt:lpstr>
      <vt:lpstr>本讲授课内容</vt:lpstr>
      <vt:lpstr>数据的输出与输入</vt:lpstr>
      <vt:lpstr> C语言的输出与输入</vt:lpstr>
      <vt:lpstr>printf格式输出</vt:lpstr>
      <vt:lpstr>printf格式输出</vt:lpstr>
      <vt:lpstr>常用的转换操作符</vt:lpstr>
      <vt:lpstr>长度修正说明符</vt:lpstr>
      <vt:lpstr>关于转换操作符的使用</vt:lpstr>
      <vt:lpstr>printf函数的工作过程</vt:lpstr>
      <vt:lpstr>宽度说明</vt:lpstr>
      <vt:lpstr>精度说明</vt:lpstr>
      <vt:lpstr>printf格式输出</vt:lpstr>
      <vt:lpstr>标识字符(Ⅰ)</vt:lpstr>
      <vt:lpstr>标识字符(Ⅱ)</vt:lpstr>
      <vt:lpstr>printf用法提示</vt:lpstr>
      <vt:lpstr>printf练一练</vt:lpstr>
      <vt:lpstr>scanf格式输入 </vt:lpstr>
      <vt:lpstr>scanf格式输入 </vt:lpstr>
      <vt:lpstr>scanf格式输入 </vt:lpstr>
      <vt:lpstr>scanf格式输入 </vt:lpstr>
      <vt:lpstr>scanf转换操作符</vt:lpstr>
      <vt:lpstr>scanf长度修正符</vt:lpstr>
      <vt:lpstr>scanf格式输入 </vt:lpstr>
      <vt:lpstr>scanf输入</vt:lpstr>
      <vt:lpstr> 字符数据的输入输出</vt:lpstr>
      <vt:lpstr>练习</vt:lpstr>
      <vt:lpstr>练习</vt:lpstr>
      <vt:lpstr>本章小结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Administrator</dc:creator>
  <cp:lastModifiedBy>薛薛明星</cp:lastModifiedBy>
  <cp:revision>296</cp:revision>
  <dcterms:created xsi:type="dcterms:W3CDTF">2014-04-17T22:00:45Z</dcterms:created>
  <dcterms:modified xsi:type="dcterms:W3CDTF">2018-03-15T01:19:37Z</dcterms:modified>
</cp:coreProperties>
</file>