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7" r:id="rId2"/>
    <p:sldId id="370" r:id="rId3"/>
    <p:sldId id="344" r:id="rId4"/>
    <p:sldId id="440" r:id="rId5"/>
    <p:sldId id="447" r:id="rId6"/>
    <p:sldId id="44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41" r:id="rId16"/>
    <p:sldId id="371" r:id="rId17"/>
    <p:sldId id="372" r:id="rId18"/>
    <p:sldId id="373" r:id="rId19"/>
    <p:sldId id="374" r:id="rId20"/>
    <p:sldId id="422" r:id="rId21"/>
    <p:sldId id="442" r:id="rId22"/>
    <p:sldId id="379" r:id="rId23"/>
    <p:sldId id="380" r:id="rId24"/>
    <p:sldId id="424" r:id="rId25"/>
    <p:sldId id="382" r:id="rId26"/>
    <p:sldId id="437" r:id="rId27"/>
    <p:sldId id="425" r:id="rId28"/>
    <p:sldId id="381" r:id="rId29"/>
    <p:sldId id="427" r:id="rId30"/>
    <p:sldId id="429" r:id="rId31"/>
    <p:sldId id="443" r:id="rId32"/>
    <p:sldId id="428" r:id="rId33"/>
    <p:sldId id="386" r:id="rId34"/>
    <p:sldId id="387" r:id="rId35"/>
    <p:sldId id="433" r:id="rId36"/>
    <p:sldId id="430" r:id="rId37"/>
    <p:sldId id="431" r:id="rId38"/>
    <p:sldId id="432" r:id="rId39"/>
    <p:sldId id="444" r:id="rId40"/>
    <p:sldId id="389" r:id="rId41"/>
    <p:sldId id="390" r:id="rId42"/>
    <p:sldId id="445" r:id="rId43"/>
    <p:sldId id="436" r:id="rId44"/>
    <p:sldId id="438" r:id="rId45"/>
    <p:sldId id="356" r:id="rId4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82967" autoAdjust="0"/>
  </p:normalViewPr>
  <p:slideViewPr>
    <p:cSldViewPr>
      <p:cViewPr varScale="1">
        <p:scale>
          <a:sx n="49" d="100"/>
          <a:sy n="49" d="100"/>
        </p:scale>
        <p:origin x="29" y="54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算法的表示形式有很多种，除自然语言外，还可以用流程图。美国</a:t>
            </a:r>
            <a:r>
              <a:rPr lang="en-US" altLang="zh-CN"/>
              <a:t>ANSI </a:t>
            </a:r>
            <a:r>
              <a:rPr lang="zh-CN" altLang="en-US"/>
              <a:t>协会制定的流程图符号。使用这些符号画出来的流程图称为传统流程图。发展至今，已出现了许多种不同的流程图。没必要了解太多的流程图的画法，掌握一种就足够了。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5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44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3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4/9/2018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351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常见算法的基本结构：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顺序结构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分支结构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72064522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980728"/>
            <a:ext cx="1015312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设计一个算法：先得到圆的半径，然后计算并显示圆的面积和周长。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算法输入：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pi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（浮点型字面值） 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算法输出：圆的面积、周长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处理过程：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：输入半径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：计算面积，计算公式为：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pi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半径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：计算周长，计算公式为：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2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 pi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 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：输出面积和周长</a:t>
                          </a:r>
                        </a:p>
                        <a:p>
                          <a:endParaRPr lang="zh-CN" altLang="en-US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40114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" t="-12595" r="-1424" b="-2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814654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19" y="326413"/>
            <a:ext cx="3309146" cy="6311835"/>
          </a:xfrm>
          <a:prstGeom prst="rect">
            <a:avLst/>
          </a:prstGeom>
        </p:spPr>
      </p:pic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2484" y="4221088"/>
            <a:ext cx="1519361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7102672" y="734930"/>
            <a:ext cx="3528244" cy="2622061"/>
          </a:xfrm>
          <a:prstGeom prst="cloudCallout">
            <a:avLst>
              <a:gd name="adj1" fmla="val -23752"/>
              <a:gd name="adj2" fmla="val 77270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当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r&lt;=0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的时候，我的计算有什么意义呢？</a:t>
            </a:r>
          </a:p>
        </p:txBody>
      </p:sp>
    </p:spTree>
    <p:extLst>
      <p:ext uri="{BB962C8B-B14F-4D97-AF65-F5344CB8AC3E}">
        <p14:creationId xmlns:p14="http://schemas.microsoft.com/office/powerpoint/2010/main" val="2752810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4293096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1135186" y="1412776"/>
            <a:ext cx="3509814" cy="2303462"/>
          </a:xfrm>
          <a:prstGeom prst="cloudCallout">
            <a:avLst>
              <a:gd name="adj1" fmla="val 16162"/>
              <a:gd name="adj2" fmla="val 73235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怎么做到一直计算，直到我想退出呢？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300964"/>
            <a:ext cx="3392562" cy="64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63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16632"/>
            <a:ext cx="3528392" cy="6636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2" y="2996952"/>
            <a:ext cx="2054600" cy="2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2621" y="24640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17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顺序结构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语言中的顺序结构：执行过程就是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从上到下依次执行语句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语言的语句：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条件语句、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循环语句</a:t>
            </a: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0179" y="2909843"/>
            <a:ext cx="5156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表达式语句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表达式语句由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表达式加分号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构成。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常见的表达式语句有：赋值语句、自增语句、自减语句、函数调用语句。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观察下面的表达式语句。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 = y + 3;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自增语句：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++i;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自减语句：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--i;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函数调用语句：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printf("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请输入半径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:\n");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复合语句由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大括号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语句列表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共同构成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复合语句是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一条语句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940" y="3140968"/>
            <a:ext cx="792088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int x = 3;      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声明语句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++x;            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自增表达式语句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printf("%d", x);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函数调用语句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8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2004" y="1107530"/>
            <a:ext cx="6529872" cy="53245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static 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 y = 4;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3;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{ 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5;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++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076" y="2050849"/>
            <a:ext cx="4176464" cy="3106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4132" y="2924944"/>
            <a:ext cx="3024336" cy="1296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1" y="5157193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0" y="5445225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理解左值及右值。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return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语句的基本形式为：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return;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语句的作用是结束当前函数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9956" y="3330438"/>
            <a:ext cx="7200900" cy="30469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…</a:t>
            </a:r>
            <a:endParaRPr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6784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55999" y="326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10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分支结构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7"/>
            <a:ext cx="9433048" cy="108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语言中的分支结构：执行过程就是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，否则执行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419361" y="2133302"/>
            <a:ext cx="4679950" cy="4248150"/>
            <a:chOff x="1474" y="1072"/>
            <a:chExt cx="2948" cy="2676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791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971" y="1072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516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109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2971" y="306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474" y="1435"/>
              <a:ext cx="2948" cy="190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472" y="1661"/>
              <a:ext cx="997" cy="3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108" y="1842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833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470" y="1843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109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109" y="3067"/>
              <a:ext cx="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3833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2971" y="3067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064" y="1571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606" y="157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</p:grpSp>
      <p:pic>
        <p:nvPicPr>
          <p:cNvPr id="27" name="Picture 33" descr="绘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1748" y="1988839"/>
            <a:ext cx="136842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4" descr="绘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39" y="1988839"/>
            <a:ext cx="137477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338374" y="2133302"/>
            <a:ext cx="1630575" cy="4001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80061" y="2133302"/>
            <a:ext cx="1630575" cy="40011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13892" y="1161033"/>
            <a:ext cx="84969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分支语句有两种基本形式：</a:t>
            </a:r>
          </a:p>
          <a:p>
            <a:pPr marL="1085850" lvl="1" indent="-342900" eaLnBrk="1" hangingPunct="1">
              <a:spcBef>
                <a:spcPts val="2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语句的一般形式：</a:t>
            </a:r>
          </a:p>
          <a:p>
            <a:pPr lvl="3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647926" y="1881113"/>
            <a:ext cx="4459875" cy="392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 – else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语句的一般形式：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045771"/>
            <a:ext cx="5616624" cy="5263549"/>
          </a:xfrm>
        </p:spPr>
      </p:pic>
      <p:sp>
        <p:nvSpPr>
          <p:cNvPr id="5" name="TextBox 4"/>
          <p:cNvSpPr txBox="1"/>
          <p:nvPr/>
        </p:nvSpPr>
        <p:spPr>
          <a:xfrm>
            <a:off x="862017" y="1052736"/>
            <a:ext cx="5160387" cy="51706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int a, b;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scanf(%d %d”, &amp;a, &amp;b);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if(a &gt;= b)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    printf("%d %d\n", a, b);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    printf("%d %d\n", b, a);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5373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0"/>
            <a:ext cx="856895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语言中的多路分支结构：执行过程就是根据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判断条件的多个值来判断走哪一条分支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，一般为多分支。</a:t>
            </a:r>
          </a:p>
        </p:txBody>
      </p:sp>
      <p:sp>
        <p:nvSpPr>
          <p:cNvPr id="9" name="矩形 3"/>
          <p:cNvSpPr txBox="1">
            <a:spLocks noChangeArrowheads="1"/>
          </p:cNvSpPr>
          <p:nvPr/>
        </p:nvSpPr>
        <p:spPr bwMode="auto">
          <a:xfrm>
            <a:off x="1557908" y="2167100"/>
            <a:ext cx="8568952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从键盘上接受一个百分制的成绩，要求输出成绩等级优、良、差。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[80, 100]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之间的成绩等级为优；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[60, 80)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之间的成绩等级为良；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[0, 60)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之间的成绩等级为差。</a:t>
            </a:r>
          </a:p>
        </p:txBody>
      </p:sp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5780" y="1124744"/>
            <a:ext cx="11853465" cy="5184576"/>
            <a:chOff x="405780" y="1124744"/>
            <a:chExt cx="11853465" cy="5184576"/>
          </a:xfrm>
        </p:grpSpPr>
        <p:sp>
          <p:nvSpPr>
            <p:cNvPr id="6" name="矩形 5"/>
            <p:cNvSpPr/>
            <p:nvPr/>
          </p:nvSpPr>
          <p:spPr>
            <a:xfrm>
              <a:off x="405780" y="1124744"/>
              <a:ext cx="11521280" cy="518457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05780" y="1189196"/>
              <a:ext cx="5804793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float score;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scanf("%f", &amp;score);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if(score &gt;=80 &amp;&amp; score &lt;= 100)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   else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if(score &gt;=60 &amp;&amp; score &lt; 80)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238428" y="1124744"/>
              <a:ext cx="6020817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else if(score &gt;=0 &amp;&amp; score &lt; 60)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else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输入的成绩有错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10436" y="1124744"/>
              <a:ext cx="0" cy="51845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82539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89956" y="989037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语句被称为多路分支语句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switch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default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n+1(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455949" y="1124744"/>
            <a:ext cx="1944216" cy="1152128"/>
          </a:xfrm>
          <a:prstGeom prst="wedgeRoundRectCallout">
            <a:avLst>
              <a:gd name="adj1" fmla="val -172007"/>
              <a:gd name="adj2" fmla="val 34489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若表达式的值为整型或字符型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275340" y="2780928"/>
            <a:ext cx="1944216" cy="1152128"/>
          </a:xfrm>
          <a:prstGeom prst="wedgeRoundRectCallout">
            <a:avLst>
              <a:gd name="adj1" fmla="val -169240"/>
              <a:gd name="adj2" fmla="val -47212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标号不能超过</a:t>
            </a: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1023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822604" y="4437112"/>
            <a:ext cx="1944216" cy="1152128"/>
          </a:xfrm>
          <a:prstGeom prst="wedgeRoundRectCallout">
            <a:avLst>
              <a:gd name="adj1" fmla="val -210739"/>
              <a:gd name="adj2" fmla="val 49661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良好的</a:t>
            </a:r>
            <a:b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编程习惯</a:t>
            </a:r>
          </a:p>
        </p:txBody>
      </p:sp>
    </p:spTree>
    <p:extLst>
      <p:ext uri="{BB962C8B-B14F-4D97-AF65-F5344CB8AC3E}">
        <p14:creationId xmlns:p14="http://schemas.microsoft.com/office/powerpoint/2010/main" val="236966876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3852" y="1076325"/>
            <a:ext cx="10225136" cy="53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语句的执行方法如下：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若表达式的值等于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语句中某个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标号中的整型字面值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标号中的字面值不能相同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则程序控制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转移到该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标号表示的点，从此点开始执行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直到遇见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跳出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标号中的字面值，则程序控制转移到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标号（如果有的话）表示的点，从此点开始执行。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标号中的字面值，又没有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标号，则不执行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语句体中的语句。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684934"/>
            <a:ext cx="8784976" cy="5696394"/>
          </a:xfrm>
        </p:spPr>
      </p:pic>
    </p:spTree>
    <p:extLst>
      <p:ext uri="{BB962C8B-B14F-4D97-AF65-F5344CB8AC3E}">
        <p14:creationId xmlns:p14="http://schemas.microsoft.com/office/powerpoint/2010/main" val="40747708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掌握三种基本结构的控制流程。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语言的语句：基本语句、分支语句（条件语句）、循环语句。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着重掌握分支、多重循环的执行过程。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能读懂程序，明白该程序功能。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09836" y="1052736"/>
            <a:ext cx="11305256" cy="5616624"/>
            <a:chOff x="665957" y="1052736"/>
            <a:chExt cx="11305256" cy="5616624"/>
          </a:xfrm>
        </p:grpSpPr>
        <p:sp>
          <p:nvSpPr>
            <p:cNvPr id="7" name="矩形 6"/>
            <p:cNvSpPr/>
            <p:nvPr/>
          </p:nvSpPr>
          <p:spPr>
            <a:xfrm>
              <a:off x="665957" y="1052736"/>
              <a:ext cx="10685039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7965" y="1126817"/>
              <a:ext cx="6092825" cy="55425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double score;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int grade; 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scanf("%lf", &amp;score);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grade = (int)score / 10;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switch(grade)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10: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9: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8: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7:</a:t>
              </a:r>
            </a:p>
            <a:p>
              <a:pPr>
                <a:lnSpc>
                  <a:spcPts val="2480"/>
                </a:lnSpc>
                <a:defRPr/>
              </a:pPr>
              <a:endParaRPr lang="en-US" altLang="zh-CN" sz="20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78388" y="1052736"/>
              <a:ext cx="6092825" cy="52219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6: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5: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4: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3: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2: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1: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default: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输入的成绩有错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} 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00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78525" y="1052736"/>
              <a:ext cx="72008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339564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41251" y="4005064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16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5686" y="1076325"/>
            <a:ext cx="935920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语言中的循环结构：执行过程就是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进入循环，直到不满足条件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退出循环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7899429" y="2952105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67466" y="5327799"/>
            <a:ext cx="17463" cy="950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684866" y="3972074"/>
            <a:ext cx="100806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6199216" y="2087711"/>
            <a:ext cx="635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440141" y="2446486"/>
            <a:ext cx="4773613" cy="30956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5403879" y="2663974"/>
            <a:ext cx="1582737" cy="576262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 flipV="1">
            <a:off x="6167466" y="3262461"/>
            <a:ext cx="11113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6986616" y="2951311"/>
            <a:ext cx="677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716616" y="3364061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>
            <a:off x="7664479" y="2951311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6156354" y="5289699"/>
            <a:ext cx="1508125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7664479" y="2663974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329439" y="3407995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23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721" y="2498978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910416" y="2263276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402164" y="3407995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241829" y="2951311"/>
            <a:ext cx="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4241829" y="4988074"/>
            <a:ext cx="1963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4241829" y="2951311"/>
            <a:ext cx="1162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6205566" y="4467374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6550053" y="5497661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416704" y="5497661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416704" y="1844824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02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65312" y="980728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语言中的循环结构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循环起始结束条件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循环体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循环特殊约束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语言中的循环语句常见有三种：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</a:t>
            </a:r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764704"/>
            <a:ext cx="9361040" cy="57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循环语句的基本形式为：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初始表达式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 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 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循环表达式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3)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被称为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判断是否满足表达式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，满足进入，否则退出循环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，然后转入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1094684" y="2452552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7641807" y="2908442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41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4735" y="2007641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597419" y="2908442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91812" y="1556792"/>
            <a:ext cx="5016500" cy="4191000"/>
            <a:chOff x="6691812" y="1641375"/>
            <a:chExt cx="5016500" cy="4191000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9745308" y="4998108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9611959" y="4998108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9611959" y="1345271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10105671" y="1763723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3" grpId="0" animBg="1"/>
      <p:bldP spid="48" grpId="0" animBg="1"/>
      <p:bldP spid="49" grpId="0" animBg="1"/>
      <p:bldP spid="50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</a:t>
            </a:r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196752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循环中三个表达式都不是必须，不管是否有内容，执行过程不变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循环编写的时候，要特别注意边界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逻辑错误很难排查</a:t>
            </a:r>
          </a:p>
        </p:txBody>
      </p:sp>
    </p:spTree>
    <p:extLst>
      <p:ext uri="{BB962C8B-B14F-4D97-AF65-F5344CB8AC3E}">
        <p14:creationId xmlns:p14="http://schemas.microsoft.com/office/powerpoint/2010/main" val="187081639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while</a:t>
            </a:r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103708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语句是另一种循环语句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其一般形式如下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语句；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11073348" y="2217737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7620471" y="2673627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7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3399" y="1772826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9576083" y="2673627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670476" y="1321977"/>
            <a:ext cx="5016500" cy="4191000"/>
            <a:chOff x="6691812" y="1641375"/>
            <a:chExt cx="5016500" cy="4191000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9723972" y="4763293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9590623" y="4763293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9590623" y="1110456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10084335" y="1528908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034209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836712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语句是第三种循环语句，基本形式：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被称为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 while(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先执行一次循环体内容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do…while</a:t>
            </a:r>
            <a:r>
              <a:rPr lang="zh-CN" altLang="en-US" b="1"/>
              <a:t>循环语句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614692" y="907901"/>
            <a:ext cx="2663825" cy="4105275"/>
            <a:chOff x="8614692" y="907901"/>
            <a:chExt cx="2663825" cy="4105275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 flipH="1">
              <a:off x="9549730" y="907901"/>
              <a:ext cx="0" cy="144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9046492" y="2349351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9549730" y="4122588"/>
              <a:ext cx="1587" cy="89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614692" y="1339701"/>
              <a:ext cx="2663825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2"/>
            <p:cNvSpPr>
              <a:spLocks noChangeArrowheads="1"/>
            </p:cNvSpPr>
            <p:nvPr/>
          </p:nvSpPr>
          <p:spPr bwMode="auto">
            <a:xfrm>
              <a:off x="8757567" y="3573313"/>
              <a:ext cx="1582738" cy="5762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p2</a:t>
              </a: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9549730" y="2852588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10341892" y="3860651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8902649" y="4061966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10846717" y="1844526"/>
              <a:ext cx="0" cy="201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9549730" y="1844526"/>
              <a:ext cx="12969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10138692" y="3403451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0147660" y="866611"/>
            <a:ext cx="1635384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9974622" y="4571836"/>
            <a:ext cx="1635384" cy="36933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8748" y="4306579"/>
            <a:ext cx="0" cy="7065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9118748" y="907901"/>
            <a:ext cx="0" cy="274794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50" y="1628626"/>
            <a:ext cx="1513222" cy="254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圆角矩形标注 26"/>
          <p:cNvSpPr/>
          <p:nvPr/>
        </p:nvSpPr>
        <p:spPr>
          <a:xfrm>
            <a:off x="5696508" y="1341233"/>
            <a:ext cx="2808312" cy="1273088"/>
          </a:xfrm>
          <a:prstGeom prst="wedgeRoundRectCallout">
            <a:avLst>
              <a:gd name="adj1" fmla="val -132880"/>
              <a:gd name="adj2" fmla="val 38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15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8" grpId="0" animBg="1"/>
      <p:bldP spid="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7908" y="908720"/>
            <a:ext cx="9793088" cy="446449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三种循环语句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do{…}while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的选择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常用在知道循环次数，而且每次循环都要迭代变量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常用在不明确循环次数，只知道一个终止条件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注意：掌握循环的起点，范围，终点。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6814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54889" y="4784760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652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70676" y="170080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718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改变循环的执行过程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220340"/>
            <a:ext cx="9885684" cy="42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循环语句的执行方式可以被改变：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停止整个循环的执行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，执行循环后的内容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停止当次循环执行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，执行下一次循环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：跳到指定标号执行</a:t>
            </a: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goto</a:t>
            </a:r>
            <a:r>
              <a:rPr lang="zh-CN" altLang="en-US" b="1"/>
              <a:t>语句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537220" y="1205061"/>
            <a:ext cx="8229600" cy="52482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语句的一般形式为：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goto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命名标号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标号及紧随其后的语句形成了一个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标号语句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标号语句的一般形式为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标号：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微软雅黑" pitchFamily="34" charset="-122"/>
              <a:buChar char="−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50042" y="555479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177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多重循环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93204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绘制倒置金字塔，请使用循环语句打印出如下图形。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buNone/>
            </a:pP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*****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*******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*********</a:t>
            </a:r>
          </a:p>
          <a:p>
            <a:pPr marL="709613" lvl="2" indent="0">
              <a:buNone/>
            </a:pPr>
            <a:endParaRPr lang="zh-CN" altLang="en-US" sz="28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268" y="1844824"/>
            <a:ext cx="634317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92456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多重循环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9982" y="980728"/>
            <a:ext cx="11728771" cy="5400600"/>
            <a:chOff x="649982" y="980728"/>
            <a:chExt cx="11728771" cy="5400600"/>
          </a:xfrm>
        </p:grpSpPr>
        <p:sp>
          <p:nvSpPr>
            <p:cNvPr id="7" name="矩形 6"/>
            <p:cNvSpPr/>
            <p:nvPr/>
          </p:nvSpPr>
          <p:spPr>
            <a:xfrm>
              <a:off x="649982" y="980728"/>
              <a:ext cx="11061054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49982" y="980728"/>
              <a:ext cx="6624736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endParaRPr lang="en-US" altLang="zh-CN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num = 10;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i;</a:t>
              </a:r>
            </a:p>
            <a:p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for(i=0; i&lt;num; ++i)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int n, m;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for(m=0; m&lt;num-1-i; ++m)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 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285928" y="987996"/>
              <a:ext cx="6092825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for(n=0; n&lt;i*2+1; ++n)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printf("*");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printf("\n");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endParaRPr lang="en-US" altLang="zh-CN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310436" y="980728"/>
              <a:ext cx="0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296997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124744"/>
            <a:ext cx="10153128" cy="52095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312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9217024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从问题到求解的大致过程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2494012" y="2204293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060355" y="2301404"/>
            <a:ext cx="1500188" cy="78581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6851699" y="2132856"/>
            <a:ext cx="230400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527701" y="3396109"/>
            <a:ext cx="1054100" cy="8318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6851699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94012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4988918" y="4658841"/>
            <a:ext cx="1643062" cy="714375"/>
          </a:xfrm>
          <a:prstGeom prst="leftArrow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编译、连接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3181115" y="3396110"/>
            <a:ext cx="1054100" cy="831850"/>
          </a:xfrm>
          <a:prstGeom prst="rightArrow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  <p:sp>
        <p:nvSpPr>
          <p:cNvPr id="15" name="矩形​​ 1"/>
          <p:cNvSpPr/>
          <p:nvPr/>
        </p:nvSpPr>
        <p:spPr>
          <a:xfrm>
            <a:off x="4942284" y="1816250"/>
            <a:ext cx="4489870" cy="26208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53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算法就是解决问题的方法（步骤）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清晰规范的表示算法（设计一些不太困难的算法）。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能将算法翻译成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能够读懂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</a:t>
            </a: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1455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如何描述算法（流程）？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文字描述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流程图（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Flow Chart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）：使用图形表示算法的思路是一种极好的方法，因为千言万语不如一张图。</a:t>
            </a:r>
          </a:p>
          <a:p>
            <a:pPr marL="0" indent="0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9511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发布的标准流程图符号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844824"/>
            <a:ext cx="7560840" cy="46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4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2201</Words>
  <Application>Microsoft Office PowerPoint</Application>
  <PresentationFormat>自定义</PresentationFormat>
  <Paragraphs>423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楷体_GB2312</vt:lpstr>
      <vt:lpstr>宋体</vt:lpstr>
      <vt:lpstr>微软雅黑</vt:lpstr>
      <vt:lpstr>幼圆</vt:lpstr>
      <vt:lpstr>Arial</vt:lpstr>
      <vt:lpstr>Cambria Math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再续算法</vt:lpstr>
      <vt:lpstr>再续算法</vt:lpstr>
      <vt:lpstr>再续算法</vt:lpstr>
      <vt:lpstr>再续算法</vt:lpstr>
      <vt:lpstr>流程图</vt:lpstr>
      <vt:lpstr>流程图</vt:lpstr>
      <vt:lpstr>流程图</vt:lpstr>
      <vt:lpstr>流程图</vt:lpstr>
      <vt:lpstr>流程图</vt:lpstr>
      <vt:lpstr>流程图</vt:lpstr>
      <vt:lpstr>本章授课内容</vt:lpstr>
      <vt:lpstr>顺序结构</vt:lpstr>
      <vt:lpstr>表达式语句</vt:lpstr>
      <vt:lpstr>复合语句</vt:lpstr>
      <vt:lpstr>复合语句</vt:lpstr>
      <vt:lpstr>return语句</vt:lpstr>
      <vt:lpstr>本章授课内容</vt:lpstr>
      <vt:lpstr>分支结构</vt:lpstr>
      <vt:lpstr>if语句</vt:lpstr>
      <vt:lpstr>if语句</vt:lpstr>
      <vt:lpstr>if语句</vt:lpstr>
      <vt:lpstr>if语句</vt:lpstr>
      <vt:lpstr>switch语句</vt:lpstr>
      <vt:lpstr>switch语句</vt:lpstr>
      <vt:lpstr>switch语句</vt:lpstr>
      <vt:lpstr>switch语句</vt:lpstr>
      <vt:lpstr>本章授课内容</vt:lpstr>
      <vt:lpstr>循环结构</vt:lpstr>
      <vt:lpstr>循环语句</vt:lpstr>
      <vt:lpstr>for循环语句</vt:lpstr>
      <vt:lpstr>for循环语句</vt:lpstr>
      <vt:lpstr>while循环语句</vt:lpstr>
      <vt:lpstr>do…while循环语句</vt:lpstr>
      <vt:lpstr>循环语句</vt:lpstr>
      <vt:lpstr>本章授课内容</vt:lpstr>
      <vt:lpstr>改变循环的执行过程</vt:lpstr>
      <vt:lpstr>goto语句</vt:lpstr>
      <vt:lpstr>本章授课内容</vt:lpstr>
      <vt:lpstr>多重循环</vt:lpstr>
      <vt:lpstr>多重循环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1961841082@qq.com</cp:lastModifiedBy>
  <cp:revision>265</cp:revision>
  <dcterms:created xsi:type="dcterms:W3CDTF">2014-04-17T22:00:45Z</dcterms:created>
  <dcterms:modified xsi:type="dcterms:W3CDTF">2018-04-09T06:12:03Z</dcterms:modified>
</cp:coreProperties>
</file>