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4" r:id="rId3"/>
    <p:sldId id="257" r:id="rId4"/>
    <p:sldId id="258" r:id="rId5"/>
    <p:sldId id="259" r:id="rId6"/>
    <p:sldId id="260" r:id="rId7"/>
    <p:sldId id="261" r:id="rId8"/>
    <p:sldId id="262" r:id="rId9"/>
    <p:sldId id="263"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196" autoAdjust="0"/>
  </p:normalViewPr>
  <p:slideViewPr>
    <p:cSldViewPr snapToGrid="0">
      <p:cViewPr varScale="1">
        <p:scale>
          <a:sx n="53" d="100"/>
          <a:sy n="53" d="100"/>
        </p:scale>
        <p:origin x="115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2BBB67-C3E4-4D0F-830A-E9B669A9D367}" type="datetimeFigureOut">
              <a:rPr lang="zh-CN" altLang="en-US" smtClean="0"/>
              <a:t>2020/4/27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63A04B-7322-49A4-BF02-FC1A81E6BC64}" type="slidenum">
              <a:rPr lang="zh-CN" altLang="en-US" smtClean="0"/>
              <a:t>‹#›</a:t>
            </a:fld>
            <a:endParaRPr lang="zh-CN" altLang="en-US"/>
          </a:p>
        </p:txBody>
      </p:sp>
    </p:spTree>
    <p:extLst>
      <p:ext uri="{BB962C8B-B14F-4D97-AF65-F5344CB8AC3E}">
        <p14:creationId xmlns:p14="http://schemas.microsoft.com/office/powerpoint/2010/main" val="2683773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2</a:t>
            </a:fld>
            <a:endParaRPr lang="zh-CN" altLang="en-US"/>
          </a:p>
        </p:txBody>
      </p:sp>
    </p:spTree>
    <p:extLst>
      <p:ext uri="{BB962C8B-B14F-4D97-AF65-F5344CB8AC3E}">
        <p14:creationId xmlns:p14="http://schemas.microsoft.com/office/powerpoint/2010/main" val="2304646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3</a:t>
            </a:fld>
            <a:endParaRPr lang="zh-CN" altLang="en-US"/>
          </a:p>
        </p:txBody>
      </p:sp>
    </p:spTree>
    <p:extLst>
      <p:ext uri="{BB962C8B-B14F-4D97-AF65-F5344CB8AC3E}">
        <p14:creationId xmlns:p14="http://schemas.microsoft.com/office/powerpoint/2010/main" val="2161220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4</a:t>
            </a:fld>
            <a:endParaRPr lang="zh-CN" altLang="en-US"/>
          </a:p>
        </p:txBody>
      </p:sp>
    </p:spTree>
    <p:extLst>
      <p:ext uri="{BB962C8B-B14F-4D97-AF65-F5344CB8AC3E}">
        <p14:creationId xmlns:p14="http://schemas.microsoft.com/office/powerpoint/2010/main" val="505726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5</a:t>
            </a:fld>
            <a:endParaRPr lang="zh-CN" altLang="en-US"/>
          </a:p>
        </p:txBody>
      </p:sp>
    </p:spTree>
    <p:extLst>
      <p:ext uri="{BB962C8B-B14F-4D97-AF65-F5344CB8AC3E}">
        <p14:creationId xmlns:p14="http://schemas.microsoft.com/office/powerpoint/2010/main" val="1069053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6</a:t>
            </a:fld>
            <a:endParaRPr lang="zh-CN" altLang="en-US"/>
          </a:p>
        </p:txBody>
      </p:sp>
    </p:spTree>
    <p:extLst>
      <p:ext uri="{BB962C8B-B14F-4D97-AF65-F5344CB8AC3E}">
        <p14:creationId xmlns:p14="http://schemas.microsoft.com/office/powerpoint/2010/main" val="3981523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7</a:t>
            </a:fld>
            <a:endParaRPr lang="zh-CN" altLang="en-US"/>
          </a:p>
        </p:txBody>
      </p:sp>
    </p:spTree>
    <p:extLst>
      <p:ext uri="{BB962C8B-B14F-4D97-AF65-F5344CB8AC3E}">
        <p14:creationId xmlns:p14="http://schemas.microsoft.com/office/powerpoint/2010/main" val="2308589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8</a:t>
            </a:fld>
            <a:endParaRPr lang="zh-CN" altLang="en-US"/>
          </a:p>
        </p:txBody>
      </p:sp>
    </p:spTree>
    <p:extLst>
      <p:ext uri="{BB962C8B-B14F-4D97-AF65-F5344CB8AC3E}">
        <p14:creationId xmlns:p14="http://schemas.microsoft.com/office/powerpoint/2010/main" val="2659110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9</a:t>
            </a:fld>
            <a:endParaRPr lang="zh-CN" altLang="en-US"/>
          </a:p>
        </p:txBody>
      </p:sp>
    </p:spTree>
    <p:extLst>
      <p:ext uri="{BB962C8B-B14F-4D97-AF65-F5344CB8AC3E}">
        <p14:creationId xmlns:p14="http://schemas.microsoft.com/office/powerpoint/2010/main" val="782274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46A0FA-6148-4117-B975-6A1E65C2CCB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0E48F53-CC5E-4F78-B28E-AF43CDA2DB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647F75B-7805-4033-893C-64FD839C8834}"/>
              </a:ext>
            </a:extLst>
          </p:cNvPr>
          <p:cNvSpPr>
            <a:spLocks noGrp="1"/>
          </p:cNvSpPr>
          <p:nvPr>
            <p:ph type="dt" sz="half" idx="10"/>
          </p:nvPr>
        </p:nvSpPr>
        <p:spPr/>
        <p:txBody>
          <a:bodyPr/>
          <a:lstStyle/>
          <a:p>
            <a:fld id="{B4287DEC-C99D-41E8-8C68-24D5A3135997}" type="datetimeFigureOut">
              <a:rPr lang="zh-CN" altLang="en-US" smtClean="0"/>
              <a:t>2020/4/27</a:t>
            </a:fld>
            <a:endParaRPr lang="zh-CN" altLang="en-US"/>
          </a:p>
        </p:txBody>
      </p:sp>
      <p:sp>
        <p:nvSpPr>
          <p:cNvPr id="5" name="页脚占位符 4">
            <a:extLst>
              <a:ext uri="{FF2B5EF4-FFF2-40B4-BE49-F238E27FC236}">
                <a16:creationId xmlns:a16="http://schemas.microsoft.com/office/drawing/2014/main" id="{07C4CFD6-8A15-4DA8-B6C1-8B25B5D2F2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64E535-D781-4C7F-B188-1B7882DD8812}"/>
              </a:ext>
            </a:extLst>
          </p:cNvPr>
          <p:cNvSpPr>
            <a:spLocks noGrp="1"/>
          </p:cNvSpPr>
          <p:nvPr>
            <p:ph type="sldNum" sz="quarter" idx="12"/>
          </p:nvPr>
        </p:nvSpPr>
        <p:spPr/>
        <p:txBody>
          <a:bodyPr/>
          <a:lstStyle/>
          <a:p>
            <a:fld id="{F59F49DE-473E-4454-8D92-6877844E2188}" type="slidenum">
              <a:rPr lang="zh-CN" altLang="en-US" smtClean="0"/>
              <a:t>‹#›</a:t>
            </a:fld>
            <a:endParaRPr lang="zh-CN" altLang="en-US"/>
          </a:p>
        </p:txBody>
      </p:sp>
    </p:spTree>
    <p:extLst>
      <p:ext uri="{BB962C8B-B14F-4D97-AF65-F5344CB8AC3E}">
        <p14:creationId xmlns:p14="http://schemas.microsoft.com/office/powerpoint/2010/main" val="22376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AD8576-8DEF-4092-96C3-78F877CDD8B6}"/>
              </a:ext>
            </a:extLst>
          </p:cNvPr>
          <p:cNvSpPr>
            <a:spLocks noGrp="1"/>
          </p:cNvSpPr>
          <p:nvPr>
            <p:ph type="title"/>
          </p:nvPr>
        </p:nvSpPr>
        <p:spPr/>
        <p:txBody>
          <a:bodyPr/>
          <a:lstStyle>
            <a:lvl1pPr>
              <a:defRPr>
                <a:latin typeface=" 楷体"/>
                <a:ea typeface="楷体" panose="02010609060101010101" pitchFamily="49" charset="-122"/>
              </a:defRPr>
            </a:lvl1pPr>
          </a:lstStyle>
          <a:p>
            <a:r>
              <a:rPr lang="zh-CN" altLang="en-US"/>
              <a:t>单击此处编辑母版标题样式</a:t>
            </a:r>
          </a:p>
        </p:txBody>
      </p:sp>
      <p:sp>
        <p:nvSpPr>
          <p:cNvPr id="3" name="内容占位符 2">
            <a:extLst>
              <a:ext uri="{FF2B5EF4-FFF2-40B4-BE49-F238E27FC236}">
                <a16:creationId xmlns:a16="http://schemas.microsoft.com/office/drawing/2014/main" id="{957941AC-6D72-4F50-B4BE-8BE255357F38}"/>
              </a:ext>
            </a:extLst>
          </p:cNvPr>
          <p:cNvSpPr>
            <a:spLocks noGrp="1"/>
          </p:cNvSpPr>
          <p:nvPr>
            <p:ph idx="1"/>
          </p:nvPr>
        </p:nvSpPr>
        <p:spPr/>
        <p:txBody>
          <a:bodyPr/>
          <a:lstStyle>
            <a:lvl1pPr>
              <a:defRPr>
                <a:latin typeface=" 楷体"/>
                <a:ea typeface="楷体" panose="02010609060101010101" pitchFamily="49" charset="-122"/>
              </a:defRPr>
            </a:lvl1pPr>
            <a:lvl2pPr>
              <a:defRPr>
                <a:latin typeface=" 楷体"/>
                <a:ea typeface="楷体" panose="02010609060101010101" pitchFamily="49" charset="-122"/>
              </a:defRPr>
            </a:lvl2pPr>
            <a:lvl3pPr>
              <a:defRPr>
                <a:latin typeface=" 楷体"/>
                <a:ea typeface="楷体" panose="02010609060101010101" pitchFamily="49" charset="-122"/>
              </a:defRPr>
            </a:lvl3pPr>
            <a:lvl4pPr>
              <a:defRPr>
                <a:latin typeface=" 楷体"/>
                <a:ea typeface="楷体" panose="02010609060101010101" pitchFamily="49" charset="-122"/>
              </a:defRPr>
            </a:lvl4pPr>
            <a:lvl5pPr>
              <a:defRPr>
                <a:latin typeface=" 楷体"/>
                <a:ea typeface="楷体" panose="02010609060101010101" pitchFamily="49"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9D85F0-F691-4C6F-9A02-827197004AC3}"/>
              </a:ext>
            </a:extLst>
          </p:cNvPr>
          <p:cNvSpPr>
            <a:spLocks noGrp="1"/>
          </p:cNvSpPr>
          <p:nvPr>
            <p:ph type="dt" sz="half" idx="10"/>
          </p:nvPr>
        </p:nvSpPr>
        <p:spPr/>
        <p:txBody>
          <a:bodyPr/>
          <a:lstStyle>
            <a:lvl1pPr>
              <a:defRPr>
                <a:latin typeface=" 楷体"/>
                <a:ea typeface="楷体" panose="02010609060101010101" pitchFamily="49" charset="-122"/>
              </a:defRPr>
            </a:lvl1pPr>
          </a:lstStyle>
          <a:p>
            <a:fld id="{B4287DEC-C99D-41E8-8C68-24D5A3135997}" type="datetimeFigureOut">
              <a:rPr lang="zh-CN" altLang="en-US" smtClean="0"/>
              <a:pPr/>
              <a:t>2020/4/27</a:t>
            </a:fld>
            <a:endParaRPr lang="zh-CN" altLang="en-US"/>
          </a:p>
        </p:txBody>
      </p:sp>
      <p:sp>
        <p:nvSpPr>
          <p:cNvPr id="5" name="页脚占位符 4">
            <a:extLst>
              <a:ext uri="{FF2B5EF4-FFF2-40B4-BE49-F238E27FC236}">
                <a16:creationId xmlns:a16="http://schemas.microsoft.com/office/drawing/2014/main" id="{A3EE906D-D2B7-4ACA-A277-41897A1F2425}"/>
              </a:ext>
            </a:extLst>
          </p:cNvPr>
          <p:cNvSpPr>
            <a:spLocks noGrp="1"/>
          </p:cNvSpPr>
          <p:nvPr>
            <p:ph type="ftr" sz="quarter" idx="11"/>
          </p:nvPr>
        </p:nvSpPr>
        <p:spPr/>
        <p:txBody>
          <a:bodyPr/>
          <a:lstStyle>
            <a:lvl1pPr>
              <a:defRPr>
                <a:latin typeface=" 楷体"/>
                <a:ea typeface="楷体" panose="02010609060101010101" pitchFamily="49" charset="-122"/>
              </a:defRPr>
            </a:lvl1pPr>
          </a:lstStyle>
          <a:p>
            <a:endParaRPr lang="zh-CN" altLang="en-US"/>
          </a:p>
        </p:txBody>
      </p:sp>
      <p:sp>
        <p:nvSpPr>
          <p:cNvPr id="6" name="灯片编号占位符 5">
            <a:extLst>
              <a:ext uri="{FF2B5EF4-FFF2-40B4-BE49-F238E27FC236}">
                <a16:creationId xmlns:a16="http://schemas.microsoft.com/office/drawing/2014/main" id="{94334866-E51C-43F6-B822-E08A68BB5C69}"/>
              </a:ext>
            </a:extLst>
          </p:cNvPr>
          <p:cNvSpPr>
            <a:spLocks noGrp="1"/>
          </p:cNvSpPr>
          <p:nvPr>
            <p:ph type="sldNum" sz="quarter" idx="12"/>
          </p:nvPr>
        </p:nvSpPr>
        <p:spPr/>
        <p:txBody>
          <a:bodyPr/>
          <a:lstStyle>
            <a:lvl1pPr>
              <a:defRPr>
                <a:latin typeface=" 楷体"/>
                <a:ea typeface="楷体" panose="02010609060101010101" pitchFamily="49" charset="-122"/>
              </a:defRPr>
            </a:lvl1pPr>
          </a:lstStyle>
          <a:p>
            <a:fld id="{F59F49DE-473E-4454-8D92-6877844E2188}" type="slidenum">
              <a:rPr lang="zh-CN" altLang="en-US" smtClean="0"/>
              <a:pPr/>
              <a:t>‹#›</a:t>
            </a:fld>
            <a:endParaRPr lang="zh-CN" altLang="en-US"/>
          </a:p>
        </p:txBody>
      </p:sp>
    </p:spTree>
    <p:extLst>
      <p:ext uri="{BB962C8B-B14F-4D97-AF65-F5344CB8AC3E}">
        <p14:creationId xmlns:p14="http://schemas.microsoft.com/office/powerpoint/2010/main" val="6738578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0566166-CD34-443B-8783-3A7E6307AC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4D62ABE-879E-4576-A2A6-EEDDD938E8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FF6A234-0B47-4B1E-B883-4DC8AD9A1F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287DEC-C99D-41E8-8C68-24D5A3135997}" type="datetimeFigureOut">
              <a:rPr lang="zh-CN" altLang="en-US" smtClean="0"/>
              <a:t>2020/4/27</a:t>
            </a:fld>
            <a:endParaRPr lang="zh-CN" altLang="en-US"/>
          </a:p>
        </p:txBody>
      </p:sp>
      <p:sp>
        <p:nvSpPr>
          <p:cNvPr id="5" name="页脚占位符 4">
            <a:extLst>
              <a:ext uri="{FF2B5EF4-FFF2-40B4-BE49-F238E27FC236}">
                <a16:creationId xmlns:a16="http://schemas.microsoft.com/office/drawing/2014/main" id="{0D6E3E09-5CF0-49CD-91B2-EA3E256250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57F5D99-316F-482E-8AEA-00AE5208D6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F49DE-473E-4454-8D92-6877844E2188}" type="slidenum">
              <a:rPr lang="zh-CN" altLang="en-US" smtClean="0"/>
              <a:t>‹#›</a:t>
            </a:fld>
            <a:endParaRPr lang="zh-CN" altLang="en-US"/>
          </a:p>
        </p:txBody>
      </p:sp>
    </p:spTree>
    <p:extLst>
      <p:ext uri="{BB962C8B-B14F-4D97-AF65-F5344CB8AC3E}">
        <p14:creationId xmlns:p14="http://schemas.microsoft.com/office/powerpoint/2010/main" val="2245190315"/>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215442-6150-4A2F-AA9C-AE6B2DA10A70}"/>
              </a:ext>
            </a:extLst>
          </p:cNvPr>
          <p:cNvSpPr>
            <a:spLocks noGrp="1"/>
          </p:cNvSpPr>
          <p:nvPr>
            <p:ph type="ctrTitle"/>
          </p:nvPr>
        </p:nvSpPr>
        <p:spPr>
          <a:xfrm>
            <a:off x="1524000" y="1185971"/>
            <a:ext cx="9144000" cy="2387600"/>
          </a:xfrm>
        </p:spPr>
        <p:txBody>
          <a:bodyPr>
            <a:normAutofit fontScale="90000"/>
          </a:bodyPr>
          <a:lstStyle/>
          <a:p>
            <a:r>
              <a:rPr lang="zh-CN" altLang="en-US" dirty="0">
                <a:latin typeface="楷体" panose="02010609060101010101" pitchFamily="49" charset="-122"/>
                <a:ea typeface="楷体" panose="02010609060101010101" pitchFamily="49" charset="-122"/>
              </a:rPr>
              <a:t>强化学习基础</a:t>
            </a:r>
            <a:br>
              <a:rPr lang="en-US" altLang="zh-CN" dirty="0">
                <a:latin typeface="楷体" panose="02010609060101010101" pitchFamily="49" charset="-122"/>
                <a:ea typeface="楷体" panose="02010609060101010101" pitchFamily="49" charset="-122"/>
              </a:rPr>
            </a:br>
            <a:r>
              <a:rPr lang="zh-CN" altLang="en-US" dirty="0">
                <a:latin typeface="楷体" panose="02010609060101010101" pitchFamily="49" charset="-122"/>
                <a:ea typeface="楷体" panose="02010609060101010101" pitchFamily="49" charset="-122"/>
              </a:rPr>
              <a:t>第</a:t>
            </a:r>
            <a:r>
              <a:rPr lang="en-US" altLang="zh-CN" dirty="0">
                <a:latin typeface="楷体" panose="02010609060101010101" pitchFamily="49" charset="-122"/>
                <a:ea typeface="楷体" panose="02010609060101010101" pitchFamily="49" charset="-122"/>
              </a:rPr>
              <a:t>1</a:t>
            </a:r>
            <a:r>
              <a:rPr lang="zh-CN" altLang="en-US">
                <a:latin typeface="楷体" panose="02010609060101010101" pitchFamily="49" charset="-122"/>
                <a:ea typeface="楷体" panose="02010609060101010101" pitchFamily="49" charset="-122"/>
              </a:rPr>
              <a:t>章 绪论</a:t>
            </a:r>
            <a:br>
              <a:rPr lang="en-US" altLang="zh-CN" dirty="0">
                <a:latin typeface="楷体" panose="02010609060101010101" pitchFamily="49" charset="-122"/>
                <a:ea typeface="楷体" panose="02010609060101010101" pitchFamily="49" charset="-122"/>
              </a:rPr>
            </a:br>
            <a:r>
              <a:rPr lang="en-US" altLang="zh-CN" sz="5400" dirty="0">
                <a:solidFill>
                  <a:srgbClr val="00B0F0"/>
                </a:solidFill>
                <a:latin typeface="楷体" panose="02010609060101010101" pitchFamily="49" charset="-122"/>
                <a:ea typeface="楷体" panose="02010609060101010101" pitchFamily="49" charset="-122"/>
              </a:rPr>
              <a:t>1.2-</a:t>
            </a:r>
            <a:r>
              <a:rPr lang="zh-CN" altLang="en-US" sz="5400" dirty="0">
                <a:solidFill>
                  <a:srgbClr val="00B0F0"/>
                </a:solidFill>
                <a:latin typeface="楷体" panose="02010609060101010101" pitchFamily="49" charset="-122"/>
                <a:ea typeface="楷体" panose="02010609060101010101" pitchFamily="49" charset="-122"/>
              </a:rPr>
              <a:t>强化学习的概念</a:t>
            </a:r>
            <a:endParaRPr lang="zh-CN" altLang="en-US" dirty="0">
              <a:solidFill>
                <a:srgbClr val="00B0F0"/>
              </a:solidFill>
              <a:latin typeface="楷体" panose="02010609060101010101" pitchFamily="49" charset="-122"/>
              <a:ea typeface="楷体" panose="02010609060101010101" pitchFamily="49" charset="-122"/>
            </a:endParaRPr>
          </a:p>
        </p:txBody>
      </p:sp>
      <p:sp>
        <p:nvSpPr>
          <p:cNvPr id="3" name="副标题 2">
            <a:extLst>
              <a:ext uri="{FF2B5EF4-FFF2-40B4-BE49-F238E27FC236}">
                <a16:creationId xmlns:a16="http://schemas.microsoft.com/office/drawing/2014/main" id="{9D152726-6704-4CE5-A36D-C471596E4EC6}"/>
              </a:ext>
            </a:extLst>
          </p:cNvPr>
          <p:cNvSpPr>
            <a:spLocks noGrp="1"/>
          </p:cNvSpPr>
          <p:nvPr>
            <p:ph type="subTitle" idx="1"/>
          </p:nvPr>
        </p:nvSpPr>
        <p:spPr>
          <a:xfrm>
            <a:off x="1524000" y="3665646"/>
            <a:ext cx="9144000" cy="1655762"/>
          </a:xfrm>
        </p:spPr>
        <p:txBody>
          <a:bodyPr/>
          <a:lstStyle/>
          <a:p>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吴贺俊</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中山大学</a:t>
            </a:r>
          </a:p>
        </p:txBody>
      </p:sp>
    </p:spTree>
    <p:extLst>
      <p:ext uri="{BB962C8B-B14F-4D97-AF65-F5344CB8AC3E}">
        <p14:creationId xmlns:p14="http://schemas.microsoft.com/office/powerpoint/2010/main" val="774599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2CA91D-14C9-4B7B-B270-5F67938711DD}"/>
              </a:ext>
            </a:extLst>
          </p:cNvPr>
          <p:cNvSpPr>
            <a:spLocks noGrp="1"/>
          </p:cNvSpPr>
          <p:nvPr>
            <p:ph type="title"/>
          </p:nvPr>
        </p:nvSpPr>
        <p:spPr/>
        <p:txBody>
          <a:bodyPr/>
          <a:lstStyle/>
          <a:p>
            <a:r>
              <a:rPr lang="zh-CN" altLang="en-US" dirty="0"/>
              <a:t>强化学习的历史</a:t>
            </a:r>
          </a:p>
        </p:txBody>
      </p:sp>
      <p:sp>
        <p:nvSpPr>
          <p:cNvPr id="3" name="内容占位符 2">
            <a:extLst>
              <a:ext uri="{FF2B5EF4-FFF2-40B4-BE49-F238E27FC236}">
                <a16:creationId xmlns:a16="http://schemas.microsoft.com/office/drawing/2014/main" id="{F770F408-271E-4621-B23F-E5B7C101EFBE}"/>
              </a:ext>
            </a:extLst>
          </p:cNvPr>
          <p:cNvSpPr>
            <a:spLocks noGrp="1"/>
          </p:cNvSpPr>
          <p:nvPr>
            <p:ph idx="1"/>
          </p:nvPr>
        </p:nvSpPr>
        <p:spPr/>
        <p:txBody>
          <a:bodyPr/>
          <a:lstStyle/>
          <a:p>
            <a:r>
              <a:rPr lang="zh-CN" altLang="en-US" dirty="0"/>
              <a:t>视频</a:t>
            </a:r>
          </a:p>
        </p:txBody>
      </p:sp>
    </p:spTree>
    <p:extLst>
      <p:ext uri="{BB962C8B-B14F-4D97-AF65-F5344CB8AC3E}">
        <p14:creationId xmlns:p14="http://schemas.microsoft.com/office/powerpoint/2010/main" val="3051726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0DFC52-9BCE-4FAE-9C5C-C020F52570B5}"/>
              </a:ext>
            </a:extLst>
          </p:cNvPr>
          <p:cNvSpPr>
            <a:spLocks noGrp="1"/>
          </p:cNvSpPr>
          <p:nvPr>
            <p:ph type="title"/>
          </p:nvPr>
        </p:nvSpPr>
        <p:spPr/>
        <p:txBody>
          <a:bodyPr/>
          <a:lstStyle/>
          <a:p>
            <a:r>
              <a:rPr lang="zh-CN" altLang="en-US" dirty="0"/>
              <a:t>一、什么是强化学习</a:t>
            </a:r>
            <a:endParaRPr lang="zh-CN" altLang="en-US" dirty="0">
              <a:latin typeface="楷体" panose="02010609060101010101" pitchFamily="49" charset="-122"/>
              <a:ea typeface="楷体" panose="02010609060101010101" pitchFamily="49" charset="-122"/>
            </a:endParaRPr>
          </a:p>
        </p:txBody>
      </p:sp>
      <p:sp>
        <p:nvSpPr>
          <p:cNvPr id="3" name="内容占位符 2">
            <a:extLst>
              <a:ext uri="{FF2B5EF4-FFF2-40B4-BE49-F238E27FC236}">
                <a16:creationId xmlns:a16="http://schemas.microsoft.com/office/drawing/2014/main" id="{B1071808-3B30-40B6-866B-3D6E0E8D4F42}"/>
              </a:ext>
            </a:extLst>
          </p:cNvPr>
          <p:cNvSpPr>
            <a:spLocks noGrp="1"/>
          </p:cNvSpPr>
          <p:nvPr>
            <p:ph idx="1"/>
          </p:nvPr>
        </p:nvSpPr>
        <p:spPr>
          <a:xfrm>
            <a:off x="838199" y="1825625"/>
            <a:ext cx="10882023" cy="4351338"/>
          </a:xfrm>
        </p:spPr>
        <p:txBody>
          <a:bodyPr/>
          <a:lstStyle/>
          <a:p>
            <a:r>
              <a:rPr lang="zh-CN" altLang="en-US" dirty="0"/>
              <a:t>强化学习：侧重于从目标导向的交互中学习。</a:t>
            </a:r>
            <a:endParaRPr lang="en-US" altLang="zh-CN" dirty="0"/>
          </a:p>
          <a:p>
            <a:pPr lvl="1"/>
            <a:r>
              <a:rPr lang="zh-CN" altLang="en-US" dirty="0"/>
              <a:t>举例：婴儿学步，学骑自行车</a:t>
            </a:r>
            <a:r>
              <a:rPr lang="en-US" altLang="zh-CN" dirty="0"/>
              <a:t>…</a:t>
            </a:r>
          </a:p>
          <a:p>
            <a:r>
              <a:rPr lang="zh-CN" altLang="en-US" dirty="0"/>
              <a:t>强化学习算法：</a:t>
            </a:r>
            <a:endParaRPr lang="en-US" altLang="zh-CN" dirty="0"/>
          </a:p>
          <a:p>
            <a:pPr lvl="1"/>
            <a:r>
              <a:rPr lang="zh-CN" altLang="en-US" dirty="0"/>
              <a:t>输入</a:t>
            </a:r>
            <a:r>
              <a:rPr lang="en-US" altLang="zh-CN" dirty="0"/>
              <a:t>---</a:t>
            </a:r>
            <a:r>
              <a:rPr lang="zh-CN" altLang="en-US" dirty="0"/>
              <a:t>状态集合、动作集合、奖励值（离目标越近奖励越大）、环境模型、主角模型（智能体）</a:t>
            </a:r>
            <a:endParaRPr lang="en-US" altLang="zh-CN" dirty="0"/>
          </a:p>
          <a:p>
            <a:pPr lvl="1"/>
            <a:r>
              <a:rPr lang="zh-CN" altLang="en-US" dirty="0"/>
              <a:t>输出</a:t>
            </a:r>
            <a:r>
              <a:rPr lang="en-US" altLang="zh-CN" dirty="0"/>
              <a:t>---</a:t>
            </a:r>
            <a:r>
              <a:rPr lang="zh-CN" altLang="en-US" dirty="0"/>
              <a:t>获取从任务开始到任务结束过程中每一步的动作序列。</a:t>
            </a:r>
            <a:endParaRPr lang="en-US" altLang="zh-CN" dirty="0"/>
          </a:p>
          <a:p>
            <a:r>
              <a:rPr lang="zh-CN" altLang="en-US" dirty="0"/>
              <a:t>求解问题的模型：马尔可夫决策过程（</a:t>
            </a:r>
            <a:r>
              <a:rPr lang="en-US" altLang="zh-CN" dirty="0"/>
              <a:t>MDP</a:t>
            </a:r>
            <a:r>
              <a:rPr lang="zh-CN" altLang="en-US" dirty="0"/>
              <a:t>）</a:t>
            </a:r>
            <a:endParaRPr lang="en-US" altLang="zh-CN" dirty="0"/>
          </a:p>
          <a:p>
            <a:pPr lvl="1"/>
            <a:r>
              <a:rPr lang="en-US" altLang="zh-CN" dirty="0"/>
              <a:t>MDP</a:t>
            </a:r>
            <a:r>
              <a:rPr lang="zh-CN" altLang="en-US" dirty="0"/>
              <a:t>三要素</a:t>
            </a:r>
            <a:r>
              <a:rPr lang="en-US" altLang="zh-CN" dirty="0"/>
              <a:t>---</a:t>
            </a:r>
            <a:r>
              <a:rPr lang="zh-CN" altLang="en-US" dirty="0"/>
              <a:t>感知、动作、目标</a:t>
            </a:r>
            <a:endParaRPr lang="en-US" altLang="zh-CN" dirty="0"/>
          </a:p>
          <a:p>
            <a:r>
              <a:rPr lang="zh-CN" altLang="en-US" dirty="0"/>
              <a:t>机器学习三种范式：监督、无监督、强化学习</a:t>
            </a:r>
            <a:endParaRPr lang="en-US" altLang="zh-CN" dirty="0"/>
          </a:p>
        </p:txBody>
      </p:sp>
    </p:spTree>
    <p:extLst>
      <p:ext uri="{BB962C8B-B14F-4D97-AF65-F5344CB8AC3E}">
        <p14:creationId xmlns:p14="http://schemas.microsoft.com/office/powerpoint/2010/main" val="3745337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216F5-788D-4DE1-AE70-38258C365921}"/>
              </a:ext>
            </a:extLst>
          </p:cNvPr>
          <p:cNvSpPr>
            <a:spLocks noGrp="1"/>
          </p:cNvSpPr>
          <p:nvPr>
            <p:ph type="title"/>
          </p:nvPr>
        </p:nvSpPr>
        <p:spPr>
          <a:xfrm>
            <a:off x="838199" y="365125"/>
            <a:ext cx="11010499" cy="1325563"/>
          </a:xfrm>
        </p:spPr>
        <p:txBody>
          <a:bodyPr/>
          <a:lstStyle/>
          <a:p>
            <a:r>
              <a:rPr lang="zh-CN" altLang="en-US" dirty="0">
                <a:latin typeface="Helvetica" panose="020B0604020202020204" pitchFamily="34" charset="0"/>
                <a:cs typeface="Helvetica" panose="020B0604020202020204" pitchFamily="34" charset="0"/>
              </a:rPr>
              <a:t>二、强化学习方法的特点</a:t>
            </a:r>
          </a:p>
        </p:txBody>
      </p:sp>
      <p:sp>
        <p:nvSpPr>
          <p:cNvPr id="3" name="内容占位符 2">
            <a:extLst>
              <a:ext uri="{FF2B5EF4-FFF2-40B4-BE49-F238E27FC236}">
                <a16:creationId xmlns:a16="http://schemas.microsoft.com/office/drawing/2014/main" id="{2D988F33-25DE-4EB2-8223-2CA506A27531}"/>
              </a:ext>
            </a:extLst>
          </p:cNvPr>
          <p:cNvSpPr>
            <a:spLocks noGrp="1"/>
          </p:cNvSpPr>
          <p:nvPr>
            <p:ph idx="1"/>
          </p:nvPr>
        </p:nvSpPr>
        <p:spPr/>
        <p:txBody>
          <a:bodyPr>
            <a:normAutofit lnSpcReduction="10000"/>
          </a:bodyPr>
          <a:lstStyle/>
          <a:p>
            <a:r>
              <a:rPr lang="zh-CN" altLang="en-US" dirty="0"/>
              <a:t>三大特征</a:t>
            </a:r>
            <a:endParaRPr lang="en-US" altLang="zh-CN" dirty="0"/>
          </a:p>
          <a:p>
            <a:pPr lvl="1"/>
            <a:r>
              <a:rPr lang="zh-CN" altLang="en-US" dirty="0"/>
              <a:t>试错、延误报酬、长期目标</a:t>
            </a:r>
            <a:endParaRPr lang="en-US" altLang="zh-CN" dirty="0"/>
          </a:p>
          <a:p>
            <a:r>
              <a:rPr lang="zh-CN" altLang="en-US" dirty="0"/>
              <a:t>关键特征</a:t>
            </a:r>
            <a:endParaRPr lang="en-US" altLang="zh-CN" dirty="0"/>
          </a:p>
          <a:p>
            <a:pPr lvl="1"/>
            <a:r>
              <a:rPr lang="zh-CN" altLang="en-US" dirty="0"/>
              <a:t>明确考虑了学习的整个问题。</a:t>
            </a:r>
            <a:endParaRPr lang="en-US" altLang="zh-CN" dirty="0"/>
          </a:p>
          <a:p>
            <a:r>
              <a:rPr lang="zh-CN" altLang="en-US" dirty="0">
                <a:latin typeface="楷体" panose="02010609060101010101" pitchFamily="49" charset="-122"/>
              </a:rPr>
              <a:t>特有挑战</a:t>
            </a:r>
            <a:endParaRPr lang="en-US" altLang="zh-CN" dirty="0">
              <a:latin typeface="楷体" panose="02010609060101010101" pitchFamily="49" charset="-122"/>
            </a:endParaRPr>
          </a:p>
          <a:p>
            <a:pPr lvl="1"/>
            <a:r>
              <a:rPr lang="zh-CN" altLang="en-US" dirty="0">
                <a:latin typeface="楷体" panose="02010609060101010101" pitchFamily="49" charset="-122"/>
              </a:rPr>
              <a:t>探索和开发 </a:t>
            </a:r>
            <a:r>
              <a:rPr lang="en-US" altLang="zh-CN" dirty="0">
                <a:latin typeface="Helvetica" panose="020B0604020202020204" pitchFamily="34" charset="0"/>
                <a:cs typeface="Helvetica" panose="020B0604020202020204" pitchFamily="34" charset="0"/>
              </a:rPr>
              <a:t>exploration and exploitation</a:t>
            </a:r>
            <a:r>
              <a:rPr lang="zh-CN" altLang="en-US" dirty="0">
                <a:latin typeface="Helvetica" panose="020B0604020202020204" pitchFamily="34" charset="0"/>
                <a:cs typeface="Helvetica" panose="020B0604020202020204" pitchFamily="34" charset="0"/>
              </a:rPr>
              <a:t>：</a:t>
            </a:r>
            <a:r>
              <a:rPr lang="zh-CN" altLang="en-US" dirty="0"/>
              <a:t>短期目标和长期目标的权衡</a:t>
            </a:r>
            <a:endParaRPr lang="en-US" altLang="zh-CN" dirty="0">
              <a:latin typeface="Helvetica" panose="020B0604020202020204" pitchFamily="34" charset="0"/>
              <a:cs typeface="Helvetica" panose="020B0604020202020204" pitchFamily="34" charset="0"/>
            </a:endParaRPr>
          </a:p>
          <a:p>
            <a:r>
              <a:rPr lang="zh-CN" altLang="en-US" dirty="0"/>
              <a:t>学科互动</a:t>
            </a:r>
            <a:endParaRPr lang="en-US" altLang="zh-CN" dirty="0"/>
          </a:p>
          <a:p>
            <a:pPr lvl="1"/>
            <a:r>
              <a:rPr lang="zh-CN" altLang="en-US" dirty="0"/>
              <a:t>心理学</a:t>
            </a:r>
            <a:endParaRPr lang="en-US" altLang="zh-CN" dirty="0"/>
          </a:p>
          <a:p>
            <a:pPr lvl="1"/>
            <a:r>
              <a:rPr lang="zh-CN" altLang="en-US" dirty="0"/>
              <a:t>神经科学</a:t>
            </a:r>
            <a:endParaRPr lang="en-US" altLang="zh-CN" dirty="0"/>
          </a:p>
          <a:p>
            <a:pPr lvl="1"/>
            <a:r>
              <a:rPr lang="zh-CN" altLang="en-US" dirty="0"/>
              <a:t>运筹学和控制论</a:t>
            </a:r>
          </a:p>
          <a:p>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603023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C76594-B08C-4297-AC06-B8E4C5EECD5D}"/>
              </a:ext>
            </a:extLst>
          </p:cNvPr>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三、实例说明</a:t>
            </a:r>
          </a:p>
        </p:txBody>
      </p:sp>
      <p:sp>
        <p:nvSpPr>
          <p:cNvPr id="3" name="内容占位符 2">
            <a:extLst>
              <a:ext uri="{FF2B5EF4-FFF2-40B4-BE49-F238E27FC236}">
                <a16:creationId xmlns:a16="http://schemas.microsoft.com/office/drawing/2014/main" id="{A5740976-EF47-438D-96C1-346DC0F41898}"/>
              </a:ext>
            </a:extLst>
          </p:cNvPr>
          <p:cNvSpPr>
            <a:spLocks noGrp="1"/>
          </p:cNvSpPr>
          <p:nvPr>
            <p:ph idx="1"/>
          </p:nvPr>
        </p:nvSpPr>
        <p:spPr/>
        <p:txBody>
          <a:bodyPr>
            <a:normAutofit lnSpcReduction="10000"/>
          </a:bodyPr>
          <a:lstStyle/>
          <a:p>
            <a:r>
              <a:rPr lang="zh-CN" altLang="en-US" dirty="0">
                <a:latin typeface="楷体" panose="02010609060101010101" pitchFamily="49" charset="-122"/>
                <a:ea typeface="楷体" panose="02010609060101010101" pitchFamily="49" charset="-122"/>
              </a:rPr>
              <a:t>象棋对弈</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rPr>
              <a:t>直接、直观判断下一步走棋</a:t>
            </a:r>
            <a:endParaRPr lang="en-US" altLang="zh-CN" dirty="0">
              <a:latin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计划并考虑对手可能的棋着确定下一步走棋</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收垃圾的移动机器人</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rPr>
              <a:t>寻找垃圾</a:t>
            </a:r>
            <a:endParaRPr lang="en-US" altLang="zh-CN" dirty="0">
              <a:latin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回到充电站</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rPr>
              <a:t>做早餐的机器人</a:t>
            </a:r>
            <a:endParaRPr lang="en-US" altLang="zh-CN" dirty="0">
              <a:latin typeface="楷体" panose="02010609060101010101" pitchFamily="49" charset="-122"/>
            </a:endParaRPr>
          </a:p>
          <a:p>
            <a:pPr lvl="1"/>
            <a:r>
              <a:rPr lang="zh-CN" altLang="en-US" dirty="0">
                <a:latin typeface="楷体" panose="02010609060101010101" pitchFamily="49" charset="-122"/>
              </a:rPr>
              <a:t>走到橱柜，打开它，选择一个谷物盒，然后拿起，抓紧并取回盒子。</a:t>
            </a:r>
            <a:endParaRPr lang="en-US" altLang="zh-CN" dirty="0">
              <a:latin typeface="楷体" panose="02010609060101010101" pitchFamily="49" charset="-122"/>
            </a:endParaRPr>
          </a:p>
          <a:p>
            <a:pPr lvl="1"/>
            <a:r>
              <a:rPr lang="en-US" altLang="zh-CN" dirty="0">
                <a:latin typeface="楷体" panose="02010609060101010101" pitchFamily="49" charset="-122"/>
                <a:ea typeface="楷体" panose="02010609060101010101" pitchFamily="49" charset="-122"/>
              </a:rPr>
              <a:t>…</a:t>
            </a:r>
          </a:p>
          <a:p>
            <a:r>
              <a:rPr lang="en-US" altLang="zh-CN" dirty="0">
                <a:latin typeface="楷体" panose="02010609060101010101" pitchFamily="49" charset="-122"/>
              </a:rPr>
              <a:t>…</a:t>
            </a:r>
          </a:p>
          <a:p>
            <a:endParaRPr lang="en-US" altLang="zh-CN" dirty="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11926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74D15F-DBB3-48FF-9CE7-E8E01DC59EAC}"/>
              </a:ext>
            </a:extLst>
          </p:cNvPr>
          <p:cNvSpPr>
            <a:spLocks noGrp="1"/>
          </p:cNvSpPr>
          <p:nvPr>
            <p:ph type="title"/>
          </p:nvPr>
        </p:nvSpPr>
        <p:spPr/>
        <p:txBody>
          <a:bodyPr/>
          <a:lstStyle/>
          <a:p>
            <a:r>
              <a:rPr lang="zh-CN" altLang="en-US" dirty="0"/>
              <a:t>实例分析</a:t>
            </a:r>
          </a:p>
        </p:txBody>
      </p:sp>
      <p:sp>
        <p:nvSpPr>
          <p:cNvPr id="3" name="内容占位符 2">
            <a:extLst>
              <a:ext uri="{FF2B5EF4-FFF2-40B4-BE49-F238E27FC236}">
                <a16:creationId xmlns:a16="http://schemas.microsoft.com/office/drawing/2014/main" id="{8943BE28-1B68-42C9-BF3F-2022ADEE259A}"/>
              </a:ext>
            </a:extLst>
          </p:cNvPr>
          <p:cNvSpPr>
            <a:spLocks noGrp="1"/>
          </p:cNvSpPr>
          <p:nvPr>
            <p:ph idx="1"/>
          </p:nvPr>
        </p:nvSpPr>
        <p:spPr/>
        <p:txBody>
          <a:bodyPr>
            <a:normAutofit lnSpcReduction="10000"/>
          </a:bodyPr>
          <a:lstStyle/>
          <a:p>
            <a:r>
              <a:rPr lang="zh-CN" altLang="en-US" dirty="0"/>
              <a:t>必要环节</a:t>
            </a:r>
            <a:endParaRPr lang="en-US" altLang="zh-CN" dirty="0"/>
          </a:p>
          <a:p>
            <a:pPr lvl="1"/>
            <a:r>
              <a:rPr lang="zh-CN" altLang="en-US" dirty="0">
                <a:solidFill>
                  <a:srgbClr val="FF0000"/>
                </a:solidFill>
              </a:rPr>
              <a:t>交互、目标、观察、决策</a:t>
            </a:r>
            <a:endParaRPr lang="en-US" altLang="zh-CN" dirty="0">
              <a:solidFill>
                <a:srgbClr val="FF0000"/>
              </a:solidFill>
            </a:endParaRPr>
          </a:p>
          <a:p>
            <a:r>
              <a:rPr lang="zh-CN" altLang="en-US" dirty="0"/>
              <a:t>动作影响未来环境状态</a:t>
            </a:r>
            <a:endParaRPr lang="en-US" altLang="zh-CN" dirty="0"/>
          </a:p>
          <a:p>
            <a:pPr lvl="1"/>
            <a:r>
              <a:rPr lang="zh-CN" altLang="en-US" dirty="0"/>
              <a:t>下一个国际象棋的位置</a:t>
            </a:r>
            <a:endParaRPr lang="en-US" altLang="zh-CN" dirty="0"/>
          </a:p>
          <a:p>
            <a:pPr lvl="1"/>
            <a:r>
              <a:rPr lang="zh-CN" altLang="en-US" dirty="0"/>
              <a:t>机器人的电量</a:t>
            </a:r>
            <a:endParaRPr lang="en-US" altLang="zh-CN" dirty="0"/>
          </a:p>
          <a:p>
            <a:pPr lvl="1"/>
            <a:r>
              <a:rPr lang="zh-CN" altLang="en-US" dirty="0"/>
              <a:t>机器人下一步的位置</a:t>
            </a:r>
            <a:endParaRPr lang="en-US" altLang="zh-CN" dirty="0"/>
          </a:p>
          <a:p>
            <a:r>
              <a:rPr lang="zh-CN" altLang="en-US" dirty="0"/>
              <a:t>不确定性</a:t>
            </a:r>
            <a:endParaRPr lang="en-US" altLang="zh-CN" dirty="0"/>
          </a:p>
          <a:p>
            <a:pPr lvl="1"/>
            <a:r>
              <a:rPr lang="zh-CN" altLang="en-US" dirty="0"/>
              <a:t>动作效果不完全预知</a:t>
            </a:r>
            <a:endParaRPr lang="en-US" altLang="zh-CN" dirty="0"/>
          </a:p>
          <a:p>
            <a:pPr lvl="1"/>
            <a:r>
              <a:rPr lang="zh-CN" altLang="en-US" dirty="0"/>
              <a:t>不确定环境</a:t>
            </a:r>
            <a:endParaRPr lang="en-US" altLang="zh-CN" dirty="0"/>
          </a:p>
          <a:p>
            <a:r>
              <a:rPr lang="zh-CN" altLang="en-US" dirty="0"/>
              <a:t>学习提高</a:t>
            </a:r>
            <a:endParaRPr lang="en-US" altLang="zh-CN" dirty="0"/>
          </a:p>
          <a:p>
            <a:pPr lvl="1"/>
            <a:r>
              <a:rPr lang="zh-CN" altLang="en-US" dirty="0"/>
              <a:t>审视过去的动作，改善以后的表现</a:t>
            </a:r>
          </a:p>
          <a:p>
            <a:pPr marL="0" indent="0">
              <a:buNone/>
            </a:pPr>
            <a:endParaRPr lang="zh-CN" altLang="en-US" dirty="0"/>
          </a:p>
        </p:txBody>
      </p:sp>
    </p:spTree>
    <p:extLst>
      <p:ext uri="{BB962C8B-B14F-4D97-AF65-F5344CB8AC3E}">
        <p14:creationId xmlns:p14="http://schemas.microsoft.com/office/powerpoint/2010/main" val="3795134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D8E885-80D2-4EC8-82C8-EBE9B247DE71}"/>
              </a:ext>
            </a:extLst>
          </p:cNvPr>
          <p:cNvSpPr>
            <a:spLocks noGrp="1"/>
          </p:cNvSpPr>
          <p:nvPr>
            <p:ph type="title"/>
          </p:nvPr>
        </p:nvSpPr>
        <p:spPr/>
        <p:txBody>
          <a:bodyPr/>
          <a:lstStyle/>
          <a:p>
            <a:r>
              <a:rPr lang="zh-CN" altLang="en-US" dirty="0"/>
              <a:t>四、强化学习的要素</a:t>
            </a:r>
          </a:p>
        </p:txBody>
      </p:sp>
      <p:sp>
        <p:nvSpPr>
          <p:cNvPr id="3" name="内容占位符 2">
            <a:extLst>
              <a:ext uri="{FF2B5EF4-FFF2-40B4-BE49-F238E27FC236}">
                <a16:creationId xmlns:a16="http://schemas.microsoft.com/office/drawing/2014/main" id="{2B42CB37-7595-470C-8E12-58D17DDECB4D}"/>
              </a:ext>
            </a:extLst>
          </p:cNvPr>
          <p:cNvSpPr>
            <a:spLocks noGrp="1"/>
          </p:cNvSpPr>
          <p:nvPr>
            <p:ph idx="1"/>
          </p:nvPr>
        </p:nvSpPr>
        <p:spPr/>
        <p:txBody>
          <a:bodyPr>
            <a:normAutofit/>
          </a:bodyPr>
          <a:lstStyle/>
          <a:p>
            <a:r>
              <a:rPr lang="zh-CN" altLang="en-US" dirty="0"/>
              <a:t>策略：智能体在某时间的行为</a:t>
            </a:r>
            <a:endParaRPr lang="en-US" altLang="zh-CN" dirty="0"/>
          </a:p>
          <a:p>
            <a:r>
              <a:rPr lang="zh-CN" altLang="en-US" dirty="0"/>
              <a:t>奖励信号：环境向智能体发送的评价</a:t>
            </a:r>
            <a:endParaRPr lang="en-US" altLang="zh-CN" dirty="0"/>
          </a:p>
          <a:p>
            <a:r>
              <a:rPr lang="zh-CN" altLang="en-US" dirty="0"/>
              <a:t>价值函数：奖励信号在即时意义上指示了什么，而价值函数则指明了从长远来看，什么是好的。</a:t>
            </a:r>
            <a:endParaRPr lang="en-US" altLang="zh-CN" dirty="0"/>
          </a:p>
          <a:p>
            <a:r>
              <a:rPr lang="zh-CN" altLang="en-US" dirty="0"/>
              <a:t>环境模型（可选）：环境的具体表现，给定状态和动作，模型可能会预测结果的下一个状态和下一个奖励。</a:t>
            </a:r>
            <a:endParaRPr lang="en-US" altLang="zh-CN" dirty="0"/>
          </a:p>
          <a:p>
            <a:pPr lvl="1"/>
            <a:r>
              <a:rPr lang="zh-CN" altLang="en-US" dirty="0"/>
              <a:t>有模型：模型用于计划，通过该模型我们可以考虑可能的未来情况来决定采取行动的任何方式</a:t>
            </a:r>
            <a:endParaRPr lang="en-US" altLang="zh-CN" dirty="0"/>
          </a:p>
          <a:p>
            <a:pPr lvl="1"/>
            <a:r>
              <a:rPr lang="zh-CN" altLang="en-US" dirty="0"/>
              <a:t>无模型：反复试验</a:t>
            </a:r>
            <a:endParaRPr lang="en-US" altLang="zh-CN" dirty="0"/>
          </a:p>
          <a:p>
            <a:pPr lvl="1"/>
            <a:endParaRPr lang="zh-CN" altLang="en-US" dirty="0"/>
          </a:p>
        </p:txBody>
      </p:sp>
    </p:spTree>
    <p:extLst>
      <p:ext uri="{BB962C8B-B14F-4D97-AF65-F5344CB8AC3E}">
        <p14:creationId xmlns:p14="http://schemas.microsoft.com/office/powerpoint/2010/main" val="2842787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7A2433-E3E7-453A-9BE0-7A6B09A41300}"/>
              </a:ext>
            </a:extLst>
          </p:cNvPr>
          <p:cNvSpPr>
            <a:spLocks noGrp="1"/>
          </p:cNvSpPr>
          <p:nvPr>
            <p:ph type="title"/>
          </p:nvPr>
        </p:nvSpPr>
        <p:spPr/>
        <p:txBody>
          <a:bodyPr/>
          <a:lstStyle/>
          <a:p>
            <a:r>
              <a:rPr lang="zh-CN" altLang="en-US" dirty="0"/>
              <a:t>五、当前强化学习的局限和应用范围</a:t>
            </a:r>
          </a:p>
        </p:txBody>
      </p:sp>
      <p:sp>
        <p:nvSpPr>
          <p:cNvPr id="3" name="内容占位符 2">
            <a:extLst>
              <a:ext uri="{FF2B5EF4-FFF2-40B4-BE49-F238E27FC236}">
                <a16:creationId xmlns:a16="http://schemas.microsoft.com/office/drawing/2014/main" id="{EC69185A-2B56-4D7F-9588-469A08F7BE38}"/>
              </a:ext>
            </a:extLst>
          </p:cNvPr>
          <p:cNvSpPr>
            <a:spLocks noGrp="1"/>
          </p:cNvSpPr>
          <p:nvPr>
            <p:ph idx="1"/>
          </p:nvPr>
        </p:nvSpPr>
        <p:spPr>
          <a:xfrm>
            <a:off x="838199" y="1825625"/>
            <a:ext cx="11353801" cy="4351338"/>
          </a:xfrm>
        </p:spPr>
        <p:txBody>
          <a:bodyPr>
            <a:normAutofit/>
          </a:bodyPr>
          <a:lstStyle/>
          <a:p>
            <a:r>
              <a:rPr lang="zh-CN" altLang="en-US" dirty="0"/>
              <a:t>强化学习依赖状态的概念</a:t>
            </a:r>
            <a:endParaRPr lang="en-US" altLang="zh-CN" dirty="0"/>
          </a:p>
          <a:p>
            <a:pPr lvl="1"/>
            <a:r>
              <a:rPr lang="zh-CN" altLang="en-US" dirty="0"/>
              <a:t>非正式场合，可将状态视为在某时刻传递给智能体的“环境是啥样？”的信号</a:t>
            </a:r>
            <a:endParaRPr lang="en-US" altLang="zh-CN" dirty="0"/>
          </a:p>
          <a:p>
            <a:r>
              <a:rPr lang="zh-CN" altLang="en-US" dirty="0"/>
              <a:t>进化方法和强化学习应用比较（了解内容，学过进化方法和强化学习算法再比较）</a:t>
            </a:r>
            <a:endParaRPr lang="en-US" altLang="zh-CN" dirty="0"/>
          </a:p>
          <a:p>
            <a:pPr lvl="1"/>
            <a:r>
              <a:rPr lang="zh-CN" altLang="en-US" dirty="0"/>
              <a:t>很多强化学习方法都估计一个值函数（最大化估计该值函数）去求解最优策略其他方法：遗传算法，遗传编程，模拟退火和其他优化方法有时也可以用于这样的问题。比如，如果策略空间足够小，或可以结构化，进化方法可能是有效的。</a:t>
            </a:r>
            <a:endParaRPr lang="en-US" altLang="zh-CN" dirty="0"/>
          </a:p>
          <a:p>
            <a:pPr lvl="1"/>
            <a:r>
              <a:rPr lang="zh-CN" altLang="en-US" dirty="0"/>
              <a:t>进化学习比强化学习更适合那种不能感知环境所有状态的情形。</a:t>
            </a:r>
            <a:endParaRPr lang="en-US" altLang="zh-CN" dirty="0"/>
          </a:p>
          <a:p>
            <a:endParaRPr lang="en-US" altLang="zh-CN" dirty="0"/>
          </a:p>
          <a:p>
            <a:endParaRPr lang="en-US" altLang="zh-CN" dirty="0"/>
          </a:p>
          <a:p>
            <a:pPr lvl="1"/>
            <a:endParaRPr lang="zh-CN" altLang="en-US" dirty="0"/>
          </a:p>
        </p:txBody>
      </p:sp>
    </p:spTree>
    <p:extLst>
      <p:ext uri="{BB962C8B-B14F-4D97-AF65-F5344CB8AC3E}">
        <p14:creationId xmlns:p14="http://schemas.microsoft.com/office/powerpoint/2010/main" val="3242481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D5A00-D605-4BB6-99D8-3A9ED55DC26A}"/>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66A2ECAF-689D-464A-A2E1-83CB85FCA62C}"/>
              </a:ext>
            </a:extLst>
          </p:cNvPr>
          <p:cNvSpPr>
            <a:spLocks noGrp="1"/>
          </p:cNvSpPr>
          <p:nvPr>
            <p:ph idx="1"/>
          </p:nvPr>
        </p:nvSpPr>
        <p:spPr/>
        <p:txBody>
          <a:bodyPr>
            <a:normAutofit lnSpcReduction="10000"/>
          </a:bodyPr>
          <a:lstStyle/>
          <a:p>
            <a:r>
              <a:rPr lang="zh-CN" altLang="en-US" sz="3200" dirty="0"/>
              <a:t>强化学习是一种理解和自动化目标导向的计算方法学习和决策。</a:t>
            </a:r>
            <a:endParaRPr lang="en-US" altLang="zh-CN" sz="3200" dirty="0"/>
          </a:p>
          <a:p>
            <a:pPr lvl="1"/>
            <a:r>
              <a:rPr lang="zh-CN" altLang="en-US" sz="2800" dirty="0"/>
              <a:t>与其他计算和机器学习方法的重要区别是：智能体在环境中试探，与环境交互，感知环境的状态和反馈，从中学到经验。</a:t>
            </a:r>
            <a:endParaRPr lang="en-US" altLang="zh-CN" sz="2800" dirty="0"/>
          </a:p>
          <a:p>
            <a:pPr lvl="1"/>
            <a:r>
              <a:rPr lang="zh-CN" altLang="en-US" sz="2800" dirty="0"/>
              <a:t>不依赖示范监督</a:t>
            </a:r>
            <a:endParaRPr lang="en-US" altLang="zh-CN" sz="2800" dirty="0"/>
          </a:p>
          <a:p>
            <a:pPr lvl="1"/>
            <a:r>
              <a:rPr lang="zh-CN" altLang="en-US" sz="2800" dirty="0"/>
              <a:t>无需完整环境模型</a:t>
            </a:r>
            <a:endParaRPr lang="en-US" altLang="zh-CN" sz="2800" dirty="0"/>
          </a:p>
          <a:p>
            <a:r>
              <a:rPr lang="zh-CN" altLang="en-US" sz="3200" dirty="0"/>
              <a:t>值和值函数的使用是大多强化学习的关键特征</a:t>
            </a:r>
            <a:endParaRPr lang="en-US" altLang="zh-CN" sz="3200" dirty="0"/>
          </a:p>
          <a:p>
            <a:pPr lvl="1"/>
            <a:r>
              <a:rPr lang="zh-CN" altLang="en-US" sz="2800" dirty="0"/>
              <a:t>强化学习使用值函数，让智能体在策略空间中搜索逼近累计的最大值，一步动作对应一个值，值和值函数是动态的概念。通过值函数，使得强化学习可以更加专注于在线规划。</a:t>
            </a:r>
            <a:endParaRPr lang="en-US" altLang="zh-CN" sz="2800" dirty="0"/>
          </a:p>
          <a:p>
            <a:pPr lvl="1"/>
            <a:endParaRPr lang="zh-CN" altLang="en-US" sz="2800" dirty="0"/>
          </a:p>
        </p:txBody>
      </p:sp>
    </p:spTree>
    <p:extLst>
      <p:ext uri="{BB962C8B-B14F-4D97-AF65-F5344CB8AC3E}">
        <p14:creationId xmlns:p14="http://schemas.microsoft.com/office/powerpoint/2010/main" val="380645841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1776</TotalTime>
  <Words>668</Words>
  <Application>Microsoft Office PowerPoint</Application>
  <PresentationFormat>宽屏</PresentationFormat>
  <Paragraphs>78</Paragraphs>
  <Slides>9</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 楷体</vt:lpstr>
      <vt:lpstr>等线</vt:lpstr>
      <vt:lpstr>等线 Light</vt:lpstr>
      <vt:lpstr>楷体</vt:lpstr>
      <vt:lpstr>Arial</vt:lpstr>
      <vt:lpstr>Helvetica</vt:lpstr>
      <vt:lpstr>Office 主题​​</vt:lpstr>
      <vt:lpstr>强化学习基础 第1章 绪论 1.2-强化学习的概念</vt:lpstr>
      <vt:lpstr>强化学习的历史</vt:lpstr>
      <vt:lpstr>一、什么是强化学习</vt:lpstr>
      <vt:lpstr>二、强化学习方法的特点</vt:lpstr>
      <vt:lpstr>三、实例说明</vt:lpstr>
      <vt:lpstr>实例分析</vt:lpstr>
      <vt:lpstr>四、强化学习的要素</vt:lpstr>
      <vt:lpstr>五、当前强化学习的局限和应用范围</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强化学习基础 第一节</dc:title>
  <dc:creator>wu</dc:creator>
  <cp:lastModifiedBy>wu</cp:lastModifiedBy>
  <cp:revision>81</cp:revision>
  <dcterms:created xsi:type="dcterms:W3CDTF">2020-03-15T08:43:03Z</dcterms:created>
  <dcterms:modified xsi:type="dcterms:W3CDTF">2020-04-27T08:19:34Z</dcterms:modified>
</cp:coreProperties>
</file>