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58" r:id="rId5"/>
    <p:sldId id="261" r:id="rId6"/>
    <p:sldId id="257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2" autoAdjust="0"/>
  </p:normalViewPr>
  <p:slideViewPr>
    <p:cSldViewPr snapToGrid="0">
      <p:cViewPr varScale="1">
        <p:scale>
          <a:sx n="59" d="100"/>
          <a:sy n="59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0808789221023136"/>
          <c:w val="0.96980676328502402"/>
          <c:h val="0.564948720395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动作1的奖励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47-4437-A27C-8BF73037E6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1">
                  <c:v>5</c:v>
                </c:pt>
                <c:pt idx="7">
                  <c:v>0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47-4437-A27C-8BF73037E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奖励值</a:t>
                </a:r>
              </a:p>
            </c:rich>
          </c:tx>
          <c:layout>
            <c:manualLayout>
              <c:xMode val="edge"/>
              <c:yMode val="edge"/>
              <c:x val="0.44045897223373393"/>
              <c:y val="0.49679955081414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41409276395195127"/>
          <c:w val="0.96980676328502402"/>
          <c:h val="0.357298164792848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38-4B53-8384-15FAE88D3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38-4B53-8384-15FAE88D3D4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动作2的奖励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3">
                  <c:v>1</c:v>
                </c:pt>
                <c:pt idx="5">
                  <c:v>2</c:v>
                </c:pt>
                <c:pt idx="7">
                  <c:v>4</c:v>
                </c:pt>
                <c:pt idx="9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38-4B53-8384-15FAE88D3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奖励值</a:t>
                </a:r>
              </a:p>
            </c:rich>
          </c:tx>
          <c:layout>
            <c:manualLayout>
              <c:xMode val="edge"/>
              <c:yMode val="edge"/>
              <c:x val="0.86151160381268133"/>
              <c:y val="0.530488489612577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6.5789473684210523E-3"/>
              <c:y val="0.1445812535645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1.4250932449233595E-3"/>
          <c:y val="3.73494313703046E-3"/>
          <c:w val="0.99857490675507665"/>
          <c:h val="0.20640001414758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57517894485536303"/>
          <c:w val="0.96980676328502402"/>
          <c:h val="0.194047403254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4E-4A61-AB3F-53EBABD0EC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4E-4A61-AB3F-53EBABD0EC05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动作3的奖励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4E-4A61-AB3F-53EBABD0E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奖励值</a:t>
                </a:r>
              </a:p>
            </c:rich>
          </c:tx>
          <c:layout>
            <c:manualLayout>
              <c:xMode val="edge"/>
              <c:yMode val="edge"/>
              <c:x val="0.43388002486531291"/>
              <c:y val="0.49679955081414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25993094209658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2.7740882718607574E-2"/>
          <c:y val="3.73494313703046E-3"/>
          <c:w val="0.97068871736427675"/>
          <c:h val="0.20640001414758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动作a1的奖励次数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E3-478E-9293-042F713DEE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5">
                  <c:v>8</c:v>
                </c:pt>
                <c:pt idx="7">
                  <c:v>0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78E-9293-042F713DE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动作a3的奖励次数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12-40C9-BD55-7D3B6F43BD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2-40C9-BD55-7D3B6F43B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动作a2的奖励次数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3-4FEB-8699-478B30121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3">
                  <c:v>1</c:v>
                </c:pt>
                <c:pt idx="5">
                  <c:v>2</c:v>
                </c:pt>
                <c:pt idx="7">
                  <c:v>4</c:v>
                </c:pt>
                <c:pt idx="9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3-4FEB-8699-478B30121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在我们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臂老虎机问题中，鉴于选择了该动作； 让我们称之为行动的价值。 在时间步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选择的动作</a:t>
                </a:r>
                <a:endParaRPr lang="zh-CN" altLang="en-US" dirty="0"/>
              </a:p>
              <a:p>
                <a:r>
                  <a:rPr lang="zh-CN" altLang="en-US" dirty="0"/>
                  <a:t>为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，相应的奖励为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。 其中动作</a:t>
                </a:r>
                <a:r>
                  <a:rPr lang="en-US" altLang="zh-CN" dirty="0"/>
                  <a:t>At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都是随机变量。任意动作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的值表示为</a:t>
                </a:r>
                <a:r>
                  <a:rPr lang="en-US" altLang="zh-CN" dirty="0"/>
                  <a:t>q*a, </a:t>
                </a:r>
                <a:r>
                  <a:rPr lang="zh-CN" altLang="en-US" dirty="0"/>
                  <a:t>它是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的期望。期望的计算回忆概率论中的公式，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</a:t>
                </a:r>
                <a:r>
                  <a:rPr lang="zh-CN" altLang="zh-CN" i="0">
                    <a:latin typeface="Cambria Math" panose="02040503050406030204" pitchFamily="18" charset="0"/>
                  </a:rPr>
                  <a:t>(├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𝑟┤|𝑎)</a:t>
                </a:r>
                <a:r>
                  <a:rPr lang="zh-CN" altLang="en-US" dirty="0"/>
                  <a:t>表示条件概率， 小写字母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表示：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具体执行了小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这个动作后，智能体所获得的具体的一个奖励值为小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的概率，这个概率再乘以小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，把所有小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的概率及小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乘积都累加起来，即为期望。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66B7C29E-3DA6-4668-B0E8-BAF80A080416}"/>
              </a:ext>
            </a:extLst>
          </p:cNvPr>
          <p:cNvSpPr txBox="1">
            <a:spLocks/>
          </p:cNvSpPr>
          <p:nvPr/>
        </p:nvSpPr>
        <p:spPr>
          <a:xfrm>
            <a:off x="1524000" y="456801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吴贺俊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中山大学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DA30A61-57F7-4070-9DD0-9C8DCC35E674}"/>
              </a:ext>
            </a:extLst>
          </p:cNvPr>
          <p:cNvSpPr txBox="1">
            <a:spLocks/>
          </p:cNvSpPr>
          <p:nvPr/>
        </p:nvSpPr>
        <p:spPr>
          <a:xfrm>
            <a:off x="1524000" y="14386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2.1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多臂老虎机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臂老虎机问题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值函数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一、老虎机和</a:t>
            </a:r>
            <a:r>
              <a:rPr lang="en-US" altLang="zh-CN" dirty="0"/>
              <a:t>k</a:t>
            </a:r>
            <a:r>
              <a:rPr lang="zh-CN" altLang="en-US" dirty="0"/>
              <a:t>臂老虎机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赌场的老虎机</a:t>
            </a:r>
            <a:r>
              <a:rPr lang="en-US" altLang="zh-CN" sz="3200" dirty="0"/>
              <a:t>---</a:t>
            </a:r>
            <a:r>
              <a:rPr lang="zh-CN" altLang="en-US" sz="3200" dirty="0"/>
              <a:t>绰号叫单臂土匪（</a:t>
            </a:r>
            <a:r>
              <a:rPr lang="en-US" altLang="zh-CN" sz="3200" dirty="0"/>
              <a:t>single-armed bandit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2800" dirty="0"/>
              <a:t>即使只有一只胳膊，也会把你的钱抢走。</a:t>
            </a:r>
            <a:endParaRPr lang="en-US" altLang="zh-CN" sz="2800" dirty="0"/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臂老虎机的意思是有一排老虎机，每个机器的期望收益和期望损失不同。</a:t>
            </a:r>
            <a:endParaRPr lang="en-US" altLang="zh-CN" sz="3200" dirty="0"/>
          </a:p>
          <a:p>
            <a:pPr lvl="1"/>
            <a:r>
              <a:rPr lang="zh-CN" altLang="en-US" sz="2800" dirty="0"/>
              <a:t>你怎样做来保证你的总收益最高呢？这就是经典的多臂老虎机问题。</a:t>
            </a:r>
            <a:endParaRPr lang="en-US" altLang="zh-CN" sz="2800" dirty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二、</a:t>
            </a:r>
            <a:r>
              <a:rPr lang="en-US" altLang="zh-CN" dirty="0"/>
              <a:t>K</a:t>
            </a:r>
            <a:r>
              <a:rPr lang="zh-CN" altLang="en-US" dirty="0"/>
              <a:t>臂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老虎机的</a:t>
            </a:r>
            <a:r>
              <a:rPr lang="zh-CN" altLang="en-US" dirty="0"/>
              <a:t>不确定性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臂老虎机问题就是如何在存在不确定性的情况下，作出收益最大化的决策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臂老虎机隐含了强化学习的思想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强化学习中一个核心的权衡问题：是应该去探索（</a:t>
            </a:r>
            <a:r>
              <a:rPr lang="en-US" altLang="zh-CN" dirty="0"/>
              <a:t>exploration</a:t>
            </a:r>
            <a:r>
              <a:rPr lang="zh-CN" altLang="en-US" dirty="0"/>
              <a:t>）新的未知可能，目标是获取更高收益（也可能更低），还是应该开发利用已知策略（</a:t>
            </a:r>
            <a:r>
              <a:rPr lang="en-US" altLang="zh-CN" dirty="0"/>
              <a:t>exploitation</a:t>
            </a:r>
            <a:r>
              <a:rPr lang="zh-CN" altLang="en-US" dirty="0"/>
              <a:t>），以已知策略为基础获取最大收益？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三、值函数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直觉：为找到一个好的动作执行决策，需要给每个动作赋值：动作</a:t>
            </a:r>
            <a:r>
              <a:rPr lang="en-US" altLang="zh-CN" dirty="0"/>
              <a:t>-</a:t>
            </a:r>
            <a:r>
              <a:rPr lang="zh-CN" altLang="en-US" dirty="0"/>
              <a:t>值对 </a:t>
            </a:r>
            <a:r>
              <a:rPr lang="en-US" altLang="zh-CN" dirty="0"/>
              <a:t>/ </a:t>
            </a:r>
            <a:r>
              <a:rPr lang="zh-CN" altLang="en-US" dirty="0"/>
              <a:t>动作</a:t>
            </a:r>
            <a:r>
              <a:rPr lang="en-US" altLang="zh-CN" dirty="0"/>
              <a:t>-</a:t>
            </a:r>
            <a:r>
              <a:rPr lang="zh-CN" altLang="en-US" dirty="0"/>
              <a:t>值函数。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 err="1"/>
              <a:t>r|a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在执行</a:t>
            </a:r>
            <a:r>
              <a:rPr lang="en-US" altLang="zh-CN" dirty="0"/>
              <a:t>a</a:t>
            </a:r>
            <a:r>
              <a:rPr lang="zh-CN" altLang="en-US" dirty="0"/>
              <a:t>动作情况下观察到执行者（</a:t>
            </a:r>
            <a:r>
              <a:rPr lang="en-US" altLang="zh-CN" dirty="0"/>
              <a:t>agent</a:t>
            </a:r>
            <a:r>
              <a:rPr lang="zh-CN" altLang="en-US" dirty="0"/>
              <a:t>）获得奖励</a:t>
            </a:r>
            <a:r>
              <a:rPr lang="en-US" altLang="zh-CN" dirty="0"/>
              <a:t>r</a:t>
            </a:r>
            <a:r>
              <a:rPr lang="zh-CN" altLang="en-US" dirty="0"/>
              <a:t>的概率。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三要素： 奖励、时间步、值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46455" y="2644949"/>
                <a:ext cx="3911584" cy="1371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∈{1,…,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455" y="2644949"/>
                <a:ext cx="3911584" cy="1371273"/>
              </a:xfrm>
              <a:prstGeom prst="rect">
                <a:avLst/>
              </a:prstGeom>
              <a:blipFill rotWithShape="1">
                <a:blip r:embed="rId3"/>
                <a:stretch>
                  <a:fillRect r="-25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99850" y="4608138"/>
                <a:ext cx="4054643" cy="6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50" y="4608138"/>
                <a:ext cx="4054643" cy="640303"/>
              </a:xfrm>
              <a:prstGeom prst="rect">
                <a:avLst/>
              </a:prstGeom>
              <a:blipFill>
                <a:blip r:embed="rId4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530264" cy="1325563"/>
          </a:xfrm>
        </p:spPr>
        <p:txBody>
          <a:bodyPr/>
          <a:lstStyle/>
          <a:p>
            <a:r>
              <a:rPr lang="zh-CN" altLang="en-US" dirty="0"/>
              <a:t>三、经济刺激手段选择问题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023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20" y="4049050"/>
            <a:ext cx="1868321" cy="142531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rot="1800000">
            <a:off x="6113322" y="3351762"/>
            <a:ext cx="3513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38013" y="2473456"/>
            <a:ext cx="0" cy="191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9800000">
            <a:off x="2149641" y="3351762"/>
            <a:ext cx="35132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71" y="1467840"/>
            <a:ext cx="1604808" cy="136340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0526" y="4437695"/>
            <a:ext cx="1050826" cy="10278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931" y="4311454"/>
            <a:ext cx="1249620" cy="1067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值函数的计算</a:t>
            </a:r>
          </a:p>
        </p:txBody>
      </p:sp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992D7E4B-045F-43CA-ACB6-253F5AFDF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744347"/>
              </p:ext>
            </p:extLst>
          </p:nvPr>
        </p:nvGraphicFramePr>
        <p:xfrm>
          <a:off x="1605279" y="1528648"/>
          <a:ext cx="6047377" cy="153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内容占位符 11">
            <a:extLst>
              <a:ext uri="{FF2B5EF4-FFF2-40B4-BE49-F238E27FC236}">
                <a16:creationId xmlns:a16="http://schemas.microsoft.com/office/drawing/2014/main" id="{CFEA2B5C-80FA-495C-B98C-4987F0357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494561"/>
              </p:ext>
            </p:extLst>
          </p:nvPr>
        </p:nvGraphicFramePr>
        <p:xfrm>
          <a:off x="1605280" y="3371101"/>
          <a:ext cx="6047376" cy="153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内容占位符 11">
            <a:extLst>
              <a:ext uri="{FF2B5EF4-FFF2-40B4-BE49-F238E27FC236}">
                <a16:creationId xmlns:a16="http://schemas.microsoft.com/office/drawing/2014/main" id="{38E5D2A9-052F-4DEC-914D-2AB05694A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75418"/>
              </p:ext>
            </p:extLst>
          </p:nvPr>
        </p:nvGraphicFramePr>
        <p:xfrm>
          <a:off x="1605280" y="5340238"/>
          <a:ext cx="6047376" cy="134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值函数的计算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4960"/>
                <a:ext cx="10515600" cy="4592003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3400" dirty="0"/>
                  <a:t>动作</a:t>
                </a:r>
                <a:r>
                  <a:rPr lang="en-US" altLang="zh-CN" sz="3400" dirty="0"/>
                  <a:t>a1</a:t>
                </a:r>
                <a:r>
                  <a:rPr lang="zh-CN" altLang="en-US" sz="3400" dirty="0"/>
                  <a:t>（</a:t>
                </a:r>
                <a:r>
                  <a:rPr lang="zh-CN" altLang="zh-CN" sz="3400" dirty="0">
                    <a:solidFill>
                      <a:srgbClr val="FF0000"/>
                    </a:solidFill>
                  </a:rPr>
                  <a:t>红色</a:t>
                </a:r>
                <a:r>
                  <a:rPr lang="zh-CN" altLang="en-US" sz="34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每种奖励</m:t>
                    </m:r>
                    <m:r>
                      <m:rPr>
                        <m:nor/>
                      </m:rPr>
                      <a:rPr lang="zh-CN" altLang="en-US" sz="2200" dirty="0"/>
                      <m:t>次数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sz="2200" dirty="0"/>
                  <a:t>伯努利分布</a:t>
                </a:r>
                <a:endParaRPr lang="en-US" altLang="zh-CN" sz="3600" dirty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e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]=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0.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/>
                            <m:t>8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∗(−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/>
                            <m:t>4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)+0.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dirty="0" smtClean="0"/>
                            <m:t>10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= −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/>
                        <m:e/>
                      </m:mr>
                    </m:m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sz="3400" dirty="0"/>
                  <a:t>动作</a:t>
                </a:r>
                <a:r>
                  <a:rPr lang="en-US" altLang="zh-CN" sz="3400" dirty="0"/>
                  <a:t>a2</a:t>
                </a:r>
                <a:r>
                  <a:rPr lang="zh-CN" altLang="en-US" sz="3400" dirty="0"/>
                  <a:t>（</a:t>
                </a:r>
                <a:r>
                  <a:rPr lang="zh-CN" altLang="en-US" sz="3400" dirty="0">
                    <a:solidFill>
                      <a:srgbClr val="00B050"/>
                    </a:solidFill>
                  </a:rPr>
                  <a:t>绿色</a:t>
                </a:r>
                <a:r>
                  <a:rPr lang="zh-CN" altLang="en-US" sz="34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1900" dirty="0">
                        <a:latin typeface="Cambria Math" panose="02040503050406030204" pitchFamily="18" charset="0"/>
                      </a:rPr>
                      <m:t>每种奖励</m:t>
                    </m:r>
                    <m:r>
                      <m:rPr>
                        <m:nor/>
                      </m:rPr>
                      <a:rPr lang="zh-CN" altLang="en-US" sz="1900" dirty="0"/>
                      <m:t>次数</m:t>
                    </m:r>
                    <m:r>
                      <a:rPr lang="en-US" altLang="zh-CN" sz="1900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sz="1900" dirty="0"/>
                  <a:t>二项分布</a:t>
                </a:r>
                <a:r>
                  <a:rPr lang="en-US" altLang="zh-CN" sz="1900" dirty="0"/>
                  <a:t>(</a:t>
                </a:r>
                <a:r>
                  <a:rPr lang="zh-CN" altLang="en-US" sz="1900" dirty="0"/>
                  <a:t>次数期望</a:t>
                </a:r>
                <a:r>
                  <a:rPr lang="en-US" altLang="zh-CN" sz="1900" dirty="0"/>
                  <a:t>=1</a:t>
                </a:r>
                <a:r>
                  <a:rPr lang="zh-CN" altLang="en-US" sz="1900" dirty="0"/>
                  <a:t>）</a:t>
                </a:r>
                <a:endParaRPr lang="en-US" altLang="zh-CN" sz="3600" dirty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mr>
                      <m:mr>
                        <m:e/>
                        <m:e/>
                      </m:mr>
                    </m:m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/>
                      <m:t>−8∗0.1 + (−4)∗0.2 + (0)∗0.4 + 4∗0.2 + 8∗0.1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0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3400" dirty="0"/>
                  <a:t>动作</a:t>
                </a:r>
                <a:r>
                  <a:rPr lang="en-US" altLang="zh-CN" sz="3400" dirty="0"/>
                  <a:t>a3</a:t>
                </a:r>
                <a:r>
                  <a:rPr lang="zh-CN" altLang="en-US" sz="3400" dirty="0"/>
                  <a:t>（</a:t>
                </a:r>
                <a:r>
                  <a:rPr lang="zh-CN" altLang="en-US" sz="3400" dirty="0">
                    <a:solidFill>
                      <a:schemeClr val="accent1"/>
                    </a:solidFill>
                  </a:rPr>
                  <a:t>蓝色</a:t>
                </a:r>
                <a:r>
                  <a:rPr lang="zh-CN" altLang="en-US" sz="34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1900" dirty="0">
                        <a:latin typeface="Cambria Math" panose="02040503050406030204" pitchFamily="18" charset="0"/>
                      </a:rPr>
                      <m:t>每种奖励</m:t>
                    </m:r>
                    <m:r>
                      <m:rPr>
                        <m:nor/>
                      </m:rPr>
                      <a:rPr lang="zh-CN" altLang="en-US" sz="1900" dirty="0"/>
                      <m:t>次数</m:t>
                    </m:r>
                    <m:r>
                      <a:rPr lang="en-US" altLang="zh-CN" sz="1900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sz="1900" dirty="0"/>
                  <a:t>均匀分布</a:t>
                </a:r>
                <a:endParaRPr lang="en-US" altLang="zh-CN" sz="1900" dirty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3]</m:t>
                          </m:r>
                        </m:e>
                      </m:mr>
                      <m:mr>
                        <m:e/>
                        <m:e/>
                      </m:mr>
                    </m:m>
                  </m:oMath>
                </a14:m>
                <a:endParaRPr lang="en-US" altLang="zh-CN" sz="3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)/2(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zh-CN"/>
                      <m:t>(2+10)/2  = 6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4960"/>
                <a:ext cx="10515600" cy="4592003"/>
              </a:xfrm>
              <a:blipFill>
                <a:blip r:embed="rId2"/>
                <a:stretch>
                  <a:fillRect l="-1275" t="-2656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11">
            <a:extLst>
              <a:ext uri="{FF2B5EF4-FFF2-40B4-BE49-F238E27FC236}">
                <a16:creationId xmlns:a16="http://schemas.microsoft.com/office/drawing/2014/main" id="{8941D63F-52B6-47DE-AE66-3A778EBA0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288859"/>
              </p:ext>
            </p:extLst>
          </p:nvPr>
        </p:nvGraphicFramePr>
        <p:xfrm>
          <a:off x="7953676" y="317330"/>
          <a:ext cx="3860800" cy="167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4C0C5E29-5179-4935-B6F7-27BDB31AB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540201"/>
              </p:ext>
            </p:extLst>
          </p:nvPr>
        </p:nvGraphicFramePr>
        <p:xfrm>
          <a:off x="7953676" y="4868238"/>
          <a:ext cx="3860800" cy="167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内容占位符 11">
            <a:extLst>
              <a:ext uri="{FF2B5EF4-FFF2-40B4-BE49-F238E27FC236}">
                <a16:creationId xmlns:a16="http://schemas.microsoft.com/office/drawing/2014/main" id="{43281C66-BBF2-4D83-AEF2-225A6C133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222607"/>
              </p:ext>
            </p:extLst>
          </p:nvPr>
        </p:nvGraphicFramePr>
        <p:xfrm>
          <a:off x="7953676" y="2518512"/>
          <a:ext cx="3860800" cy="167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k</a:t>
            </a:r>
            <a:r>
              <a:rPr lang="zh-CN" altLang="en-US" sz="3200" dirty="0"/>
              <a:t>臂老虎机问题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以经济刺激手段选择问题引出值函数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416</Words>
  <Application>Microsoft Office PowerPoint</Application>
  <PresentationFormat>宽屏</PresentationFormat>
  <Paragraphs>73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Cambria Math</vt:lpstr>
      <vt:lpstr>Helvetica</vt:lpstr>
      <vt:lpstr>Office 主题​​</vt:lpstr>
      <vt:lpstr>PowerPoint 演示文稿</vt:lpstr>
      <vt:lpstr>本节内容</vt:lpstr>
      <vt:lpstr>一、老虎机和k臂老虎机</vt:lpstr>
      <vt:lpstr>二、K臂老虎机的不确定性</vt:lpstr>
      <vt:lpstr>三、值函数</vt:lpstr>
      <vt:lpstr>三、经济刺激手段选择问题</vt:lpstr>
      <vt:lpstr>值函数的计算</vt:lpstr>
      <vt:lpstr>值函数的计算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186</cp:revision>
  <dcterms:created xsi:type="dcterms:W3CDTF">2020-03-15T08:43:00Z</dcterms:created>
  <dcterms:modified xsi:type="dcterms:W3CDTF">2020-06-08T03:10:45Z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