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70" r:id="rId3"/>
    <p:sldId id="266" r:id="rId4"/>
    <p:sldId id="264" r:id="rId5"/>
    <p:sldId id="267" r:id="rId6"/>
    <p:sldId id="410" r:id="rId7"/>
    <p:sldId id="413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3824" autoAdjust="0"/>
  </p:normalViewPr>
  <p:slideViewPr>
    <p:cSldViewPr snapToGrid="0">
      <p:cViewPr varScale="1">
        <p:scale>
          <a:sx n="58" d="100"/>
          <a:sy n="58" d="100"/>
        </p:scale>
        <p:origin x="56" y="2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动作奖励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动作1的奖励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0</c:v>
                </c:pt>
                <c:pt idx="1">
                  <c:v>-4</c:v>
                </c:pt>
                <c:pt idx="2">
                  <c:v>6</c:v>
                </c:pt>
                <c:pt idx="7">
                  <c:v>-4</c:v>
                </c:pt>
                <c:pt idx="11">
                  <c:v>-4</c:v>
                </c:pt>
                <c:pt idx="13">
                  <c:v>-4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43-4F29-ABDE-F4C7BE76C7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动作2的奖励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0</c:v>
                </c:pt>
                <c:pt idx="3">
                  <c:v>0</c:v>
                </c:pt>
                <c:pt idx="5">
                  <c:v>-4</c:v>
                </c:pt>
                <c:pt idx="6">
                  <c:v>0</c:v>
                </c:pt>
                <c:pt idx="12">
                  <c:v>0</c:v>
                </c:pt>
                <c:pt idx="14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E43-4F29-ABDE-F4C7BE76C7E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动作3的奖励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0</c:v>
                </c:pt>
                <c:pt idx="4">
                  <c:v>2</c:v>
                </c:pt>
                <c:pt idx="8">
                  <c:v>4</c:v>
                </c:pt>
                <c:pt idx="9">
                  <c:v>6</c:v>
                </c:pt>
                <c:pt idx="10">
                  <c:v>8</c:v>
                </c:pt>
                <c:pt idx="15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E43-4F29-ABDE-F4C7BE76C7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13582160"/>
        <c:axId val="313582552"/>
      </c:barChart>
      <c:catAx>
        <c:axId val="31358216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3582552"/>
        <c:crossesAt val="0"/>
        <c:auto val="1"/>
        <c:lblAlgn val="ctr"/>
        <c:lblOffset val="100"/>
        <c:noMultiLvlLbl val="0"/>
      </c:catAx>
      <c:valAx>
        <c:axId val="313582552"/>
        <c:scaling>
          <c:orientation val="minMax"/>
          <c:min val="-6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3582160"/>
        <c:crosses val="autoZero"/>
        <c:crossBetween val="between"/>
        <c:majorUnit val="2"/>
        <c:min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9024078511925104"/>
          <c:y val="3.73494313703046E-3"/>
          <c:w val="0.40975919094029328"/>
          <c:h val="9.29705972183940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lang="zh-CN" sz="18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BB67-C3E4-4D0F-830A-E9B669A9D36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04B-7322-49A4-BF02-FC1A81E6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13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4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489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48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415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4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660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842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  <a:lvl2pPr>
              <a:defRPr>
                <a:latin typeface="楷体" panose="02010609060101010101" charset="-122"/>
                <a:ea typeface="楷体" panose="02010609060101010101" charset="-122"/>
              </a:defRPr>
            </a:lvl2pPr>
            <a:lvl3pPr>
              <a:defRPr>
                <a:latin typeface="楷体" panose="02010609060101010101" charset="-122"/>
                <a:ea typeface="楷体" panose="02010609060101010101" charset="-122"/>
              </a:defRPr>
            </a:lvl3pPr>
            <a:lvl4pPr>
              <a:defRPr>
                <a:latin typeface="楷体" panose="02010609060101010101" charset="-122"/>
                <a:ea typeface="楷体" panose="02010609060101010101" charset="-122"/>
              </a:defRPr>
            </a:lvl4pPr>
            <a:lvl5pPr>
              <a:defRPr>
                <a:latin typeface="楷体" panose="02010609060101010101" charset="-122"/>
                <a:ea typeface="楷体" panose="020106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fld id="{B4287DEC-C99D-41E8-8C68-24D5A313599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68015"/>
            <a:ext cx="9144000" cy="1655762"/>
          </a:xfrm>
        </p:spPr>
        <p:txBody>
          <a:bodyPr/>
          <a:lstStyle/>
          <a:p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吴贺俊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中山大学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2EB34680-5A83-43E2-9B9C-E53ADD7E0390}"/>
              </a:ext>
            </a:extLst>
          </p:cNvPr>
          <p:cNvSpPr txBox="1">
            <a:spLocks/>
          </p:cNvSpPr>
          <p:nvPr/>
        </p:nvSpPr>
        <p:spPr>
          <a:xfrm>
            <a:off x="1524000" y="143863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solidFill>
                  <a:srgbClr val="00B0F0"/>
                </a:solidFill>
                <a:latin typeface="楷体" panose="02010609060101010101" charset="-122"/>
                <a:ea typeface="楷体" panose="02010609060101010101" charset="-122"/>
              </a:rPr>
              <a:t>2.2 </a:t>
            </a:r>
            <a:r>
              <a:rPr lang="zh-CN" altLang="en-US" dirty="0">
                <a:solidFill>
                  <a:srgbClr val="00B0F0"/>
                </a:solidFill>
                <a:latin typeface="楷体" panose="02010609060101010101" charset="-122"/>
                <a:ea typeface="楷体" panose="02010609060101010101" charset="-122"/>
              </a:rPr>
              <a:t>值函数的学习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前期回顾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臂老虎机：如何在存在不确定性的情况下，作出决策</a:t>
            </a:r>
            <a:endParaRPr lang="en-US" altLang="zh-CN" dirty="0"/>
          </a:p>
          <a:p>
            <a:pPr lvl="1"/>
            <a:r>
              <a:rPr lang="zh-CN" altLang="en-US" dirty="0"/>
              <a:t>探索（</a:t>
            </a:r>
            <a:r>
              <a:rPr lang="en-US" altLang="zh-CN" dirty="0"/>
              <a:t>exploration</a:t>
            </a:r>
            <a:r>
              <a:rPr lang="zh-CN" altLang="en-US" dirty="0"/>
              <a:t>）新的未知可能，目标是获取更高收益（也可能更低）</a:t>
            </a:r>
            <a:endParaRPr lang="en-US" altLang="zh-CN" dirty="0"/>
          </a:p>
          <a:p>
            <a:pPr lvl="1"/>
            <a:r>
              <a:rPr lang="zh-CN" altLang="en-US" dirty="0"/>
              <a:t>开发已知策略（</a:t>
            </a:r>
            <a:r>
              <a:rPr lang="en-US" altLang="zh-CN" dirty="0"/>
              <a:t>exploitation</a:t>
            </a:r>
            <a:r>
              <a:rPr lang="zh-CN" altLang="en-US" dirty="0"/>
              <a:t>），以已知策略为基础获取最大收益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值函数的定义</a:t>
            </a:r>
            <a:endParaRPr lang="en-US" altLang="zh-CN" dirty="0"/>
          </a:p>
          <a:p>
            <a:pPr lvl="1"/>
            <a:r>
              <a:rPr lang="zh-CN" altLang="en-US" dirty="0"/>
              <a:t>通过给定的概率计算每个动作获得奖励值的期望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值函数的学习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73D40973-D3DA-494F-9249-98D1AD54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一、值函数的学习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xmlns="" id="{99693F43-1991-4FB2-B811-3479C65C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通过以往动作所获奖励情况来估算值函数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采样平均：</a:t>
            </a:r>
          </a:p>
          <a:p>
            <a:pPr lvl="1"/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B121A2C6-F70B-4FE0-AAFD-708C0E0CF91A}"/>
                  </a:ext>
                </a:extLst>
              </p:cNvPr>
              <p:cNvSpPr/>
              <p:nvPr/>
            </p:nvSpPr>
            <p:spPr>
              <a:xfrm>
                <a:off x="2716711" y="3804218"/>
                <a:ext cx="6758578" cy="1121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e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≐</m:t>
                            </m:r>
                            <m:f>
                              <m:fPr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zh-CN" altLang="en-US" sz="2800" b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800" b="1" i="0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时刻之前获得奖励总和</m:t>
                                </m:r>
                              </m:num>
                              <m:den>
                                <m:r>
                                  <a:rPr lang="zh-CN" altLang="en-US" sz="2800" b="1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时刻之前动作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执行</m:t>
                                </m:r>
                                <m:r>
                                  <a:rPr lang="zh-CN" altLang="en-US" sz="2800" b="1" i="1" smtClean="0">
                                    <a:latin typeface="Cambria Math" panose="02040503050406030204" pitchFamily="18" charset="0"/>
                                  </a:rPr>
                                  <m:t>次数</m:t>
                                </m:r>
                              </m:den>
                            </m:f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121A2C6-F70B-4FE0-AAFD-708C0E0CF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711" y="3804218"/>
                <a:ext cx="6758578" cy="11214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值函数计算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001291" y="726318"/>
            <a:ext cx="4001381" cy="4301362"/>
            <a:chOff x="6822196" y="509750"/>
            <a:chExt cx="4001381" cy="430136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2196" y="3350552"/>
              <a:ext cx="1868321" cy="1425317"/>
            </a:xfrm>
            <a:prstGeom prst="rect">
              <a:avLst/>
            </a:prstGeom>
          </p:spPr>
        </p:pic>
        <p:cxnSp>
          <p:nvCxnSpPr>
            <p:cNvPr id="7" name="直接连接符 6"/>
            <p:cNvCxnSpPr>
              <a:endCxn id="10" idx="0"/>
            </p:cNvCxnSpPr>
            <p:nvPr/>
          </p:nvCxnSpPr>
          <p:spPr>
            <a:xfrm flipH="1">
              <a:off x="10198767" y="1515367"/>
              <a:ext cx="2" cy="2228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7904747" y="1515368"/>
              <a:ext cx="1372880" cy="23467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09776" y="509750"/>
              <a:ext cx="1604808" cy="136340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73957" y="3744077"/>
              <a:ext cx="1249620" cy="1067035"/>
            </a:xfrm>
            <a:prstGeom prst="rect">
              <a:avLst/>
            </a:prstGeom>
          </p:spPr>
        </p:pic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D102156-442D-42EF-BBB2-D5688BC066F9}"/>
              </a:ext>
            </a:extLst>
          </p:cNvPr>
          <p:cNvSpPr/>
          <p:nvPr/>
        </p:nvSpPr>
        <p:spPr>
          <a:xfrm>
            <a:off x="732465" y="1982572"/>
            <a:ext cx="8831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为简化问题，假设经济刺激方案只有两个可能，有效和无效，有效则获得奖励</a:t>
            </a:r>
            <a:r>
              <a:rPr lang="en-US" altLang="zh-CN" sz="2800" dirty="0"/>
              <a:t>1</a:t>
            </a:r>
            <a:r>
              <a:rPr lang="zh-CN" altLang="en-US" sz="2800" dirty="0"/>
              <a:t>，无效则不获奖励（或奖励</a:t>
            </a:r>
            <a:r>
              <a:rPr lang="en-US" altLang="zh-CN" sz="2800" dirty="0"/>
              <a:t>0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2E7BCB2F-154A-4056-9470-1B2AA12E6C5A}"/>
                  </a:ext>
                </a:extLst>
              </p:cNvPr>
              <p:cNvSpPr/>
              <p:nvPr/>
            </p:nvSpPr>
            <p:spPr>
              <a:xfrm>
                <a:off x="941967" y="3228563"/>
                <a:ext cx="6746919" cy="2957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4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sz="4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4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44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4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4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4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4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sz="4400"/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400" i="1">
                                      <a:latin typeface="Cambria Math" panose="02040503050406030204" pitchFamily="18" charset="0"/>
                                    </a:rPr>
                                    <m:t>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4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4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4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4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4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4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4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4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400" i="1">
                                      <a:latin typeface="Cambria Math" panose="02040503050406030204" pitchFamily="18" charset="0"/>
                                    </a:rPr>
                                    <m:t>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4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4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4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4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E7BCB2F-154A-4056-9470-1B2AA12E6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67" y="3228563"/>
                <a:ext cx="6746919" cy="29576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E280E18B-C123-4515-81B9-0B3AF123C093}"/>
              </a:ext>
            </a:extLst>
          </p:cNvPr>
          <p:cNvSpPr/>
          <p:nvPr/>
        </p:nvSpPr>
        <p:spPr>
          <a:xfrm>
            <a:off x="5743329" y="3488326"/>
            <a:ext cx="1736269" cy="10795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BD822B32-2838-4865-8CB1-4A649D4CDD8E}"/>
              </a:ext>
            </a:extLst>
          </p:cNvPr>
          <p:cNvSpPr/>
          <p:nvPr/>
        </p:nvSpPr>
        <p:spPr>
          <a:xfrm>
            <a:off x="5363901" y="4966874"/>
            <a:ext cx="1736269" cy="10795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值函数计算</a:t>
            </a:r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559590"/>
              </p:ext>
            </p:extLst>
          </p:nvPr>
        </p:nvGraphicFramePr>
        <p:xfrm>
          <a:off x="170309" y="1751012"/>
          <a:ext cx="10896600" cy="335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38250" y="5520400"/>
                <a:ext cx="3821436" cy="969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zh-CN" altLang="en-US"/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𝟙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𝟙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-2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50" y="5520400"/>
                <a:ext cx="3821436" cy="969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5323903" y="5762326"/>
                <a:ext cx="2571730" cy="505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0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903" y="5762326"/>
                <a:ext cx="2571730" cy="505203"/>
              </a:xfrm>
              <a:prstGeom prst="rect">
                <a:avLst/>
              </a:prstGeom>
              <a:blipFill rotWithShape="0">
                <a:blip r:embed="rId5"/>
                <a:stretch>
                  <a:fillRect l="-474" t="-72289" r="-948" b="-124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292140" y="5762326"/>
                <a:ext cx="2657843" cy="485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2+4+6+8+10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140" y="5762326"/>
                <a:ext cx="2657843" cy="485774"/>
              </a:xfrm>
              <a:prstGeom prst="rect">
                <a:avLst/>
              </a:prstGeom>
              <a:blipFill>
                <a:blip r:embed="rId6"/>
                <a:stretch>
                  <a:fillRect l="-459" t="-78750" b="-12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/>
          <p:cNvSpPr>
            <a:spLocks/>
          </p:cNvSpPr>
          <p:nvPr/>
        </p:nvSpPr>
        <p:spPr>
          <a:xfrm>
            <a:off x="1311443" y="2282400"/>
            <a:ext cx="511200" cy="25632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/>
          </p:cNvSpPr>
          <p:nvPr/>
        </p:nvSpPr>
        <p:spPr>
          <a:xfrm>
            <a:off x="1935078" y="2282400"/>
            <a:ext cx="511200" cy="25632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/>
          </p:cNvSpPr>
          <p:nvPr/>
        </p:nvSpPr>
        <p:spPr>
          <a:xfrm>
            <a:off x="4938963" y="2282400"/>
            <a:ext cx="511200" cy="25632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>
            <a:spLocks/>
          </p:cNvSpPr>
          <p:nvPr/>
        </p:nvSpPr>
        <p:spPr>
          <a:xfrm>
            <a:off x="7343274" y="2282400"/>
            <a:ext cx="511200" cy="25632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/>
          </p:cNvSpPr>
          <p:nvPr/>
        </p:nvSpPr>
        <p:spPr>
          <a:xfrm>
            <a:off x="8565884" y="2282400"/>
            <a:ext cx="511200" cy="25632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535350" y="2282400"/>
            <a:ext cx="511200" cy="2563200"/>
          </a:xfrm>
          <a:prstGeom prst="rect">
            <a:avLst/>
          </a:prstGeom>
        </p:spPr>
      </p:pic>
      <p:pic>
        <p:nvPicPr>
          <p:cNvPr id="4" name="图片 3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725307" y="2282400"/>
            <a:ext cx="511200" cy="2563200"/>
          </a:xfrm>
          <a:prstGeom prst="rect">
            <a:avLst/>
          </a:prstGeom>
        </p:spPr>
      </p:pic>
      <p:pic>
        <p:nvPicPr>
          <p:cNvPr id="5" name="图片 4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316547" y="2282400"/>
            <a:ext cx="511200" cy="256320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7954579" y="2282400"/>
            <a:ext cx="511200" cy="2563200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9177189" y="2282400"/>
            <a:ext cx="511200" cy="2563200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133923" y="2282400"/>
            <a:ext cx="511200" cy="25632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5546160" y="2282400"/>
            <a:ext cx="511200" cy="2563200"/>
          </a:xfrm>
          <a:prstGeom prst="rect">
            <a:avLst/>
          </a:prstGeom>
        </p:spPr>
      </p:pic>
      <p:pic>
        <p:nvPicPr>
          <p:cNvPr id="13" name="图片 12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134642" y="2282400"/>
            <a:ext cx="511200" cy="2563200"/>
          </a:xfrm>
          <a:prstGeom prst="rect">
            <a:avLst/>
          </a:prstGeom>
        </p:spPr>
      </p:pic>
      <p:pic>
        <p:nvPicPr>
          <p:cNvPr id="20" name="图片 19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731969" y="2282400"/>
            <a:ext cx="511200" cy="2563200"/>
          </a:xfrm>
          <a:prstGeom prst="rect">
            <a:avLst/>
          </a:prstGeom>
        </p:spPr>
      </p:pic>
      <p:pic>
        <p:nvPicPr>
          <p:cNvPr id="21" name="图片 20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9788494" y="2282400"/>
            <a:ext cx="511200" cy="256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4" grpId="0" bldLvl="0" animBg="1"/>
      <p:bldP spid="15" grpId="0" bldLvl="0" animBg="1"/>
      <p:bldP spid="15" grpId="1" animBg="1"/>
      <p:bldP spid="16" grpId="0" bldLvl="0" animBg="1"/>
      <p:bldP spid="16" grpId="1" animBg="1"/>
      <p:bldP spid="17" grpId="0" bldLvl="0" animBg="1"/>
      <p:bldP spid="17" grpId="1" animBg="1"/>
      <p:bldP spid="18" grpId="0" bldLvl="0" animBg="1"/>
      <p:bldP spid="18" grpId="1" animBg="1"/>
      <p:bldP spid="19" grpId="0" bldLvl="0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行为决策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68572" y="2459966"/>
                <a:ext cx="11219085" cy="352039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altLang="zh-CN" sz="2400" b="1" dirty="0"/>
              </a:p>
              <a:p>
                <a:pPr marL="0" indent="0" algn="ctr"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</a:rPr>
                  <a:t>= 0.2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zh-CN" sz="24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solidFill>
                      <a:srgbClr val="00B050"/>
                    </a:solidFill>
                  </a:rPr>
                  <a:t>= 0.8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0070C0"/>
                    </a:solidFill>
                  </a:rPr>
                  <a:t>) =0.6</a:t>
                </a:r>
              </a:p>
              <a:p>
                <a:pPr marL="0" indent="0">
                  <a:buNone/>
                </a:pPr>
                <a:endParaRPr lang="en-US" altLang="zh-CN" sz="2400" b="1" dirty="0"/>
              </a:p>
              <a:p>
                <a:pPr marL="0" indent="0">
                  <a:buNone/>
                </a:pPr>
                <a:endParaRPr lang="en-US" altLang="zh-CN" sz="2400" b="1" dirty="0"/>
              </a:p>
              <a:p>
                <a:pPr marL="0" indent="0">
                  <a:buNone/>
                </a:pPr>
                <a:endParaRPr lang="en-US" altLang="zh-CN" sz="2400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eqArr>
                          <m:eqArrPr>
                            <m:ctrlPr>
                              <a:rPr lang="en-US" altLang="zh-CN" sz="2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4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eqAr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=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𝒂𝒓𝒈𝒎𝒂𝒙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(a)</a:t>
                </a:r>
              </a:p>
              <a:p>
                <a:pPr marL="0" indent="0" algn="ctr">
                  <a:buNone/>
                </a:pPr>
                <a:r>
                  <a:rPr lang="en-US" altLang="zh-CN" sz="2400" b="1" dirty="0"/>
                  <a:t>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1" dirty="0"/>
                      <m:t>,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572" y="2459966"/>
                <a:ext cx="11219085" cy="35203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08400" y="2880172"/>
            <a:ext cx="2281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</a:rPr>
              <a:t>非贪心动作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51863" y="1774320"/>
            <a:ext cx="2717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</a:rPr>
              <a:t>贪心动作</a:t>
            </a:r>
          </a:p>
        </p:txBody>
      </p:sp>
      <p:sp>
        <p:nvSpPr>
          <p:cNvPr id="8" name="右箭头 7"/>
          <p:cNvSpPr/>
          <p:nvPr/>
        </p:nvSpPr>
        <p:spPr>
          <a:xfrm>
            <a:off x="2582284" y="3080820"/>
            <a:ext cx="670560" cy="19994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6287589" y="2297540"/>
            <a:ext cx="191588" cy="55887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90551" y="2880475"/>
            <a:ext cx="1884014" cy="645230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181666" y="2871766"/>
            <a:ext cx="2070575" cy="6539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262683" y="2880564"/>
            <a:ext cx="1830865" cy="645141"/>
          </a:xfrm>
          <a:prstGeom prst="roundRect">
            <a:avLst/>
          </a:prstGeom>
          <a:noFill/>
          <a:ln w="50800">
            <a:solidFill>
              <a:srgbClr val="009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40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值函数的学习</a:t>
            </a:r>
            <a:endParaRPr lang="en-US" altLang="zh-CN" sz="3200" dirty="0"/>
          </a:p>
          <a:p>
            <a:r>
              <a:rPr lang="zh-CN" altLang="en-US" sz="3200" dirty="0"/>
              <a:t>贪婪算法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075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220</Words>
  <Application>Microsoft Office PowerPoint</Application>
  <PresentationFormat>宽屏</PresentationFormat>
  <Paragraphs>47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楷体</vt:lpstr>
      <vt:lpstr>Arial</vt:lpstr>
      <vt:lpstr>Cambria Math</vt:lpstr>
      <vt:lpstr>Office 主题​​</vt:lpstr>
      <vt:lpstr>PowerPoint 演示文稿</vt:lpstr>
      <vt:lpstr>前期回顾</vt:lpstr>
      <vt:lpstr>本节内容</vt:lpstr>
      <vt:lpstr>一、值函数的学习</vt:lpstr>
      <vt:lpstr>值函数计算</vt:lpstr>
      <vt:lpstr>值函数计算</vt:lpstr>
      <vt:lpstr>行为决策</vt:lpstr>
      <vt:lpstr>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梁 洹</cp:lastModifiedBy>
  <cp:revision>249</cp:revision>
  <dcterms:created xsi:type="dcterms:W3CDTF">2020-03-15T08:43:00Z</dcterms:created>
  <dcterms:modified xsi:type="dcterms:W3CDTF">2020-07-17T09:07:52Z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