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77" r:id="rId4"/>
    <p:sldId id="271" r:id="rId5"/>
    <p:sldId id="416" r:id="rId6"/>
    <p:sldId id="274" r:id="rId7"/>
    <p:sldId id="417" r:id="rId8"/>
    <p:sldId id="414" r:id="rId9"/>
    <p:sldId id="415" r:id="rId10"/>
    <p:sldId id="26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67196" autoAdjust="0"/>
  </p:normalViewPr>
  <p:slideViewPr>
    <p:cSldViewPr snapToGrid="0">
      <p:cViewPr varScale="1">
        <p:scale>
          <a:sx n="53" d="100"/>
          <a:sy n="53" d="100"/>
        </p:scale>
        <p:origin x="1048" y="4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b="1" dirty="0"/>
              <a:t>收益分布</a:t>
            </a:r>
          </a:p>
        </c:rich>
      </c:tx>
      <c:layout>
        <c:manualLayout>
          <c:xMode val="edge"/>
          <c:yMode val="edge"/>
          <c:x val="0"/>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1"/>
          <c:order val="0"/>
          <c:tx>
            <c:strRef>
              <c:f>Sheet1!$C$1</c:f>
              <c:strCache>
                <c:ptCount val="1"/>
                <c:pt idx="0">
                  <c:v>列2</c:v>
                </c:pt>
              </c:strCache>
            </c:strRef>
          </c:tx>
          <c:spPr>
            <a:solidFill>
              <a:schemeClr val="accent2"/>
            </a:solidFill>
            <a:ln>
              <a:noFill/>
            </a:ln>
            <a:effectLst/>
          </c:spPr>
          <c:invertIfNegative val="0"/>
          <c:cat>
            <c:numRef>
              <c:f>Sheet1!$A$2:$A$5</c:f>
              <c:numCache>
                <c:formatCode>General</c:formatCode>
                <c:ptCount val="4"/>
              </c:numCache>
            </c:numRef>
          </c:cat>
          <c:val>
            <c:numRef>
              <c:f>Sheet1!$C$2:$C$5</c:f>
              <c:numCache>
                <c:formatCode>General</c:formatCode>
                <c:ptCount val="4"/>
              </c:numCache>
            </c:numRef>
          </c:val>
          <c:extLst>
            <c:ext xmlns:c16="http://schemas.microsoft.com/office/drawing/2014/chart" uri="{C3380CC4-5D6E-409C-BE32-E72D297353CC}">
              <c16:uniqueId val="{00000001-4919-4788-8F82-B5D08A327099}"/>
            </c:ext>
          </c:extLst>
        </c:ser>
        <c:ser>
          <c:idx val="2"/>
          <c:order val="1"/>
          <c:tx>
            <c:strRef>
              <c:f>Sheet1!$D$1</c:f>
              <c:strCache>
                <c:ptCount val="1"/>
                <c:pt idx="0">
                  <c:v>列1</c:v>
                </c:pt>
              </c:strCache>
            </c:strRef>
          </c:tx>
          <c:spPr>
            <a:solidFill>
              <a:schemeClr val="accent3"/>
            </a:solidFill>
            <a:ln>
              <a:noFill/>
            </a:ln>
            <a:effectLst/>
          </c:spPr>
          <c:invertIfNegative val="0"/>
          <c:cat>
            <c:numRef>
              <c:f>Sheet1!$A$2:$A$5</c:f>
              <c:numCache>
                <c:formatCode>General</c:formatCode>
                <c:ptCount val="4"/>
              </c:numCache>
            </c:numRef>
          </c:cat>
          <c:val>
            <c:numRef>
              <c:f>Sheet1!$D$2:$D$5</c:f>
              <c:numCache>
                <c:formatCode>General</c:formatCode>
                <c:ptCount val="4"/>
              </c:numCache>
            </c:numRef>
          </c:val>
          <c:extLst>
            <c:ext xmlns:c16="http://schemas.microsoft.com/office/drawing/2014/chart" uri="{C3380CC4-5D6E-409C-BE32-E72D297353CC}">
              <c16:uniqueId val="{00000002-4919-4788-8F82-B5D08A327099}"/>
            </c:ext>
          </c:extLst>
        </c:ser>
        <c:dLbls>
          <c:showLegendKey val="0"/>
          <c:showVal val="0"/>
          <c:showCatName val="0"/>
          <c:showSerName val="0"/>
          <c:showPercent val="0"/>
          <c:showBubbleSize val="0"/>
        </c:dLbls>
        <c:gapWidth val="219"/>
        <c:axId val="484375000"/>
        <c:axId val="571029600"/>
      </c:barChart>
      <c:catAx>
        <c:axId val="484375000"/>
        <c:scaling>
          <c:orientation val="minMax"/>
        </c:scaling>
        <c:delete val="1"/>
        <c:axPos val="l"/>
        <c:numFmt formatCode="General" sourceLinked="1"/>
        <c:majorTickMark val="none"/>
        <c:minorTickMark val="none"/>
        <c:tickLblPos val="nextTo"/>
        <c:crossAx val="571029600"/>
        <c:crosses val="autoZero"/>
        <c:auto val="1"/>
        <c:lblAlgn val="ctr"/>
        <c:lblOffset val="100"/>
        <c:noMultiLvlLbl val="0"/>
      </c:catAx>
      <c:valAx>
        <c:axId val="57102960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sz="1600" b="1" dirty="0"/>
                  <a:t>动作</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84375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b="1" dirty="0"/>
              <a:t>收益分布</a:t>
            </a:r>
          </a:p>
        </c:rich>
      </c:tx>
      <c:layout>
        <c:manualLayout>
          <c:xMode val="edge"/>
          <c:yMode val="edge"/>
          <c:x val="0"/>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1"/>
          <c:order val="0"/>
          <c:tx>
            <c:strRef>
              <c:f>Sheet1!$C$1</c:f>
              <c:strCache>
                <c:ptCount val="1"/>
                <c:pt idx="0">
                  <c:v>列2</c:v>
                </c:pt>
              </c:strCache>
            </c:strRef>
          </c:tx>
          <c:spPr>
            <a:solidFill>
              <a:schemeClr val="accent2"/>
            </a:solidFill>
            <a:ln>
              <a:noFill/>
            </a:ln>
            <a:effectLst/>
          </c:spPr>
          <c:invertIfNegative val="0"/>
          <c:cat>
            <c:numRef>
              <c:f>Sheet1!$A$2:$A$5</c:f>
              <c:numCache>
                <c:formatCode>General</c:formatCode>
                <c:ptCount val="4"/>
              </c:numCache>
            </c:numRef>
          </c:cat>
          <c:val>
            <c:numRef>
              <c:f>Sheet1!$C$2:$C$5</c:f>
              <c:numCache>
                <c:formatCode>General</c:formatCode>
                <c:ptCount val="4"/>
              </c:numCache>
            </c:numRef>
          </c:val>
          <c:extLst>
            <c:ext xmlns:c16="http://schemas.microsoft.com/office/drawing/2014/chart" uri="{C3380CC4-5D6E-409C-BE32-E72D297353CC}">
              <c16:uniqueId val="{00000001-4919-4788-8F82-B5D08A327099}"/>
            </c:ext>
          </c:extLst>
        </c:ser>
        <c:ser>
          <c:idx val="2"/>
          <c:order val="1"/>
          <c:tx>
            <c:strRef>
              <c:f>Sheet1!$D$1</c:f>
              <c:strCache>
                <c:ptCount val="1"/>
                <c:pt idx="0">
                  <c:v>列1</c:v>
                </c:pt>
              </c:strCache>
            </c:strRef>
          </c:tx>
          <c:spPr>
            <a:solidFill>
              <a:schemeClr val="accent3"/>
            </a:solidFill>
            <a:ln>
              <a:noFill/>
            </a:ln>
            <a:effectLst/>
          </c:spPr>
          <c:invertIfNegative val="0"/>
          <c:cat>
            <c:numRef>
              <c:f>Sheet1!$A$2:$A$5</c:f>
              <c:numCache>
                <c:formatCode>General</c:formatCode>
                <c:ptCount val="4"/>
              </c:numCache>
            </c:numRef>
          </c:cat>
          <c:val>
            <c:numRef>
              <c:f>Sheet1!$D$2:$D$5</c:f>
              <c:numCache>
                <c:formatCode>General</c:formatCode>
                <c:ptCount val="4"/>
              </c:numCache>
            </c:numRef>
          </c:val>
          <c:extLst>
            <c:ext xmlns:c16="http://schemas.microsoft.com/office/drawing/2014/chart" uri="{C3380CC4-5D6E-409C-BE32-E72D297353CC}">
              <c16:uniqueId val="{00000002-4919-4788-8F82-B5D08A327099}"/>
            </c:ext>
          </c:extLst>
        </c:ser>
        <c:dLbls>
          <c:showLegendKey val="0"/>
          <c:showVal val="0"/>
          <c:showCatName val="0"/>
          <c:showSerName val="0"/>
          <c:showPercent val="0"/>
          <c:showBubbleSize val="0"/>
        </c:dLbls>
        <c:gapWidth val="219"/>
        <c:axId val="484375000"/>
        <c:axId val="571029600"/>
      </c:barChart>
      <c:catAx>
        <c:axId val="484375000"/>
        <c:scaling>
          <c:orientation val="minMax"/>
        </c:scaling>
        <c:delete val="1"/>
        <c:axPos val="l"/>
        <c:numFmt formatCode="General" sourceLinked="1"/>
        <c:majorTickMark val="none"/>
        <c:minorTickMark val="none"/>
        <c:tickLblPos val="nextTo"/>
        <c:crossAx val="571029600"/>
        <c:crosses val="autoZero"/>
        <c:auto val="1"/>
        <c:lblAlgn val="ctr"/>
        <c:lblOffset val="100"/>
        <c:noMultiLvlLbl val="0"/>
      </c:catAx>
      <c:valAx>
        <c:axId val="57102960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sz="1600" b="1" dirty="0"/>
                  <a:t>动作</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84375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BBB67-C3E4-4D0F-830A-E9B669A9D367}" type="datetimeFigureOut">
              <a:rPr lang="zh-CN" altLang="en-US" smtClean="0"/>
              <a:t>2020/6/8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3A04B-7322-49A4-BF02-FC1A81E6BC6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1</a:t>
            </a:fld>
            <a:endParaRPr lang="zh-CN" altLang="en-US"/>
          </a:p>
        </p:txBody>
      </p:sp>
    </p:spTree>
    <p:extLst>
      <p:ext uri="{BB962C8B-B14F-4D97-AF65-F5344CB8AC3E}">
        <p14:creationId xmlns:p14="http://schemas.microsoft.com/office/powerpoint/2010/main" val="2980947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3</a:t>
            </a:fld>
            <a:endParaRPr lang="zh-CN" altLang="en-US"/>
          </a:p>
        </p:txBody>
      </p:sp>
    </p:spTree>
    <p:extLst>
      <p:ext uri="{BB962C8B-B14F-4D97-AF65-F5344CB8AC3E}">
        <p14:creationId xmlns:p14="http://schemas.microsoft.com/office/powerpoint/2010/main" val="6457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4</a:t>
            </a:fld>
            <a:endParaRPr lang="zh-CN" altLang="en-US"/>
          </a:p>
        </p:txBody>
      </p:sp>
    </p:spTree>
    <p:extLst>
      <p:ext uri="{BB962C8B-B14F-4D97-AF65-F5344CB8AC3E}">
        <p14:creationId xmlns:p14="http://schemas.microsoft.com/office/powerpoint/2010/main" val="3180009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63A04B-7322-49A4-BF02-FC1A81E6BC64}" type="slidenum">
              <a:rPr lang="zh-CN" altLang="en-US" smtClean="0"/>
              <a:t>5</a:t>
            </a:fld>
            <a:endParaRPr lang="zh-CN" altLang="en-US"/>
          </a:p>
        </p:txBody>
      </p:sp>
    </p:spTree>
    <p:extLst>
      <p:ext uri="{BB962C8B-B14F-4D97-AF65-F5344CB8AC3E}">
        <p14:creationId xmlns:p14="http://schemas.microsoft.com/office/powerpoint/2010/main" val="3412853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6</a:t>
            </a:fld>
            <a:endParaRPr lang="zh-CN" altLang="en-US"/>
          </a:p>
        </p:txBody>
      </p:sp>
    </p:spTree>
    <p:extLst>
      <p:ext uri="{BB962C8B-B14F-4D97-AF65-F5344CB8AC3E}">
        <p14:creationId xmlns:p14="http://schemas.microsoft.com/office/powerpoint/2010/main" val="2721445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63A04B-7322-49A4-BF02-FC1A81E6BC6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38804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8</a:t>
            </a:fld>
            <a:endParaRPr lang="zh-CN" altLang="en-US"/>
          </a:p>
        </p:txBody>
      </p:sp>
    </p:spTree>
    <p:extLst>
      <p:ext uri="{BB962C8B-B14F-4D97-AF65-F5344CB8AC3E}">
        <p14:creationId xmlns:p14="http://schemas.microsoft.com/office/powerpoint/2010/main" val="191874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a:t>本页的图显示了贪婪方法发现了仅在大约三分之一的任务中能够执行最优策略的动作。在其他三分之二中，其初始样本</a:t>
                </a:r>
              </a:p>
              <a:p>
                <a:r>
                  <a:rPr lang="zh-CN" altLang="en-US" dirty="0"/>
                  <a:t>最佳动作令人失望，而且再也没有恢复。而</a:t>
                </a:r>
                <a:r>
                  <a:rPr lang="zh-CN" altLang="en-US" i="0">
                    <a:latin typeface="Cambria Math" panose="02040503050406030204" pitchFamily="18" charset="0"/>
                  </a:rPr>
                  <a:t>𝜀</a:t>
                </a:r>
                <a:r>
                  <a:rPr lang="en-US" altLang="zh-CN" i="0">
                    <a:latin typeface="Cambria Math" panose="02040503050406030204" pitchFamily="18" charset="0"/>
                  </a:rPr>
                  <a:t>−</a:t>
                </a:r>
                <a:r>
                  <a:rPr lang="zh-CN" altLang="en-US" dirty="0"/>
                  <a:t>贪婪算法最终表现更好，因为他们继续探索并提高了认识到</a:t>
                </a:r>
              </a:p>
              <a:p>
                <a:r>
                  <a:rPr lang="zh-CN" altLang="en-US" dirty="0"/>
                  <a:t>最佳动作。 “</a:t>
                </a:r>
                <a:r>
                  <a:rPr lang="zh-CN" altLang="en-US" i="0">
                    <a:latin typeface="Cambria Math" panose="02040503050406030204" pitchFamily="18" charset="0"/>
                  </a:rPr>
                  <a:t>𝜀</a:t>
                </a:r>
                <a:r>
                  <a:rPr lang="en-US" altLang="zh-CN" dirty="0"/>
                  <a:t>= 0.1</a:t>
                </a:r>
                <a:r>
                  <a:rPr lang="zh-CN" altLang="en-US" dirty="0"/>
                  <a:t>方法比</a:t>
                </a:r>
                <a:r>
                  <a:rPr lang="zh-CN" altLang="en-US" i="0">
                    <a:latin typeface="Cambria Math" panose="02040503050406030204" pitchFamily="18" charset="0"/>
                  </a:rPr>
                  <a:t>𝜀</a:t>
                </a:r>
                <a:r>
                  <a:rPr lang="en-US" altLang="zh-CN" dirty="0"/>
                  <a:t>= 0.01</a:t>
                </a:r>
                <a:r>
                  <a:rPr lang="zh-CN" altLang="en-US" dirty="0"/>
                  <a:t>或</a:t>
                </a:r>
                <a:r>
                  <a:rPr lang="zh-CN" altLang="en-US" i="0">
                    <a:latin typeface="Cambria Math" panose="02040503050406030204" pitchFamily="18" charset="0"/>
                  </a:rPr>
                  <a:t>𝜀</a:t>
                </a:r>
                <a:r>
                  <a:rPr lang="en-US" altLang="zh-CN" dirty="0"/>
                  <a:t>=0</a:t>
                </a:r>
                <a:r>
                  <a:rPr lang="zh-CN" altLang="en-US" dirty="0"/>
                  <a:t>方法进行了更多的探索，通常可以更早地找到最佳效果，但是</a:t>
                </a:r>
              </a:p>
              <a:p>
                <a:r>
                  <a:rPr lang="zh-CN" altLang="en-US" dirty="0"/>
                  <a:t>它从来没有超过</a:t>
                </a:r>
                <a:r>
                  <a:rPr lang="en-US" altLang="zh-CN" dirty="0"/>
                  <a:t>91</a:t>
                </a:r>
                <a:r>
                  <a:rPr lang="zh-CN" altLang="en-US" dirty="0"/>
                  <a:t>％的时间选择该操作。 “</a:t>
                </a:r>
                <a:r>
                  <a:rPr lang="zh-CN" altLang="en-US" i="0">
                    <a:latin typeface="Cambria Math" panose="02040503050406030204" pitchFamily="18" charset="0"/>
                  </a:rPr>
                  <a:t>𝜀</a:t>
                </a:r>
                <a:r>
                  <a:rPr lang="en-US" altLang="zh-CN" dirty="0"/>
                  <a:t>= 0.01</a:t>
                </a:r>
                <a:r>
                  <a:rPr lang="zh-CN" altLang="en-US" dirty="0"/>
                  <a:t>方法的改进速度较慢，</a:t>
                </a:r>
              </a:p>
              <a:p>
                <a:r>
                  <a:rPr lang="zh-CN" altLang="en-US" dirty="0"/>
                  <a:t>假设奖励方差更大，比如说</a:t>
                </a:r>
                <a:r>
                  <a:rPr lang="en-US" altLang="zh-CN" dirty="0"/>
                  <a:t>10</a:t>
                </a:r>
                <a:r>
                  <a:rPr lang="zh-CN" altLang="en-US" dirty="0"/>
                  <a:t>而不是</a:t>
                </a:r>
                <a:r>
                  <a:rPr lang="en-US" altLang="zh-CN" dirty="0"/>
                  <a:t>1</a:t>
                </a:r>
                <a:r>
                  <a:rPr lang="zh-CN" altLang="en-US" dirty="0"/>
                  <a:t>。有了嘈杂的奖励，需要更多的探索</a:t>
                </a:r>
              </a:p>
              <a:p>
                <a:r>
                  <a:rPr lang="zh-CN" altLang="en-US" dirty="0"/>
                  <a:t>并找到最佳行动，</a:t>
                </a:r>
                <a:r>
                  <a:rPr lang="zh-CN" altLang="en-US" i="0">
                    <a:latin typeface="Cambria Math" panose="02040503050406030204" pitchFamily="18" charset="0"/>
                  </a:rPr>
                  <a:t>𝜀</a:t>
                </a:r>
                <a:r>
                  <a:rPr lang="en-US" altLang="zh-CN" dirty="0"/>
                  <a:t>-</a:t>
                </a:r>
                <a:r>
                  <a:rPr lang="zh-CN" altLang="en-US" dirty="0"/>
                  <a:t>贪婪方法相对于贪婪方法应该表现得更好。</a:t>
                </a:r>
              </a:p>
              <a:p>
                <a:r>
                  <a:rPr lang="zh-CN" altLang="en-US" dirty="0"/>
                  <a:t>另一方面，如果奖励方差为零，则贪婪方法将在尝试一次后知道每个动作的真实值。在这种情况下，贪婪方法实际上可能效果最好</a:t>
                </a:r>
              </a:p>
              <a:p>
                <a:r>
                  <a:rPr lang="zh-CN" altLang="en-US" dirty="0"/>
                  <a:t>因为它将很快找到最佳动作，然后再也不进行探索。</a:t>
                </a:r>
                <a:endParaRPr lang="en-US" altLang="zh-CN" dirty="0"/>
              </a:p>
              <a:p>
                <a:endParaRPr lang="en-US" altLang="zh-CN" dirty="0"/>
              </a:p>
              <a:p>
                <a:r>
                  <a:rPr lang="zh-CN" altLang="en-US" dirty="0"/>
                  <a:t>例如，</a:t>
                </a:r>
              </a:p>
              <a:p>
                <a:r>
                  <a:rPr lang="zh-CN" altLang="en-US" dirty="0"/>
                  <a:t>假设老虎机任务是不稳定的，也就是说，行动的真实价值会随着时间而改变。</a:t>
                </a:r>
              </a:p>
              <a:p>
                <a:r>
                  <a:rPr lang="zh-CN" altLang="en-US" dirty="0"/>
                  <a:t>在这种情况下，即使在确定性情况下也需要进行探索，这样，我们可以确保找到优化的动作执行决策。</a:t>
                </a:r>
                <a:endParaRPr lang="en-US" altLang="zh-CN" dirty="0"/>
              </a:p>
              <a:p>
                <a:endParaRPr lang="en-US" altLang="zh-CN" dirty="0"/>
              </a:p>
              <a:p>
                <a:r>
                  <a:rPr lang="zh-CN" altLang="en-US" dirty="0"/>
                  <a:t>我们将在接下来的几篇文章中看到动态变化是强化学习中最常遇到的情况。能够在各种动态变化情况下进行最优的任务决策恰恰是强化学习的魅力所在。 即使</a:t>
                </a:r>
              </a:p>
              <a:p>
                <a:r>
                  <a:rPr lang="zh-CN" altLang="en-US" dirty="0"/>
                  <a:t>基本任务是固定的和确定性的，智能体的决策也会随着时间的推移而变化。我们总是需要在探索和开发之间取得平衡。</a:t>
                </a:r>
              </a:p>
            </p:txBody>
          </p:sp>
        </mc:Fallback>
      </mc:AlternateContent>
      <p:sp>
        <p:nvSpPr>
          <p:cNvPr id="4" name="灯片编号占位符 3"/>
          <p:cNvSpPr>
            <a:spLocks noGrp="1"/>
          </p:cNvSpPr>
          <p:nvPr>
            <p:ph type="sldNum" sz="quarter" idx="5"/>
          </p:nvPr>
        </p:nvSpPr>
        <p:spPr/>
        <p:txBody>
          <a:bodyPr/>
          <a:lstStyle/>
          <a:p>
            <a:fld id="{2263A04B-7322-49A4-BF02-FC1A81E6BC64}" type="slidenum">
              <a:rPr lang="zh-CN" altLang="en-US" smtClean="0"/>
              <a:t>9</a:t>
            </a:fld>
            <a:endParaRPr lang="zh-CN" altLang="en-US"/>
          </a:p>
        </p:txBody>
      </p:sp>
    </p:spTree>
    <p:extLst>
      <p:ext uri="{BB962C8B-B14F-4D97-AF65-F5344CB8AC3E}">
        <p14:creationId xmlns:p14="http://schemas.microsoft.com/office/powerpoint/2010/main" val="2894919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4287DEC-C99D-41E8-8C68-24D5A3135997}" type="datetimeFigureOut">
              <a:rPr lang="zh-CN" altLang="en-US" smtClean="0"/>
              <a:t>2020/6/8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9F49DE-473E-4454-8D92-6877844E218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charset="-122"/>
                <a:ea typeface="楷体" panose="02010609060101010101"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defRPr>
                <a:latin typeface="楷体" panose="02010609060101010101" charset="-122"/>
                <a:ea typeface="楷体" panose="02010609060101010101" charset="-122"/>
              </a:defRPr>
            </a:lvl1pPr>
            <a:lvl2pPr>
              <a:defRPr>
                <a:latin typeface="楷体" panose="02010609060101010101" charset="-122"/>
                <a:ea typeface="楷体" panose="02010609060101010101" charset="-122"/>
              </a:defRPr>
            </a:lvl2pPr>
            <a:lvl3pPr>
              <a:defRPr>
                <a:latin typeface="楷体" panose="02010609060101010101" charset="-122"/>
                <a:ea typeface="楷体" panose="02010609060101010101" charset="-122"/>
              </a:defRPr>
            </a:lvl3pPr>
            <a:lvl4pPr>
              <a:defRPr>
                <a:latin typeface="楷体" panose="02010609060101010101" charset="-122"/>
                <a:ea typeface="楷体" panose="02010609060101010101" charset="-122"/>
              </a:defRPr>
            </a:lvl4pPr>
            <a:lvl5pPr>
              <a:defRPr>
                <a:latin typeface="楷体" panose="02010609060101010101" charset="-122"/>
                <a:ea typeface="楷体" panose="02010609060101010101"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atin typeface="楷体" panose="02010609060101010101" charset="-122"/>
                <a:ea typeface="楷体" panose="02010609060101010101" charset="-122"/>
              </a:defRPr>
            </a:lvl1pPr>
          </a:lstStyle>
          <a:p>
            <a:fld id="{B4287DEC-C99D-41E8-8C68-24D5A3135997}" type="datetimeFigureOut">
              <a:rPr lang="zh-CN" altLang="en-US" smtClean="0"/>
              <a:t>2020/6/8</a:t>
            </a:fld>
            <a:endParaRPr lang="zh-CN" altLang="en-US"/>
          </a:p>
        </p:txBody>
      </p:sp>
      <p:sp>
        <p:nvSpPr>
          <p:cNvPr id="5" name="页脚占位符 4"/>
          <p:cNvSpPr>
            <a:spLocks noGrp="1"/>
          </p:cNvSpPr>
          <p:nvPr>
            <p:ph type="ftr" sz="quarter" idx="11"/>
          </p:nvPr>
        </p:nvSpPr>
        <p:spPr/>
        <p:txBody>
          <a:bodyPr/>
          <a:lstStyle>
            <a:lvl1pPr>
              <a:defRPr>
                <a:latin typeface="楷体" panose="02010609060101010101" charset="-122"/>
                <a:ea typeface="楷体" panose="020106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楷体" panose="02010609060101010101" charset="-122"/>
                <a:ea typeface="楷体" panose="02010609060101010101" charset="-122"/>
              </a:defRPr>
            </a:lvl1pPr>
          </a:lstStyle>
          <a:p>
            <a:fld id="{F59F49DE-473E-4454-8D92-6877844E218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87DEC-C99D-41E8-8C68-24D5A3135997}" type="datetimeFigureOut">
              <a:rPr lang="zh-CN" altLang="en-US" smtClean="0"/>
              <a:t>2020/6/8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F49DE-473E-4454-8D92-6877844E218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4.png"/><Relationship Id="rId3" Type="http://schemas.openxmlformats.org/officeDocument/2006/relationships/chart" Target="../charts/chart1.xml"/><Relationship Id="rId7" Type="http://schemas.openxmlformats.org/officeDocument/2006/relationships/image" Target="../media/image16.png"/><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4.png"/><Relationship Id="rId9" Type="http://schemas.openxmlformats.org/officeDocument/2006/relationships/image" Target="../media/image18.pn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4.png"/><Relationship Id="rId3" Type="http://schemas.openxmlformats.org/officeDocument/2006/relationships/chart" Target="../charts/chart2.xml"/><Relationship Id="rId7" Type="http://schemas.openxmlformats.org/officeDocument/2006/relationships/image" Target="../media/image16.png"/><Relationship Id="rId12"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4.png"/><Relationship Id="rId9" Type="http://schemas.openxmlformats.org/officeDocument/2006/relationships/image" Target="../media/image18.png"/><Relationship Id="rId1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E773C8D-6D09-499C-99AC-19C316A697D1}"/>
              </a:ext>
            </a:extLst>
          </p:cNvPr>
          <p:cNvSpPr txBox="1">
            <a:spLocks/>
          </p:cNvSpPr>
          <p:nvPr/>
        </p:nvSpPr>
        <p:spPr>
          <a:xfrm>
            <a:off x="1524000" y="1522856"/>
            <a:ext cx="9144000" cy="2387600"/>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a:latin typeface="楷体" panose="02010609060101010101" pitchFamily="49" charset="-122"/>
                <a:ea typeface="楷体" panose="02010609060101010101" pitchFamily="49" charset="-122"/>
              </a:rPr>
              <a:t>强化学习基础</a:t>
            </a:r>
            <a:br>
              <a:rPr lang="en-US" altLang="zh-CN" dirty="0">
                <a:latin typeface="楷体" panose="02010609060101010101" pitchFamily="49" charset="-122"/>
                <a:ea typeface="楷体" panose="02010609060101010101" pitchFamily="49" charset="-122"/>
              </a:rPr>
            </a:br>
            <a:br>
              <a:rPr lang="en-US" altLang="zh-CN" dirty="0">
                <a:latin typeface="楷体" panose="02010609060101010101" pitchFamily="49" charset="-122"/>
                <a:ea typeface="楷体" panose="02010609060101010101" pitchFamily="49" charset="-122"/>
              </a:rPr>
            </a:br>
            <a:r>
              <a:rPr lang="en-US" altLang="zh-CN" sz="5400" dirty="0">
                <a:solidFill>
                  <a:srgbClr val="00B0F0"/>
                </a:solidFill>
                <a:latin typeface="楷体" panose="02010609060101010101" charset="-122"/>
                <a:ea typeface="楷体" panose="02010609060101010101" charset="-122"/>
              </a:rPr>
              <a:t>2.3</a:t>
            </a:r>
            <a:r>
              <a:rPr lang="zh-CN" altLang="en-US" sz="5400" dirty="0">
                <a:solidFill>
                  <a:srgbClr val="00B0F0"/>
                </a:solidFill>
                <a:latin typeface="楷体" panose="02010609060101010101" charset="-122"/>
                <a:ea typeface="楷体" panose="02010609060101010101" charset="-122"/>
              </a:rPr>
              <a:t> 𝜀−贪婪算法</a:t>
            </a:r>
            <a:endParaRPr lang="zh-CN" altLang="en-US" dirty="0">
              <a:solidFill>
                <a:srgbClr val="00B0F0"/>
              </a:solidFill>
              <a:latin typeface="楷体" panose="02010609060101010101" pitchFamily="49" charset="-122"/>
              <a:ea typeface="楷体" panose="02010609060101010101" pitchFamily="49" charset="-122"/>
            </a:endParaRPr>
          </a:p>
        </p:txBody>
      </p:sp>
      <p:sp>
        <p:nvSpPr>
          <p:cNvPr id="11" name="副标题 2">
            <a:extLst>
              <a:ext uri="{FF2B5EF4-FFF2-40B4-BE49-F238E27FC236}">
                <a16:creationId xmlns:a16="http://schemas.microsoft.com/office/drawing/2014/main" id="{D5C8054D-C973-4027-9A36-07355ECEFE17}"/>
              </a:ext>
            </a:extLst>
          </p:cNvPr>
          <p:cNvSpPr>
            <a:spLocks noGrp="1"/>
          </p:cNvSpPr>
          <p:nvPr>
            <p:ph type="subTitle" idx="1"/>
          </p:nvPr>
        </p:nvSpPr>
        <p:spPr>
          <a:xfrm>
            <a:off x="1524000" y="4291289"/>
            <a:ext cx="9144000" cy="1655762"/>
          </a:xfrm>
        </p:spPr>
        <p:txBody>
          <a:bodyPr/>
          <a:lstStyle/>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吴贺俊</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中山大学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3200" dirty="0"/>
                  <a:t>贪婪算法的问题</a:t>
                </a:r>
                <a:endParaRPr lang="en-US" altLang="zh-CN" sz="3200" dirty="0"/>
              </a:p>
              <a:p>
                <a14:m>
                  <m:oMath xmlns:m="http://schemas.openxmlformats.org/officeDocument/2006/math">
                    <m:r>
                      <m:rPr>
                        <m:nor/>
                      </m:rPr>
                      <a:rPr lang="zh-CN" altLang="en-US" sz="3200" dirty="0"/>
                      <m:t>探索与开发的权衡</m:t>
                    </m:r>
                  </m:oMath>
                </a14:m>
                <a:endParaRPr lang="en-US" altLang="zh-CN" sz="3200" dirty="0"/>
              </a:p>
              <a:p>
                <a14:m>
                  <m:oMath xmlns:m="http://schemas.openxmlformats.org/officeDocument/2006/math">
                    <m:r>
                      <a:rPr lang="zh-CN" altLang="en-US" sz="3200" i="1">
                        <a:latin typeface="Cambria Math" panose="02040503050406030204" pitchFamily="18" charset="0"/>
                      </a:rPr>
                      <m:t>𝜀</m:t>
                    </m:r>
                    <m:r>
                      <a:rPr lang="en-US" altLang="zh-CN" sz="3200" i="1">
                        <a:latin typeface="Cambria Math" panose="02040503050406030204" pitchFamily="18" charset="0"/>
                      </a:rPr>
                      <m:t>−</m:t>
                    </m:r>
                  </m:oMath>
                </a14:m>
                <a:r>
                  <a:rPr lang="zh-CN" altLang="en-US" sz="3200" dirty="0"/>
                  <a:t>贪婪算法</a:t>
                </a:r>
                <a:endParaRPr lang="en-US" altLang="zh-CN" sz="3200" dirty="0"/>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本节内容</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贪婪算法的问题</a:t>
                </a:r>
                <a:endParaRPr lang="en-US" altLang="zh-CN" dirty="0"/>
              </a:p>
              <a:p>
                <a:r>
                  <a:rPr lang="zh-CN" altLang="en-US" dirty="0"/>
                  <a:t>再考察开发</a:t>
                </a:r>
                <a:r>
                  <a:rPr lang="en-US" altLang="zh-CN" dirty="0"/>
                  <a:t>(Exploitation)</a:t>
                </a:r>
                <a:r>
                  <a:rPr lang="zh-CN" altLang="en-US" dirty="0"/>
                  <a:t>和探索（</a:t>
                </a:r>
                <a:r>
                  <a:rPr lang="en-US" altLang="zh-CN" dirty="0"/>
                  <a:t>Exploration</a:t>
                </a:r>
                <a:r>
                  <a:rPr lang="zh-CN" altLang="en-US" dirty="0"/>
                  <a:t>）的问题</a:t>
                </a:r>
                <a:endParaRPr lang="en-US" altLang="zh-CN" dirty="0"/>
              </a:p>
              <a:p>
                <a14:m>
                  <m:oMath xmlns:m="http://schemas.openxmlformats.org/officeDocument/2006/math">
                    <m:r>
                      <a:rPr lang="zh-CN" altLang="en-US" i="1">
                        <a:latin typeface="Cambria Math" panose="02040503050406030204" pitchFamily="18" charset="0"/>
                      </a:rPr>
                      <m:t>𝜀</m:t>
                    </m:r>
                    <m:r>
                      <a:rPr lang="en-US" altLang="zh-CN" i="1">
                        <a:latin typeface="Cambria Math" panose="02040503050406030204" pitchFamily="18" charset="0"/>
                      </a:rPr>
                      <m:t>−</m:t>
                    </m:r>
                  </m:oMath>
                </a14:m>
                <a:r>
                  <a:rPr lang="zh-CN" altLang="en-US" dirty="0"/>
                  <a:t>贪婪算法</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01109-F772-41E4-BBF2-D284A811BFB2}"/>
              </a:ext>
            </a:extLst>
          </p:cNvPr>
          <p:cNvSpPr>
            <a:spLocks noGrp="1"/>
          </p:cNvSpPr>
          <p:nvPr>
            <p:ph type="title"/>
          </p:nvPr>
        </p:nvSpPr>
        <p:spPr/>
        <p:txBody>
          <a:bodyPr/>
          <a:lstStyle/>
          <a:p>
            <a:r>
              <a:rPr lang="zh-CN" altLang="en-US" dirty="0"/>
              <a:t>贪婪算法的问题</a:t>
            </a:r>
          </a:p>
        </p:txBody>
      </p:sp>
      <p:graphicFrame>
        <p:nvGraphicFramePr>
          <p:cNvPr id="4" name="表格 4">
            <a:extLst>
              <a:ext uri="{FF2B5EF4-FFF2-40B4-BE49-F238E27FC236}">
                <a16:creationId xmlns:a16="http://schemas.microsoft.com/office/drawing/2014/main" id="{7EF8FBCE-8D01-4C90-B2F0-BBD88DE2A139}"/>
              </a:ext>
            </a:extLst>
          </p:cNvPr>
          <p:cNvGraphicFramePr>
            <a:graphicFrameLocks noGrp="1"/>
          </p:cNvGraphicFramePr>
          <p:nvPr>
            <p:ph idx="1"/>
            <p:extLst>
              <p:ext uri="{D42A27DB-BD31-4B8C-83A1-F6EECF244321}">
                <p14:modId xmlns:p14="http://schemas.microsoft.com/office/powerpoint/2010/main" val="2385230722"/>
              </p:ext>
            </p:extLst>
          </p:nvPr>
        </p:nvGraphicFramePr>
        <p:xfrm>
          <a:off x="838200" y="3035301"/>
          <a:ext cx="10731500" cy="1690142"/>
        </p:xfrm>
        <a:graphic>
          <a:graphicData uri="http://schemas.openxmlformats.org/drawingml/2006/table">
            <a:tbl>
              <a:tblPr firstRow="1" bandRow="1">
                <a:tableStyleId>{5C22544A-7EE6-4342-B048-85BDC9FD1C3A}</a:tableStyleId>
              </a:tblPr>
              <a:tblGrid>
                <a:gridCol w="1425575">
                  <a:extLst>
                    <a:ext uri="{9D8B030D-6E8A-4147-A177-3AD203B41FA5}">
                      <a16:colId xmlns:a16="http://schemas.microsoft.com/office/drawing/2014/main" val="503195743"/>
                    </a:ext>
                  </a:extLst>
                </a:gridCol>
                <a:gridCol w="1425575">
                  <a:extLst>
                    <a:ext uri="{9D8B030D-6E8A-4147-A177-3AD203B41FA5}">
                      <a16:colId xmlns:a16="http://schemas.microsoft.com/office/drawing/2014/main" val="1253835736"/>
                    </a:ext>
                  </a:extLst>
                </a:gridCol>
                <a:gridCol w="1425575">
                  <a:extLst>
                    <a:ext uri="{9D8B030D-6E8A-4147-A177-3AD203B41FA5}">
                      <a16:colId xmlns:a16="http://schemas.microsoft.com/office/drawing/2014/main" val="2096411591"/>
                    </a:ext>
                  </a:extLst>
                </a:gridCol>
                <a:gridCol w="1737995">
                  <a:extLst>
                    <a:ext uri="{9D8B030D-6E8A-4147-A177-3AD203B41FA5}">
                      <a16:colId xmlns:a16="http://schemas.microsoft.com/office/drawing/2014/main" val="3464066631"/>
                    </a:ext>
                  </a:extLst>
                </a:gridCol>
                <a:gridCol w="786130">
                  <a:extLst>
                    <a:ext uri="{9D8B030D-6E8A-4147-A177-3AD203B41FA5}">
                      <a16:colId xmlns:a16="http://schemas.microsoft.com/office/drawing/2014/main" val="1376988677"/>
                    </a:ext>
                  </a:extLst>
                </a:gridCol>
                <a:gridCol w="786130">
                  <a:extLst>
                    <a:ext uri="{9D8B030D-6E8A-4147-A177-3AD203B41FA5}">
                      <a16:colId xmlns:a16="http://schemas.microsoft.com/office/drawing/2014/main" val="1541467785"/>
                    </a:ext>
                  </a:extLst>
                </a:gridCol>
                <a:gridCol w="786130">
                  <a:extLst>
                    <a:ext uri="{9D8B030D-6E8A-4147-A177-3AD203B41FA5}">
                      <a16:colId xmlns:a16="http://schemas.microsoft.com/office/drawing/2014/main" val="215797668"/>
                    </a:ext>
                  </a:extLst>
                </a:gridCol>
                <a:gridCol w="786130">
                  <a:extLst>
                    <a:ext uri="{9D8B030D-6E8A-4147-A177-3AD203B41FA5}">
                      <a16:colId xmlns:a16="http://schemas.microsoft.com/office/drawing/2014/main" val="324491233"/>
                    </a:ext>
                  </a:extLst>
                </a:gridCol>
                <a:gridCol w="786130">
                  <a:extLst>
                    <a:ext uri="{9D8B030D-6E8A-4147-A177-3AD203B41FA5}">
                      <a16:colId xmlns:a16="http://schemas.microsoft.com/office/drawing/2014/main" val="3439164250"/>
                    </a:ext>
                  </a:extLst>
                </a:gridCol>
                <a:gridCol w="786130">
                  <a:extLst>
                    <a:ext uri="{9D8B030D-6E8A-4147-A177-3AD203B41FA5}">
                      <a16:colId xmlns:a16="http://schemas.microsoft.com/office/drawing/2014/main" val="3807787803"/>
                    </a:ext>
                  </a:extLst>
                </a:gridCol>
              </a:tblGrid>
              <a:tr h="501422">
                <a:tc>
                  <a:txBody>
                    <a:bodyPr/>
                    <a:lstStyle/>
                    <a:p>
                      <a:r>
                        <a:rPr lang="en-US" altLang="zh-CN" sz="2000" b="1" dirty="0">
                          <a:solidFill>
                            <a:schemeClr val="tx1"/>
                          </a:solidFill>
                        </a:rPr>
                        <a:t>1</a:t>
                      </a:r>
                      <a:endParaRPr lang="zh-CN" altLang="en-US" sz="2000" b="1" dirty="0">
                        <a:solidFill>
                          <a:schemeClr val="tx1"/>
                        </a:solidFill>
                      </a:endParaRPr>
                    </a:p>
                  </a:txBody>
                  <a:tcPr>
                    <a:solidFill>
                      <a:schemeClr val="accent5">
                        <a:lumMod val="20000"/>
                        <a:lumOff val="80000"/>
                      </a:schemeClr>
                    </a:solidFill>
                  </a:tcPr>
                </a:tc>
                <a:tc>
                  <a:txBody>
                    <a:bodyPr/>
                    <a:lstStyle/>
                    <a:p>
                      <a:r>
                        <a:rPr lang="en-US" altLang="zh-CN" sz="2000" b="1" dirty="0"/>
                        <a:t>2</a:t>
                      </a:r>
                      <a:endParaRPr lang="zh-CN" altLang="en-US" sz="2000" b="1" dirty="0"/>
                    </a:p>
                  </a:txBody>
                  <a:tcPr/>
                </a:tc>
                <a:tc>
                  <a:txBody>
                    <a:bodyPr/>
                    <a:lstStyle/>
                    <a:p>
                      <a:r>
                        <a:rPr lang="en-US" altLang="zh-CN" sz="2000" b="1" dirty="0"/>
                        <a:t>3</a:t>
                      </a:r>
                      <a:endParaRPr lang="zh-CN" altLang="en-US" sz="2000" b="1" dirty="0"/>
                    </a:p>
                  </a:txBody>
                  <a:tcPr/>
                </a:tc>
                <a:tc>
                  <a:txBody>
                    <a:bodyPr/>
                    <a:lstStyle/>
                    <a:p>
                      <a:r>
                        <a:rPr lang="en-US" altLang="zh-CN" sz="2000" b="1" dirty="0"/>
                        <a:t>4</a:t>
                      </a:r>
                      <a:endParaRPr lang="zh-CN" altLang="en-US" sz="2000" b="1" dirty="0"/>
                    </a:p>
                  </a:txBody>
                  <a:tcPr/>
                </a:tc>
                <a:tc>
                  <a:txBody>
                    <a:bodyPr/>
                    <a:lstStyle/>
                    <a:p>
                      <a:r>
                        <a:rPr lang="en-US" altLang="zh-CN" sz="2000" b="1" dirty="0"/>
                        <a:t>5</a:t>
                      </a:r>
                      <a:endParaRPr lang="zh-CN" altLang="en-US" sz="2000" b="1" dirty="0"/>
                    </a:p>
                  </a:txBody>
                  <a:tcPr/>
                </a:tc>
                <a:tc>
                  <a:txBody>
                    <a:bodyPr/>
                    <a:lstStyle/>
                    <a:p>
                      <a:r>
                        <a:rPr lang="en-US" altLang="zh-CN" sz="2000" b="1" dirty="0"/>
                        <a:t>6</a:t>
                      </a:r>
                      <a:endParaRPr lang="zh-CN" altLang="en-US" sz="2000" b="1" dirty="0"/>
                    </a:p>
                  </a:txBody>
                  <a:tcPr/>
                </a:tc>
                <a:tc>
                  <a:txBody>
                    <a:bodyPr/>
                    <a:lstStyle/>
                    <a:p>
                      <a:r>
                        <a:rPr lang="en-US" altLang="zh-CN" sz="2000" b="1" dirty="0"/>
                        <a:t>7</a:t>
                      </a:r>
                      <a:endParaRPr lang="zh-CN" altLang="en-US" sz="2000" b="1" dirty="0"/>
                    </a:p>
                  </a:txBody>
                  <a:tcPr/>
                </a:tc>
                <a:tc>
                  <a:txBody>
                    <a:bodyPr/>
                    <a:lstStyle/>
                    <a:p>
                      <a:r>
                        <a:rPr lang="en-US" altLang="zh-CN" sz="2000" b="1" dirty="0"/>
                        <a:t>8</a:t>
                      </a:r>
                      <a:endParaRPr lang="zh-CN" altLang="en-US" sz="2000" b="1" dirty="0"/>
                    </a:p>
                  </a:txBody>
                  <a:tcPr/>
                </a:tc>
                <a:tc>
                  <a:txBody>
                    <a:bodyPr/>
                    <a:lstStyle/>
                    <a:p>
                      <a:r>
                        <a:rPr lang="en-US" altLang="zh-CN" sz="2000" b="1" dirty="0"/>
                        <a:t>9</a:t>
                      </a:r>
                      <a:endParaRPr lang="zh-CN" altLang="en-US" sz="2000" b="1" dirty="0"/>
                    </a:p>
                  </a:txBody>
                  <a:tcPr/>
                </a:tc>
                <a:tc>
                  <a:txBody>
                    <a:bodyPr/>
                    <a:lstStyle/>
                    <a:p>
                      <a:r>
                        <a:rPr lang="en-US" altLang="zh-CN" sz="2000" b="1" dirty="0"/>
                        <a:t>10</a:t>
                      </a:r>
                      <a:endParaRPr lang="zh-CN" altLang="en-US" sz="2000" b="1" dirty="0"/>
                    </a:p>
                  </a:txBody>
                  <a:tcPr/>
                </a:tc>
                <a:extLst>
                  <a:ext uri="{0D108BD9-81ED-4DB2-BD59-A6C34878D82A}">
                    <a16:rowId xmlns:a16="http://schemas.microsoft.com/office/drawing/2014/main" val="3567473670"/>
                  </a:ext>
                </a:extLst>
              </a:tr>
              <a:tr h="373033">
                <a:tc>
                  <a:txBody>
                    <a:bodyPr/>
                    <a:lstStyle/>
                    <a:p>
                      <a:r>
                        <a:rPr lang="en-US" altLang="zh-CN" sz="2000" b="1" dirty="0">
                          <a:solidFill>
                            <a:schemeClr val="tx1"/>
                          </a:solidFill>
                        </a:rPr>
                        <a:t>q(a) = 6</a:t>
                      </a:r>
                      <a:endParaRPr lang="zh-CN" altLang="en-US" sz="2000" b="1" dirty="0">
                        <a:solidFill>
                          <a:schemeClr val="tx1"/>
                        </a:solidFill>
                      </a:endParaRPr>
                    </a:p>
                  </a:txBody>
                  <a:tcPr>
                    <a:solidFill>
                      <a:schemeClr val="accent5">
                        <a:lumMod val="20000"/>
                        <a:lumOff val="80000"/>
                      </a:schemeClr>
                    </a:solidFill>
                  </a:tcPr>
                </a:tc>
                <a:tc>
                  <a:txBody>
                    <a:bodyPr/>
                    <a:lstStyle/>
                    <a:p>
                      <a:r>
                        <a:rPr lang="en-US" altLang="zh-CN" sz="2000" b="1" dirty="0"/>
                        <a:t>q(a) = 0</a:t>
                      </a:r>
                      <a:endParaRPr lang="zh-CN" altLang="en-US" sz="2000" b="1" dirty="0"/>
                    </a:p>
                  </a:txBody>
                  <a:tcPr/>
                </a:tc>
                <a:tc>
                  <a:txBody>
                    <a:bodyPr/>
                    <a:lstStyle/>
                    <a:p>
                      <a:r>
                        <a:rPr lang="en-US" altLang="zh-CN" sz="2000" b="1" dirty="0"/>
                        <a:t>q(a) = 0</a:t>
                      </a:r>
                      <a:endParaRPr lang="zh-CN" altLang="en-US" sz="2000" b="1" dirty="0"/>
                    </a:p>
                  </a:txBody>
                  <a:tcPr/>
                </a:tc>
                <a:tc>
                  <a:txBody>
                    <a:bodyPr/>
                    <a:lstStyle/>
                    <a:p>
                      <a:r>
                        <a:rPr lang="en-US" altLang="zh-CN" sz="2000" b="1" dirty="0"/>
                        <a:t>q(a) = 0</a:t>
                      </a:r>
                      <a:endParaRPr lang="zh-CN" altLang="en-US" sz="2000" b="1" dirty="0"/>
                    </a:p>
                  </a:txBody>
                  <a:tcPr/>
                </a:tc>
                <a:tc>
                  <a:txBody>
                    <a:bodyPr/>
                    <a:lstStyle/>
                    <a:p>
                      <a:r>
                        <a:rPr lang="en-US" altLang="zh-CN" sz="2000" b="1" dirty="0"/>
                        <a:t>…</a:t>
                      </a:r>
                      <a:endParaRPr lang="zh-CN" altLang="en-US" sz="2000" b="1" dirty="0"/>
                    </a:p>
                  </a:txBody>
                  <a:tcPr/>
                </a:tc>
                <a:tc>
                  <a:txBody>
                    <a:bodyPr/>
                    <a:lstStyle/>
                    <a:p>
                      <a:endParaRPr lang="zh-CN" altLang="en-US" sz="2000" b="1" dirty="0"/>
                    </a:p>
                  </a:txBody>
                  <a:tcPr/>
                </a:tc>
                <a:tc>
                  <a:txBody>
                    <a:bodyPr/>
                    <a:lstStyle/>
                    <a:p>
                      <a:endParaRPr lang="zh-CN" altLang="en-US" sz="2000" b="1" dirty="0"/>
                    </a:p>
                  </a:txBody>
                  <a:tcPr/>
                </a:tc>
                <a:tc>
                  <a:txBody>
                    <a:bodyPr/>
                    <a:lstStyle/>
                    <a:p>
                      <a:endParaRPr lang="zh-CN" altLang="en-US" sz="2000" b="1" dirty="0"/>
                    </a:p>
                  </a:txBody>
                  <a:tcPr/>
                </a:tc>
                <a:tc>
                  <a:txBody>
                    <a:bodyPr/>
                    <a:lstStyle/>
                    <a:p>
                      <a:endParaRPr lang="zh-CN" altLang="en-US" sz="2000" b="1" dirty="0"/>
                    </a:p>
                  </a:txBody>
                  <a:tcPr/>
                </a:tc>
                <a:tc>
                  <a:txBody>
                    <a:bodyPr/>
                    <a:lstStyle/>
                    <a:p>
                      <a:endParaRPr lang="zh-CN" altLang="en-US" sz="2000" b="1" dirty="0"/>
                    </a:p>
                  </a:txBody>
                  <a:tcPr/>
                </a:tc>
                <a:extLst>
                  <a:ext uri="{0D108BD9-81ED-4DB2-BD59-A6C34878D82A}">
                    <a16:rowId xmlns:a16="http://schemas.microsoft.com/office/drawing/2014/main" val="2534058545"/>
                  </a:ext>
                </a:extLst>
              </a:tr>
              <a:tr h="373033">
                <a:tc>
                  <a:txBody>
                    <a:bodyPr/>
                    <a:lstStyle/>
                    <a:p>
                      <a:r>
                        <a:rPr lang="en-US" altLang="zh-CN" sz="2000" b="1" dirty="0">
                          <a:solidFill>
                            <a:schemeClr val="tx1"/>
                          </a:solidFill>
                        </a:rPr>
                        <a:t>q</a:t>
                      </a:r>
                      <a:r>
                        <a:rPr lang="en-US" altLang="zh-CN" sz="2000" b="1" baseline="-25000" dirty="0">
                          <a:solidFill>
                            <a:schemeClr val="tx1"/>
                          </a:solidFill>
                        </a:rPr>
                        <a:t>*</a:t>
                      </a:r>
                      <a:r>
                        <a:rPr lang="en-US" altLang="zh-CN" sz="2000" b="1" dirty="0">
                          <a:solidFill>
                            <a:schemeClr val="tx1"/>
                          </a:solidFill>
                        </a:rPr>
                        <a:t>(a)= 6</a:t>
                      </a:r>
                      <a:endParaRPr lang="zh-CN" altLang="en-US" sz="2000" b="1" dirty="0">
                        <a:solidFill>
                          <a:schemeClr val="tx1"/>
                        </a:solidFill>
                      </a:endParaRPr>
                    </a:p>
                  </a:txBody>
                  <a:tcPr>
                    <a:solidFill>
                      <a:schemeClr val="accent5">
                        <a:lumMod val="20000"/>
                        <a:lumOff val="80000"/>
                      </a:schemeClr>
                    </a:solidFill>
                  </a:tcPr>
                </a:tc>
                <a:tc>
                  <a:txBody>
                    <a:bodyPr/>
                    <a:lstStyle/>
                    <a:p>
                      <a:r>
                        <a:rPr lang="en-US" altLang="zh-CN" sz="2000" b="1" dirty="0"/>
                        <a:t>q</a:t>
                      </a:r>
                      <a:r>
                        <a:rPr lang="en-US" altLang="zh-CN" sz="2000" b="1" baseline="-25000" dirty="0"/>
                        <a:t>*</a:t>
                      </a:r>
                      <a:r>
                        <a:rPr lang="en-US" altLang="zh-CN" sz="2000" b="1" dirty="0"/>
                        <a:t>(a)= 3</a:t>
                      </a:r>
                      <a:endParaRPr lang="zh-CN" altLang="en-US" sz="2000" b="1" dirty="0"/>
                    </a:p>
                  </a:txBody>
                  <a:tcPr/>
                </a:tc>
                <a:tc>
                  <a:txBody>
                    <a:bodyPr/>
                    <a:lstStyle/>
                    <a:p>
                      <a:r>
                        <a:rPr lang="en-US" altLang="zh-CN" sz="2000" b="1" dirty="0"/>
                        <a:t>q</a:t>
                      </a:r>
                      <a:r>
                        <a:rPr lang="en-US" altLang="zh-CN" sz="2000" b="1" baseline="-25000" dirty="0"/>
                        <a:t>*</a:t>
                      </a:r>
                      <a:r>
                        <a:rPr lang="en-US" altLang="zh-CN" sz="2000" b="1" dirty="0"/>
                        <a:t>(a)= 9</a:t>
                      </a:r>
                      <a:endParaRPr lang="zh-CN" altLang="en-US" sz="2000" b="1" dirty="0"/>
                    </a:p>
                  </a:txBody>
                  <a:tcPr/>
                </a:tc>
                <a:tc>
                  <a:txBody>
                    <a:bodyPr/>
                    <a:lstStyle/>
                    <a:p>
                      <a:r>
                        <a:rPr lang="en-US" altLang="zh-CN" sz="2000" b="1" dirty="0"/>
                        <a:t>q</a:t>
                      </a:r>
                      <a:r>
                        <a:rPr lang="en-US" altLang="zh-CN" sz="2000" b="1" baseline="-25000" dirty="0"/>
                        <a:t>*</a:t>
                      </a:r>
                      <a:r>
                        <a:rPr lang="en-US" altLang="zh-CN" sz="2000" b="1" dirty="0"/>
                        <a:t>(a)= 1</a:t>
                      </a:r>
                      <a:endParaRPr lang="zh-CN" altLang="en-US" sz="2000" b="1" dirty="0"/>
                    </a:p>
                  </a:txBody>
                  <a:tcPr/>
                </a:tc>
                <a:tc>
                  <a:txBody>
                    <a:bodyPr/>
                    <a:lstStyle/>
                    <a:p>
                      <a:r>
                        <a:rPr lang="en-US" altLang="zh-CN" sz="2000" b="1" dirty="0"/>
                        <a:t>…</a:t>
                      </a:r>
                      <a:endParaRPr lang="zh-CN" altLang="en-US" sz="2000" b="1" dirty="0"/>
                    </a:p>
                  </a:txBody>
                  <a:tcPr/>
                </a:tc>
                <a:tc>
                  <a:txBody>
                    <a:bodyPr/>
                    <a:lstStyle/>
                    <a:p>
                      <a:endParaRPr lang="zh-CN" altLang="en-US" sz="2000" b="1" dirty="0"/>
                    </a:p>
                  </a:txBody>
                  <a:tcPr/>
                </a:tc>
                <a:tc>
                  <a:txBody>
                    <a:bodyPr/>
                    <a:lstStyle/>
                    <a:p>
                      <a:endParaRPr lang="zh-CN" altLang="en-US" sz="2000" b="1" dirty="0"/>
                    </a:p>
                  </a:txBody>
                  <a:tcPr/>
                </a:tc>
                <a:tc>
                  <a:txBody>
                    <a:bodyPr/>
                    <a:lstStyle/>
                    <a:p>
                      <a:endParaRPr lang="zh-CN" altLang="en-US" sz="2000" b="1" dirty="0"/>
                    </a:p>
                  </a:txBody>
                  <a:tcPr/>
                </a:tc>
                <a:tc>
                  <a:txBody>
                    <a:bodyPr/>
                    <a:lstStyle/>
                    <a:p>
                      <a:endParaRPr lang="zh-CN" altLang="en-US" sz="2000" b="1" dirty="0"/>
                    </a:p>
                  </a:txBody>
                  <a:tcPr/>
                </a:tc>
                <a:tc>
                  <a:txBody>
                    <a:bodyPr/>
                    <a:lstStyle/>
                    <a:p>
                      <a:endParaRPr lang="zh-CN" altLang="en-US" sz="2000" b="1" dirty="0"/>
                    </a:p>
                  </a:txBody>
                  <a:tcPr/>
                </a:tc>
                <a:extLst>
                  <a:ext uri="{0D108BD9-81ED-4DB2-BD59-A6C34878D82A}">
                    <a16:rowId xmlns:a16="http://schemas.microsoft.com/office/drawing/2014/main" val="773756029"/>
                  </a:ext>
                </a:extLst>
              </a:tr>
              <a:tr h="373033">
                <a:tc>
                  <a:txBody>
                    <a:bodyPr/>
                    <a:lstStyle/>
                    <a:p>
                      <a:r>
                        <a:rPr lang="en-US" altLang="zh-CN" sz="2000" b="1" dirty="0">
                          <a:solidFill>
                            <a:schemeClr val="tx1"/>
                          </a:solidFill>
                        </a:rPr>
                        <a:t>n(a)=10</a:t>
                      </a:r>
                      <a:endParaRPr lang="zh-CN" altLang="en-US" sz="2000" b="1" dirty="0">
                        <a:solidFill>
                          <a:schemeClr val="tx1"/>
                        </a:solidFill>
                      </a:endParaRPr>
                    </a:p>
                  </a:txBody>
                  <a:tcPr>
                    <a:solidFill>
                      <a:schemeClr val="accent5">
                        <a:lumMod val="20000"/>
                        <a:lumOff val="80000"/>
                      </a:schemeClr>
                    </a:solidFill>
                  </a:tcPr>
                </a:tc>
                <a:tc>
                  <a:txBody>
                    <a:bodyPr/>
                    <a:lstStyle/>
                    <a:p>
                      <a:r>
                        <a:rPr lang="en-US" altLang="zh-CN" sz="2000" b="1" dirty="0"/>
                        <a:t>n(a)=0</a:t>
                      </a:r>
                      <a:endParaRPr lang="zh-CN" altLang="en-US" sz="2000" b="1" dirty="0"/>
                    </a:p>
                  </a:txBody>
                  <a:tcPr/>
                </a:tc>
                <a:tc>
                  <a:txBody>
                    <a:bodyPr/>
                    <a:lstStyle/>
                    <a:p>
                      <a:r>
                        <a:rPr lang="en-US" altLang="zh-CN" sz="2000" b="1" dirty="0"/>
                        <a:t>n(a)=0</a:t>
                      </a:r>
                      <a:endParaRPr lang="zh-CN" altLang="en-US" sz="2000" b="1" dirty="0"/>
                    </a:p>
                  </a:txBody>
                  <a:tcPr/>
                </a:tc>
                <a:tc>
                  <a:txBody>
                    <a:bodyPr/>
                    <a:lstStyle/>
                    <a:p>
                      <a:r>
                        <a:rPr lang="en-US" altLang="zh-CN" sz="2000" b="1" dirty="0"/>
                        <a:t>n(a)=0</a:t>
                      </a:r>
                      <a:endParaRPr lang="zh-CN" altLang="en-US" sz="2000" b="1" dirty="0"/>
                    </a:p>
                  </a:txBody>
                  <a:tcPr/>
                </a:tc>
                <a:tc>
                  <a:txBody>
                    <a:bodyPr/>
                    <a:lstStyle/>
                    <a:p>
                      <a:r>
                        <a:rPr lang="en-US" altLang="zh-CN" sz="2000" b="1" dirty="0"/>
                        <a:t>…</a:t>
                      </a:r>
                      <a:endParaRPr lang="zh-CN" altLang="en-US" sz="2000" b="1" dirty="0"/>
                    </a:p>
                  </a:txBody>
                  <a:tcPr/>
                </a:tc>
                <a:tc>
                  <a:txBody>
                    <a:bodyPr/>
                    <a:lstStyle/>
                    <a:p>
                      <a:endParaRPr lang="zh-CN" altLang="en-US" sz="2000" b="1" dirty="0"/>
                    </a:p>
                  </a:txBody>
                  <a:tcPr/>
                </a:tc>
                <a:tc>
                  <a:txBody>
                    <a:bodyPr/>
                    <a:lstStyle/>
                    <a:p>
                      <a:endParaRPr lang="zh-CN" altLang="en-US" sz="2000" b="1" dirty="0"/>
                    </a:p>
                  </a:txBody>
                  <a:tcPr/>
                </a:tc>
                <a:tc>
                  <a:txBody>
                    <a:bodyPr/>
                    <a:lstStyle/>
                    <a:p>
                      <a:endParaRPr lang="zh-CN" altLang="en-US" sz="2000" b="1" dirty="0"/>
                    </a:p>
                  </a:txBody>
                  <a:tcPr/>
                </a:tc>
                <a:tc>
                  <a:txBody>
                    <a:bodyPr/>
                    <a:lstStyle/>
                    <a:p>
                      <a:endParaRPr lang="zh-CN" altLang="en-US" sz="2000" b="1" dirty="0"/>
                    </a:p>
                  </a:txBody>
                  <a:tcPr/>
                </a:tc>
                <a:tc>
                  <a:txBody>
                    <a:bodyPr/>
                    <a:lstStyle/>
                    <a:p>
                      <a:endParaRPr lang="zh-CN" altLang="en-US" sz="2000" b="1" dirty="0"/>
                    </a:p>
                  </a:txBody>
                  <a:tcPr/>
                </a:tc>
                <a:extLst>
                  <a:ext uri="{0D108BD9-81ED-4DB2-BD59-A6C34878D82A}">
                    <a16:rowId xmlns:a16="http://schemas.microsoft.com/office/drawing/2014/main" val="1832856737"/>
                  </a:ext>
                </a:extLst>
              </a:tr>
            </a:tbl>
          </a:graphicData>
        </a:graphic>
      </p:graphicFrame>
      <p:sp>
        <p:nvSpPr>
          <p:cNvPr id="6" name="椭圆 5">
            <a:extLst>
              <a:ext uri="{FF2B5EF4-FFF2-40B4-BE49-F238E27FC236}">
                <a16:creationId xmlns:a16="http://schemas.microsoft.com/office/drawing/2014/main" id="{C8E067F0-F83F-486B-A586-3F0EBC2D23E7}"/>
              </a:ext>
            </a:extLst>
          </p:cNvPr>
          <p:cNvSpPr/>
          <p:nvPr/>
        </p:nvSpPr>
        <p:spPr>
          <a:xfrm>
            <a:off x="3479800" y="2692400"/>
            <a:ext cx="1689100" cy="2451100"/>
          </a:xfrm>
          <a:prstGeom prst="ellipse">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232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500" tmFilter="0, 0; .2, .5; .8, .5; 1, 0"/>
                                        <p:tgtEl>
                                          <p:spTgt spid="6"/>
                                        </p:tgtEl>
                                      </p:cBhvr>
                                    </p:animEffect>
                                    <p:animScale>
                                      <p:cBhvr>
                                        <p:cTn id="10"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5E07D380-27FF-460E-80F0-3388E2E77D91}"/>
                  </a:ext>
                </a:extLst>
              </p:cNvPr>
              <p:cNvSpPr>
                <a:spLocks noGrp="1"/>
              </p:cNvSpPr>
              <p:nvPr>
                <p:ph type="title"/>
              </p:nvPr>
            </p:nvSpPr>
            <p:spPr/>
            <p:txBody>
              <a:bodyPr/>
              <a:lstStyle/>
              <a:p>
                <a14:m>
                  <m:oMath xmlns:m="http://schemas.openxmlformats.org/officeDocument/2006/math">
                    <m:r>
                      <a:rPr lang="zh-CN" altLang="en-US" i="1" smtClean="0">
                        <a:latin typeface="Cambria Math" panose="02040503050406030204" pitchFamily="18" charset="0"/>
                      </a:rPr>
                      <m:t>𝜀</m:t>
                    </m:r>
                    <m:r>
                      <a:rPr lang="en-US" altLang="zh-CN" i="1">
                        <a:latin typeface="Cambria Math" panose="02040503050406030204" pitchFamily="18" charset="0"/>
                      </a:rPr>
                      <m:t>−</m:t>
                    </m:r>
                  </m:oMath>
                </a14:m>
                <a:r>
                  <a:rPr lang="zh-CN" altLang="en-US" dirty="0"/>
                  <a:t>贪婪算法</a:t>
                </a:r>
              </a:p>
            </p:txBody>
          </p:sp>
        </mc:Choice>
        <mc:Fallback xmlns="">
          <p:sp>
            <p:nvSpPr>
              <p:cNvPr id="2" name="标题 1">
                <a:extLst>
                  <a:ext uri="{FF2B5EF4-FFF2-40B4-BE49-F238E27FC236}">
                    <a16:creationId xmlns:a16="http://schemas.microsoft.com/office/drawing/2014/main" id="{5E07D380-27FF-460E-80F0-3388E2E77D91}"/>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8F42B75E-EBA5-4586-A40C-7675568FB632}"/>
              </a:ext>
            </a:extLst>
          </p:cNvPr>
          <p:cNvSpPr>
            <a:spLocks noGrp="1"/>
          </p:cNvSpPr>
          <p:nvPr>
            <p:ph idx="1"/>
          </p:nvPr>
        </p:nvSpPr>
        <p:spPr>
          <a:xfrm>
            <a:off x="838200" y="1825625"/>
            <a:ext cx="10515600" cy="1940259"/>
          </a:xfrm>
        </p:spPr>
        <p:txBody>
          <a:bodyPr>
            <a:normAutofit/>
          </a:bodyPr>
          <a:lstStyle/>
          <a:p>
            <a:r>
              <a:rPr lang="zh-CN" altLang="en-US" sz="3600"/>
              <a:t>贪婪算法的问题</a:t>
            </a:r>
            <a:endParaRPr lang="en-US" altLang="zh-CN" sz="3600"/>
          </a:p>
          <a:p>
            <a:pPr lvl="1"/>
            <a:r>
              <a:rPr lang="zh-CN" altLang="en-US" sz="3200"/>
              <a:t>每次只选择奖励值最大的动作去执行</a:t>
            </a:r>
            <a:endParaRPr lang="en-US" altLang="zh-CN" sz="3200"/>
          </a:p>
          <a:p>
            <a:pPr lvl="1"/>
            <a:r>
              <a:rPr lang="zh-CN" altLang="en-US" sz="3200"/>
              <a:t>导致有些长远收益更好的动作未被选中</a:t>
            </a:r>
            <a:endParaRPr lang="zh-CN" altLang="en-US" sz="3200"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27726844-4D10-4E34-99D1-E6CBD8E6F74C}"/>
                  </a:ext>
                </a:extLst>
              </p:cNvPr>
              <p:cNvSpPr/>
              <p:nvPr/>
            </p:nvSpPr>
            <p:spPr>
              <a:xfrm>
                <a:off x="1339515" y="4548152"/>
                <a:ext cx="9825789" cy="16644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US" altLang="zh-CN" sz="3200" i="1">
                              <a:latin typeface="Cambria Math" panose="02040503050406030204" pitchFamily="18" charset="0"/>
                            </a:rPr>
                            <m:t>𝐴</m:t>
                          </m:r>
                        </m:e>
                        <m:sub>
                          <m:r>
                            <a:rPr lang="en-US" altLang="zh-CN" sz="3200" i="1">
                              <a:latin typeface="Cambria Math" panose="02040503050406030204" pitchFamily="18" charset="0"/>
                            </a:rPr>
                            <m:t>𝑡</m:t>
                          </m:r>
                        </m:sub>
                      </m:sSub>
                      <m:r>
                        <a:rPr lang="en-US" altLang="zh-CN" sz="3200" i="1">
                          <a:latin typeface="Cambria Math" panose="02040503050406030204" pitchFamily="18" charset="0"/>
                          <a:ea typeface="Cambria Math" panose="02040503050406030204" pitchFamily="18" charset="0"/>
                        </a:rPr>
                        <m:t>←</m:t>
                      </m:r>
                      <m:d>
                        <m:dPr>
                          <m:begChr m:val="{"/>
                          <m:endChr m:val=""/>
                          <m:ctrlPr>
                            <a:rPr lang="en-US" altLang="zh-CN" sz="3200" i="1">
                              <a:latin typeface="Cambria Math" panose="02040503050406030204" pitchFamily="18" charset="0"/>
                              <a:ea typeface="Cambria Math" panose="02040503050406030204" pitchFamily="18" charset="0"/>
                            </a:rPr>
                          </m:ctrlPr>
                        </m:dPr>
                        <m:e>
                          <m:eqArr>
                            <m:eqArrPr>
                              <m:ctrlPr>
                                <a:rPr lang="en-US" altLang="zh-CN" sz="3200" i="1">
                                  <a:latin typeface="Cambria Math" panose="02040503050406030204" pitchFamily="18" charset="0"/>
                                  <a:ea typeface="Cambria Math" panose="02040503050406030204" pitchFamily="18" charset="0"/>
                                </a:rPr>
                              </m:ctrlPr>
                            </m:eqArrPr>
                            <m:e>
                              <m:func>
                                <m:funcPr>
                                  <m:ctrlPr>
                                    <a:rPr lang="en-US" altLang="zh-CN" sz="3200" i="1">
                                      <a:latin typeface="Cambria Math" panose="02040503050406030204" pitchFamily="18" charset="0"/>
                                    </a:rPr>
                                  </m:ctrlPr>
                                </m:funcPr>
                                <m:fName>
                                  <m:limLow>
                                    <m:limLowPr>
                                      <m:ctrlPr>
                                        <a:rPr lang="en-US" altLang="zh-CN" sz="3200" i="1">
                                          <a:latin typeface="Cambria Math" panose="02040503050406030204" pitchFamily="18" charset="0"/>
                                        </a:rPr>
                                      </m:ctrlPr>
                                    </m:limLowPr>
                                    <m:e>
                                      <m:r>
                                        <a:rPr lang="en-US" altLang="zh-CN" sz="3200" i="1">
                                          <a:latin typeface="Cambria Math" panose="02040503050406030204" pitchFamily="18" charset="0"/>
                                        </a:rPr>
                                        <m:t>𝑎𝑟𝑔</m:t>
                                      </m:r>
                                      <m:r>
                                        <m:rPr>
                                          <m:sty m:val="p"/>
                                        </m:rPr>
                                        <a:rPr lang="en-US" altLang="zh-CN" sz="3200">
                                          <a:latin typeface="Cambria Math" panose="02040503050406030204" pitchFamily="18" charset="0"/>
                                        </a:rPr>
                                        <m:t>max</m:t>
                                      </m:r>
                                    </m:e>
                                    <m:lim>
                                      <m:r>
                                        <a:rPr lang="en-US" altLang="zh-CN" sz="3200" i="1">
                                          <a:latin typeface="Cambria Math" panose="02040503050406030204" pitchFamily="18" charset="0"/>
                                          <a:ea typeface="Cambria Math" panose="02040503050406030204" pitchFamily="18" charset="0"/>
                                        </a:rPr>
                                        <m:t>𝑎</m:t>
                                      </m:r>
                                    </m:lim>
                                  </m:limLow>
                                </m:fName>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𝑄</m:t>
                                      </m:r>
                                    </m:e>
                                    <m:sub>
                                      <m:r>
                                        <a:rPr lang="en-US" altLang="zh-CN" sz="3200" i="1">
                                          <a:latin typeface="Cambria Math" panose="02040503050406030204" pitchFamily="18" charset="0"/>
                                        </a:rPr>
                                        <m:t>𝑡</m:t>
                                      </m:r>
                                    </m:sub>
                                  </m:sSub>
                                  <m:d>
                                    <m:dPr>
                                      <m:ctrlPr>
                                        <a:rPr lang="en-US" altLang="zh-CN" sz="3200" i="1">
                                          <a:latin typeface="Cambria Math" panose="02040503050406030204" pitchFamily="18" charset="0"/>
                                        </a:rPr>
                                      </m:ctrlPr>
                                    </m:dPr>
                                    <m:e>
                                      <m:r>
                                        <a:rPr lang="en-US" altLang="zh-CN" sz="3200" i="1">
                                          <a:latin typeface="Cambria Math" panose="02040503050406030204" pitchFamily="18" charset="0"/>
                                        </a:rPr>
                                        <m:t>𝑎</m:t>
                                      </m:r>
                                    </m:e>
                                  </m:d>
                                </m:e>
                              </m:func>
                              <m:r>
                                <a:rPr lang="en-US" altLang="zh-CN" sz="3200" i="1">
                                  <a:latin typeface="Cambria Math" panose="02040503050406030204" pitchFamily="18" charset="0"/>
                                </a:rPr>
                                <m:t>                                    </m:t>
                              </m:r>
                              <m:r>
                                <a:rPr lang="zh-CN" altLang="en-US" sz="3200" i="1">
                                  <a:latin typeface="Cambria Math" panose="02040503050406030204" pitchFamily="18" charset="0"/>
                                </a:rPr>
                                <m:t>概率</m:t>
                              </m:r>
                              <m:r>
                                <a:rPr lang="en-US" altLang="zh-CN" sz="3200" i="1">
                                  <a:latin typeface="Cambria Math" panose="02040503050406030204" pitchFamily="18" charset="0"/>
                                </a:rPr>
                                <m:t>1− </m:t>
                              </m:r>
                              <m:r>
                                <a:rPr lang="zh-CN" altLang="en-US" sz="3200" i="1">
                                  <a:latin typeface="Cambria Math" panose="02040503050406030204" pitchFamily="18" charset="0"/>
                                </a:rPr>
                                <m:t>𝜖</m:t>
                              </m:r>
                            </m:e>
                            <m:e>
                              <m:r>
                                <a:rPr lang="en-US" altLang="zh-CN" sz="3200" i="1">
                                  <a:latin typeface="Cambria Math" panose="02040503050406030204" pitchFamily="18" charset="0"/>
                                  <a:ea typeface="Cambria Math" panose="02040503050406030204" pitchFamily="18" charset="0"/>
                                </a:rPr>
                                <m:t>𝑎</m:t>
                              </m:r>
                              <m:r>
                                <a:rPr lang="en-US" altLang="zh-CN" sz="3200" i="1">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𝑈𝑛𝑖𝑓𝑜𝑟𝑚</m:t>
                              </m:r>
                              <m:d>
                                <m:dPr>
                                  <m:ctrlPr>
                                    <a:rPr lang="en-US" altLang="zh-CN" sz="3200" i="1">
                                      <a:latin typeface="Cambria Math" panose="02040503050406030204" pitchFamily="18" charset="0"/>
                                      <a:ea typeface="Cambria Math" panose="02040503050406030204" pitchFamily="18" charset="0"/>
                                    </a:rPr>
                                  </m:ctrlPr>
                                </m:dPr>
                                <m:e>
                                  <m:d>
                                    <m:dPr>
                                      <m:begChr m:val="{"/>
                                      <m:endChr m:val="}"/>
                                      <m:ctrlPr>
                                        <a:rPr lang="en-US" altLang="zh-CN" sz="3200" i="1">
                                          <a:latin typeface="Cambria Math" panose="02040503050406030204" pitchFamily="18" charset="0"/>
                                          <a:ea typeface="Cambria Math" panose="02040503050406030204" pitchFamily="18" charset="0"/>
                                        </a:rPr>
                                      </m:ctrlPr>
                                    </m:dPr>
                                    <m:e>
                                      <m:sSub>
                                        <m:sSubPr>
                                          <m:ctrlPr>
                                            <a:rPr lang="en-US" altLang="zh-CN" sz="3200" i="1">
                                              <a:latin typeface="Cambria Math" panose="02040503050406030204" pitchFamily="18" charset="0"/>
                                              <a:ea typeface="Cambria Math" panose="02040503050406030204" pitchFamily="18" charset="0"/>
                                            </a:rPr>
                                          </m:ctrlPr>
                                        </m:sSubPr>
                                        <m:e>
                                          <m:r>
                                            <a:rPr lang="en-US" altLang="zh-CN" sz="3200" i="1">
                                              <a:latin typeface="Cambria Math" panose="02040503050406030204" pitchFamily="18" charset="0"/>
                                              <a:ea typeface="Cambria Math" panose="02040503050406030204" pitchFamily="18" charset="0"/>
                                            </a:rPr>
                                            <m:t>𝑎</m:t>
                                          </m:r>
                                        </m:e>
                                        <m:sub>
                                          <m:r>
                                            <a:rPr lang="en-US" altLang="zh-CN" sz="3200" i="1">
                                              <a:latin typeface="Cambria Math" panose="02040503050406030204" pitchFamily="18" charset="0"/>
                                              <a:ea typeface="Cambria Math" panose="02040503050406030204" pitchFamily="18" charset="0"/>
                                            </a:rPr>
                                            <m:t>1</m:t>
                                          </m:r>
                                        </m:sub>
                                      </m:sSub>
                                      <m:r>
                                        <a:rPr lang="en-US" altLang="zh-CN" sz="3200" i="1">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ea typeface="Cambria Math" panose="02040503050406030204" pitchFamily="18" charset="0"/>
                                            </a:rPr>
                                          </m:ctrlPr>
                                        </m:sSubPr>
                                        <m:e>
                                          <m:r>
                                            <a:rPr lang="en-US" altLang="zh-CN" sz="3200" i="1">
                                              <a:latin typeface="Cambria Math" panose="02040503050406030204" pitchFamily="18" charset="0"/>
                                              <a:ea typeface="Cambria Math" panose="02040503050406030204" pitchFamily="18" charset="0"/>
                                            </a:rPr>
                                            <m:t>𝑎</m:t>
                                          </m:r>
                                        </m:e>
                                        <m:sub>
                                          <m:r>
                                            <a:rPr lang="en-US" altLang="zh-CN" sz="3200" i="1">
                                              <a:latin typeface="Cambria Math" panose="02040503050406030204" pitchFamily="18" charset="0"/>
                                              <a:ea typeface="Cambria Math" panose="02040503050406030204" pitchFamily="18" charset="0"/>
                                            </a:rPr>
                                            <m:t>𝑘</m:t>
                                          </m:r>
                                        </m:sub>
                                      </m:sSub>
                                    </m:e>
                                  </m:d>
                                </m:e>
                              </m:d>
                              <m:r>
                                <a:rPr lang="en-US" altLang="zh-CN" sz="3200" i="1">
                                  <a:latin typeface="Cambria Math" panose="02040503050406030204" pitchFamily="18" charset="0"/>
                                  <a:ea typeface="Cambria Math" panose="02040503050406030204" pitchFamily="18" charset="0"/>
                                </a:rPr>
                                <m:t>                            </m:t>
                              </m:r>
                              <m:r>
                                <a:rPr lang="zh-CN" altLang="en-US" sz="3200" i="1">
                                  <a:latin typeface="Cambria Math" panose="02040503050406030204" pitchFamily="18" charset="0"/>
                                </a:rPr>
                                <m:t>概率</m:t>
                              </m:r>
                              <m:r>
                                <a:rPr lang="zh-CN" altLang="en-US" sz="3200" i="1">
                                  <a:latin typeface="Cambria Math" panose="02040503050406030204" pitchFamily="18" charset="0"/>
                                </a:rPr>
                                <m:t>𝜖</m:t>
                              </m:r>
                            </m:e>
                          </m:eqArr>
                        </m:e>
                      </m:d>
                    </m:oMath>
                  </m:oMathPara>
                </a14:m>
                <a:endParaRPr lang="zh-CN" altLang="en-US" sz="3200" dirty="0"/>
              </a:p>
            </p:txBody>
          </p:sp>
        </mc:Choice>
        <mc:Fallback xmlns="">
          <p:sp>
            <p:nvSpPr>
              <p:cNvPr id="6" name="矩形 5">
                <a:extLst>
                  <a:ext uri="{FF2B5EF4-FFF2-40B4-BE49-F238E27FC236}">
                    <a16:creationId xmlns:a16="http://schemas.microsoft.com/office/drawing/2014/main" id="{27726844-4D10-4E34-99D1-E6CBD8E6F74C}"/>
                  </a:ext>
                </a:extLst>
              </p:cNvPr>
              <p:cNvSpPr>
                <a:spLocks noRot="1" noChangeAspect="1" noMove="1" noResize="1" noEditPoints="1" noAdjustHandles="1" noChangeArrowheads="1" noChangeShapeType="1" noTextEdit="1"/>
              </p:cNvSpPr>
              <p:nvPr/>
            </p:nvSpPr>
            <p:spPr>
              <a:xfrm>
                <a:off x="1339515" y="4548152"/>
                <a:ext cx="9825789" cy="166449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B7D150D-1C04-4A56-AB32-63146C7091F4}"/>
                  </a:ext>
                </a:extLst>
              </p:cNvPr>
              <p:cNvSpPr/>
              <p:nvPr/>
            </p:nvSpPr>
            <p:spPr>
              <a:xfrm>
                <a:off x="1130986" y="3895408"/>
                <a:ext cx="4965014" cy="523220"/>
              </a:xfrm>
              <a:prstGeom prst="rect">
                <a:avLst/>
              </a:prstGeom>
            </p:spPr>
            <p:txBody>
              <a:bodyPr wrap="none">
                <a:spAutoFit/>
              </a:bodyPr>
              <a:lstStyle/>
              <a:p>
                <a14:m>
                  <m:oMath xmlns:m="http://schemas.openxmlformats.org/officeDocument/2006/math">
                    <m:r>
                      <a:rPr lang="zh-CN" altLang="en-US" sz="2800" i="1" smtClean="0">
                        <a:solidFill>
                          <a:srgbClr val="FF0000"/>
                        </a:solidFill>
                        <a:latin typeface="Cambria Math" panose="02040503050406030204" pitchFamily="18" charset="0"/>
                      </a:rPr>
                      <m:t>𝜖</m:t>
                    </m:r>
                  </m:oMath>
                </a14:m>
                <a:r>
                  <a:rPr lang="en-US" altLang="zh-CN" sz="2800" dirty="0">
                    <a:solidFill>
                      <a:srgbClr val="FF0000"/>
                    </a:solidFill>
                  </a:rPr>
                  <a:t>-</a:t>
                </a:r>
                <a:r>
                  <a:rPr lang="zh-CN" altLang="en-US" sz="2800" dirty="0">
                    <a:solidFill>
                      <a:srgbClr val="FF0000"/>
                    </a:solidFill>
                  </a:rPr>
                  <a:t>贪婪算法的第</a:t>
                </a:r>
                <a:r>
                  <a:rPr lang="en-US" altLang="zh-CN" sz="2800" dirty="0">
                    <a:solidFill>
                      <a:srgbClr val="FF0000"/>
                    </a:solidFill>
                  </a:rPr>
                  <a:t>t</a:t>
                </a:r>
                <a:r>
                  <a:rPr lang="zh-CN" altLang="en-US" sz="2800" dirty="0">
                    <a:solidFill>
                      <a:srgbClr val="FF0000"/>
                    </a:solidFill>
                  </a:rPr>
                  <a:t>步动作选择：</a:t>
                </a:r>
              </a:p>
            </p:txBody>
          </p:sp>
        </mc:Choice>
        <mc:Fallback xmlns="">
          <p:sp>
            <p:nvSpPr>
              <p:cNvPr id="7" name="矩形 6">
                <a:extLst>
                  <a:ext uri="{FF2B5EF4-FFF2-40B4-BE49-F238E27FC236}">
                    <a16:creationId xmlns:a16="http://schemas.microsoft.com/office/drawing/2014/main" id="{8B7D150D-1C04-4A56-AB32-63146C7091F4}"/>
                  </a:ext>
                </a:extLst>
              </p:cNvPr>
              <p:cNvSpPr>
                <a:spLocks noRot="1" noChangeAspect="1" noMove="1" noResize="1" noEditPoints="1" noAdjustHandles="1" noChangeArrowheads="1" noChangeShapeType="1" noTextEdit="1"/>
              </p:cNvSpPr>
              <p:nvPr/>
            </p:nvSpPr>
            <p:spPr>
              <a:xfrm>
                <a:off x="1130986" y="3895408"/>
                <a:ext cx="4965014" cy="523220"/>
              </a:xfrm>
              <a:prstGeom prst="rect">
                <a:avLst/>
              </a:prstGeom>
              <a:blipFill>
                <a:blip r:embed="rId5"/>
                <a:stretch>
                  <a:fillRect t="-11628" r="-983"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876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2263883553"/>
              </p:ext>
            </p:extLst>
          </p:nvPr>
        </p:nvGraphicFramePr>
        <p:xfrm>
          <a:off x="1332410" y="1436915"/>
          <a:ext cx="10071463" cy="5421086"/>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直接连接符 9"/>
          <p:cNvCxnSpPr/>
          <p:nvPr/>
        </p:nvCxnSpPr>
        <p:spPr>
          <a:xfrm>
            <a:off x="274320" y="1815737"/>
            <a:ext cx="0" cy="45328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74320" y="6048103"/>
            <a:ext cx="156754" cy="0"/>
          </a:xfrm>
          <a:prstGeom prst="line">
            <a:avLst/>
          </a:prstGeom>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274320" y="5440682"/>
            <a:ext cx="15675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274320" y="4833259"/>
            <a:ext cx="15675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274320" y="4225836"/>
            <a:ext cx="15675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274320" y="3618413"/>
            <a:ext cx="15675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274320" y="3010990"/>
            <a:ext cx="156754" cy="0"/>
          </a:xfrm>
          <a:prstGeom prst="line">
            <a:avLst/>
          </a:prstGeom>
          <a:ln w="12700"/>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31074" y="2255122"/>
            <a:ext cx="502920" cy="4093428"/>
          </a:xfrm>
          <a:prstGeom prst="rect">
            <a:avLst/>
          </a:prstGeom>
          <a:noFill/>
        </p:spPr>
        <p:txBody>
          <a:bodyPr wrap="square" rtlCol="0">
            <a:spAutoFit/>
          </a:bodyPr>
          <a:lstStyle/>
          <a:p>
            <a:pPr algn="ctr"/>
            <a:r>
              <a:rPr lang="en-US" altLang="zh-CN" sz="2000" dirty="0"/>
              <a:t>3</a:t>
            </a:r>
          </a:p>
          <a:p>
            <a:pPr algn="ctr"/>
            <a:endParaRPr lang="en-US" altLang="zh-CN" sz="2000" dirty="0"/>
          </a:p>
          <a:p>
            <a:pPr algn="ctr"/>
            <a:r>
              <a:rPr lang="en-US" altLang="zh-CN" sz="2000" dirty="0"/>
              <a:t>2</a:t>
            </a:r>
          </a:p>
          <a:p>
            <a:pPr algn="ctr"/>
            <a:endParaRPr lang="en-US" altLang="zh-CN" sz="2000" dirty="0"/>
          </a:p>
          <a:p>
            <a:pPr algn="ctr"/>
            <a:r>
              <a:rPr lang="en-US" altLang="zh-CN" sz="2000" dirty="0"/>
              <a:t>1</a:t>
            </a:r>
          </a:p>
          <a:p>
            <a:pPr algn="ctr"/>
            <a:endParaRPr lang="en-US" altLang="zh-CN" sz="2000" dirty="0"/>
          </a:p>
          <a:p>
            <a:pPr algn="ctr"/>
            <a:r>
              <a:rPr lang="en-US" altLang="zh-CN" sz="2000" dirty="0"/>
              <a:t>0</a:t>
            </a:r>
          </a:p>
          <a:p>
            <a:pPr algn="ctr"/>
            <a:endParaRPr lang="en-US" altLang="zh-CN" sz="2000" dirty="0"/>
          </a:p>
          <a:p>
            <a:pPr algn="ctr"/>
            <a:r>
              <a:rPr lang="en-US" altLang="zh-CN" sz="2000" dirty="0"/>
              <a:t>-1</a:t>
            </a:r>
          </a:p>
          <a:p>
            <a:pPr algn="ctr"/>
            <a:endParaRPr lang="en-US" altLang="zh-CN" sz="2000" dirty="0"/>
          </a:p>
          <a:p>
            <a:pPr algn="ctr"/>
            <a:r>
              <a:rPr lang="en-US" altLang="zh-CN" sz="2000" dirty="0"/>
              <a:t>-2</a:t>
            </a:r>
          </a:p>
          <a:p>
            <a:pPr algn="ctr"/>
            <a:endParaRPr lang="en-US" altLang="zh-CN" sz="2000" dirty="0"/>
          </a:p>
          <a:p>
            <a:pPr algn="ctr"/>
            <a:r>
              <a:rPr lang="en-US" altLang="zh-CN" sz="2000" dirty="0"/>
              <a:t>-3</a:t>
            </a:r>
            <a:endParaRPr lang="zh-CN" altLang="en-US" sz="2000" dirty="0"/>
          </a:p>
        </p:txBody>
      </p:sp>
      <p:cxnSp>
        <p:nvCxnSpPr>
          <p:cNvPr id="22" name="直接连接符 21"/>
          <p:cNvCxnSpPr/>
          <p:nvPr/>
        </p:nvCxnSpPr>
        <p:spPr>
          <a:xfrm>
            <a:off x="274320" y="2403567"/>
            <a:ext cx="156754"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25" name="组合 24">
            <a:extLst>
              <a:ext uri="{FF2B5EF4-FFF2-40B4-BE49-F238E27FC236}">
                <a16:creationId xmlns:a16="http://schemas.microsoft.com/office/drawing/2014/main" id="{D3D8BD0C-F720-497C-9658-4E7A252FF7EB}"/>
              </a:ext>
            </a:extLst>
          </p:cNvPr>
          <p:cNvGrpSpPr/>
          <p:nvPr/>
        </p:nvGrpSpPr>
        <p:grpSpPr>
          <a:xfrm>
            <a:off x="2445717" y="3261914"/>
            <a:ext cx="776860" cy="3142690"/>
            <a:chOff x="5793700" y="122836"/>
            <a:chExt cx="1069622" cy="4518351"/>
          </a:xfrm>
        </p:grpSpPr>
        <p:grpSp>
          <p:nvGrpSpPr>
            <p:cNvPr id="26" name="组合 25">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28" name="图片 27">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29" name="直接连接符 28">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𝑞</m:t>
                            </m:r>
                          </m:e>
                          <m:sub>
                            <m:r>
                              <a:rPr lang="en-US" altLang="zh-CN" sz="900" b="0" i="1" smtClean="0">
                                <a:latin typeface="Cambria Math" panose="02040503050406030204" pitchFamily="18" charset="0"/>
                              </a:rPr>
                              <m:t>∗</m:t>
                            </m:r>
                          </m:sub>
                        </m:sSub>
                        <m:r>
                          <a:rPr lang="en-US" altLang="zh-CN" sz="900" b="0" i="1" smtClean="0">
                            <a:latin typeface="Cambria Math" panose="02040503050406030204" pitchFamily="18" charset="0"/>
                          </a:rPr>
                          <m:t>(</m:t>
                        </m:r>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𝑎</m:t>
                            </m:r>
                          </m:e>
                          <m:sub>
                            <m:r>
                              <a:rPr lang="en-US" altLang="zh-CN" sz="900" b="0" i="1" smtClean="0">
                                <a:latin typeface="Cambria Math" panose="02040503050406030204" pitchFamily="18" charset="0"/>
                              </a:rPr>
                              <m:t>2</m:t>
                            </m:r>
                          </m:sub>
                        </m:sSub>
                        <m:r>
                          <a:rPr lang="en-US" altLang="zh-CN" sz="900" b="0" i="1" smtClean="0">
                            <a:latin typeface="Cambria Math" panose="02040503050406030204" pitchFamily="18" charset="0"/>
                          </a:rPr>
                          <m:t>)</m:t>
                        </m:r>
                      </m:oMath>
                    </m:oMathPara>
                  </a14:m>
                  <a:endParaRPr lang="zh-CN" altLang="en-US" sz="900" dirty="0"/>
                </a:p>
              </p:txBody>
            </p:sp>
          </mc:Choice>
          <mc:Fallback xmlns="">
            <p:sp>
              <p:nvSpPr>
                <p:cNvPr id="24" name="文本框 23">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5"/>
                  <a:stretch>
                    <a:fillRect b="-2632"/>
                  </a:stretch>
                </a:blipFill>
              </p:spPr>
              <p:txBody>
                <a:bodyPr/>
                <a:lstStyle/>
                <a:p>
                  <a:r>
                    <a:rPr lang="zh-CN" altLang="en-US">
                      <a:noFill/>
                    </a:rPr>
                    <a:t> </a:t>
                  </a:r>
                </a:p>
              </p:txBody>
            </p:sp>
          </mc:Fallback>
        </mc:AlternateContent>
      </p:grpSp>
      <p:grpSp>
        <p:nvGrpSpPr>
          <p:cNvPr id="30" name="组合 29">
            <a:extLst>
              <a:ext uri="{FF2B5EF4-FFF2-40B4-BE49-F238E27FC236}">
                <a16:creationId xmlns:a16="http://schemas.microsoft.com/office/drawing/2014/main" id="{D3D8BD0C-F720-497C-9658-4E7A252FF7EB}"/>
              </a:ext>
            </a:extLst>
          </p:cNvPr>
          <p:cNvGrpSpPr/>
          <p:nvPr/>
        </p:nvGrpSpPr>
        <p:grpSpPr>
          <a:xfrm>
            <a:off x="3514517" y="1794785"/>
            <a:ext cx="776860" cy="3142690"/>
            <a:chOff x="5793700" y="122836"/>
            <a:chExt cx="1069622" cy="4518351"/>
          </a:xfrm>
        </p:grpSpPr>
        <p:grpSp>
          <p:nvGrpSpPr>
            <p:cNvPr id="31" name="组合 30">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33" name="图片 32">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34" name="直接连接符 33">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𝑞</m:t>
                            </m:r>
                          </m:e>
                          <m:sub>
                            <m:r>
                              <a:rPr lang="en-US" altLang="zh-CN" sz="900" b="0" i="1" smtClean="0">
                                <a:latin typeface="Cambria Math" panose="02040503050406030204" pitchFamily="18" charset="0"/>
                              </a:rPr>
                              <m:t>∗</m:t>
                            </m:r>
                          </m:sub>
                        </m:sSub>
                        <m:r>
                          <a:rPr lang="en-US" altLang="zh-CN" sz="900" b="0" i="1" smtClean="0">
                            <a:latin typeface="Cambria Math" panose="02040503050406030204" pitchFamily="18" charset="0"/>
                          </a:rPr>
                          <m:t>(</m:t>
                        </m:r>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𝑎</m:t>
                            </m:r>
                          </m:e>
                          <m:sub>
                            <m:r>
                              <a:rPr lang="en-US" altLang="zh-CN" sz="900" b="0" i="1" smtClean="0">
                                <a:latin typeface="Cambria Math" panose="02040503050406030204" pitchFamily="18" charset="0"/>
                              </a:rPr>
                              <m:t>3</m:t>
                            </m:r>
                          </m:sub>
                        </m:sSub>
                        <m:r>
                          <a:rPr lang="en-US" altLang="zh-CN" sz="900" b="0" i="1" smtClean="0">
                            <a:latin typeface="Cambria Math" panose="02040503050406030204" pitchFamily="18" charset="0"/>
                          </a:rPr>
                          <m:t>)</m:t>
                        </m:r>
                      </m:oMath>
                    </m:oMathPara>
                  </a14:m>
                  <a:endParaRPr lang="zh-CN" altLang="en-US" sz="900" dirty="0"/>
                </a:p>
              </p:txBody>
            </p:sp>
          </mc:Choice>
          <mc:Fallback xmlns="">
            <p:sp>
              <p:nvSpPr>
                <p:cNvPr id="32" name="文本框 31">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6"/>
                  <a:stretch>
                    <a:fillRect b="-2632"/>
                  </a:stretch>
                </a:blipFill>
              </p:spPr>
              <p:txBody>
                <a:bodyPr/>
                <a:lstStyle/>
                <a:p>
                  <a:r>
                    <a:rPr lang="zh-CN" altLang="en-US">
                      <a:noFill/>
                    </a:rPr>
                    <a:t> </a:t>
                  </a:r>
                </a:p>
              </p:txBody>
            </p:sp>
          </mc:Fallback>
        </mc:AlternateContent>
      </p:grpSp>
      <p:grpSp>
        <p:nvGrpSpPr>
          <p:cNvPr id="35" name="组合 34">
            <a:extLst>
              <a:ext uri="{FF2B5EF4-FFF2-40B4-BE49-F238E27FC236}">
                <a16:creationId xmlns:a16="http://schemas.microsoft.com/office/drawing/2014/main" id="{D3D8BD0C-F720-497C-9658-4E7A252FF7EB}"/>
              </a:ext>
            </a:extLst>
          </p:cNvPr>
          <p:cNvGrpSpPr/>
          <p:nvPr/>
        </p:nvGrpSpPr>
        <p:grpSpPr>
          <a:xfrm>
            <a:off x="4600361" y="2510798"/>
            <a:ext cx="776860" cy="3142690"/>
            <a:chOff x="5793700" y="122836"/>
            <a:chExt cx="1069622" cy="4518351"/>
          </a:xfrm>
        </p:grpSpPr>
        <p:grpSp>
          <p:nvGrpSpPr>
            <p:cNvPr id="36" name="组合 35">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38" name="图片 37">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39" name="直接连接符 38">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𝑞</m:t>
                            </m:r>
                          </m:e>
                          <m:sub>
                            <m:r>
                              <a:rPr lang="en-US" altLang="zh-CN" sz="900" b="0" i="1" smtClean="0">
                                <a:latin typeface="Cambria Math" panose="02040503050406030204" pitchFamily="18" charset="0"/>
                              </a:rPr>
                              <m:t>∗</m:t>
                            </m:r>
                          </m:sub>
                        </m:sSub>
                        <m:r>
                          <a:rPr lang="en-US" altLang="zh-CN" sz="900" b="0" i="1" smtClean="0">
                            <a:latin typeface="Cambria Math" panose="02040503050406030204" pitchFamily="18" charset="0"/>
                          </a:rPr>
                          <m:t>(</m:t>
                        </m:r>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𝑎</m:t>
                            </m:r>
                          </m:e>
                          <m:sub>
                            <m:r>
                              <a:rPr lang="en-US" altLang="zh-CN" sz="900" b="0" i="1" smtClean="0">
                                <a:latin typeface="Cambria Math" panose="02040503050406030204" pitchFamily="18" charset="0"/>
                              </a:rPr>
                              <m:t>4</m:t>
                            </m:r>
                          </m:sub>
                        </m:sSub>
                        <m:r>
                          <a:rPr lang="en-US" altLang="zh-CN" sz="900" b="0" i="1" smtClean="0">
                            <a:latin typeface="Cambria Math" panose="02040503050406030204" pitchFamily="18" charset="0"/>
                          </a:rPr>
                          <m:t>)</m:t>
                        </m:r>
                      </m:oMath>
                    </m:oMathPara>
                  </a14:m>
                  <a:endParaRPr lang="zh-CN" altLang="en-US" sz="900" dirty="0"/>
                </a:p>
              </p:txBody>
            </p:sp>
          </mc:Choice>
          <mc:Fallback xmlns="">
            <p:sp>
              <p:nvSpPr>
                <p:cNvPr id="37" name="文本框 36">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7"/>
                  <a:stretch>
                    <a:fillRect/>
                  </a:stretch>
                </a:blipFill>
              </p:spPr>
              <p:txBody>
                <a:bodyPr/>
                <a:lstStyle/>
                <a:p>
                  <a:r>
                    <a:rPr lang="zh-CN" altLang="en-US">
                      <a:noFill/>
                    </a:rPr>
                    <a:t> </a:t>
                  </a:r>
                </a:p>
              </p:txBody>
            </p:sp>
          </mc:Fallback>
        </mc:AlternateContent>
      </p:grpSp>
      <p:grpSp>
        <p:nvGrpSpPr>
          <p:cNvPr id="40" name="组合 39">
            <a:extLst>
              <a:ext uri="{FF2B5EF4-FFF2-40B4-BE49-F238E27FC236}">
                <a16:creationId xmlns:a16="http://schemas.microsoft.com/office/drawing/2014/main" id="{D3D8BD0C-F720-497C-9658-4E7A252FF7EB}"/>
              </a:ext>
            </a:extLst>
          </p:cNvPr>
          <p:cNvGrpSpPr/>
          <p:nvPr/>
        </p:nvGrpSpPr>
        <p:grpSpPr>
          <a:xfrm>
            <a:off x="5646136" y="2143512"/>
            <a:ext cx="776860" cy="3142690"/>
            <a:chOff x="5793700" y="122836"/>
            <a:chExt cx="1069622" cy="4518351"/>
          </a:xfrm>
        </p:grpSpPr>
        <p:grpSp>
          <p:nvGrpSpPr>
            <p:cNvPr id="41" name="组合 40">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43" name="图片 42">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44" name="直接连接符 43">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𝑞</m:t>
                            </m:r>
                          </m:e>
                          <m:sub>
                            <m:r>
                              <a:rPr lang="en-US" altLang="zh-CN" sz="900" b="0" i="1" smtClean="0">
                                <a:latin typeface="Cambria Math" panose="02040503050406030204" pitchFamily="18" charset="0"/>
                              </a:rPr>
                              <m:t>∗</m:t>
                            </m:r>
                          </m:sub>
                        </m:sSub>
                        <m:r>
                          <a:rPr lang="en-US" altLang="zh-CN" sz="900" b="0" i="1" smtClean="0">
                            <a:latin typeface="Cambria Math" panose="02040503050406030204" pitchFamily="18" charset="0"/>
                          </a:rPr>
                          <m:t>(</m:t>
                        </m:r>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𝑎</m:t>
                            </m:r>
                          </m:e>
                          <m:sub>
                            <m:r>
                              <a:rPr lang="en-US" altLang="zh-CN" sz="900" b="0" i="1" smtClean="0">
                                <a:latin typeface="Cambria Math" panose="02040503050406030204" pitchFamily="18" charset="0"/>
                              </a:rPr>
                              <m:t>5</m:t>
                            </m:r>
                          </m:sub>
                        </m:sSub>
                        <m:r>
                          <a:rPr lang="en-US" altLang="zh-CN" sz="900" b="0" i="1" smtClean="0">
                            <a:latin typeface="Cambria Math" panose="02040503050406030204" pitchFamily="18" charset="0"/>
                          </a:rPr>
                          <m:t>)</m:t>
                        </m:r>
                      </m:oMath>
                    </m:oMathPara>
                  </a14:m>
                  <a:endParaRPr lang="zh-CN" altLang="en-US" sz="900" dirty="0"/>
                </a:p>
              </p:txBody>
            </p:sp>
          </mc:Choice>
          <mc:Fallback xmlns="">
            <p:sp>
              <p:nvSpPr>
                <p:cNvPr id="42" name="文本框 41">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8"/>
                  <a:stretch>
                    <a:fillRect b="-2703"/>
                  </a:stretch>
                </a:blipFill>
              </p:spPr>
              <p:txBody>
                <a:bodyPr/>
                <a:lstStyle/>
                <a:p>
                  <a:r>
                    <a:rPr lang="zh-CN" altLang="en-US">
                      <a:noFill/>
                    </a:rPr>
                    <a:t> </a:t>
                  </a:r>
                </a:p>
              </p:txBody>
            </p:sp>
          </mc:Fallback>
        </mc:AlternateContent>
      </p:grpSp>
      <p:grpSp>
        <p:nvGrpSpPr>
          <p:cNvPr id="45" name="组合 44">
            <a:extLst>
              <a:ext uri="{FF2B5EF4-FFF2-40B4-BE49-F238E27FC236}">
                <a16:creationId xmlns:a16="http://schemas.microsoft.com/office/drawing/2014/main" id="{D3D8BD0C-F720-497C-9658-4E7A252FF7EB}"/>
              </a:ext>
            </a:extLst>
          </p:cNvPr>
          <p:cNvGrpSpPr/>
          <p:nvPr/>
        </p:nvGrpSpPr>
        <p:grpSpPr>
          <a:xfrm>
            <a:off x="6740567" y="3588241"/>
            <a:ext cx="776860" cy="3142690"/>
            <a:chOff x="5793700" y="122836"/>
            <a:chExt cx="1069622" cy="4518351"/>
          </a:xfrm>
        </p:grpSpPr>
        <p:grpSp>
          <p:nvGrpSpPr>
            <p:cNvPr id="46" name="组合 45">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48" name="图片 47">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49" name="直接连接符 48">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𝑞</m:t>
                            </m:r>
                          </m:e>
                          <m:sub>
                            <m:r>
                              <a:rPr lang="en-US" altLang="zh-CN" sz="900" b="0" i="1" smtClean="0">
                                <a:latin typeface="Cambria Math" panose="02040503050406030204" pitchFamily="18" charset="0"/>
                              </a:rPr>
                              <m:t>∗</m:t>
                            </m:r>
                          </m:sub>
                        </m:sSub>
                        <m:r>
                          <a:rPr lang="en-US" altLang="zh-CN" sz="900" b="0" i="1" smtClean="0">
                            <a:latin typeface="Cambria Math" panose="02040503050406030204" pitchFamily="18" charset="0"/>
                          </a:rPr>
                          <m:t>(</m:t>
                        </m:r>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𝑎</m:t>
                            </m:r>
                          </m:e>
                          <m:sub>
                            <m:r>
                              <a:rPr lang="en-US" altLang="zh-CN" sz="900" b="0" i="1" smtClean="0">
                                <a:latin typeface="Cambria Math" panose="02040503050406030204" pitchFamily="18" charset="0"/>
                              </a:rPr>
                              <m:t>6</m:t>
                            </m:r>
                          </m:sub>
                        </m:sSub>
                        <m:r>
                          <a:rPr lang="en-US" altLang="zh-CN" sz="900" b="0" i="1" smtClean="0">
                            <a:latin typeface="Cambria Math" panose="02040503050406030204" pitchFamily="18" charset="0"/>
                          </a:rPr>
                          <m:t>)</m:t>
                        </m:r>
                      </m:oMath>
                    </m:oMathPara>
                  </a14:m>
                  <a:endParaRPr lang="zh-CN" altLang="en-US" sz="900" dirty="0"/>
                </a:p>
              </p:txBody>
            </p:sp>
          </mc:Choice>
          <mc:Fallback xmlns="">
            <p:sp>
              <p:nvSpPr>
                <p:cNvPr id="47" name="文本框 46">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9"/>
                  <a:stretch>
                    <a:fillRect b="-2703"/>
                  </a:stretch>
                </a:blipFill>
              </p:spPr>
              <p:txBody>
                <a:bodyPr/>
                <a:lstStyle/>
                <a:p>
                  <a:r>
                    <a:rPr lang="zh-CN" altLang="en-US">
                      <a:noFill/>
                    </a:rPr>
                    <a:t> </a:t>
                  </a:r>
                </a:p>
              </p:txBody>
            </p:sp>
          </mc:Fallback>
        </mc:AlternateContent>
      </p:grpSp>
      <p:grpSp>
        <p:nvGrpSpPr>
          <p:cNvPr id="50" name="组合 49">
            <a:extLst>
              <a:ext uri="{FF2B5EF4-FFF2-40B4-BE49-F238E27FC236}">
                <a16:creationId xmlns:a16="http://schemas.microsoft.com/office/drawing/2014/main" id="{D3D8BD0C-F720-497C-9658-4E7A252FF7EB}"/>
              </a:ext>
            </a:extLst>
          </p:cNvPr>
          <p:cNvGrpSpPr/>
          <p:nvPr/>
        </p:nvGrpSpPr>
        <p:grpSpPr>
          <a:xfrm>
            <a:off x="7816339" y="2905413"/>
            <a:ext cx="776860" cy="3142690"/>
            <a:chOff x="5793700" y="122836"/>
            <a:chExt cx="1069622" cy="4518351"/>
          </a:xfrm>
        </p:grpSpPr>
        <p:grpSp>
          <p:nvGrpSpPr>
            <p:cNvPr id="51" name="组合 50">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53" name="图片 52">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54" name="直接连接符 53">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𝑞</m:t>
                            </m:r>
                          </m:e>
                          <m:sub>
                            <m:r>
                              <a:rPr lang="en-US" altLang="zh-CN" sz="900" b="0" i="1" smtClean="0">
                                <a:latin typeface="Cambria Math" panose="02040503050406030204" pitchFamily="18" charset="0"/>
                              </a:rPr>
                              <m:t>∗</m:t>
                            </m:r>
                          </m:sub>
                        </m:sSub>
                        <m:r>
                          <a:rPr lang="en-US" altLang="zh-CN" sz="900" b="0" i="1" smtClean="0">
                            <a:latin typeface="Cambria Math" panose="02040503050406030204" pitchFamily="18" charset="0"/>
                          </a:rPr>
                          <m:t>(</m:t>
                        </m:r>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𝑎</m:t>
                            </m:r>
                          </m:e>
                          <m:sub>
                            <m:r>
                              <a:rPr lang="en-US" altLang="zh-CN" sz="900" b="0" i="1" smtClean="0">
                                <a:latin typeface="Cambria Math" panose="02040503050406030204" pitchFamily="18" charset="0"/>
                              </a:rPr>
                              <m:t>7</m:t>
                            </m:r>
                          </m:sub>
                        </m:sSub>
                        <m:r>
                          <a:rPr lang="en-US" altLang="zh-CN" sz="900" b="0" i="1" smtClean="0">
                            <a:latin typeface="Cambria Math" panose="02040503050406030204" pitchFamily="18" charset="0"/>
                          </a:rPr>
                          <m:t>)</m:t>
                        </m:r>
                      </m:oMath>
                    </m:oMathPara>
                  </a14:m>
                  <a:endParaRPr lang="zh-CN" altLang="en-US" sz="900" dirty="0"/>
                </a:p>
              </p:txBody>
            </p:sp>
          </mc:Choice>
          <mc:Fallback xmlns="">
            <p:sp>
              <p:nvSpPr>
                <p:cNvPr id="52" name="文本框 51">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10"/>
                  <a:stretch>
                    <a:fillRect b="-2703"/>
                  </a:stretch>
                </a:blipFill>
              </p:spPr>
              <p:txBody>
                <a:bodyPr/>
                <a:lstStyle/>
                <a:p>
                  <a:r>
                    <a:rPr lang="zh-CN" altLang="en-US">
                      <a:noFill/>
                    </a:rPr>
                    <a:t> </a:t>
                  </a:r>
                </a:p>
              </p:txBody>
            </p:sp>
          </mc:Fallback>
        </mc:AlternateContent>
      </p:grpSp>
      <p:grpSp>
        <p:nvGrpSpPr>
          <p:cNvPr id="55" name="组合 54">
            <a:extLst>
              <a:ext uri="{FF2B5EF4-FFF2-40B4-BE49-F238E27FC236}">
                <a16:creationId xmlns:a16="http://schemas.microsoft.com/office/drawing/2014/main" id="{D3D8BD0C-F720-497C-9658-4E7A252FF7EB}"/>
              </a:ext>
            </a:extLst>
          </p:cNvPr>
          <p:cNvGrpSpPr/>
          <p:nvPr/>
        </p:nvGrpSpPr>
        <p:grpSpPr>
          <a:xfrm>
            <a:off x="8897626" y="3239514"/>
            <a:ext cx="776860" cy="3142690"/>
            <a:chOff x="5793700" y="122836"/>
            <a:chExt cx="1069622" cy="4518351"/>
          </a:xfrm>
        </p:grpSpPr>
        <p:grpSp>
          <p:nvGrpSpPr>
            <p:cNvPr id="56" name="组合 55">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58" name="图片 57">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59" name="直接连接符 58">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𝑞</m:t>
                            </m:r>
                          </m:e>
                          <m:sub>
                            <m:r>
                              <a:rPr lang="en-US" altLang="zh-CN" sz="900" b="0" i="1" smtClean="0">
                                <a:latin typeface="Cambria Math" panose="02040503050406030204" pitchFamily="18" charset="0"/>
                              </a:rPr>
                              <m:t>∗</m:t>
                            </m:r>
                          </m:sub>
                        </m:sSub>
                        <m:r>
                          <a:rPr lang="en-US" altLang="zh-CN" sz="900" b="0" i="1" smtClean="0">
                            <a:latin typeface="Cambria Math" panose="02040503050406030204" pitchFamily="18" charset="0"/>
                          </a:rPr>
                          <m:t>(</m:t>
                        </m:r>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𝑎</m:t>
                            </m:r>
                          </m:e>
                          <m:sub>
                            <m:r>
                              <a:rPr lang="en-US" altLang="zh-CN" sz="900" b="0" i="1" smtClean="0">
                                <a:latin typeface="Cambria Math" panose="02040503050406030204" pitchFamily="18" charset="0"/>
                              </a:rPr>
                              <m:t>8</m:t>
                            </m:r>
                          </m:sub>
                        </m:sSub>
                        <m:r>
                          <a:rPr lang="en-US" altLang="zh-CN" sz="900" b="0" i="1" smtClean="0">
                            <a:latin typeface="Cambria Math" panose="02040503050406030204" pitchFamily="18" charset="0"/>
                          </a:rPr>
                          <m:t>)</m:t>
                        </m:r>
                      </m:oMath>
                    </m:oMathPara>
                  </a14:m>
                  <a:endParaRPr lang="zh-CN" altLang="en-US" sz="900" dirty="0"/>
                </a:p>
              </p:txBody>
            </p:sp>
          </mc:Choice>
          <mc:Fallback xmlns="">
            <p:sp>
              <p:nvSpPr>
                <p:cNvPr id="57" name="文本框 56">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11"/>
                  <a:stretch>
                    <a:fillRect b="-2632"/>
                  </a:stretch>
                </a:blipFill>
              </p:spPr>
              <p:txBody>
                <a:bodyPr/>
                <a:lstStyle/>
                <a:p>
                  <a:r>
                    <a:rPr lang="zh-CN" altLang="en-US">
                      <a:noFill/>
                    </a:rPr>
                    <a:t> </a:t>
                  </a:r>
                </a:p>
              </p:txBody>
            </p:sp>
          </mc:Fallback>
        </mc:AlternateContent>
      </p:grpSp>
      <p:grpSp>
        <p:nvGrpSpPr>
          <p:cNvPr id="60" name="组合 59">
            <a:extLst>
              <a:ext uri="{FF2B5EF4-FFF2-40B4-BE49-F238E27FC236}">
                <a16:creationId xmlns:a16="http://schemas.microsoft.com/office/drawing/2014/main" id="{D3D8BD0C-F720-497C-9658-4E7A252FF7EB}"/>
              </a:ext>
            </a:extLst>
          </p:cNvPr>
          <p:cNvGrpSpPr/>
          <p:nvPr/>
        </p:nvGrpSpPr>
        <p:grpSpPr>
          <a:xfrm>
            <a:off x="9955735" y="2247728"/>
            <a:ext cx="776860" cy="3142690"/>
            <a:chOff x="5793700" y="122836"/>
            <a:chExt cx="1069622" cy="4518351"/>
          </a:xfrm>
        </p:grpSpPr>
        <p:grpSp>
          <p:nvGrpSpPr>
            <p:cNvPr id="61" name="组合 60">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63" name="图片 62">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64" name="直接连接符 63">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𝑞</m:t>
                            </m:r>
                          </m:e>
                          <m:sub>
                            <m:r>
                              <a:rPr lang="en-US" altLang="zh-CN" sz="900" b="0" i="1" smtClean="0">
                                <a:latin typeface="Cambria Math" panose="02040503050406030204" pitchFamily="18" charset="0"/>
                              </a:rPr>
                              <m:t>∗</m:t>
                            </m:r>
                          </m:sub>
                        </m:sSub>
                        <m:r>
                          <a:rPr lang="en-US" altLang="zh-CN" sz="900" b="0" i="1" smtClean="0">
                            <a:latin typeface="Cambria Math" panose="02040503050406030204" pitchFamily="18" charset="0"/>
                          </a:rPr>
                          <m:t>(</m:t>
                        </m:r>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𝑎</m:t>
                            </m:r>
                          </m:e>
                          <m:sub>
                            <m:r>
                              <a:rPr lang="en-US" altLang="zh-CN" sz="900" b="0" i="1" smtClean="0">
                                <a:latin typeface="Cambria Math" panose="02040503050406030204" pitchFamily="18" charset="0"/>
                              </a:rPr>
                              <m:t>9</m:t>
                            </m:r>
                          </m:sub>
                        </m:sSub>
                        <m:r>
                          <a:rPr lang="en-US" altLang="zh-CN" sz="900" b="0" i="1" smtClean="0">
                            <a:latin typeface="Cambria Math" panose="02040503050406030204" pitchFamily="18" charset="0"/>
                          </a:rPr>
                          <m:t>)</m:t>
                        </m:r>
                      </m:oMath>
                    </m:oMathPara>
                  </a14:m>
                  <a:endParaRPr lang="zh-CN" altLang="en-US" sz="900" dirty="0"/>
                </a:p>
              </p:txBody>
            </p:sp>
          </mc:Choice>
          <mc:Fallback xmlns="">
            <p:sp>
              <p:nvSpPr>
                <p:cNvPr id="62" name="文本框 61">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12"/>
                  <a:stretch>
                    <a:fillRect/>
                  </a:stretch>
                </a:blipFill>
              </p:spPr>
              <p:txBody>
                <a:bodyPr/>
                <a:lstStyle/>
                <a:p>
                  <a:r>
                    <a:rPr lang="zh-CN" altLang="en-US">
                      <a:noFill/>
                    </a:rPr>
                    <a:t> </a:t>
                  </a:r>
                </a:p>
              </p:txBody>
            </p:sp>
          </mc:Fallback>
        </mc:AlternateContent>
      </p:grpSp>
      <p:grpSp>
        <p:nvGrpSpPr>
          <p:cNvPr id="65" name="组合 64">
            <a:extLst>
              <a:ext uri="{FF2B5EF4-FFF2-40B4-BE49-F238E27FC236}">
                <a16:creationId xmlns:a16="http://schemas.microsoft.com/office/drawing/2014/main" id="{D3D8BD0C-F720-497C-9658-4E7A252FF7EB}"/>
              </a:ext>
            </a:extLst>
          </p:cNvPr>
          <p:cNvGrpSpPr/>
          <p:nvPr/>
        </p:nvGrpSpPr>
        <p:grpSpPr>
          <a:xfrm>
            <a:off x="11067849" y="3010990"/>
            <a:ext cx="776860" cy="3142690"/>
            <a:chOff x="5793700" y="122836"/>
            <a:chExt cx="1069622" cy="4518351"/>
          </a:xfrm>
        </p:grpSpPr>
        <p:grpSp>
          <p:nvGrpSpPr>
            <p:cNvPr id="66" name="组合 65">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68" name="图片 67">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69" name="直接连接符 68">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𝑞</m:t>
                            </m:r>
                          </m:e>
                          <m:sub>
                            <m:r>
                              <a:rPr lang="en-US" altLang="zh-CN" sz="900" b="0" i="1" smtClean="0">
                                <a:latin typeface="Cambria Math" panose="02040503050406030204" pitchFamily="18" charset="0"/>
                              </a:rPr>
                              <m:t>∗</m:t>
                            </m:r>
                          </m:sub>
                        </m:sSub>
                        <m:r>
                          <a:rPr lang="en-US" altLang="zh-CN" sz="900" b="0" i="1" smtClean="0">
                            <a:latin typeface="Cambria Math" panose="02040503050406030204" pitchFamily="18" charset="0"/>
                          </a:rPr>
                          <m:t>(</m:t>
                        </m:r>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𝑎</m:t>
                            </m:r>
                          </m:e>
                          <m:sub>
                            <m:r>
                              <a:rPr lang="en-US" altLang="zh-CN" sz="900" b="0" i="1" smtClean="0">
                                <a:latin typeface="Cambria Math" panose="02040503050406030204" pitchFamily="18" charset="0"/>
                              </a:rPr>
                              <m:t>10</m:t>
                            </m:r>
                          </m:sub>
                        </m:sSub>
                        <m:r>
                          <a:rPr lang="en-US" altLang="zh-CN" sz="900" b="0" i="1" smtClean="0">
                            <a:latin typeface="Cambria Math" panose="02040503050406030204" pitchFamily="18" charset="0"/>
                          </a:rPr>
                          <m:t>)</m:t>
                        </m:r>
                      </m:oMath>
                    </m:oMathPara>
                  </a14:m>
                  <a:endParaRPr lang="zh-CN" altLang="en-US" sz="900" dirty="0"/>
                </a:p>
              </p:txBody>
            </p:sp>
          </mc:Choice>
          <mc:Fallback xmlns="">
            <p:sp>
              <p:nvSpPr>
                <p:cNvPr id="67" name="文本框 66">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13"/>
                  <a:stretch>
                    <a:fillRect/>
                  </a:stretch>
                </a:blipFill>
              </p:spPr>
              <p:txBody>
                <a:bodyPr/>
                <a:lstStyle/>
                <a:p>
                  <a:r>
                    <a:rPr lang="zh-CN" altLang="en-US">
                      <a:noFill/>
                    </a:rPr>
                    <a:t> </a:t>
                  </a:r>
                </a:p>
              </p:txBody>
            </p:sp>
          </mc:Fallback>
        </mc:AlternateContent>
      </p:grpSp>
      <p:grpSp>
        <p:nvGrpSpPr>
          <p:cNvPr id="70" name="组合 69">
            <a:extLst>
              <a:ext uri="{FF2B5EF4-FFF2-40B4-BE49-F238E27FC236}">
                <a16:creationId xmlns:a16="http://schemas.microsoft.com/office/drawing/2014/main" id="{D3D8BD0C-F720-497C-9658-4E7A252FF7EB}"/>
              </a:ext>
            </a:extLst>
          </p:cNvPr>
          <p:cNvGrpSpPr/>
          <p:nvPr/>
        </p:nvGrpSpPr>
        <p:grpSpPr>
          <a:xfrm>
            <a:off x="1364430" y="2654491"/>
            <a:ext cx="776860" cy="3142690"/>
            <a:chOff x="5793700" y="122836"/>
            <a:chExt cx="1069622" cy="4518351"/>
          </a:xfrm>
        </p:grpSpPr>
        <p:grpSp>
          <p:nvGrpSpPr>
            <p:cNvPr id="71" name="组合 70">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73" name="图片 72">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74" name="直接连接符 73">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𝑞</m:t>
                            </m:r>
                          </m:e>
                          <m:sub>
                            <m:r>
                              <a:rPr lang="en-US" altLang="zh-CN" sz="900" b="0" i="1" smtClean="0">
                                <a:latin typeface="Cambria Math" panose="02040503050406030204" pitchFamily="18" charset="0"/>
                              </a:rPr>
                              <m:t>∗</m:t>
                            </m:r>
                          </m:sub>
                        </m:sSub>
                        <m:r>
                          <a:rPr lang="en-US" altLang="zh-CN" sz="900" b="0" i="1" smtClean="0">
                            <a:latin typeface="Cambria Math" panose="02040503050406030204" pitchFamily="18" charset="0"/>
                          </a:rPr>
                          <m:t>(</m:t>
                        </m:r>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𝑎</m:t>
                            </m:r>
                          </m:e>
                          <m:sub>
                            <m:r>
                              <a:rPr lang="en-US" altLang="zh-CN" sz="900" b="0" i="1" smtClean="0">
                                <a:latin typeface="Cambria Math" panose="02040503050406030204" pitchFamily="18" charset="0"/>
                              </a:rPr>
                              <m:t>1</m:t>
                            </m:r>
                          </m:sub>
                        </m:sSub>
                        <m:r>
                          <a:rPr lang="en-US" altLang="zh-CN" sz="900" b="0" i="1" smtClean="0">
                            <a:latin typeface="Cambria Math" panose="02040503050406030204" pitchFamily="18" charset="0"/>
                          </a:rPr>
                          <m:t>)</m:t>
                        </m:r>
                      </m:oMath>
                    </m:oMathPara>
                  </a14:m>
                  <a:endParaRPr lang="zh-CN" altLang="en-US" sz="900" dirty="0"/>
                </a:p>
              </p:txBody>
            </p:sp>
          </mc:Choice>
          <mc:Fallback xmlns="">
            <p:sp>
              <p:nvSpPr>
                <p:cNvPr id="72" name="文本框 71">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14"/>
                  <a:stretch>
                    <a:fillRect b="-2632"/>
                  </a:stretch>
                </a:blipFill>
              </p:spPr>
              <p:txBody>
                <a:bodyPr/>
                <a:lstStyle/>
                <a:p>
                  <a:r>
                    <a:rPr lang="zh-CN" altLang="en-US">
                      <a:noFill/>
                    </a:rPr>
                    <a:t> </a:t>
                  </a:r>
                </a:p>
              </p:txBody>
            </p:sp>
          </mc:Fallback>
        </mc:AlternateContent>
      </p:grpSp>
      <p:sp>
        <p:nvSpPr>
          <p:cNvPr id="75" name="文本框 74"/>
          <p:cNvSpPr txBox="1"/>
          <p:nvPr/>
        </p:nvSpPr>
        <p:spPr>
          <a:xfrm>
            <a:off x="431074" y="287383"/>
            <a:ext cx="5991922" cy="523220"/>
          </a:xfrm>
          <a:prstGeom prst="rect">
            <a:avLst/>
          </a:prstGeom>
          <a:noFill/>
        </p:spPr>
        <p:txBody>
          <a:bodyPr wrap="square" rtlCol="0">
            <a:spAutoFit/>
          </a:bodyPr>
          <a:lstStyle/>
          <a:p>
            <a:r>
              <a:rPr lang="zh-CN" altLang="en-US" sz="2800" b="1" dirty="0"/>
              <a:t>十臂老虎机</a:t>
            </a:r>
          </a:p>
        </p:txBody>
      </p:sp>
    </p:spTree>
    <p:extLst>
      <p:ext uri="{BB962C8B-B14F-4D97-AF65-F5344CB8AC3E}">
        <p14:creationId xmlns:p14="http://schemas.microsoft.com/office/powerpoint/2010/main" val="82872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01F042-04E1-459E-ABB8-07A4BD62EB4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416D97-BD3D-4C6D-B4C3-DFA2DCD2A0F5}"/>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7A0B0153-477E-467E-ACC7-54FF08F82C82}"/>
              </a:ext>
            </a:extLst>
          </p:cNvPr>
          <p:cNvPicPr>
            <a:picLocks noChangeAspect="1"/>
          </p:cNvPicPr>
          <p:nvPr/>
        </p:nvPicPr>
        <p:blipFill>
          <a:blip r:embed="rId3"/>
          <a:stretch>
            <a:fillRect/>
          </a:stretch>
        </p:blipFill>
        <p:spPr>
          <a:xfrm>
            <a:off x="838200" y="365125"/>
            <a:ext cx="9880690" cy="5919431"/>
          </a:xfrm>
          <a:prstGeom prst="rect">
            <a:avLst/>
          </a:prstGeom>
        </p:spPr>
      </p:pic>
    </p:spTree>
    <p:extLst>
      <p:ext uri="{BB962C8B-B14F-4D97-AF65-F5344CB8AC3E}">
        <p14:creationId xmlns:p14="http://schemas.microsoft.com/office/powerpoint/2010/main" val="115984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nvPr>
        </p:nvGraphicFramePr>
        <p:xfrm>
          <a:off x="1332410" y="1436915"/>
          <a:ext cx="10071463" cy="5421086"/>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直接连接符 9"/>
          <p:cNvCxnSpPr/>
          <p:nvPr/>
        </p:nvCxnSpPr>
        <p:spPr>
          <a:xfrm>
            <a:off x="274320" y="1815737"/>
            <a:ext cx="0" cy="45328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74320" y="6048103"/>
            <a:ext cx="156754" cy="0"/>
          </a:xfrm>
          <a:prstGeom prst="line">
            <a:avLst/>
          </a:prstGeom>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274320" y="5440682"/>
            <a:ext cx="15675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274320" y="4833259"/>
            <a:ext cx="15675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274320" y="4225836"/>
            <a:ext cx="15675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274320" y="3618413"/>
            <a:ext cx="15675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274320" y="3010990"/>
            <a:ext cx="156754" cy="0"/>
          </a:xfrm>
          <a:prstGeom prst="line">
            <a:avLst/>
          </a:prstGeom>
          <a:ln w="12700"/>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31074" y="2255122"/>
            <a:ext cx="502920" cy="40934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-3</a:t>
            </a:r>
            <a:endParaRPr kumimoji="0" lang="zh-CN" altLang="en-US" sz="2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cxnSp>
        <p:nvCxnSpPr>
          <p:cNvPr id="22" name="直接连接符 21"/>
          <p:cNvCxnSpPr/>
          <p:nvPr/>
        </p:nvCxnSpPr>
        <p:spPr>
          <a:xfrm>
            <a:off x="274320" y="2403567"/>
            <a:ext cx="156754"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25" name="组合 24">
            <a:extLst>
              <a:ext uri="{FF2B5EF4-FFF2-40B4-BE49-F238E27FC236}">
                <a16:creationId xmlns:a16="http://schemas.microsoft.com/office/drawing/2014/main" id="{D3D8BD0C-F720-497C-9658-4E7A252FF7EB}"/>
              </a:ext>
            </a:extLst>
          </p:cNvPr>
          <p:cNvGrpSpPr/>
          <p:nvPr/>
        </p:nvGrpSpPr>
        <p:grpSpPr>
          <a:xfrm>
            <a:off x="2445717" y="3261914"/>
            <a:ext cx="776860" cy="3142690"/>
            <a:chOff x="5793700" y="122836"/>
            <a:chExt cx="1069622" cy="4518351"/>
          </a:xfrm>
        </p:grpSpPr>
        <p:grpSp>
          <p:nvGrpSpPr>
            <p:cNvPr id="26" name="组合 25">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28" name="图片 27">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29" name="直接连接符 28">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CN" altLang="en-US" sz="9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24" name="文本框 23">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5"/>
                  <a:stretch>
                    <a:fillRect b="-2632"/>
                  </a:stretch>
                </a:blipFill>
              </p:spPr>
              <p:txBody>
                <a:bodyPr/>
                <a:lstStyle/>
                <a:p>
                  <a:r>
                    <a:rPr lang="zh-CN" altLang="en-US">
                      <a:noFill/>
                    </a:rPr>
                    <a:t> </a:t>
                  </a:r>
                </a:p>
              </p:txBody>
            </p:sp>
          </mc:Fallback>
        </mc:AlternateContent>
      </p:grpSp>
      <p:grpSp>
        <p:nvGrpSpPr>
          <p:cNvPr id="30" name="组合 29">
            <a:extLst>
              <a:ext uri="{FF2B5EF4-FFF2-40B4-BE49-F238E27FC236}">
                <a16:creationId xmlns:a16="http://schemas.microsoft.com/office/drawing/2014/main" id="{D3D8BD0C-F720-497C-9658-4E7A252FF7EB}"/>
              </a:ext>
            </a:extLst>
          </p:cNvPr>
          <p:cNvGrpSpPr/>
          <p:nvPr/>
        </p:nvGrpSpPr>
        <p:grpSpPr>
          <a:xfrm>
            <a:off x="3514517" y="1794785"/>
            <a:ext cx="776860" cy="3142690"/>
            <a:chOff x="5793700" y="122836"/>
            <a:chExt cx="1069622" cy="4518351"/>
          </a:xfrm>
        </p:grpSpPr>
        <p:grpSp>
          <p:nvGrpSpPr>
            <p:cNvPr id="31" name="组合 30">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33" name="图片 32">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34" name="直接连接符 33">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CN" altLang="en-US" sz="9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32" name="文本框 31">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6"/>
                  <a:stretch>
                    <a:fillRect b="-2632"/>
                  </a:stretch>
                </a:blipFill>
              </p:spPr>
              <p:txBody>
                <a:bodyPr/>
                <a:lstStyle/>
                <a:p>
                  <a:r>
                    <a:rPr lang="zh-CN" altLang="en-US">
                      <a:noFill/>
                    </a:rPr>
                    <a:t> </a:t>
                  </a:r>
                </a:p>
              </p:txBody>
            </p:sp>
          </mc:Fallback>
        </mc:AlternateContent>
      </p:grpSp>
      <p:grpSp>
        <p:nvGrpSpPr>
          <p:cNvPr id="35" name="组合 34">
            <a:extLst>
              <a:ext uri="{FF2B5EF4-FFF2-40B4-BE49-F238E27FC236}">
                <a16:creationId xmlns:a16="http://schemas.microsoft.com/office/drawing/2014/main" id="{D3D8BD0C-F720-497C-9658-4E7A252FF7EB}"/>
              </a:ext>
            </a:extLst>
          </p:cNvPr>
          <p:cNvGrpSpPr/>
          <p:nvPr/>
        </p:nvGrpSpPr>
        <p:grpSpPr>
          <a:xfrm>
            <a:off x="4600361" y="2510798"/>
            <a:ext cx="776860" cy="3142690"/>
            <a:chOff x="5793700" y="122836"/>
            <a:chExt cx="1069622" cy="4518351"/>
          </a:xfrm>
        </p:grpSpPr>
        <p:grpSp>
          <p:nvGrpSpPr>
            <p:cNvPr id="36" name="组合 35">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38" name="图片 37">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39" name="直接连接符 38">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4</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CN" altLang="en-US" sz="9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37" name="文本框 36">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7"/>
                  <a:stretch>
                    <a:fillRect/>
                  </a:stretch>
                </a:blipFill>
              </p:spPr>
              <p:txBody>
                <a:bodyPr/>
                <a:lstStyle/>
                <a:p>
                  <a:r>
                    <a:rPr lang="zh-CN" altLang="en-US">
                      <a:noFill/>
                    </a:rPr>
                    <a:t> </a:t>
                  </a:r>
                </a:p>
              </p:txBody>
            </p:sp>
          </mc:Fallback>
        </mc:AlternateContent>
      </p:grpSp>
      <p:grpSp>
        <p:nvGrpSpPr>
          <p:cNvPr id="40" name="组合 39">
            <a:extLst>
              <a:ext uri="{FF2B5EF4-FFF2-40B4-BE49-F238E27FC236}">
                <a16:creationId xmlns:a16="http://schemas.microsoft.com/office/drawing/2014/main" id="{D3D8BD0C-F720-497C-9658-4E7A252FF7EB}"/>
              </a:ext>
            </a:extLst>
          </p:cNvPr>
          <p:cNvGrpSpPr/>
          <p:nvPr/>
        </p:nvGrpSpPr>
        <p:grpSpPr>
          <a:xfrm>
            <a:off x="5646136" y="2143512"/>
            <a:ext cx="776860" cy="3142690"/>
            <a:chOff x="5793700" y="122836"/>
            <a:chExt cx="1069622" cy="4518351"/>
          </a:xfrm>
        </p:grpSpPr>
        <p:grpSp>
          <p:nvGrpSpPr>
            <p:cNvPr id="41" name="组合 40">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43" name="图片 42">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44" name="直接连接符 43">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5</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CN" altLang="en-US" sz="9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42" name="文本框 41">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8"/>
                  <a:stretch>
                    <a:fillRect b="-2703"/>
                  </a:stretch>
                </a:blipFill>
              </p:spPr>
              <p:txBody>
                <a:bodyPr/>
                <a:lstStyle/>
                <a:p>
                  <a:r>
                    <a:rPr lang="zh-CN" altLang="en-US">
                      <a:noFill/>
                    </a:rPr>
                    <a:t> </a:t>
                  </a:r>
                </a:p>
              </p:txBody>
            </p:sp>
          </mc:Fallback>
        </mc:AlternateContent>
      </p:grpSp>
      <p:grpSp>
        <p:nvGrpSpPr>
          <p:cNvPr id="45" name="组合 44">
            <a:extLst>
              <a:ext uri="{FF2B5EF4-FFF2-40B4-BE49-F238E27FC236}">
                <a16:creationId xmlns:a16="http://schemas.microsoft.com/office/drawing/2014/main" id="{D3D8BD0C-F720-497C-9658-4E7A252FF7EB}"/>
              </a:ext>
            </a:extLst>
          </p:cNvPr>
          <p:cNvGrpSpPr/>
          <p:nvPr/>
        </p:nvGrpSpPr>
        <p:grpSpPr>
          <a:xfrm>
            <a:off x="6740567" y="3588241"/>
            <a:ext cx="776860" cy="3142690"/>
            <a:chOff x="5793700" y="122836"/>
            <a:chExt cx="1069622" cy="4518351"/>
          </a:xfrm>
        </p:grpSpPr>
        <p:grpSp>
          <p:nvGrpSpPr>
            <p:cNvPr id="46" name="组合 45">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48" name="图片 47">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49" name="直接连接符 48">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6</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CN" altLang="en-US" sz="9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47" name="文本框 46">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9"/>
                  <a:stretch>
                    <a:fillRect b="-2703"/>
                  </a:stretch>
                </a:blipFill>
              </p:spPr>
              <p:txBody>
                <a:bodyPr/>
                <a:lstStyle/>
                <a:p>
                  <a:r>
                    <a:rPr lang="zh-CN" altLang="en-US">
                      <a:noFill/>
                    </a:rPr>
                    <a:t> </a:t>
                  </a:r>
                </a:p>
              </p:txBody>
            </p:sp>
          </mc:Fallback>
        </mc:AlternateContent>
      </p:grpSp>
      <p:grpSp>
        <p:nvGrpSpPr>
          <p:cNvPr id="50" name="组合 49">
            <a:extLst>
              <a:ext uri="{FF2B5EF4-FFF2-40B4-BE49-F238E27FC236}">
                <a16:creationId xmlns:a16="http://schemas.microsoft.com/office/drawing/2014/main" id="{D3D8BD0C-F720-497C-9658-4E7A252FF7EB}"/>
              </a:ext>
            </a:extLst>
          </p:cNvPr>
          <p:cNvGrpSpPr/>
          <p:nvPr/>
        </p:nvGrpSpPr>
        <p:grpSpPr>
          <a:xfrm>
            <a:off x="7816339" y="2905413"/>
            <a:ext cx="776860" cy="3142690"/>
            <a:chOff x="5793700" y="122836"/>
            <a:chExt cx="1069622" cy="4518351"/>
          </a:xfrm>
        </p:grpSpPr>
        <p:grpSp>
          <p:nvGrpSpPr>
            <p:cNvPr id="51" name="组合 50">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53" name="图片 52">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54" name="直接连接符 53">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7</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CN" altLang="en-US" sz="9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52" name="文本框 51">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10"/>
                  <a:stretch>
                    <a:fillRect b="-2703"/>
                  </a:stretch>
                </a:blipFill>
              </p:spPr>
              <p:txBody>
                <a:bodyPr/>
                <a:lstStyle/>
                <a:p>
                  <a:r>
                    <a:rPr lang="zh-CN" altLang="en-US">
                      <a:noFill/>
                    </a:rPr>
                    <a:t> </a:t>
                  </a:r>
                </a:p>
              </p:txBody>
            </p:sp>
          </mc:Fallback>
        </mc:AlternateContent>
      </p:grpSp>
      <p:grpSp>
        <p:nvGrpSpPr>
          <p:cNvPr id="55" name="组合 54">
            <a:extLst>
              <a:ext uri="{FF2B5EF4-FFF2-40B4-BE49-F238E27FC236}">
                <a16:creationId xmlns:a16="http://schemas.microsoft.com/office/drawing/2014/main" id="{D3D8BD0C-F720-497C-9658-4E7A252FF7EB}"/>
              </a:ext>
            </a:extLst>
          </p:cNvPr>
          <p:cNvGrpSpPr/>
          <p:nvPr/>
        </p:nvGrpSpPr>
        <p:grpSpPr>
          <a:xfrm>
            <a:off x="8897626" y="3239514"/>
            <a:ext cx="776860" cy="3142690"/>
            <a:chOff x="5793700" y="122836"/>
            <a:chExt cx="1069622" cy="4518351"/>
          </a:xfrm>
        </p:grpSpPr>
        <p:grpSp>
          <p:nvGrpSpPr>
            <p:cNvPr id="56" name="组合 55">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58" name="图片 57">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59" name="直接连接符 58">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8</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CN" altLang="en-US" sz="9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57" name="文本框 56">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11"/>
                  <a:stretch>
                    <a:fillRect b="-2632"/>
                  </a:stretch>
                </a:blipFill>
              </p:spPr>
              <p:txBody>
                <a:bodyPr/>
                <a:lstStyle/>
                <a:p>
                  <a:r>
                    <a:rPr lang="zh-CN" altLang="en-US">
                      <a:noFill/>
                    </a:rPr>
                    <a:t> </a:t>
                  </a:r>
                </a:p>
              </p:txBody>
            </p:sp>
          </mc:Fallback>
        </mc:AlternateContent>
      </p:grpSp>
      <p:grpSp>
        <p:nvGrpSpPr>
          <p:cNvPr id="60" name="组合 59">
            <a:extLst>
              <a:ext uri="{FF2B5EF4-FFF2-40B4-BE49-F238E27FC236}">
                <a16:creationId xmlns:a16="http://schemas.microsoft.com/office/drawing/2014/main" id="{D3D8BD0C-F720-497C-9658-4E7A252FF7EB}"/>
              </a:ext>
            </a:extLst>
          </p:cNvPr>
          <p:cNvGrpSpPr/>
          <p:nvPr/>
        </p:nvGrpSpPr>
        <p:grpSpPr>
          <a:xfrm>
            <a:off x="9955735" y="2247728"/>
            <a:ext cx="776860" cy="3142690"/>
            <a:chOff x="5793700" y="122836"/>
            <a:chExt cx="1069622" cy="4518351"/>
          </a:xfrm>
        </p:grpSpPr>
        <p:grpSp>
          <p:nvGrpSpPr>
            <p:cNvPr id="61" name="组合 60">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63" name="图片 62">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64" name="直接连接符 63">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9</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CN" altLang="en-US" sz="9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62" name="文本框 61">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12"/>
                  <a:stretch>
                    <a:fillRect/>
                  </a:stretch>
                </a:blipFill>
              </p:spPr>
              <p:txBody>
                <a:bodyPr/>
                <a:lstStyle/>
                <a:p>
                  <a:r>
                    <a:rPr lang="zh-CN" altLang="en-US">
                      <a:noFill/>
                    </a:rPr>
                    <a:t> </a:t>
                  </a:r>
                </a:p>
              </p:txBody>
            </p:sp>
          </mc:Fallback>
        </mc:AlternateContent>
      </p:grpSp>
      <p:grpSp>
        <p:nvGrpSpPr>
          <p:cNvPr id="65" name="组合 64">
            <a:extLst>
              <a:ext uri="{FF2B5EF4-FFF2-40B4-BE49-F238E27FC236}">
                <a16:creationId xmlns:a16="http://schemas.microsoft.com/office/drawing/2014/main" id="{D3D8BD0C-F720-497C-9658-4E7A252FF7EB}"/>
              </a:ext>
            </a:extLst>
          </p:cNvPr>
          <p:cNvGrpSpPr/>
          <p:nvPr/>
        </p:nvGrpSpPr>
        <p:grpSpPr>
          <a:xfrm>
            <a:off x="11067849" y="3010990"/>
            <a:ext cx="776860" cy="3142690"/>
            <a:chOff x="5793700" y="122836"/>
            <a:chExt cx="1069622" cy="4518351"/>
          </a:xfrm>
        </p:grpSpPr>
        <p:grpSp>
          <p:nvGrpSpPr>
            <p:cNvPr id="66" name="组合 65">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68" name="图片 67">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69" name="直接连接符 68">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CN" altLang="en-US" sz="9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67" name="文本框 66">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13"/>
                  <a:stretch>
                    <a:fillRect/>
                  </a:stretch>
                </a:blipFill>
              </p:spPr>
              <p:txBody>
                <a:bodyPr/>
                <a:lstStyle/>
                <a:p>
                  <a:r>
                    <a:rPr lang="zh-CN" altLang="en-US">
                      <a:noFill/>
                    </a:rPr>
                    <a:t> </a:t>
                  </a:r>
                </a:p>
              </p:txBody>
            </p:sp>
          </mc:Fallback>
        </mc:AlternateContent>
      </p:grpSp>
      <p:grpSp>
        <p:nvGrpSpPr>
          <p:cNvPr id="70" name="组合 69">
            <a:extLst>
              <a:ext uri="{FF2B5EF4-FFF2-40B4-BE49-F238E27FC236}">
                <a16:creationId xmlns:a16="http://schemas.microsoft.com/office/drawing/2014/main" id="{D3D8BD0C-F720-497C-9658-4E7A252FF7EB}"/>
              </a:ext>
            </a:extLst>
          </p:cNvPr>
          <p:cNvGrpSpPr/>
          <p:nvPr/>
        </p:nvGrpSpPr>
        <p:grpSpPr>
          <a:xfrm>
            <a:off x="1364430" y="2654491"/>
            <a:ext cx="776860" cy="3142690"/>
            <a:chOff x="5793700" y="122836"/>
            <a:chExt cx="1069622" cy="4518351"/>
          </a:xfrm>
        </p:grpSpPr>
        <p:grpSp>
          <p:nvGrpSpPr>
            <p:cNvPr id="71" name="组合 70">
              <a:extLst>
                <a:ext uri="{FF2B5EF4-FFF2-40B4-BE49-F238E27FC236}">
                  <a16:creationId xmlns:a16="http://schemas.microsoft.com/office/drawing/2014/main" id="{5DA2E519-BBDF-49E4-90A3-0C588C19F07F}"/>
                </a:ext>
              </a:extLst>
            </p:cNvPr>
            <p:cNvGrpSpPr/>
            <p:nvPr/>
          </p:nvGrpSpPr>
          <p:grpSpPr>
            <a:xfrm>
              <a:off x="5793700" y="122836"/>
              <a:ext cx="435650" cy="4518351"/>
              <a:chOff x="5793700" y="122836"/>
              <a:chExt cx="435650" cy="4518351"/>
            </a:xfrm>
          </p:grpSpPr>
          <p:pic>
            <p:nvPicPr>
              <p:cNvPr id="73" name="图片 72">
                <a:extLst>
                  <a:ext uri="{FF2B5EF4-FFF2-40B4-BE49-F238E27FC236}">
                    <a16:creationId xmlns:a16="http://schemas.microsoft.com/office/drawing/2014/main" id="{1A6E8D97-A4DB-49FF-891E-F464F3219D17}"/>
                  </a:ext>
                </a:extLst>
              </p:cNvPr>
              <p:cNvPicPr>
                <a:picLocks noChangeAspect="1"/>
              </p:cNvPicPr>
              <p:nvPr/>
            </p:nvPicPr>
            <p:blipFill>
              <a:blip r:embed="rId4"/>
              <a:stretch>
                <a:fillRect/>
              </a:stretch>
            </p:blipFill>
            <p:spPr>
              <a:xfrm>
                <a:off x="5806400" y="122836"/>
                <a:ext cx="422950" cy="4518351"/>
              </a:xfrm>
              <a:prstGeom prst="rect">
                <a:avLst/>
              </a:prstGeom>
            </p:spPr>
          </p:pic>
          <p:cxnSp>
            <p:nvCxnSpPr>
              <p:cNvPr id="74" name="直接连接符 73">
                <a:extLst>
                  <a:ext uri="{FF2B5EF4-FFF2-40B4-BE49-F238E27FC236}">
                    <a16:creationId xmlns:a16="http://schemas.microsoft.com/office/drawing/2014/main" id="{DBACFD1B-AE60-4C56-A2E8-62DCCF41BB69}"/>
                  </a:ext>
                </a:extLst>
              </p:cNvPr>
              <p:cNvCxnSpPr>
                <a:cxnSpLocks/>
              </p:cNvCxnSpPr>
              <p:nvPr/>
            </p:nvCxnSpPr>
            <p:spPr>
              <a:xfrm>
                <a:off x="5793700" y="2232861"/>
                <a:ext cx="42295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65BE145E-C55A-41FE-957A-0F38EF2440FB}"/>
                    </a:ext>
                  </a:extLst>
                </p:cNvPr>
                <p:cNvSpPr txBox="1"/>
                <p:nvPr/>
              </p:nvSpPr>
              <p:spPr>
                <a:xfrm>
                  <a:off x="5961621" y="2199971"/>
                  <a:ext cx="901701" cy="331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0" lang="en-US" altLang="zh-CN"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CN" altLang="en-US" sz="9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72" name="文本框 71">
                  <a:extLst>
                    <a:ext uri="{FF2B5EF4-FFF2-40B4-BE49-F238E27FC236}">
                      <a16:creationId xmlns:a16="http://schemas.microsoft.com/office/drawing/2014/main" id="{65BE145E-C55A-41FE-957A-0F38EF2440FB}"/>
                    </a:ext>
                  </a:extLst>
                </p:cNvPr>
                <p:cNvSpPr txBox="1">
                  <a:spLocks noRot="1" noChangeAspect="1" noMove="1" noResize="1" noEditPoints="1" noAdjustHandles="1" noChangeArrowheads="1" noChangeShapeType="1" noTextEdit="1"/>
                </p:cNvSpPr>
                <p:nvPr/>
              </p:nvSpPr>
              <p:spPr>
                <a:xfrm>
                  <a:off x="5961621" y="2199971"/>
                  <a:ext cx="901701" cy="331875"/>
                </a:xfrm>
                <a:prstGeom prst="rect">
                  <a:avLst/>
                </a:prstGeom>
                <a:blipFill>
                  <a:blip r:embed="rId14"/>
                  <a:stretch>
                    <a:fillRect b="-2632"/>
                  </a:stretch>
                </a:blipFill>
              </p:spPr>
              <p:txBody>
                <a:bodyPr/>
                <a:lstStyle/>
                <a:p>
                  <a:r>
                    <a:rPr lang="zh-CN" altLang="en-US">
                      <a:noFill/>
                    </a:rPr>
                    <a:t> </a:t>
                  </a:r>
                </a:p>
              </p:txBody>
            </p:sp>
          </mc:Fallback>
        </mc:AlternateContent>
      </p:grpSp>
      <p:sp>
        <p:nvSpPr>
          <p:cNvPr id="75" name="文本框 74"/>
          <p:cNvSpPr txBox="1"/>
          <p:nvPr/>
        </p:nvSpPr>
        <p:spPr>
          <a:xfrm>
            <a:off x="431074" y="287383"/>
            <a:ext cx="599192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十臂老虎机</a:t>
            </a:r>
          </a:p>
        </p:txBody>
      </p:sp>
    </p:spTree>
    <p:extLst>
      <p:ext uri="{BB962C8B-B14F-4D97-AF65-F5344CB8AC3E}">
        <p14:creationId xmlns:p14="http://schemas.microsoft.com/office/powerpoint/2010/main" val="308142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4" presetClass="path" presetSubtype="0" accel="50000" decel="50000" fill="hold" nodeType="clickEffect">
                                  <p:stCondLst>
                                    <p:cond delay="0"/>
                                  </p:stCondLst>
                                  <p:childTnLst>
                                    <p:animMotion origin="layout" path="M 0 0 L 0 -0.25 E" pathEditMode="relative" ptsTypes="">
                                      <p:cBhvr>
                                        <p:cTn id="30" dur="2000" fill="hold"/>
                                        <p:tgtEl>
                                          <p:spTgt spid="70"/>
                                        </p:tgtEl>
                                        <p:attrNameLst>
                                          <p:attrName>ppt_x</p:attrName>
                                          <p:attrName>ppt_y</p:attrName>
                                        </p:attrNameLst>
                                      </p:cBhvr>
                                    </p:animMotion>
                                  </p:childTnLst>
                                </p:cTn>
                              </p:par>
                              <p:par>
                                <p:cTn id="31" presetID="42" presetClass="path" presetSubtype="0" accel="50000" decel="50000" fill="hold" nodeType="withEffect">
                                  <p:stCondLst>
                                    <p:cond delay="0"/>
                                  </p:stCondLst>
                                  <p:childTnLst>
                                    <p:animMotion origin="layout" path="M 0 0 L 0 0.25 E" pathEditMode="relative" ptsTypes="">
                                      <p:cBhvr>
                                        <p:cTn id="32" dur="2000" fill="hold"/>
                                        <p:tgtEl>
                                          <p:spTgt spid="25"/>
                                        </p:tgtEl>
                                        <p:attrNameLst>
                                          <p:attrName>ppt_x</p:attrName>
                                          <p:attrName>ppt_y</p:attrName>
                                        </p:attrNameLst>
                                      </p:cBhvr>
                                    </p:animMotion>
                                  </p:childTnLst>
                                </p:cTn>
                              </p:par>
                              <p:par>
                                <p:cTn id="33" presetID="64" presetClass="path" presetSubtype="0" accel="50000" decel="50000" fill="hold" nodeType="withEffect">
                                  <p:stCondLst>
                                    <p:cond delay="0"/>
                                  </p:stCondLst>
                                  <p:childTnLst>
                                    <p:animMotion origin="layout" path="M 0 0 L 0 -0.25 E" pathEditMode="relative" ptsTypes="">
                                      <p:cBhvr>
                                        <p:cTn id="34" dur="2000" fill="hold"/>
                                        <p:tgtEl>
                                          <p:spTgt spid="30"/>
                                        </p:tgtEl>
                                        <p:attrNameLst>
                                          <p:attrName>ppt_x</p:attrName>
                                          <p:attrName>ppt_y</p:attrName>
                                        </p:attrNameLst>
                                      </p:cBhvr>
                                    </p:animMotion>
                                  </p:childTnLst>
                                </p:cTn>
                              </p:par>
                              <p:par>
                                <p:cTn id="35" presetID="42" presetClass="path" presetSubtype="0" accel="50000" decel="50000" fill="hold" nodeType="withEffect">
                                  <p:stCondLst>
                                    <p:cond delay="0"/>
                                  </p:stCondLst>
                                  <p:childTnLst>
                                    <p:animMotion origin="layout" path="M 0 0 L 0 0.25 E" pathEditMode="relative" ptsTypes="">
                                      <p:cBhvr>
                                        <p:cTn id="36" dur="2000" fill="hold"/>
                                        <p:tgtEl>
                                          <p:spTgt spid="35"/>
                                        </p:tgtEl>
                                        <p:attrNameLst>
                                          <p:attrName>ppt_x</p:attrName>
                                          <p:attrName>ppt_y</p:attrName>
                                        </p:attrNameLst>
                                      </p:cBhvr>
                                    </p:animMotion>
                                  </p:childTnLst>
                                </p:cTn>
                              </p:par>
                              <p:par>
                                <p:cTn id="37" presetID="42" presetClass="path" presetSubtype="0" accel="50000" decel="50000" fill="hold" nodeType="withEffect">
                                  <p:stCondLst>
                                    <p:cond delay="0"/>
                                  </p:stCondLst>
                                  <p:childTnLst>
                                    <p:animMotion origin="layout" path="M 0 0 L 0 0.25 E" pathEditMode="relative" ptsTypes="">
                                      <p:cBhvr>
                                        <p:cTn id="38" dur="2000" fill="hold"/>
                                        <p:tgtEl>
                                          <p:spTgt spid="40"/>
                                        </p:tgtEl>
                                        <p:attrNameLst>
                                          <p:attrName>ppt_x</p:attrName>
                                          <p:attrName>ppt_y</p:attrName>
                                        </p:attrNameLst>
                                      </p:cBhvr>
                                    </p:animMotion>
                                  </p:childTnLst>
                                </p:cTn>
                              </p:par>
                              <p:par>
                                <p:cTn id="39" presetID="64" presetClass="path" presetSubtype="0" accel="50000" decel="50000" fill="hold" nodeType="withEffect">
                                  <p:stCondLst>
                                    <p:cond delay="0"/>
                                  </p:stCondLst>
                                  <p:childTnLst>
                                    <p:animMotion origin="layout" path="M 0 0 L 0 -0.25 E" pathEditMode="relative" ptsTypes="">
                                      <p:cBhvr>
                                        <p:cTn id="40" dur="2000" fill="hold"/>
                                        <p:tgtEl>
                                          <p:spTgt spid="45"/>
                                        </p:tgtEl>
                                        <p:attrNameLst>
                                          <p:attrName>ppt_x</p:attrName>
                                          <p:attrName>ppt_y</p:attrName>
                                        </p:attrNameLst>
                                      </p:cBhvr>
                                    </p:animMotion>
                                  </p:childTnLst>
                                </p:cTn>
                              </p:par>
                              <p:par>
                                <p:cTn id="41" presetID="64" presetClass="path" presetSubtype="0" accel="50000" decel="50000" fill="hold" nodeType="withEffect">
                                  <p:stCondLst>
                                    <p:cond delay="0"/>
                                  </p:stCondLst>
                                  <p:childTnLst>
                                    <p:animMotion origin="layout" path="M 0 0 L 0 -0.25 E" pathEditMode="relative" ptsTypes="">
                                      <p:cBhvr>
                                        <p:cTn id="42" dur="2000" fill="hold"/>
                                        <p:tgtEl>
                                          <p:spTgt spid="50"/>
                                        </p:tgtEl>
                                        <p:attrNameLst>
                                          <p:attrName>ppt_x</p:attrName>
                                          <p:attrName>ppt_y</p:attrName>
                                        </p:attrNameLst>
                                      </p:cBhvr>
                                    </p:animMotion>
                                  </p:childTnLst>
                                </p:cTn>
                              </p:par>
                              <p:par>
                                <p:cTn id="43" presetID="42" presetClass="path" presetSubtype="0" accel="50000" decel="50000" fill="hold" nodeType="withEffect">
                                  <p:stCondLst>
                                    <p:cond delay="0"/>
                                  </p:stCondLst>
                                  <p:childTnLst>
                                    <p:animMotion origin="layout" path="M 0 0 L 0 0.25 E" pathEditMode="relative" ptsTypes="">
                                      <p:cBhvr>
                                        <p:cTn id="44" dur="2000" fill="hold"/>
                                        <p:tgtEl>
                                          <p:spTgt spid="55"/>
                                        </p:tgtEl>
                                        <p:attrNameLst>
                                          <p:attrName>ppt_x</p:attrName>
                                          <p:attrName>ppt_y</p:attrName>
                                        </p:attrNameLst>
                                      </p:cBhvr>
                                    </p:animMotion>
                                  </p:childTnLst>
                                </p:cTn>
                              </p:par>
                              <p:par>
                                <p:cTn id="45" presetID="64" presetClass="path" presetSubtype="0" accel="50000" decel="50000" fill="hold" nodeType="withEffect">
                                  <p:stCondLst>
                                    <p:cond delay="0"/>
                                  </p:stCondLst>
                                  <p:childTnLst>
                                    <p:animMotion origin="layout" path="M 0 0 L 0 -0.25 E" pathEditMode="relative" ptsTypes="">
                                      <p:cBhvr>
                                        <p:cTn id="46" dur="2000" fill="hold"/>
                                        <p:tgtEl>
                                          <p:spTgt spid="60"/>
                                        </p:tgtEl>
                                        <p:attrNameLst>
                                          <p:attrName>ppt_x</p:attrName>
                                          <p:attrName>ppt_y</p:attrName>
                                        </p:attrNameLst>
                                      </p:cBhvr>
                                    </p:animMotion>
                                  </p:childTnLst>
                                </p:cTn>
                              </p:par>
                              <p:par>
                                <p:cTn id="47" presetID="64" presetClass="path" presetSubtype="0" accel="50000" decel="50000" fill="hold" nodeType="withEffect">
                                  <p:stCondLst>
                                    <p:cond delay="0"/>
                                  </p:stCondLst>
                                  <p:childTnLst>
                                    <p:animMotion origin="layout" path="M 0 0 L 0 -0.25 E" pathEditMode="relative" ptsTypes="">
                                      <p:cBhvr>
                                        <p:cTn id="48" dur="2000" fill="hold"/>
                                        <p:tgtEl>
                                          <p:spTgt spid="65"/>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0 0 L 0 0.25 E" pathEditMode="fixed" ptsTypes="">
                                      <p:cBhvr>
                                        <p:cTn id="52" dur="2000" fill="hold"/>
                                        <p:tgtEl>
                                          <p:spTgt spid="70"/>
                                        </p:tgtEl>
                                        <p:attrNameLst>
                                          <p:attrName>ppt_x</p:attrName>
                                          <p:attrName>ppt_y</p:attrName>
                                        </p:attrNameLst>
                                      </p:cBhvr>
                                    </p:animMotion>
                                  </p:childTnLst>
                                </p:cTn>
                              </p:par>
                              <p:par>
                                <p:cTn id="53" presetID="64" presetClass="path" presetSubtype="0" accel="50000" decel="50000" fill="hold" nodeType="withEffect">
                                  <p:stCondLst>
                                    <p:cond delay="0"/>
                                  </p:stCondLst>
                                  <p:childTnLst>
                                    <p:animMotion origin="layout" path="M 0 0 L 0 -0.25 E" pathEditMode="relative" ptsTypes="">
                                      <p:cBhvr>
                                        <p:cTn id="54" dur="2000" fill="hold"/>
                                        <p:tgtEl>
                                          <p:spTgt spid="25"/>
                                        </p:tgtEl>
                                        <p:attrNameLst>
                                          <p:attrName>ppt_x</p:attrName>
                                          <p:attrName>ppt_y</p:attrName>
                                        </p:attrNameLst>
                                      </p:cBhvr>
                                    </p:animMotion>
                                  </p:childTnLst>
                                </p:cTn>
                              </p:par>
                              <p:par>
                                <p:cTn id="55" presetID="42" presetClass="path" presetSubtype="0" accel="50000" decel="50000" fill="hold" nodeType="withEffect">
                                  <p:stCondLst>
                                    <p:cond delay="0"/>
                                  </p:stCondLst>
                                  <p:childTnLst>
                                    <p:animMotion origin="layout" path="M 0 0 L 0 0.25 E" pathEditMode="relative" ptsTypes="">
                                      <p:cBhvr>
                                        <p:cTn id="56" dur="2000" fill="hold"/>
                                        <p:tgtEl>
                                          <p:spTgt spid="30"/>
                                        </p:tgtEl>
                                        <p:attrNameLst>
                                          <p:attrName>ppt_x</p:attrName>
                                          <p:attrName>ppt_y</p:attrName>
                                        </p:attrNameLst>
                                      </p:cBhvr>
                                    </p:animMotion>
                                  </p:childTnLst>
                                </p:cTn>
                              </p:par>
                              <p:par>
                                <p:cTn id="57" presetID="42" presetClass="path" presetSubtype="0" accel="50000" decel="50000" fill="hold" nodeType="withEffect">
                                  <p:stCondLst>
                                    <p:cond delay="0"/>
                                  </p:stCondLst>
                                  <p:childTnLst>
                                    <p:animMotion origin="layout" path="M 0 0 L 0 0.25 E" pathEditMode="relative" ptsTypes="">
                                      <p:cBhvr>
                                        <p:cTn id="58" dur="2000" fill="hold"/>
                                        <p:tgtEl>
                                          <p:spTgt spid="35"/>
                                        </p:tgtEl>
                                        <p:attrNameLst>
                                          <p:attrName>ppt_x</p:attrName>
                                          <p:attrName>ppt_y</p:attrName>
                                        </p:attrNameLst>
                                      </p:cBhvr>
                                    </p:animMotion>
                                  </p:childTnLst>
                                </p:cTn>
                              </p:par>
                              <p:par>
                                <p:cTn id="59" presetID="64" presetClass="path" presetSubtype="0" accel="50000" decel="50000" fill="hold" nodeType="withEffect">
                                  <p:stCondLst>
                                    <p:cond delay="0"/>
                                  </p:stCondLst>
                                  <p:childTnLst>
                                    <p:animMotion origin="layout" path="M 0 0 L 0 -0.25 E" pathEditMode="relative" ptsTypes="">
                                      <p:cBhvr>
                                        <p:cTn id="60" dur="2000" fill="hold"/>
                                        <p:tgtEl>
                                          <p:spTgt spid="40"/>
                                        </p:tgtEl>
                                        <p:attrNameLst>
                                          <p:attrName>ppt_x</p:attrName>
                                          <p:attrName>ppt_y</p:attrName>
                                        </p:attrNameLst>
                                      </p:cBhvr>
                                    </p:animMotion>
                                  </p:childTnLst>
                                </p:cTn>
                              </p:par>
                              <p:par>
                                <p:cTn id="61" presetID="42" presetClass="path" presetSubtype="0" accel="50000" decel="50000" fill="hold" nodeType="withEffect">
                                  <p:stCondLst>
                                    <p:cond delay="0"/>
                                  </p:stCondLst>
                                  <p:childTnLst>
                                    <p:animMotion origin="layout" path="M 0 0 L 0 0.25 E" pathEditMode="relative" ptsTypes="">
                                      <p:cBhvr>
                                        <p:cTn id="62" dur="2000" fill="hold"/>
                                        <p:tgtEl>
                                          <p:spTgt spid="45"/>
                                        </p:tgtEl>
                                        <p:attrNameLst>
                                          <p:attrName>ppt_x</p:attrName>
                                          <p:attrName>ppt_y</p:attrName>
                                        </p:attrNameLst>
                                      </p:cBhvr>
                                    </p:animMotion>
                                  </p:childTnLst>
                                </p:cTn>
                              </p:par>
                              <p:par>
                                <p:cTn id="63" presetID="42" presetClass="path" presetSubtype="0" accel="50000" decel="50000" fill="hold" nodeType="withEffect">
                                  <p:stCondLst>
                                    <p:cond delay="0"/>
                                  </p:stCondLst>
                                  <p:childTnLst>
                                    <p:animMotion origin="layout" path="M 0 0 L 0 0.25 E" pathEditMode="relative" ptsTypes="">
                                      <p:cBhvr>
                                        <p:cTn id="64" dur="2000" fill="hold"/>
                                        <p:tgtEl>
                                          <p:spTgt spid="50"/>
                                        </p:tgtEl>
                                        <p:attrNameLst>
                                          <p:attrName>ppt_x</p:attrName>
                                          <p:attrName>ppt_y</p:attrName>
                                        </p:attrNameLst>
                                      </p:cBhvr>
                                    </p:animMotion>
                                  </p:childTnLst>
                                </p:cTn>
                              </p:par>
                              <p:par>
                                <p:cTn id="65" presetID="64" presetClass="path" presetSubtype="0" accel="50000" decel="50000" fill="hold" nodeType="withEffect">
                                  <p:stCondLst>
                                    <p:cond delay="0"/>
                                  </p:stCondLst>
                                  <p:childTnLst>
                                    <p:animMotion origin="layout" path="M 0 0 L 0 -0.25 E" pathEditMode="relative" ptsTypes="">
                                      <p:cBhvr>
                                        <p:cTn id="66" dur="2000" fill="hold"/>
                                        <p:tgtEl>
                                          <p:spTgt spid="55"/>
                                        </p:tgtEl>
                                        <p:attrNameLst>
                                          <p:attrName>ppt_x</p:attrName>
                                          <p:attrName>ppt_y</p:attrName>
                                        </p:attrNameLst>
                                      </p:cBhvr>
                                    </p:animMotion>
                                  </p:childTnLst>
                                </p:cTn>
                              </p:par>
                              <p:par>
                                <p:cTn id="67" presetID="42" presetClass="path" presetSubtype="0" accel="50000" decel="50000" fill="hold" nodeType="withEffect">
                                  <p:stCondLst>
                                    <p:cond delay="0"/>
                                  </p:stCondLst>
                                  <p:childTnLst>
                                    <p:animMotion origin="layout" path="M 0 0 L 0 0.25 E" pathEditMode="relative" ptsTypes="">
                                      <p:cBhvr>
                                        <p:cTn id="68" dur="2000" fill="hold"/>
                                        <p:tgtEl>
                                          <p:spTgt spid="60"/>
                                        </p:tgtEl>
                                        <p:attrNameLst>
                                          <p:attrName>ppt_x</p:attrName>
                                          <p:attrName>ppt_y</p:attrName>
                                        </p:attrNameLst>
                                      </p:cBhvr>
                                    </p:animMotion>
                                  </p:childTnLst>
                                </p:cTn>
                              </p:par>
                              <p:par>
                                <p:cTn id="69" presetID="42" presetClass="path" presetSubtype="0" accel="50000" decel="50000" fill="hold" nodeType="withEffect">
                                  <p:stCondLst>
                                    <p:cond delay="0"/>
                                  </p:stCondLst>
                                  <p:childTnLst>
                                    <p:animMotion origin="layout" path="M 0 0 L 0 0.25 E" pathEditMode="relative" ptsTypes="">
                                      <p:cBhvr>
                                        <p:cTn id="70" dur="2000" fill="hold"/>
                                        <p:tgtEl>
                                          <p:spTgt spid="6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0BC3909-6392-4D1C-BF77-60FDA973D020}"/>
              </a:ext>
            </a:extLst>
          </p:cNvPr>
          <p:cNvPicPr>
            <a:picLocks noChangeAspect="1"/>
          </p:cNvPicPr>
          <p:nvPr/>
        </p:nvPicPr>
        <p:blipFill rotWithShape="1">
          <a:blip r:embed="rId3"/>
          <a:srcRect l="13315"/>
          <a:stretch/>
        </p:blipFill>
        <p:spPr>
          <a:xfrm>
            <a:off x="1335504" y="1284242"/>
            <a:ext cx="10018295" cy="4892721"/>
          </a:xfrm>
          <a:prstGeom prst="rect">
            <a:avLst/>
          </a:prstGeom>
        </p:spPr>
      </p:pic>
      <p:sp>
        <p:nvSpPr>
          <p:cNvPr id="5" name="文本框 4">
            <a:extLst>
              <a:ext uri="{FF2B5EF4-FFF2-40B4-BE49-F238E27FC236}">
                <a16:creationId xmlns:a16="http://schemas.microsoft.com/office/drawing/2014/main" id="{D2ACB30A-815B-41AE-B6BA-8EBEB69C96EF}"/>
              </a:ext>
            </a:extLst>
          </p:cNvPr>
          <p:cNvSpPr txBox="1"/>
          <p:nvPr/>
        </p:nvSpPr>
        <p:spPr>
          <a:xfrm>
            <a:off x="873838" y="2609805"/>
            <a:ext cx="461665" cy="3408074"/>
          </a:xfrm>
          <a:prstGeom prst="rect">
            <a:avLst/>
          </a:prstGeom>
          <a:noFill/>
        </p:spPr>
        <p:txBody>
          <a:bodyPr vert="eaVert" wrap="square" rtlCol="0">
            <a:spAutoFit/>
          </a:bodyPr>
          <a:lstStyle/>
          <a:p>
            <a:r>
              <a:rPr lang="zh-CN" altLang="en-US" dirty="0"/>
              <a:t>平均奖励值</a:t>
            </a:r>
          </a:p>
        </p:txBody>
      </p:sp>
      <p:sp>
        <p:nvSpPr>
          <p:cNvPr id="6" name="标题 1">
            <a:extLst>
              <a:ext uri="{FF2B5EF4-FFF2-40B4-BE49-F238E27FC236}">
                <a16:creationId xmlns:a16="http://schemas.microsoft.com/office/drawing/2014/main" id="{BC7D39D0-673E-4747-ABE5-6D5787CBA5E7}"/>
              </a:ext>
            </a:extLst>
          </p:cNvPr>
          <p:cNvSpPr>
            <a:spLocks noGrp="1"/>
          </p:cNvSpPr>
          <p:nvPr>
            <p:ph type="title"/>
          </p:nvPr>
        </p:nvSpPr>
        <p:spPr>
          <a:xfrm>
            <a:off x="838200" y="365125"/>
            <a:ext cx="10515600" cy="1325563"/>
          </a:xfrm>
        </p:spPr>
        <p:txBody>
          <a:bodyPr/>
          <a:lstStyle/>
          <a:p>
            <a:r>
              <a:rPr lang="zh-CN" altLang="en-US" dirty="0"/>
              <a:t>𝜀−贪婪算法和贪婪算法对比</a:t>
            </a:r>
          </a:p>
        </p:txBody>
      </p:sp>
    </p:spTree>
    <p:extLst>
      <p:ext uri="{BB962C8B-B14F-4D97-AF65-F5344CB8AC3E}">
        <p14:creationId xmlns:p14="http://schemas.microsoft.com/office/powerpoint/2010/main" val="4272666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C908A-D6AA-4987-90A7-62D2CC4D8C6A}"/>
              </a:ext>
            </a:extLst>
          </p:cNvPr>
          <p:cNvSpPr>
            <a:spLocks noGrp="1"/>
          </p:cNvSpPr>
          <p:nvPr>
            <p:ph type="title"/>
          </p:nvPr>
        </p:nvSpPr>
        <p:spPr/>
        <p:txBody>
          <a:bodyPr/>
          <a:lstStyle/>
          <a:p>
            <a:r>
              <a:rPr lang="zh-CN" altLang="en-US" dirty="0"/>
              <a:t>𝜀−贪婪算法和贪婪算法对比</a:t>
            </a:r>
          </a:p>
        </p:txBody>
      </p:sp>
      <p:pic>
        <p:nvPicPr>
          <p:cNvPr id="4" name="图片 3">
            <a:extLst>
              <a:ext uri="{FF2B5EF4-FFF2-40B4-BE49-F238E27FC236}">
                <a16:creationId xmlns:a16="http://schemas.microsoft.com/office/drawing/2014/main" id="{FF023780-0438-43C4-9269-74968C3B85C5}"/>
              </a:ext>
            </a:extLst>
          </p:cNvPr>
          <p:cNvPicPr>
            <a:picLocks noChangeAspect="1"/>
          </p:cNvPicPr>
          <p:nvPr/>
        </p:nvPicPr>
        <p:blipFill>
          <a:blip r:embed="rId3"/>
          <a:stretch>
            <a:fillRect/>
          </a:stretch>
        </p:blipFill>
        <p:spPr>
          <a:xfrm>
            <a:off x="1477305" y="1341772"/>
            <a:ext cx="9692010" cy="4685120"/>
          </a:xfrm>
          <a:prstGeom prst="rect">
            <a:avLst/>
          </a:prstGeom>
        </p:spPr>
      </p:pic>
      <p:sp>
        <p:nvSpPr>
          <p:cNvPr id="5" name="文本框 4">
            <a:extLst>
              <a:ext uri="{FF2B5EF4-FFF2-40B4-BE49-F238E27FC236}">
                <a16:creationId xmlns:a16="http://schemas.microsoft.com/office/drawing/2014/main" id="{76089A76-C04A-4DDF-888A-1F98794D4753}"/>
              </a:ext>
            </a:extLst>
          </p:cNvPr>
          <p:cNvSpPr txBox="1"/>
          <p:nvPr/>
        </p:nvSpPr>
        <p:spPr>
          <a:xfrm>
            <a:off x="873838" y="2609805"/>
            <a:ext cx="461665" cy="3408074"/>
          </a:xfrm>
          <a:prstGeom prst="rect">
            <a:avLst/>
          </a:prstGeom>
          <a:noFill/>
        </p:spPr>
        <p:txBody>
          <a:bodyPr vert="eaVert" wrap="square" rtlCol="0">
            <a:spAutoFit/>
          </a:bodyPr>
          <a:lstStyle/>
          <a:p>
            <a:r>
              <a:rPr lang="zh-CN" altLang="en-US" dirty="0"/>
              <a:t>最优动作百分比</a:t>
            </a:r>
          </a:p>
        </p:txBody>
      </p:sp>
    </p:spTree>
    <p:extLst>
      <p:ext uri="{BB962C8B-B14F-4D97-AF65-F5344CB8AC3E}">
        <p14:creationId xmlns:p14="http://schemas.microsoft.com/office/powerpoint/2010/main" val="39185643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1774</TotalTime>
  <Words>309</Words>
  <Application>Microsoft Office PowerPoint</Application>
  <PresentationFormat>宽屏</PresentationFormat>
  <Paragraphs>110</Paragraphs>
  <Slides>10</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楷体</vt:lpstr>
      <vt:lpstr>Arial</vt:lpstr>
      <vt:lpstr>Cambria Math</vt:lpstr>
      <vt:lpstr>Office 主题​​</vt:lpstr>
      <vt:lpstr>PowerPoint 演示文稿</vt:lpstr>
      <vt:lpstr>本节内容</vt:lpstr>
      <vt:lpstr>贪婪算法的问题</vt:lpstr>
      <vt:lpstr>ε-贪婪算法</vt:lpstr>
      <vt:lpstr>PowerPoint 演示文稿</vt:lpstr>
      <vt:lpstr>PowerPoint 演示文稿</vt:lpstr>
      <vt:lpstr>PowerPoint 演示文稿</vt:lpstr>
      <vt:lpstr>𝜀−贪婪算法和贪婪算法对比</vt:lpstr>
      <vt:lpstr>𝜀−贪婪算法和贪婪算法对比</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强化学习基础 第一节</dc:title>
  <dc:creator>wu</dc:creator>
  <cp:lastModifiedBy>wu</cp:lastModifiedBy>
  <cp:revision>248</cp:revision>
  <dcterms:created xsi:type="dcterms:W3CDTF">2020-03-15T08:43:00Z</dcterms:created>
  <dcterms:modified xsi:type="dcterms:W3CDTF">2020-06-08T00:49:07Z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2052-11.1.0.9564</vt:lpwstr>
  </property>
</Properties>
</file>