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66" r:id="rId4"/>
    <p:sldId id="269" r:id="rId5"/>
    <p:sldId id="279" r:id="rId6"/>
    <p:sldId id="273" r:id="rId7"/>
    <p:sldId id="276" r:id="rId8"/>
    <p:sldId id="280" r:id="rId9"/>
    <p:sldId id="275" r:id="rId10"/>
    <p:sldId id="277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82" autoAdjust="0"/>
  </p:normalViewPr>
  <p:slideViewPr>
    <p:cSldViewPr snapToGrid="0">
      <p:cViewPr varScale="1">
        <p:scale>
          <a:sx n="58" d="100"/>
          <a:sy n="58" d="100"/>
        </p:scale>
        <p:origin x="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Sheet1!$A$1:$A$21</c:f>
              <c:numCache>
                <c:formatCode>General</c:formatCode>
                <c:ptCount val="21"/>
                <c:pt idx="0">
                  <c:v>0.1</c:v>
                </c:pt>
                <c:pt idx="1">
                  <c:v>0.6</c:v>
                </c:pt>
                <c:pt idx="2">
                  <c:v>1.1000000000000001</c:v>
                </c:pt>
                <c:pt idx="3">
                  <c:v>1.6</c:v>
                </c:pt>
                <c:pt idx="4">
                  <c:v>2.1</c:v>
                </c:pt>
                <c:pt idx="5">
                  <c:v>2.6</c:v>
                </c:pt>
                <c:pt idx="6">
                  <c:v>3.1</c:v>
                </c:pt>
                <c:pt idx="7">
                  <c:v>3.6</c:v>
                </c:pt>
                <c:pt idx="8">
                  <c:v>4.0999999999999996</c:v>
                </c:pt>
                <c:pt idx="9">
                  <c:v>4.5999999999999996</c:v>
                </c:pt>
                <c:pt idx="10">
                  <c:v>5.0999999999999996</c:v>
                </c:pt>
                <c:pt idx="11">
                  <c:v>5.6</c:v>
                </c:pt>
                <c:pt idx="12">
                  <c:v>6.1</c:v>
                </c:pt>
                <c:pt idx="13">
                  <c:v>6.6</c:v>
                </c:pt>
                <c:pt idx="14">
                  <c:v>7.1</c:v>
                </c:pt>
                <c:pt idx="15">
                  <c:v>7.6</c:v>
                </c:pt>
                <c:pt idx="16">
                  <c:v>8.1</c:v>
                </c:pt>
                <c:pt idx="17">
                  <c:v>8.6</c:v>
                </c:pt>
                <c:pt idx="18">
                  <c:v>9.1</c:v>
                </c:pt>
                <c:pt idx="19">
                  <c:v>9.6</c:v>
                </c:pt>
                <c:pt idx="20">
                  <c:v>10</c:v>
                </c:pt>
              </c:numCache>
            </c:numRef>
          </c:xVal>
          <c:yVal>
            <c:numRef>
              <c:f>Sheet1!$B$1:$B$21</c:f>
              <c:numCache>
                <c:formatCode>General</c:formatCode>
                <c:ptCount val="21"/>
                <c:pt idx="0">
                  <c:v>10</c:v>
                </c:pt>
                <c:pt idx="1">
                  <c:v>1.6666666666666667</c:v>
                </c:pt>
                <c:pt idx="2">
                  <c:v>0.90909090909090906</c:v>
                </c:pt>
                <c:pt idx="3">
                  <c:v>0.625</c:v>
                </c:pt>
                <c:pt idx="4">
                  <c:v>0.47619047619047616</c:v>
                </c:pt>
                <c:pt idx="5">
                  <c:v>0.38461538461538458</c:v>
                </c:pt>
                <c:pt idx="6">
                  <c:v>0.32258064516129031</c:v>
                </c:pt>
                <c:pt idx="7">
                  <c:v>0.27777777777777779</c:v>
                </c:pt>
                <c:pt idx="8">
                  <c:v>0.24390243902439027</c:v>
                </c:pt>
                <c:pt idx="9">
                  <c:v>0.21739130434782611</c:v>
                </c:pt>
                <c:pt idx="10">
                  <c:v>0.19607843137254904</c:v>
                </c:pt>
                <c:pt idx="11">
                  <c:v>0.17857142857142858</c:v>
                </c:pt>
                <c:pt idx="12">
                  <c:v>0.16393442622950821</c:v>
                </c:pt>
                <c:pt idx="13">
                  <c:v>0.15151515151515152</c:v>
                </c:pt>
                <c:pt idx="14">
                  <c:v>0.14084507042253522</c:v>
                </c:pt>
                <c:pt idx="15">
                  <c:v>0.13157894736842105</c:v>
                </c:pt>
                <c:pt idx="16">
                  <c:v>0.1234567901234568</c:v>
                </c:pt>
                <c:pt idx="17">
                  <c:v>0.11627906976744186</c:v>
                </c:pt>
                <c:pt idx="18">
                  <c:v>0.10989010989010989</c:v>
                </c:pt>
                <c:pt idx="19">
                  <c:v>0.10416666666666667</c:v>
                </c:pt>
                <c:pt idx="20">
                  <c:v>0.1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A6A-4DB0-8A00-E906D62E3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032352"/>
        <c:axId val="463035632"/>
      </c:scatterChart>
      <c:valAx>
        <c:axId val="463032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1" dirty="0"/>
                  <a:t>n</a:t>
                </a:r>
                <a:endParaRPr lang="zh-CN" altLang="en-US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3035632"/>
        <c:crosses val="autoZero"/>
        <c:crossBetween val="midCat"/>
      </c:valAx>
      <c:valAx>
        <c:axId val="46303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1" dirty="0"/>
                  <a:t>1/n</a:t>
                </a:r>
                <a:endParaRPr lang="zh-CN" altLang="en-US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3032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23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348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3A04B-7322-49A4-BF02-FC1A81E6BC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702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720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72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帮忙做动画，写脚本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We call this a weighted average because the sum of the weights is (1 </a:t>
                </a:r>
                <a:r>
                  <a:rPr lang="zh-CN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􀀀 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)n +</a:t>
                </a:r>
              </a:p>
              <a:p>
                <a:r>
                  <a:rPr lang="en-US" altLang="zh-CN" sz="1200" b="0" i="0" u="none" strike="noStrike" kern="1200" baseline="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Pn</a:t>
                </a:r>
                <a:endParaRPr lang="en-US" altLang="zh-CN" sz="12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nn-NO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i=1 (1 </a:t>
                </a:r>
                <a:r>
                  <a:rPr lang="zh-CN" altLang="nn-NO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􀀀 </a:t>
                </a:r>
                <a:r>
                  <a:rPr lang="nn-NO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)n</a:t>
                </a:r>
                <a:r>
                  <a:rPr lang="zh-CN" altLang="nn-NO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􀀀</a:t>
                </a:r>
                <a:r>
                  <a:rPr lang="nn-NO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 = 1,</a:t>
                </a:r>
              </a:p>
              <a:p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as you can check for yourself. Note that the weight, 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(1−𝛼)</a:t>
                </a:r>
                <a:r>
                  <a:rPr lang="zh-CN" altLang="en-US" sz="1200" i="0" smtClean="0">
                    <a:latin typeface="Cambria Math" panose="02040503050406030204" pitchFamily="18" charset="0"/>
                  </a:rPr>
                  <a:t>^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𝑛 𝑄_1+∑1_(𝑖=1)^𝑛▒〖𝛼(1−𝛼)^(𝑛−𝑖) 〗 𝑅_𝑖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=1  given to the reward Ri depends</a:t>
                </a:r>
              </a:p>
              <a:p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on how many rewards ago, n </a:t>
                </a:r>
                <a:r>
                  <a:rPr lang="zh-CN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􀀀 </a:t>
                </a:r>
                <a:r>
                  <a:rPr lang="en-US" altLang="zh-CN" sz="1200" b="0" i="0" u="none" strike="noStrike" kern="1200" baseline="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, it was observed. The quantity 1 </a:t>
                </a:r>
                <a:r>
                  <a:rPr lang="zh-CN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􀀀 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is less than 1, and thus the</a:t>
                </a:r>
              </a:p>
              <a:p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weight given to Ri decreases as the number of intervening rewards increases. In fact, the weight decays</a:t>
                </a:r>
              </a:p>
              <a:p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exponentially according to the exponent on 1 </a:t>
                </a:r>
                <a:r>
                  <a:rPr lang="zh-CN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􀀀 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 (If 1 </a:t>
                </a:r>
                <a:r>
                  <a:rPr lang="zh-CN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􀀀 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= 0, then all the weight goes on the</a:t>
                </a:r>
              </a:p>
              <a:p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very last reward, Rn, because of the convention that 00 = 1.) Accordingly, this is sometimes called an</a:t>
                </a:r>
              </a:p>
              <a:p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exponential recency-weighted average.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3A04B-7322-49A4-BF02-FC1A81E6BC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888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475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(1−</a:t>
                </a:r>
                <a:r>
                  <a:rPr lang="zh-CN" altLang="en-US" dirty="0"/>
                  <a:t>𝛼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小于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，因此</a:t>
                </a:r>
                <a:r>
                  <a:rPr lang="en-US" altLang="zh-CN" dirty="0"/>
                  <a:t>Ri</a:t>
                </a:r>
                <a:r>
                  <a:rPr lang="zh-CN" altLang="en-US" dirty="0"/>
                  <a:t>的权重随奖励数量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的增加而降低。 实际上，权重会随着</a:t>
                </a:r>
                <a:r>
                  <a:rPr lang="en-US" altLang="zh-CN" dirty="0"/>
                  <a:t>(1−</a:t>
                </a:r>
                <a:r>
                  <a:rPr lang="zh-CN" altLang="en-US" dirty="0"/>
                  <a:t>𝛼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的指数，按指数级下降  如果</a:t>
                </a:r>
                <a:r>
                  <a:rPr lang="en-US" altLang="zh-CN" dirty="0"/>
                  <a:t>(1−</a:t>
                </a:r>
                <a:r>
                  <a:rPr lang="zh-CN" altLang="en-US" dirty="0"/>
                  <a:t>𝛼</a:t>
                </a:r>
                <a:r>
                  <a:rPr lang="en-US" altLang="zh-CN" dirty="0"/>
                  <a:t>) = 0</a:t>
                </a:r>
                <a:r>
                  <a:rPr lang="zh-CN" altLang="en-US" dirty="0"/>
                  <a:t>，则所有权重都在</a:t>
                </a:r>
                <a:r>
                  <a:rPr lang="en-US" altLang="zh-CN" dirty="0"/>
                  <a:t>Rn</a:t>
                </a:r>
                <a:r>
                  <a:rPr lang="zh-CN" altLang="en-US" dirty="0"/>
                  <a:t>上了。因为</a:t>
                </a:r>
                <a:r>
                  <a:rPr lang="en-US" altLang="zh-CN" dirty="0"/>
                  <a:t>0^0 = 1</a:t>
                </a:r>
                <a:r>
                  <a:rPr lang="zh-CN" altLang="en-US" dirty="0"/>
                  <a:t>，所以权重就到了最后一个奖励</a:t>
                </a:r>
                <a:r>
                  <a:rPr lang="en-US" altLang="zh-CN" dirty="0"/>
                  <a:t>Rn</a:t>
                </a:r>
                <a:r>
                  <a:rPr lang="zh-CN" altLang="en-US" dirty="0"/>
                  <a:t>上。因此，有时将其称为指数新鲜度加权平均值。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有时很方便地逐步改变步长参数。令</a:t>
                </a:r>
                <a:r>
                  <a:rPr lang="zh-CN" altLang="en-US" i="0">
                    <a:latin typeface="Cambria Math" panose="02040503050406030204" pitchFamily="18" charset="0"/>
                  </a:rPr>
                  <a:t>𝛼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）表示步长参数，用于处理在第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次选择动作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之后收到的奖励。由于我们有</a:t>
                </a:r>
              </a:p>
              <a:p>
                <a:r>
                  <a:rPr lang="zh-CN" altLang="en-US" dirty="0"/>
                  <a:t>注意，选择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 1</a:t>
                </a:r>
              </a:p>
              <a:p>
                <a:r>
                  <a:rPr lang="en-US" altLang="zh-CN" dirty="0"/>
                  <a:t>n</a:t>
                </a:r>
                <a:r>
                  <a:rPr lang="zh-CN" altLang="en-US" dirty="0"/>
                  <a:t>导致样本平均法，可以保证收敛到</a:t>
                </a:r>
              </a:p>
              <a:p>
                <a:r>
                  <a:rPr lang="zh-CN" altLang="en-US" dirty="0"/>
                  <a:t>真正的行动价值是由大数定律决定的。但是当然并不能保证所有人都趋同</a:t>
                </a:r>
              </a:p>
              <a:p>
                <a:r>
                  <a:rPr lang="zh-CN" altLang="en-US" dirty="0"/>
                  <a:t>序列</a:t>
                </a:r>
                <a:r>
                  <a:rPr lang="en-US" altLang="zh-CN" dirty="0"/>
                  <a:t>f n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的选择。随机逼近理论中的一个著名结果使我们</a:t>
                </a:r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记号（</a:t>
                </a:r>
                <a:r>
                  <a:rPr lang="en-US" altLang="zh-CN" dirty="0"/>
                  <a:t>a; b]</a:t>
                </a:r>
                <a:r>
                  <a:rPr lang="zh-CN" altLang="en-US" dirty="0"/>
                  <a:t>作为集合表示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之间的实际间隔，包括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但不包括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都说</a:t>
                </a:r>
                <a:r>
                  <a:rPr lang="en-US" altLang="zh-CN" dirty="0"/>
                  <a:t>0 &lt;1</a:t>
                </a:r>
                <a:r>
                  <a:rPr lang="zh-CN" altLang="en-US" dirty="0"/>
                  <a:t>。</a:t>
                </a:r>
              </a:p>
              <a:p>
                <a:r>
                  <a:rPr lang="en-US" altLang="zh-CN" dirty="0"/>
                  <a:t>26</a:t>
                </a:r>
                <a:r>
                  <a:rPr lang="zh-CN" altLang="en-US" dirty="0"/>
                  <a:t>第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章多武装强盗</a:t>
                </a:r>
              </a:p>
              <a:p>
                <a:r>
                  <a:rPr lang="zh-CN" altLang="en-US" dirty="0"/>
                  <a:t>确保以概率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收敛所需的条件：</a:t>
                </a:r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倍</a:t>
                </a:r>
              </a:p>
              <a:p>
                <a:r>
                  <a:rPr lang="en-US" altLang="zh-CN" dirty="0"/>
                  <a:t>n = 1</a:t>
                </a:r>
              </a:p>
              <a:p>
                <a:r>
                  <a:rPr lang="en-US" altLang="zh-CN" dirty="0"/>
                  <a:t>n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 1</a:t>
                </a:r>
                <a:r>
                  <a:rPr lang="zh-CN" altLang="en-US" dirty="0"/>
                  <a:t>并且</a:t>
                </a:r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倍</a:t>
                </a:r>
              </a:p>
              <a:p>
                <a:r>
                  <a:rPr lang="en-US" altLang="zh-CN" dirty="0"/>
                  <a:t>n = 1</a:t>
                </a:r>
              </a:p>
              <a:p>
                <a:r>
                  <a:rPr lang="en-US" altLang="zh-CN" dirty="0"/>
                  <a:t>2</a:t>
                </a:r>
              </a:p>
              <a:p>
                <a:r>
                  <a:rPr lang="en-US" altLang="zh-CN" dirty="0"/>
                  <a:t>n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&lt;1</a:t>
                </a:r>
                <a:r>
                  <a:rPr lang="zh-CN" altLang="en-US" dirty="0"/>
                  <a:t>：（</a:t>
                </a:r>
                <a:r>
                  <a:rPr lang="en-US" altLang="zh-CN" dirty="0"/>
                  <a:t>2.7</a:t>
                </a:r>
                <a:r>
                  <a:rPr lang="zh-CN" altLang="en-US" dirty="0"/>
                  <a:t>）</a:t>
                </a:r>
              </a:p>
              <a:p>
                <a:r>
                  <a:rPr lang="zh-CN" altLang="en-US" dirty="0"/>
                  <a:t>需要第一个条件以确保步骤足够大以最终克服任何困难</a:t>
                </a:r>
              </a:p>
              <a:p>
                <a:r>
                  <a:rPr lang="zh-CN" altLang="en-US" dirty="0"/>
                  <a:t>初始条件或随机</a:t>
                </a:r>
              </a:p>
              <a:p>
                <a:r>
                  <a:rPr lang="zh-CN" altLang="en-US" dirty="0"/>
                  <a:t>求婚。第二个条件保证最终步骤</a:t>
                </a:r>
              </a:p>
              <a:p>
                <a:r>
                  <a:rPr lang="zh-CN" altLang="en-US" dirty="0"/>
                  <a:t>变得足够小以确保收敛。</a:t>
                </a:r>
              </a:p>
              <a:p>
                <a:r>
                  <a:rPr lang="zh-CN" altLang="en-US" dirty="0"/>
                  <a:t>请注意，对于样本平均情况，两个收敛条件都满足，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 1</a:t>
                </a:r>
              </a:p>
              <a:p>
                <a:r>
                  <a:rPr lang="en-US" altLang="zh-CN" dirty="0"/>
                  <a:t>n</a:t>
                </a:r>
                <a:r>
                  <a:rPr lang="zh-CN" altLang="en-US" dirty="0"/>
                  <a:t>，但不是</a:t>
                </a:r>
              </a:p>
              <a:p>
                <a:r>
                  <a:rPr lang="zh-CN" altLang="en-US" dirty="0"/>
                  <a:t>恒定步长参数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的情况。在后一种情况下，第二个条件不是</a:t>
                </a:r>
              </a:p>
              <a:p>
                <a:r>
                  <a:rPr lang="zh-CN" altLang="en-US" dirty="0"/>
                  <a:t>满足，表明估算值从未完全收敛，而是根据</a:t>
                </a:r>
              </a:p>
              <a:p>
                <a:r>
                  <a:rPr lang="zh-CN" altLang="en-US" dirty="0"/>
                  <a:t>最近收到的奖励。正如我们上面提到的，这在非平稳状态下实际上是可取的</a:t>
                </a:r>
              </a:p>
              <a:p>
                <a:r>
                  <a:rPr lang="zh-CN" altLang="en-US" dirty="0"/>
                  <a:t>环境，实际上是非平稳的问题是加固中最常见的问题</a:t>
                </a:r>
              </a:p>
              <a:p>
                <a:r>
                  <a:rPr lang="zh-CN" altLang="en-US" dirty="0"/>
                  <a:t>学习。此外，满足条件（</a:t>
                </a:r>
                <a:r>
                  <a:rPr lang="en-US" altLang="zh-CN" dirty="0"/>
                  <a:t>2.7</a:t>
                </a:r>
                <a:r>
                  <a:rPr lang="zh-CN" altLang="en-US" dirty="0"/>
                  <a:t>）的步长参数序列通常会收敛</a:t>
                </a:r>
              </a:p>
              <a:p>
                <a:r>
                  <a:rPr lang="zh-CN" altLang="en-US" dirty="0"/>
                  <a:t>速度太慢或需要进行相当大的调整才能获得令人满意的收敛速度。虽然</a:t>
                </a:r>
              </a:p>
              <a:p>
                <a:r>
                  <a:rPr lang="zh-CN" altLang="en-US" dirty="0"/>
                  <a:t>理论上经常使用满足这些收敛条件的步长参数序列</a:t>
                </a:r>
              </a:p>
              <a:p>
                <a:r>
                  <a:rPr lang="zh-CN" altLang="en-US" dirty="0"/>
                  <a:t>在工作中，它们很少用于应用程序和实证研究中。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87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 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值函数的</a:t>
            </a:r>
            <a:r>
              <a:rPr lang="zh-CN" altLang="en-US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增量</a:t>
            </a:r>
            <a:r>
              <a:rPr lang="zh-CN" altLang="en-US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计算法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1289"/>
            <a:ext cx="9144000" cy="1655762"/>
          </a:xfrm>
        </p:spPr>
        <p:txBody>
          <a:bodyPr/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1D680-29CC-4F17-84B1-225E6A89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收敛性讨论</a:t>
            </a:r>
            <a:r>
              <a:rPr lang="en-US" altLang="zh-CN" dirty="0"/>
              <a:t>(</a:t>
            </a:r>
            <a:r>
              <a:rPr lang="zh-CN" altLang="en-US"/>
              <a:t>了解内容</a:t>
            </a:r>
            <a:r>
              <a:rPr lang="en-US" altLang="zh-CN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0EEA12-3B86-4695-9458-44D018100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步长参数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采样平均法。</a:t>
                </a:r>
                <a:endParaRPr lang="en-US" altLang="zh-CN" dirty="0"/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收敛条件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>
                  <a:lnSpc>
                    <a:spcPct val="200000"/>
                  </a:lnSpc>
                </a:pPr>
                <a:endParaRPr lang="en-US" altLang="zh-CN" dirty="0"/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常数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，则不满足条件</a:t>
                </a: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0EEA12-3B86-4695-9458-44D018100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 b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99B5C46-BBFA-4F9F-B49B-F96A05770A46}"/>
                  </a:ext>
                </a:extLst>
              </p:cNvPr>
              <p:cNvSpPr/>
              <p:nvPr/>
            </p:nvSpPr>
            <p:spPr>
              <a:xfrm>
                <a:off x="1838960" y="4306094"/>
                <a:ext cx="8463280" cy="126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(1)</m:t>
                      </m:r>
                      <m:nary>
                        <m:naryPr>
                          <m:chr m:val="∑"/>
                          <m:limLoc m:val="undOvr"/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</m:e>
                      </m:nary>
                      <m:r>
                        <a:rPr lang="zh-CN" alt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nary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99B5C46-BBFA-4F9F-B49B-F96A05770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60" y="4306094"/>
                <a:ext cx="8463280" cy="1268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38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通过递归来增量更新值函数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用增量更新法计算老虎机的值函数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通用增量更新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4557E-B818-44F4-A8CF-B82D492C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值函数学习</a:t>
            </a:r>
            <a:r>
              <a:rPr lang="en-US" altLang="zh-CN" dirty="0"/>
              <a:t>-</a:t>
            </a:r>
            <a:r>
              <a:rPr lang="zh-CN" altLang="en-US" dirty="0"/>
              <a:t>怎样高效进行采样平均？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0C5BA-F2CC-473B-9B5C-4D5A1500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6505" cy="4351338"/>
          </a:xfrm>
        </p:spPr>
        <p:txBody>
          <a:bodyPr/>
          <a:lstStyle/>
          <a:p>
            <a:r>
              <a:rPr lang="en-US" altLang="zh-CN" dirty="0"/>
              <a:t>n-1</a:t>
            </a:r>
            <a:r>
              <a:rPr lang="zh-CN" altLang="en-US" dirty="0"/>
              <a:t>次奖励，</a:t>
            </a:r>
            <a:r>
              <a:rPr lang="en-US" altLang="zh-CN" dirty="0"/>
              <a:t>n</a:t>
            </a:r>
            <a:r>
              <a:rPr lang="zh-CN" altLang="en-US" dirty="0"/>
              <a:t>：一千万零一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97947B9-AD77-4062-BFB8-ADD7BD5AFB8F}"/>
                  </a:ext>
                </a:extLst>
              </p:cNvPr>
              <p:cNvSpPr/>
              <p:nvPr/>
            </p:nvSpPr>
            <p:spPr>
              <a:xfrm>
                <a:off x="4401555" y="3116461"/>
                <a:ext cx="7519737" cy="1244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≐</m:t>
                      </m:r>
                      <m:f>
                        <m:f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4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4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zh-CN" alt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4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4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97947B9-AD77-4062-BFB8-ADD7BD5AF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555" y="3116461"/>
                <a:ext cx="7519737" cy="12447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77A414F6-A884-4F0F-9069-3568D2FA9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43" y="2563689"/>
            <a:ext cx="2971735" cy="235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掌握怎么用增量的采样平均法计算值函数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理解如何用更新学习方法解决老虎机问题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明白通用增量更新学习规则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7A9BB46-E99E-41F2-B895-A1836B5E7A55}"/>
                  </a:ext>
                </a:extLst>
              </p:cNvPr>
              <p:cNvSpPr/>
              <p:nvPr/>
            </p:nvSpPr>
            <p:spPr>
              <a:xfrm>
                <a:off x="832700" y="1741852"/>
                <a:ext cx="2659511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7A9BB46-E99E-41F2-B895-A1836B5E7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00" y="1741852"/>
                <a:ext cx="2659511" cy="1268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EAB187E-F77A-43A4-8A2A-CEA436E57D3C}"/>
                  </a:ext>
                </a:extLst>
              </p:cNvPr>
              <p:cNvSpPr/>
              <p:nvPr/>
            </p:nvSpPr>
            <p:spPr>
              <a:xfrm>
                <a:off x="1683543" y="2647401"/>
                <a:ext cx="2975943" cy="1733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EAB187E-F77A-43A4-8A2A-CEA436E57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543" y="2647401"/>
                <a:ext cx="2975943" cy="17336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BF304CA-A601-4788-91FE-4BD268165549}"/>
                  </a:ext>
                </a:extLst>
              </p:cNvPr>
              <p:cNvSpPr/>
              <p:nvPr/>
            </p:nvSpPr>
            <p:spPr>
              <a:xfrm>
                <a:off x="1683543" y="5368775"/>
                <a:ext cx="3569246" cy="901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BF304CA-A601-4788-91FE-4BD268165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543" y="5368775"/>
                <a:ext cx="3569246" cy="9017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E722C6C-E5F5-4B12-8CAC-712E09A136AB}"/>
                  </a:ext>
                </a:extLst>
              </p:cNvPr>
              <p:cNvSpPr/>
              <p:nvPr/>
            </p:nvSpPr>
            <p:spPr>
              <a:xfrm>
                <a:off x="7583316" y="3034429"/>
                <a:ext cx="3729042" cy="70301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zh-CN" altLang="en-US" sz="2800" i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8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-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E722C6C-E5F5-4B12-8CAC-712E09A13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316" y="3034429"/>
                <a:ext cx="3729042" cy="703013"/>
              </a:xfrm>
              <a:prstGeom prst="rect">
                <a:avLst/>
              </a:prstGeom>
              <a:blipFill>
                <a:blip r:embed="rId6"/>
                <a:stretch>
                  <a:fillRect b="-11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03A1158E-C1AC-4280-8070-B95BC1A24B6C}"/>
              </a:ext>
            </a:extLst>
          </p:cNvPr>
          <p:cNvSpPr/>
          <p:nvPr/>
        </p:nvSpPr>
        <p:spPr>
          <a:xfrm>
            <a:off x="7979283" y="3067602"/>
            <a:ext cx="306581" cy="708369"/>
          </a:xfrm>
          <a:prstGeom prst="round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DB30D56-E266-443E-97A0-F999036B2FA0}"/>
              </a:ext>
            </a:extLst>
          </p:cNvPr>
          <p:cNvSpPr/>
          <p:nvPr/>
        </p:nvSpPr>
        <p:spPr>
          <a:xfrm>
            <a:off x="9132061" y="3247031"/>
            <a:ext cx="747404" cy="388210"/>
          </a:xfrm>
          <a:prstGeom prst="round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3225AC0-D511-4D5B-B1BB-26D78E7D0949}"/>
                  </a:ext>
                </a:extLst>
              </p:cNvPr>
              <p:cNvSpPr/>
              <p:nvPr/>
            </p:nvSpPr>
            <p:spPr>
              <a:xfrm>
                <a:off x="1683543" y="4171402"/>
                <a:ext cx="5023426" cy="13027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3225AC0-D511-4D5B-B1BB-26D78E7D0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543" y="4171402"/>
                <a:ext cx="5023426" cy="1302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990A27B-AF74-4D36-A9D8-E124F4D63953}"/>
                  </a:ext>
                </a:extLst>
              </p:cNvPr>
              <p:cNvSpPr/>
              <p:nvPr/>
            </p:nvSpPr>
            <p:spPr>
              <a:xfrm>
                <a:off x="7517351" y="4315339"/>
                <a:ext cx="10698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990A27B-AF74-4D36-A9D8-E124F4D63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351" y="4315339"/>
                <a:ext cx="106984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8962A01-C22D-487E-B499-8DC2861617B8}"/>
              </a:ext>
            </a:extLst>
          </p:cNvPr>
          <p:cNvSpPr/>
          <p:nvPr/>
        </p:nvSpPr>
        <p:spPr>
          <a:xfrm>
            <a:off x="7981066" y="4371965"/>
            <a:ext cx="497970" cy="45222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8F2C836-F7E3-48A8-88E6-FE78E931E7C2}"/>
                  </a:ext>
                </a:extLst>
              </p:cNvPr>
              <p:cNvSpPr/>
              <p:nvPr/>
            </p:nvSpPr>
            <p:spPr>
              <a:xfrm>
                <a:off x="529414" y="587503"/>
                <a:ext cx="5925594" cy="898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≐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8F2C836-F7E3-48A8-88E6-FE78E931E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14" y="587503"/>
                <a:ext cx="5925594" cy="898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D2BB986-05B1-4111-8970-6FC7251676A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H="1">
            <a:off x="8729453" y="2470722"/>
            <a:ext cx="179429" cy="1373189"/>
          </a:xfrm>
          <a:prstGeom prst="curvedConnector3">
            <a:avLst>
              <a:gd name="adj1" fmla="val -1274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89DBFF7-5959-40C7-97B2-0F63BC219D0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132574" y="3775971"/>
            <a:ext cx="153290" cy="58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9ED9958-7B17-4F6A-905F-E4C9AB1380C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85864" y="3635241"/>
            <a:ext cx="1219899" cy="727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4644A66-1C2D-4FE2-8AA5-1E921038E2BA}"/>
                  </a:ext>
                </a:extLst>
              </p:cNvPr>
              <p:cNvSpPr/>
              <p:nvPr/>
            </p:nvSpPr>
            <p:spPr>
              <a:xfrm>
                <a:off x="8462802" y="4229681"/>
                <a:ext cx="2395143" cy="703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-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4644A66-1C2D-4FE2-8AA5-1E921038E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802" y="4229681"/>
                <a:ext cx="2395143" cy="703013"/>
              </a:xfrm>
              <a:prstGeom prst="rect">
                <a:avLst/>
              </a:prstGeom>
              <a:blipFill>
                <a:blip r:embed="rId10"/>
                <a:stretch>
                  <a:fillRect b="-1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304B37A-D7F1-4048-9AE3-7E83A4BD3087}"/>
              </a:ext>
            </a:extLst>
          </p:cNvPr>
          <p:cNvSpPr/>
          <p:nvPr/>
        </p:nvSpPr>
        <p:spPr>
          <a:xfrm>
            <a:off x="8822580" y="4263462"/>
            <a:ext cx="712564" cy="66923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8BBE10D-68F2-45AE-A003-D9F6BFC4AF9C}"/>
                  </a:ext>
                </a:extLst>
              </p:cNvPr>
              <p:cNvSpPr/>
              <p:nvPr/>
            </p:nvSpPr>
            <p:spPr>
              <a:xfrm>
                <a:off x="7514310" y="5340050"/>
                <a:ext cx="3235501" cy="9017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800" dirty="0"/>
                        <m:t>−</m:t>
                      </m:r>
                      <m:r>
                        <m:rPr>
                          <m:nor/>
                        </m:rPr>
                        <a:rPr lang="zh-CN" altLang="en-US" sz="2800" dirty="0"/>
                        <m:t> 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8BBE10D-68F2-45AE-A003-D9F6BFC4A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310" y="5340050"/>
                <a:ext cx="3235501" cy="9017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77A9970-FF04-466B-B822-38AEF22E86A7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>
            <a:off x="8132574" y="3775971"/>
            <a:ext cx="1046288" cy="487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88DC250-D1A5-4018-A2F1-F3A1CF38035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615866" y="3608490"/>
            <a:ext cx="562996" cy="65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41F63B0-EC7D-432C-85D0-F1E45B255A8B}"/>
              </a:ext>
            </a:extLst>
          </p:cNvPr>
          <p:cNvSpPr/>
          <p:nvPr/>
        </p:nvSpPr>
        <p:spPr>
          <a:xfrm>
            <a:off x="9768031" y="4263462"/>
            <a:ext cx="712564" cy="66923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EDC3C6B-CA6A-4A99-83FB-7EADABE7158F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>
            <a:off x="8132574" y="3775971"/>
            <a:ext cx="1991739" cy="487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50E31AF-15CA-40BB-B99C-F09B05D658B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10124313" y="3631905"/>
            <a:ext cx="161682" cy="63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44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 animBg="1"/>
      <p:bldP spid="7" grpId="0" animBg="1"/>
      <p:bldP spid="9" grpId="0"/>
      <p:bldP spid="10" grpId="0"/>
      <p:bldP spid="11" grpId="0" animBg="1"/>
      <p:bldP spid="13" grpId="0"/>
      <p:bldP spid="21" grpId="0"/>
      <p:bldP spid="25" grpId="0" animBg="1"/>
      <p:bldP spid="26" grpId="0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C1C91A0-3518-4CD0-B490-2E7BC4E17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25" y="1690688"/>
            <a:ext cx="11782575" cy="3755373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430D1F4-CBCE-4968-A667-B4A1618C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简单的老虎机值函数增量计算方法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86F6787-DDD5-4363-9AD9-F8D06F0EF66D}"/>
              </a:ext>
            </a:extLst>
          </p:cNvPr>
          <p:cNvSpPr/>
          <p:nvPr/>
        </p:nvSpPr>
        <p:spPr>
          <a:xfrm>
            <a:off x="838200" y="2347019"/>
            <a:ext cx="9269128" cy="81969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2249DA9-097B-4E26-ACD1-04F74EF0D33F}"/>
              </a:ext>
            </a:extLst>
          </p:cNvPr>
          <p:cNvSpPr/>
          <p:nvPr/>
        </p:nvSpPr>
        <p:spPr>
          <a:xfrm>
            <a:off x="838200" y="4519549"/>
            <a:ext cx="4767943" cy="81969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600C9CF-6087-418D-984E-F846ED2CE6B0}"/>
                  </a:ext>
                </a:extLst>
              </p:cNvPr>
              <p:cNvSpPr/>
              <p:nvPr/>
            </p:nvSpPr>
            <p:spPr>
              <a:xfrm>
                <a:off x="6943710" y="4437521"/>
                <a:ext cx="4628761" cy="9017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zh-CN" alt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+1</m:t>
                              </m:r>
                            </m:sub>
                          </m:s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zh-CN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den>
                      </m:f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m:t>−</m:t>
                      </m:r>
                      <m:r>
                        <m:rPr>
                          <m:nor/>
                        </m:rP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600C9CF-6087-418D-984E-F846ED2CE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710" y="4437521"/>
                <a:ext cx="4628761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63BDF68F-3493-4043-80CC-04EA5F6BF6DD}"/>
                  </a:ext>
                </a:extLst>
              </p:cNvPr>
              <p:cNvSpPr/>
              <p:nvPr/>
            </p:nvSpPr>
            <p:spPr>
              <a:xfrm>
                <a:off x="599440" y="5791200"/>
                <a:ext cx="11206480" cy="70167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增量更新法则：新估计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Q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值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=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旧估计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Q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值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+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步长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（第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n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次目标奖励值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-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旧估计值）</a:t>
                </a: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63BDF68F-3493-4043-80CC-04EA5F6BF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791200"/>
                <a:ext cx="11206480" cy="701675"/>
              </a:xfrm>
              <a:prstGeom prst="roundRect">
                <a:avLst/>
              </a:prstGeom>
              <a:blipFill>
                <a:blip r:embed="rId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47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1.85185E-6 L -0.00117 0.20579 " pathEditMode="relative" rAng="0" ptsTypes="AA">
                                          <p:cBhvr>
                                            <p:cTn id="30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" y="1027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6" grpId="1" animBg="1"/>
          <p:bldP spid="6" grpId="2" animBg="1"/>
          <p:bldP spid="7" grpId="0" animBg="1"/>
          <p:bldP spid="8" grpId="0"/>
          <p:bldP spid="8" grpId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1.85185E-6 L -0.00117 0.20579 " pathEditMode="relative" rAng="0" ptsTypes="AA">
                                          <p:cBhvr>
                                            <p:cTn id="30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" y="1027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6" grpId="1" animBg="1"/>
          <p:bldP spid="6" grpId="2" animBg="1"/>
          <p:bldP spid="7" grpId="0" animBg="1"/>
          <p:bldP spid="8" grpId="0"/>
          <p:bldP spid="8" grpId="1"/>
          <p:bldP spid="9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ECA48-DF9F-46A3-A62D-3B722B42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采样平均的增量更新带来的问题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4A8C8EB-AD07-43AB-913E-6DA620FB94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8516" y="1690688"/>
                <a:ext cx="4481996" cy="820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4A8C8EB-AD07-43AB-913E-6DA620FB94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8516" y="1690688"/>
                <a:ext cx="4481996" cy="820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65ED1A-48D7-461B-9B4E-0E8A794DC39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采样平均的增量更新：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问题：只适用于静态老虎机问题，即获奖的概率不变的老虎机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244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8AFF7-85FF-497A-B3B6-14B85B14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通用的增量更新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BCC61-C390-4D37-AC2A-5A11C8BE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0153" cy="4351338"/>
          </a:xfrm>
        </p:spPr>
        <p:txBody>
          <a:bodyPr/>
          <a:lstStyle/>
          <a:p>
            <a:r>
              <a:rPr lang="zh-CN" altLang="en-US" dirty="0"/>
              <a:t>通用的增量更新：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适于非静态老虎机</a:t>
            </a:r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C6D80BA-17BE-4C76-8F1D-C09D72B8E900}"/>
                  </a:ext>
                </a:extLst>
              </p:cNvPr>
              <p:cNvSpPr/>
              <p:nvPr/>
            </p:nvSpPr>
            <p:spPr>
              <a:xfrm>
                <a:off x="6568353" y="4001294"/>
                <a:ext cx="3461084" cy="12048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 sz="3600"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begChr m:val="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36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≐</m:t>
                              </m:r>
                              <m:sSub>
                                <m:sSubPr>
                                  <m:ctrlP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3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3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3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zh-CN" altLang="en-US" sz="3600"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3600">
                                  <a:latin typeface="Cambria Math" panose="02040503050406030204" pitchFamily="18" charset="0"/>
                                </a:rPr>
                                <m:t>→[0,1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C6D80BA-17BE-4C76-8F1D-C09D72B8E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353" y="4001294"/>
                <a:ext cx="3461084" cy="1204817"/>
              </a:xfrm>
              <a:prstGeom prst="rect">
                <a:avLst/>
              </a:prstGeom>
              <a:blipFill>
                <a:blip r:embed="rId3"/>
                <a:stretch>
                  <a:fillRect r="-44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508915"/>
              </p:ext>
            </p:extLst>
          </p:nvPr>
        </p:nvGraphicFramePr>
        <p:xfrm>
          <a:off x="1614526" y="3099520"/>
          <a:ext cx="4579620" cy="359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04DD55A-8D11-4F33-9572-1FB088B3C30B}"/>
                  </a:ext>
                </a:extLst>
              </p:cNvPr>
              <p:cNvSpPr/>
              <p:nvPr/>
            </p:nvSpPr>
            <p:spPr>
              <a:xfrm>
                <a:off x="8298895" y="2637321"/>
                <a:ext cx="2763129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[0,1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04DD55A-8D11-4F33-9572-1FB088B3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895" y="2637321"/>
                <a:ext cx="2763129" cy="786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F89699F-CCEB-405C-A00A-6139A8767E89}"/>
                  </a:ext>
                </a:extLst>
              </p:cNvPr>
              <p:cNvSpPr/>
              <p:nvPr/>
            </p:nvSpPr>
            <p:spPr>
              <a:xfrm>
                <a:off x="6488496" y="1691669"/>
                <a:ext cx="3620799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≐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F89699F-CCEB-405C-A00A-6139A8767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96" y="1691669"/>
                <a:ext cx="3620799" cy="7862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03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1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004AE-C4A8-4630-BF88-E8CD9444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衰减的值函数增量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C737E3A-7849-442E-9F66-5E5DDDAABE42}"/>
                  </a:ext>
                </a:extLst>
              </p:cNvPr>
              <p:cNvSpPr/>
              <p:nvPr/>
            </p:nvSpPr>
            <p:spPr>
              <a:xfrm>
                <a:off x="472440" y="1405698"/>
                <a:ext cx="4143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zh-CN" alt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+1</m:t>
                              </m:r>
                            </m:sub>
                          </m:sSub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C737E3A-7849-442E-9F66-5E5DDDAAB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" y="1405698"/>
                <a:ext cx="414312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BFB8EB-97F4-4728-9D01-5948C03CC56A}"/>
                  </a:ext>
                </a:extLst>
              </p:cNvPr>
              <p:cNvSpPr/>
              <p:nvPr/>
            </p:nvSpPr>
            <p:spPr>
              <a:xfrm>
                <a:off x="784592" y="2540036"/>
                <a:ext cx="3980477" cy="6451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mPr>
                        <m:mr>
                          <m:e/>
                          <m:e/>
                        </m:mr>
                        <m:mr>
                          <m:e/>
                          <m:e>
                            <m:r>
                              <a:rPr kumimoji="0" lang="zh-CN" alt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</m:t>
                            </m:r>
                            <m:r>
                              <a:rPr kumimoji="0" lang="zh-CN" alt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kumimoji="0" lang="zh-CN" alt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0" lang="zh-CN" alt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zh-CN" alt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+(1−</m:t>
                            </m:r>
                            <m:r>
                              <a:rPr kumimoji="0" lang="zh-CN" alt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𝛼</m:t>
                            </m:r>
                            <m:r>
                              <a:rPr kumimoji="0" lang="zh-CN" alt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kumimoji="0" lang="zh-CN" alt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0" lang="zh-CN" alt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BFB8EB-97F4-4728-9D01-5948C03CC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92" y="2540036"/>
                <a:ext cx="3980477" cy="645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782A1D2-A0C3-4127-BFA8-6D70D9AD8D9E}"/>
                  </a:ext>
                </a:extLst>
              </p:cNvPr>
              <p:cNvSpPr/>
              <p:nvPr/>
            </p:nvSpPr>
            <p:spPr>
              <a:xfrm>
                <a:off x="1358948" y="3298867"/>
                <a:ext cx="63896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𝛼</m:t>
                      </m:r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zh-CN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1−</m:t>
                          </m:r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𝛼</m:t>
                      </m:r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b>
                      </m:sSub>
                      <m:r>
                        <a:rPr kumimoji="0" lang="zh-CN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1−</m:t>
                          </m:r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782A1D2-A0C3-4127-BFA8-6D70D9AD8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948" y="3298867"/>
                <a:ext cx="638969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6B65D01F-846D-479A-BEDC-63B18AC3BDE3}"/>
              </a:ext>
            </a:extLst>
          </p:cNvPr>
          <p:cNvSpPr/>
          <p:nvPr/>
        </p:nvSpPr>
        <p:spPr>
          <a:xfrm>
            <a:off x="2918271" y="2738007"/>
            <a:ext cx="1150562" cy="43982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B5321CA-B4BF-4DF3-9B7B-0B4283314A6C}"/>
                  </a:ext>
                </a:extLst>
              </p:cNvPr>
              <p:cNvSpPr/>
              <p:nvPr/>
            </p:nvSpPr>
            <p:spPr>
              <a:xfrm>
                <a:off x="1345804" y="3929057"/>
                <a:ext cx="64316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𝛼</m:t>
                      </m:r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zh-CN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1−</m:t>
                          </m:r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</m:d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𝛼</m:t>
                      </m:r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b>
                      </m:sSub>
                      <m:r>
                        <a:rPr kumimoji="0" lang="zh-CN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zh-CN" alt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1−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zh-CN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B5321CA-B4BF-4DF3-9B7B-0B4283314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04" y="3929057"/>
                <a:ext cx="643169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EF286FD-7C73-4E12-B3C0-97444958486F}"/>
                  </a:ext>
                </a:extLst>
              </p:cNvPr>
              <p:cNvSpPr/>
              <p:nvPr/>
            </p:nvSpPr>
            <p:spPr>
              <a:xfrm>
                <a:off x="1345804" y="2021860"/>
                <a:ext cx="32079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𝛼</m:t>
                      </m:r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zh-CN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zh-CN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𝛼</m:t>
                      </m:r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EF286FD-7C73-4E12-B3C0-9744495848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04" y="2021860"/>
                <a:ext cx="320799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63A060C-64B8-4637-A13C-0DFE77DED7D1}"/>
              </a:ext>
            </a:extLst>
          </p:cNvPr>
          <p:cNvSpPr/>
          <p:nvPr/>
        </p:nvSpPr>
        <p:spPr>
          <a:xfrm>
            <a:off x="3403235" y="2100210"/>
            <a:ext cx="1150562" cy="43982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D4191C2-E17E-40E9-8C76-05B4A9F0A825}"/>
              </a:ext>
            </a:extLst>
          </p:cNvPr>
          <p:cNvSpPr/>
          <p:nvPr/>
        </p:nvSpPr>
        <p:spPr>
          <a:xfrm>
            <a:off x="5479641" y="3970754"/>
            <a:ext cx="1325420" cy="43982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FACE5AC-679B-4A7A-B86F-8D34063E9EA5}"/>
                  </a:ext>
                </a:extLst>
              </p:cNvPr>
              <p:cNvSpPr/>
              <p:nvPr/>
            </p:nvSpPr>
            <p:spPr>
              <a:xfrm>
                <a:off x="1405056" y="4559188"/>
                <a:ext cx="1078694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CN" alt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zh-CN" alt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zh-CN" alt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1−</m:t>
                            </m:r>
                            <m:r>
                              <a:rPr kumimoji="0" lang="zh-CN" alt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n</m:t>
                        </m:r>
                      </m:sup>
                    </m:sSup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           </m:t>
                    </m:r>
                    <m:r>
                      <a:rPr kumimoji="0" lang="zh-CN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𝛼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1−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𝛼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𝛼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(1−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𝛼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zh-CN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𝛼</m:t>
                    </m:r>
                    <m:r>
                      <a:rPr kumimoji="0" lang="zh-CN" alt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zh-CN" alt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−2</m:t>
                        </m:r>
                      </m:sub>
                    </m:sSub>
                    <m:r>
                      <a:rPr kumimoji="0" lang="zh-CN" alt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zh-CN" alt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…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zh-CN" alt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zh-CN" alt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zh-CN" alt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1−</m:t>
                            </m:r>
                            <m:r>
                              <a:rPr kumimoji="0" lang="zh-CN" alt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zh-CN" alt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sup>
                    </m:sSup>
                    <m:r>
                      <a:rPr kumimoji="0" lang="zh-CN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𝛼</m:t>
                    </m:r>
                    <m:sSub>
                      <m:sSubPr>
                        <m:ctrlP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zh-CN" alt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FACE5AC-679B-4A7A-B86F-8D34063E9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56" y="4559188"/>
                <a:ext cx="10786944" cy="9541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DDC2FC2-34BB-47DF-8EAF-3E5FA50FF7C4}"/>
                  </a:ext>
                </a:extLst>
              </p:cNvPr>
              <p:cNvSpPr/>
              <p:nvPr/>
            </p:nvSpPr>
            <p:spPr>
              <a:xfrm>
                <a:off x="1405056" y="5481944"/>
                <a:ext cx="5595378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zh-CN" alt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1−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sSup>
                            <m:sSupPr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zh-CN" alt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zh-CN" altLang="en-US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1−</m:t>
                                  </m:r>
                                  <m:r>
                                    <a:rPr kumimoji="0" lang="zh-CN" alt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zh-CN" alt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DDC2FC2-34BB-47DF-8EAF-3E5FA50FF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56" y="5481944"/>
                <a:ext cx="5595378" cy="1268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AF1ADD2-057D-4C9A-B471-DC5F29A7C41D}"/>
              </a:ext>
            </a:extLst>
          </p:cNvPr>
          <p:cNvSpPr/>
          <p:nvPr/>
        </p:nvSpPr>
        <p:spPr>
          <a:xfrm>
            <a:off x="1942994" y="4637472"/>
            <a:ext cx="1325420" cy="3992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CA08F67-AA29-4F3D-8E7A-23D9B51ED12F}"/>
              </a:ext>
            </a:extLst>
          </p:cNvPr>
          <p:cNvSpPr/>
          <p:nvPr/>
        </p:nvSpPr>
        <p:spPr>
          <a:xfrm>
            <a:off x="2544001" y="5058553"/>
            <a:ext cx="9559032" cy="509811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8FE46EF-294B-4A95-B262-415813967A57}"/>
              </a:ext>
            </a:extLst>
          </p:cNvPr>
          <p:cNvSpPr/>
          <p:nvPr/>
        </p:nvSpPr>
        <p:spPr>
          <a:xfrm>
            <a:off x="3988218" y="5561789"/>
            <a:ext cx="3041586" cy="119919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5014FC2-A789-44EF-A020-A5E8D5E736A5}"/>
              </a:ext>
            </a:extLst>
          </p:cNvPr>
          <p:cNvSpPr/>
          <p:nvPr/>
        </p:nvSpPr>
        <p:spPr>
          <a:xfrm>
            <a:off x="1942994" y="5916606"/>
            <a:ext cx="1325420" cy="43982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755571" y="2540036"/>
            <a:ext cx="97972" cy="1979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95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0818D-27B2-4B92-9ABD-B6BEE7FC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为什么叫加权平均？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C506F2-5E19-4AB4-8497-18CA5AC31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 = 1</a:t>
                </a:r>
              </a:p>
              <a:p>
                <a:endParaRPr lang="en-US" altLang="zh-C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(1-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en-US" altLang="zh-CN" baseline="30000" dirty="0"/>
                  <a:t>1</a:t>
                </a:r>
                <a:r>
                  <a:rPr lang="en-US" altLang="zh-CN" dirty="0"/>
                  <a:t> +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(1-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en-US" altLang="zh-CN" baseline="30000" dirty="0"/>
                  <a:t>2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(1-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en-US" altLang="zh-CN" baseline="30000" dirty="0"/>
                  <a:t>n-1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(1-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en-US" altLang="zh-CN" baseline="30000" dirty="0"/>
                  <a:t>n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            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(1-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en-US" altLang="zh-CN" baseline="30000" dirty="0"/>
                  <a:t>1</a:t>
                </a:r>
                <a:r>
                  <a:rPr lang="en-US" altLang="zh-CN" dirty="0"/>
                  <a:t> +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(1-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en-US" altLang="zh-CN" baseline="30000" dirty="0"/>
                  <a:t>2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(1-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en-US" altLang="zh-CN" baseline="30000" dirty="0"/>
                  <a:t>n-1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(1-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)]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 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(1-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en-US" altLang="zh-CN" baseline="30000" dirty="0"/>
                  <a:t>1</a:t>
                </a:r>
                <a:r>
                  <a:rPr lang="en-US" altLang="zh-CN" dirty="0"/>
                  <a:t> +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(1-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en-US" altLang="zh-CN" baseline="30000" dirty="0"/>
                  <a:t>2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(1-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en-US" altLang="zh-CN" baseline="30000" dirty="0"/>
                  <a:t>n-1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baseline="30000" dirty="0"/>
                  <a:t> </a:t>
                </a:r>
                <a:r>
                  <a:rPr lang="en-US" altLang="zh-CN" dirty="0"/>
                  <a:t>       </a:t>
                </a:r>
                <a:r>
                  <a:rPr lang="en-US" altLang="zh-CN" sz="800" dirty="0"/>
                  <a:t>    </a:t>
                </a:r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altLang="zh-CN" dirty="0"/>
                      <m:t>(1−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altLang="zh-CN" dirty="0"/>
                      <m:t>)</m:t>
                    </m:r>
                    <m:r>
                      <m:rPr>
                        <m:nor/>
                      </m:rPr>
                      <a:rPr lang="en-US" altLang="zh-CN" baseline="30000" dirty="0"/>
                      <m:t>1</m:t>
                    </m:r>
                    <m:r>
                      <m:rPr>
                        <m:nor/>
                      </m:rPr>
                      <a:rPr lang="en-US" altLang="zh-CN" dirty="0"/>
                      <m:t> +(1−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altLang="zh-CN" dirty="0"/>
                      <m:t>)</m:t>
                    </m:r>
                    <m:r>
                      <m:rPr>
                        <m:nor/>
                      </m:rPr>
                      <a:rPr lang="en-US" altLang="zh-CN" baseline="30000" dirty="0"/>
                      <m:t>2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(1−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altLang="zh-CN" dirty="0"/>
                      <m:t>)</m:t>
                    </m:r>
                    <m:r>
                      <m:rPr>
                        <m:nor/>
                      </m:rPr>
                      <a:rPr lang="en-US" altLang="zh-CN" baseline="30000" dirty="0"/>
                      <m:t>1</m:t>
                    </m:r>
                    <m:r>
                      <m:rPr>
                        <m:nor/>
                      </m:rPr>
                      <a:rPr lang="en-US" altLang="zh-CN" b="0" i="0" dirty="0" smtClean="0"/>
                      <m:t>[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altLang="zh-CN" dirty="0"/>
                      <m:t>+(1−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altLang="zh-CN" b="0" i="0" dirty="0" smtClean="0"/>
                      <m:t>)]</m:t>
                    </m:r>
                  </m:oMath>
                </a14:m>
                <a:endParaRPr lang="en-US" altLang="zh-CN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+</m:t>
                    </m:r>
                  </m:oMath>
                </a14:m>
                <a:r>
                  <a:rPr lang="en-US" altLang="zh-CN" dirty="0"/>
                  <a:t>(1-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en-US" altLang="zh-CN" baseline="30000" dirty="0"/>
                  <a:t>1</a:t>
                </a:r>
                <a:r>
                  <a:rPr lang="en-US" altLang="zh-CN" dirty="0"/>
                  <a:t> = 1</a:t>
                </a:r>
                <a:endParaRPr lang="en-US" altLang="zh-CN" baseline="30000" dirty="0"/>
              </a:p>
              <a:p>
                <a:pPr marL="457200" lvl="1" indent="0">
                  <a:buNone/>
                </a:pPr>
                <a:endParaRPr lang="en-US" altLang="zh-CN" baseline="30000" dirty="0"/>
              </a:p>
              <a:p>
                <a:pPr marL="45720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C506F2-5E19-4AB4-8497-18CA5AC31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9949DE9-1557-4016-A1FD-7E65D5F466A9}"/>
              </a:ext>
            </a:extLst>
          </p:cNvPr>
          <p:cNvSpPr/>
          <p:nvPr/>
        </p:nvSpPr>
        <p:spPr>
          <a:xfrm>
            <a:off x="8107680" y="3210560"/>
            <a:ext cx="2733040" cy="43688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CA56961-229D-48D1-88A9-83805851C2F0}"/>
              </a:ext>
            </a:extLst>
          </p:cNvPr>
          <p:cNvSpPr/>
          <p:nvPr/>
        </p:nvSpPr>
        <p:spPr>
          <a:xfrm>
            <a:off x="8107680" y="3782377"/>
            <a:ext cx="2733040" cy="43688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497334B-E4C3-44A8-A4A5-1FF548C2AB5F}"/>
              </a:ext>
            </a:extLst>
          </p:cNvPr>
          <p:cNvSpPr/>
          <p:nvPr/>
        </p:nvSpPr>
        <p:spPr>
          <a:xfrm>
            <a:off x="8107680" y="4354194"/>
            <a:ext cx="1209040" cy="43688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9797869" y="3138216"/>
            <a:ext cx="1208314" cy="5435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3731</TotalTime>
  <Words>570</Words>
  <Application>Microsoft Office PowerPoint</Application>
  <PresentationFormat>宽屏</PresentationFormat>
  <Paragraphs>85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 楷体</vt:lpstr>
      <vt:lpstr>等线</vt:lpstr>
      <vt:lpstr>等线 Light</vt:lpstr>
      <vt:lpstr>楷体</vt:lpstr>
      <vt:lpstr>Arial</vt:lpstr>
      <vt:lpstr>Cambria Math</vt:lpstr>
      <vt:lpstr>Office 主题​​</vt:lpstr>
      <vt:lpstr>强化学习基础  2.4 值函数的增量计算法</vt:lpstr>
      <vt:lpstr>值函数学习-怎样高效进行采样平均？</vt:lpstr>
      <vt:lpstr>学习内容</vt:lpstr>
      <vt:lpstr>PowerPoint 演示文稿</vt:lpstr>
      <vt:lpstr>简单的老虎机值函数增量计算方法</vt:lpstr>
      <vt:lpstr>采样平均的增量更新带来的问题</vt:lpstr>
      <vt:lpstr>通用的增量更新</vt:lpstr>
      <vt:lpstr>衰减的值函数增量</vt:lpstr>
      <vt:lpstr>为什么叫加权平均？</vt:lpstr>
      <vt:lpstr>收敛性讨论(了解内容)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wu</cp:lastModifiedBy>
  <cp:revision>253</cp:revision>
  <dcterms:created xsi:type="dcterms:W3CDTF">2020-03-15T08:43:03Z</dcterms:created>
  <dcterms:modified xsi:type="dcterms:W3CDTF">2020-06-04T02:45:14Z</dcterms:modified>
</cp:coreProperties>
</file>