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7" r:id="rId2"/>
  </p:sldMasterIdLst>
  <p:notesMasterIdLst>
    <p:notesMasterId r:id="rId10"/>
  </p:notesMasterIdLst>
  <p:sldIdLst>
    <p:sldId id="256" r:id="rId3"/>
    <p:sldId id="266" r:id="rId4"/>
    <p:sldId id="274" r:id="rId5"/>
    <p:sldId id="272" r:id="rId6"/>
    <p:sldId id="276" r:id="rId7"/>
    <p:sldId id="273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82" autoAdjust="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BB67-C3E4-4D0F-830A-E9B669A9D36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3A04B-7322-49A4-BF02-FC1A81E6BC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7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033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8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99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23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796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7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7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5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5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4935A-85BB-4B61-9F0A-32872792C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135B27-911C-4E67-81C3-FB978A8B9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80BBD-6FDA-425E-9493-81C1AFAE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028EA0-82F6-452A-BEF8-A2AEB26E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7B77B-E58F-43A6-8CA9-59A00B89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937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5EB1A-21F7-4583-8C3F-2CB1EA47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DABF2-5186-43EB-8F51-702C6413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93570-48D8-481B-AED3-57866BBF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DAA86-741C-4E5C-AEA6-6D88BE2E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60E32-F0D5-42ED-B803-AB9A2258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246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BE2DD-B38A-4386-B0C6-B0D1D040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699940-3388-4B6A-8ACA-2FB4B81F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C734A-3FFD-4B74-95D8-EDAB4F82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6ABD9-259F-4976-BADE-D87B363A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DDFB2-AD24-4933-B73E-14806939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3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B5D85-AE9C-4E40-9FF9-B9EA266C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E14C5-1B3D-4310-BA38-441BC40C0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DFD4EA-0D69-4143-877E-BD31B79CA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E7B90A-86F6-46A0-83DA-525B1F2D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5860E-8058-45E2-AF6F-5311C905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F9C26E-28EB-439C-9B40-E8498216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754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62806-D7AB-44D8-BE20-D9C568E7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72008A-760D-4C1C-A16B-A519D653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F5D48C-D959-4EDF-B7C5-5B26E3EB7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0005D0-D00A-45AE-93CA-76E76C3E9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8DCC48-D40D-4D2C-8C4B-D21F04353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F4027B-52F5-45AA-9309-13865A25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292917-FDBC-44A3-BFB4-ABFFCC7F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24541B-BAAE-49B6-A8E3-8044C0CB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34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20481-8D63-4DE4-BAAA-C63C327C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5F5E72-C106-4D85-BFB7-14B6AC39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230DFE-8321-4B70-AE44-DE01933D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241B21-B97E-4EEA-B438-C29D09E7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434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D0F385-A937-4B06-AA43-08FD61B9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088EE9-93A5-488D-8ECB-F9FAE24D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18AD8C-518E-4035-A36D-97DB50DE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91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B5FDE-DA1C-47F1-A5A9-05D32271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9F013-4CB3-439B-A1D9-B0C2F9EAE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4490A-E8E0-406A-B44D-19126869D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8812E-2F10-4F1B-AD3F-5B412E35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688CC4-C2DB-4707-8111-EA95A865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C78CD4-A30F-4E98-9BC6-2BC9B17D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36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pPr/>
              <a:t>2020/6/4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0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3E278-522D-4F05-82A7-6B7DA751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53D658-F02C-440D-8DC2-1A422BE43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0A0AA-8E04-40DF-9881-655E13162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FC8CFC-CE24-4A79-BDB2-B28F258F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ACFBF-FF1B-403E-BBBB-3B729BD9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E49C7D-9CE4-4BD0-9A87-231C1636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18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EA4E2-9E67-406C-9C29-80352AF0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696EE2-9F8D-462B-B7B9-D65BE0DF9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0D0F7-4BDB-4AC4-B4C1-3255EAA5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8BAF1-5709-4858-B2CD-B66CB9C1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A24BD-C356-4042-AC21-75DB897E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87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AF3C62-2160-402F-B913-2AA3046FF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E9BB22-4385-43F4-BF4A-DC1BBBD8A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F96C4-6363-4DAC-BA13-0E477488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ECD95-FD58-4D40-874A-3CCCB598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B7A6D-4B81-4107-84D7-8244FDB5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51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3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9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9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7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58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5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5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7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2238FA-A165-48BF-9814-E8144FE6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5233B0-6E35-4174-B013-08A240CC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373DC-CFFE-41CD-8DE4-21E38020C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7DEC-C99D-41E8-8C68-24D5A3135997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ED1BA-11A3-4741-8DE4-0D47372A9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28785-834D-4253-85EC-E44DE47D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49DE-473E-4454-8D92-6877844E21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8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5442-6150-4A2F-AA9C-AE6B2DA1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4553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强化学习基础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马尔可夫决策过程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(MDP)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3.1 </a:t>
            </a:r>
            <a:r>
              <a:rPr lang="zh-CN" altLang="en-US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智能体</a:t>
            </a:r>
            <a:r>
              <a:rPr lang="en-US" altLang="zh-CN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54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环境接口</a:t>
            </a:r>
            <a:endParaRPr lang="zh-CN" altLang="en-US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152726-6704-4CE5-A36D-C471596E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7049"/>
            <a:ext cx="9144000" cy="1655762"/>
          </a:xfrm>
        </p:spPr>
        <p:txBody>
          <a:bodyPr/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吴贺俊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中山大学</a:t>
            </a:r>
          </a:p>
        </p:txBody>
      </p:sp>
    </p:spTree>
    <p:extLst>
      <p:ext uri="{BB962C8B-B14F-4D97-AF65-F5344CB8AC3E}">
        <p14:creationId xmlns:p14="http://schemas.microsoft.com/office/powerpoint/2010/main" val="77459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BCCAC-61BD-4AD6-A891-22491C87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99C52-ED26-40F8-87AE-8C0C8781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掌握马尔可夫决策过程（</a:t>
            </a:r>
            <a:r>
              <a:rPr lang="en-US" altLang="zh-CN" dirty="0"/>
              <a:t>Markov Decision Processes- MDP</a:t>
            </a:r>
            <a:r>
              <a:rPr lang="zh-CN" altLang="en-US" dirty="0"/>
              <a:t>）模型的概念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/>
              <a:t>MDP</a:t>
            </a:r>
            <a:r>
              <a:rPr lang="zh-CN" altLang="en-US" dirty="0"/>
              <a:t>中的两个对象：智能体和环境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理解状态、动作、奖励三要素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93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A92AB-B0A1-47E0-A32D-5933C09E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选择不同，未来的奖励也不一样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B88CD-C740-4457-A126-AF3355F9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人们经常陷入两难选择的处境</a:t>
            </a:r>
            <a:endParaRPr lang="en-US" altLang="zh-CN" dirty="0"/>
          </a:p>
          <a:p>
            <a:pPr lvl="1"/>
            <a:r>
              <a:rPr lang="zh-CN" altLang="en-US" dirty="0"/>
              <a:t>选择志愿：成绩属于前列，但不是第一的情况下，如果第一志愿选</a:t>
            </a:r>
            <a:r>
              <a:rPr lang="en-US" altLang="zh-CN" dirty="0"/>
              <a:t>1A+</a:t>
            </a:r>
            <a:r>
              <a:rPr lang="zh-CN" altLang="en-US" dirty="0"/>
              <a:t>，落选的话可能落到</a:t>
            </a:r>
            <a:r>
              <a:rPr lang="en-US" altLang="zh-CN" dirty="0"/>
              <a:t>2A+</a:t>
            </a:r>
            <a:r>
              <a:rPr lang="zh-CN" altLang="en-US" dirty="0"/>
              <a:t>。如果第一志愿选</a:t>
            </a:r>
            <a:r>
              <a:rPr lang="en-US" altLang="zh-CN" dirty="0"/>
              <a:t>1C</a:t>
            </a:r>
            <a:r>
              <a:rPr lang="zh-CN" altLang="en-US" dirty="0"/>
              <a:t>，则不会落选。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电视竞赛：挑战更高难度的题目，如果挑战失败，则以前奖金都清</a:t>
            </a:r>
            <a:r>
              <a:rPr lang="en-US" altLang="zh-CN" dirty="0"/>
              <a:t>0</a:t>
            </a:r>
            <a:r>
              <a:rPr lang="zh-CN" altLang="en-US" dirty="0"/>
              <a:t>；如果求和，则可以拿到以前累计的奖金。如果挑战成功，奖金翻倍。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临渊羡鱼，不如退而结网；工欲善其事必先利其器</a:t>
            </a:r>
            <a:endParaRPr lang="en-US" altLang="zh-CN" dirty="0"/>
          </a:p>
          <a:p>
            <a:pPr lvl="1"/>
            <a:r>
              <a:rPr lang="zh-CN" altLang="en-US" dirty="0"/>
              <a:t>选择坑边用手抓鱼这个动作，还是选择回家去搞网呢？</a:t>
            </a:r>
            <a:endParaRPr lang="en-US" altLang="zh-CN" dirty="0"/>
          </a:p>
          <a:p>
            <a:pPr lvl="1"/>
            <a:r>
              <a:rPr lang="zh-CN" altLang="en-US" dirty="0"/>
              <a:t>网漏了，选择先把网补上，还是用破网抓紧时间打鱼呢？</a:t>
            </a:r>
          </a:p>
        </p:txBody>
      </p:sp>
    </p:spTree>
    <p:extLst>
      <p:ext uri="{BB962C8B-B14F-4D97-AF65-F5344CB8AC3E}">
        <p14:creationId xmlns:p14="http://schemas.microsoft.com/office/powerpoint/2010/main" val="375202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4557E-B818-44F4-A8CF-B82D492C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MDP:</a:t>
            </a:r>
            <a:r>
              <a:rPr lang="zh-CN" altLang="en-US" dirty="0"/>
              <a:t>智能体与环境</a:t>
            </a:r>
            <a:r>
              <a:rPr lang="zh-CN" altLang="en-US"/>
              <a:t>的交互模型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50C5BA-F2CC-473B-9B5C-4D5A1500F2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1" y="1774825"/>
                <a:ext cx="5054600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MDP</a:t>
                </a:r>
                <a:r>
                  <a:rPr lang="zh-CN" altLang="zh-CN" sz="2400" dirty="0"/>
                  <a:t>是一个描述智能体和环境交互的元组</a:t>
                </a:r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2400" dirty="0"/>
              </a:p>
              <a:p>
                <a:pPr lvl="1">
                  <a:buFontTx/>
                  <a:buChar char="−"/>
                </a:pPr>
                <a:r>
                  <a:rPr lang="en-US" altLang="zh-CN" i="1" dirty="0"/>
                  <a:t>S</a:t>
                </a:r>
                <a:r>
                  <a:rPr lang="zh-CN" altLang="zh-CN" dirty="0"/>
                  <a:t>是环境</a:t>
                </a:r>
                <a:r>
                  <a:rPr lang="en-US" altLang="zh-CN" i="1" dirty="0"/>
                  <a:t>S</a:t>
                </a:r>
                <a:r>
                  <a:rPr lang="zh-CN" altLang="en-US" dirty="0"/>
                  <a:t>是</a:t>
                </a:r>
                <a:r>
                  <a:rPr lang="zh-CN" altLang="zh-CN" dirty="0"/>
                  <a:t>状态集合</a:t>
                </a:r>
                <a:r>
                  <a:rPr lang="zh-CN" altLang="en-US" dirty="0"/>
                  <a:t>；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  <a:buFontTx/>
                  <a:buChar char="−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dirty="0"/>
                  <a:t>是智能体的动作集合</a:t>
                </a:r>
                <a:endParaRPr lang="en-US" altLang="zh-CN" i="0" dirty="0"/>
              </a:p>
              <a:p>
                <a:pPr lvl="1">
                  <a:lnSpc>
                    <a:spcPct val="100000"/>
                  </a:lnSpc>
                  <a:buFontTx/>
                  <a:buChar char="−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zh-CN" dirty="0"/>
                  <a:t>为智能体执行动作后能获取的奖励值集合，</a:t>
                </a:r>
                <a:endParaRPr lang="en-US" altLang="zh-CN" i="1" dirty="0"/>
              </a:p>
              <a:p>
                <a:pPr lvl="1">
                  <a:lnSpc>
                    <a:spcPct val="100000"/>
                  </a:lnSpc>
                  <a:buFontTx/>
                  <a:buChar char="−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zh-CN" dirty="0"/>
                  <a:t>是以状态和奖励值作为随机变量的概率分布。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50C5BA-F2CC-473B-9B5C-4D5A1500F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1" y="1774825"/>
                <a:ext cx="5054600" cy="4351338"/>
              </a:xfrm>
              <a:blipFill>
                <a:blip r:embed="rId3"/>
                <a:stretch>
                  <a:fillRect l="-1568" t="-840" r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F570F9BD-461F-4C0C-8E87-87E00A97EA20}"/>
              </a:ext>
            </a:extLst>
          </p:cNvPr>
          <p:cNvSpPr/>
          <p:nvPr/>
        </p:nvSpPr>
        <p:spPr>
          <a:xfrm>
            <a:off x="2016760" y="5465505"/>
            <a:ext cx="8844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对象：智能体、环境。交互：动作、状态、奖励。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2E90CD6-9DCB-49C8-B932-89452641443A}"/>
              </a:ext>
            </a:extLst>
          </p:cNvPr>
          <p:cNvSpPr/>
          <p:nvPr/>
        </p:nvSpPr>
        <p:spPr>
          <a:xfrm>
            <a:off x="8365067" y="1774825"/>
            <a:ext cx="1580444" cy="58477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智能体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AF8D96A-FEF0-422E-A16F-CC59DEECB440}"/>
              </a:ext>
            </a:extLst>
          </p:cNvPr>
          <p:cNvSpPr/>
          <p:nvPr/>
        </p:nvSpPr>
        <p:spPr>
          <a:xfrm>
            <a:off x="7586133" y="3050866"/>
            <a:ext cx="3138311" cy="79022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</a:rPr>
              <a:t>环境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FD19073-D073-4DA3-97A6-0D480B4A106D}"/>
              </a:ext>
            </a:extLst>
          </p:cNvPr>
          <p:cNvGrpSpPr/>
          <p:nvPr/>
        </p:nvGrpSpPr>
        <p:grpSpPr>
          <a:xfrm>
            <a:off x="9945511" y="2067212"/>
            <a:ext cx="1408289" cy="1378766"/>
            <a:chOff x="9945511" y="2067212"/>
            <a:chExt cx="1408289" cy="1378766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0B10119-1EB7-40E2-BF15-203115DE531E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9945511" y="2067212"/>
              <a:ext cx="140828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076FF1C-4CA4-4820-ACA0-C1D2E3B293C2}"/>
                </a:ext>
              </a:extLst>
            </p:cNvPr>
            <p:cNvCxnSpPr/>
            <p:nvPr/>
          </p:nvCxnSpPr>
          <p:spPr>
            <a:xfrm>
              <a:off x="11353800" y="2067212"/>
              <a:ext cx="0" cy="13787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0A4D582-DF6D-4752-AEC3-C7F578E5E878}"/>
                </a:ext>
              </a:extLst>
            </p:cNvPr>
            <p:cNvCxnSpPr>
              <a:endCxn id="6" idx="3"/>
            </p:cNvCxnSpPr>
            <p:nvPr/>
          </p:nvCxnSpPr>
          <p:spPr>
            <a:xfrm flipH="1">
              <a:off x="10724444" y="3445977"/>
              <a:ext cx="6293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0D30E20-DB64-4104-AA77-308FBF67CE3F}"/>
              </a:ext>
            </a:extLst>
          </p:cNvPr>
          <p:cNvCxnSpPr/>
          <p:nvPr/>
        </p:nvCxnSpPr>
        <p:spPr>
          <a:xfrm>
            <a:off x="6638544" y="3050866"/>
            <a:ext cx="0" cy="899628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0277B31-56F0-46A7-9A66-C4F28C30C608}"/>
              </a:ext>
            </a:extLst>
          </p:cNvPr>
          <p:cNvGrpSpPr/>
          <p:nvPr/>
        </p:nvGrpSpPr>
        <p:grpSpPr>
          <a:xfrm>
            <a:off x="6025896" y="2231136"/>
            <a:ext cx="2339171" cy="960120"/>
            <a:chOff x="6025896" y="2231136"/>
            <a:chExt cx="2339171" cy="96012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BFE41ED8-5A9C-4175-A42A-910FD3B4919A}"/>
                </a:ext>
              </a:extLst>
            </p:cNvPr>
            <p:cNvCxnSpPr/>
            <p:nvPr/>
          </p:nvCxnSpPr>
          <p:spPr>
            <a:xfrm flipH="1">
              <a:off x="6025896" y="3191256"/>
              <a:ext cx="6126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AA0CB48-4021-469D-8151-45838379BF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5896" y="2231136"/>
              <a:ext cx="0" cy="960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57D98CB2-1AA5-4879-9A3F-55F0328290DA}"/>
                </a:ext>
              </a:extLst>
            </p:cNvPr>
            <p:cNvCxnSpPr/>
            <p:nvPr/>
          </p:nvCxnSpPr>
          <p:spPr>
            <a:xfrm>
              <a:off x="6025896" y="2240280"/>
              <a:ext cx="233917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66AD5417-3C83-43B1-B8DC-4BC8CBE71F35}"/>
              </a:ext>
            </a:extLst>
          </p:cNvPr>
          <p:cNvGrpSpPr/>
          <p:nvPr/>
        </p:nvGrpSpPr>
        <p:grpSpPr>
          <a:xfrm>
            <a:off x="5760720" y="1956816"/>
            <a:ext cx="2604347" cy="1719072"/>
            <a:chOff x="5760720" y="1956816"/>
            <a:chExt cx="2604347" cy="1719072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68D47B9-6E6E-44B1-AEA3-6DE16875A6CC}"/>
                </a:ext>
              </a:extLst>
            </p:cNvPr>
            <p:cNvCxnSpPr/>
            <p:nvPr/>
          </p:nvCxnSpPr>
          <p:spPr>
            <a:xfrm flipH="1">
              <a:off x="5760720" y="3675888"/>
              <a:ext cx="87782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9B8F086-9E82-4683-8195-18FB4EEE88E4}"/>
                </a:ext>
              </a:extLst>
            </p:cNvPr>
            <p:cNvCxnSpPr/>
            <p:nvPr/>
          </p:nvCxnSpPr>
          <p:spPr>
            <a:xfrm flipV="1">
              <a:off x="5779008" y="1956816"/>
              <a:ext cx="0" cy="17190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12FD5828-FD1D-4387-B478-AF0FDC293677}"/>
                </a:ext>
              </a:extLst>
            </p:cNvPr>
            <p:cNvCxnSpPr/>
            <p:nvPr/>
          </p:nvCxnSpPr>
          <p:spPr>
            <a:xfrm>
              <a:off x="5760720" y="1956816"/>
              <a:ext cx="260434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67CA149-E6F6-43CC-B41B-FEE6EF51882D}"/>
              </a:ext>
            </a:extLst>
          </p:cNvPr>
          <p:cNvGrpSpPr/>
          <p:nvPr/>
        </p:nvGrpSpPr>
        <p:grpSpPr>
          <a:xfrm>
            <a:off x="6166105" y="2379137"/>
            <a:ext cx="1133857" cy="617452"/>
            <a:chOff x="6166105" y="2379137"/>
            <a:chExt cx="1133857" cy="617452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DFB8FFC-CEE5-4DB0-9944-D941F5CAA499}"/>
                </a:ext>
              </a:extLst>
            </p:cNvPr>
            <p:cNvSpPr txBox="1"/>
            <p:nvPr/>
          </p:nvSpPr>
          <p:spPr>
            <a:xfrm>
              <a:off x="6166105" y="2379137"/>
              <a:ext cx="113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奖励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E2415F9-FAD4-4709-8730-1459EEE2B00E}"/>
                    </a:ext>
                  </a:extLst>
                </p:cNvPr>
                <p:cNvSpPr txBox="1"/>
                <p:nvPr/>
              </p:nvSpPr>
              <p:spPr>
                <a:xfrm>
                  <a:off x="6261466" y="2719590"/>
                  <a:ext cx="2937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E2415F9-FAD4-4709-8730-1459EEE2B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1466" y="2719590"/>
                  <a:ext cx="2937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667" r="-2083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A210529-42B8-4291-A594-5F0D161AA1C6}"/>
              </a:ext>
            </a:extLst>
          </p:cNvPr>
          <p:cNvGrpSpPr/>
          <p:nvPr/>
        </p:nvGrpSpPr>
        <p:grpSpPr>
          <a:xfrm>
            <a:off x="6638544" y="2903255"/>
            <a:ext cx="947589" cy="288001"/>
            <a:chOff x="6638544" y="2903255"/>
            <a:chExt cx="947589" cy="288001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095416F-BE1D-43E4-AEA0-C805B54FC724}"/>
                </a:ext>
              </a:extLst>
            </p:cNvPr>
            <p:cNvCxnSpPr/>
            <p:nvPr/>
          </p:nvCxnSpPr>
          <p:spPr>
            <a:xfrm flipH="1">
              <a:off x="6638544" y="3191256"/>
              <a:ext cx="9475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46067FB-D0F5-45C9-9167-B07AB254CEB1}"/>
                    </a:ext>
                  </a:extLst>
                </p:cNvPr>
                <p:cNvSpPr txBox="1"/>
                <p:nvPr/>
              </p:nvSpPr>
              <p:spPr>
                <a:xfrm>
                  <a:off x="6880352" y="2903255"/>
                  <a:ext cx="5134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46067FB-D0F5-45C9-9167-B07AB254C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0352" y="2903255"/>
                  <a:ext cx="51341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714" r="-2381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F92EB3A-F4C6-4FF7-B858-2FA3FA11A4A9}"/>
              </a:ext>
            </a:extLst>
          </p:cNvPr>
          <p:cNvGrpSpPr/>
          <p:nvPr/>
        </p:nvGrpSpPr>
        <p:grpSpPr>
          <a:xfrm>
            <a:off x="6638544" y="3365579"/>
            <a:ext cx="947589" cy="310309"/>
            <a:chOff x="6638544" y="3365579"/>
            <a:chExt cx="947589" cy="310309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321CE8C-7DB1-4304-A5A6-F2E48341C722}"/>
                </a:ext>
              </a:extLst>
            </p:cNvPr>
            <p:cNvCxnSpPr/>
            <p:nvPr/>
          </p:nvCxnSpPr>
          <p:spPr>
            <a:xfrm flipH="1">
              <a:off x="6638544" y="3675888"/>
              <a:ext cx="9475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5806559-7455-4BB4-A567-E263102B2230}"/>
                    </a:ext>
                  </a:extLst>
                </p:cNvPr>
                <p:cNvSpPr txBox="1"/>
                <p:nvPr/>
              </p:nvSpPr>
              <p:spPr>
                <a:xfrm>
                  <a:off x="6881038" y="3365579"/>
                  <a:ext cx="4816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5806559-7455-4BB4-A567-E263102B2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038" y="3365579"/>
                  <a:ext cx="48160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392" r="-253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0863F5C-CAB9-41AF-A6C6-F07EB000706D}"/>
              </a:ext>
            </a:extLst>
          </p:cNvPr>
          <p:cNvGrpSpPr/>
          <p:nvPr/>
        </p:nvGrpSpPr>
        <p:grpSpPr>
          <a:xfrm>
            <a:off x="11294872" y="2331119"/>
            <a:ext cx="838199" cy="696653"/>
            <a:chOff x="11294872" y="2331119"/>
            <a:chExt cx="838199" cy="696653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42A16E8-F9AA-4D51-B573-ABDDD6049047}"/>
                </a:ext>
              </a:extLst>
            </p:cNvPr>
            <p:cNvSpPr txBox="1"/>
            <p:nvPr/>
          </p:nvSpPr>
          <p:spPr>
            <a:xfrm>
              <a:off x="11294872" y="2331119"/>
              <a:ext cx="838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动作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70F9AB40-EF32-4324-ABC2-1A86D2206212}"/>
                    </a:ext>
                  </a:extLst>
                </p:cNvPr>
                <p:cNvSpPr txBox="1"/>
                <p:nvPr/>
              </p:nvSpPr>
              <p:spPr>
                <a:xfrm>
                  <a:off x="11415601" y="2750773"/>
                  <a:ext cx="2961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70F9AB40-EF32-4324-ABC2-1A86D2206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5601" y="2750773"/>
                  <a:ext cx="29617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750" r="-4167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B8D5FC7-0F11-42A7-A39C-796F086FA867}"/>
              </a:ext>
            </a:extLst>
          </p:cNvPr>
          <p:cNvGrpSpPr/>
          <p:nvPr/>
        </p:nvGrpSpPr>
        <p:grpSpPr>
          <a:xfrm>
            <a:off x="4919472" y="2379137"/>
            <a:ext cx="841248" cy="662617"/>
            <a:chOff x="4919472" y="2379137"/>
            <a:chExt cx="841248" cy="662617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41B3A5E-9FDC-49E4-ACAA-C468B690D102}"/>
                </a:ext>
              </a:extLst>
            </p:cNvPr>
            <p:cNvSpPr txBox="1"/>
            <p:nvPr/>
          </p:nvSpPr>
          <p:spPr>
            <a:xfrm>
              <a:off x="4919472" y="2379137"/>
              <a:ext cx="84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state</a:t>
              </a:r>
              <a:endParaRPr lang="zh-CN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900C5EEF-9C1D-476F-8CD5-F4F9DE68F36A}"/>
                    </a:ext>
                  </a:extLst>
                </p:cNvPr>
                <p:cNvSpPr txBox="1"/>
                <p:nvPr/>
              </p:nvSpPr>
              <p:spPr>
                <a:xfrm>
                  <a:off x="5136172" y="2764755"/>
                  <a:ext cx="2619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900C5EEF-9C1D-476F-8CD5-F4F9DE68F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172" y="2764755"/>
                  <a:ext cx="26199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0930" r="-2326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85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941E7-F571-4A76-9C9D-97C60FA9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扫地机器人状态</a:t>
            </a:r>
            <a:r>
              <a:rPr lang="en-US" altLang="zh-CN" dirty="0"/>
              <a:t>-</a:t>
            </a:r>
            <a:r>
              <a:rPr lang="zh-CN" altLang="en-US" dirty="0"/>
              <a:t>奖励表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3">
                <a:extLst>
                  <a:ext uri="{FF2B5EF4-FFF2-40B4-BE49-F238E27FC236}">
                    <a16:creationId xmlns:a16="http://schemas.microsoft.com/office/drawing/2014/main" id="{3B78197D-0833-4A53-BC6F-E1CAB837379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1371977"/>
                  </p:ext>
                </p:extLst>
              </p:nvPr>
            </p:nvGraphicFramePr>
            <p:xfrm>
              <a:off x="838200" y="2422172"/>
              <a:ext cx="10515600" cy="41386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68925090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41499964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73737525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4186167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8922451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s’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p(s’ | </a:t>
                          </a:r>
                          <a:r>
                            <a:rPr lang="en-US" altLang="zh-CN" dirty="0" err="1"/>
                            <a:t>s,a</a:t>
                          </a:r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r(</a:t>
                          </a:r>
                          <a:r>
                            <a:rPr lang="en-US" altLang="zh-CN" dirty="0" err="1"/>
                            <a:t>s,a,s</a:t>
                          </a:r>
                          <a:r>
                            <a:rPr lang="en-US" altLang="zh-CN" dirty="0"/>
                            <a:t>’)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274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high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search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high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𝑠𝑒𝑎𝑟𝑐h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b="1" dirty="0">
                              <a:solidFill>
                                <a:srgbClr val="00B050"/>
                              </a:solidFill>
                            </a:rPr>
                            <a:t>(+10)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839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high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search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low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1-</a:t>
                          </a:r>
                          <a:r>
                            <a:rPr lang="el-GR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𝑠𝑒𝑎𝑟𝑐h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b="1" dirty="0">
                              <a:solidFill>
                                <a:srgbClr val="00B050"/>
                              </a:solidFill>
                            </a:rPr>
                            <a:t>(+10)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7578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low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search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high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1-</a:t>
                          </a:r>
                          <a:r>
                            <a:rPr lang="el-GR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β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𝑟𝑒𝑠𝑐𝑢𝑒𝑑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(-20)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5912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low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search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low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β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𝑠𝑒𝑎𝑟𝑐h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b="1" dirty="0">
                              <a:solidFill>
                                <a:srgbClr val="00B050"/>
                              </a:solidFill>
                            </a:rPr>
                            <a:t>(+10)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3117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high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wait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high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𝑤𝑎𝑖𝑡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b="1" dirty="0">
                              <a:solidFill>
                                <a:srgbClr val="00B050"/>
                              </a:solidFill>
                            </a:rPr>
                            <a:t>(+1)</a:t>
                          </a:r>
                          <a:endParaRPr lang="zh-CN" alt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944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high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wait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low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𝑤𝑎𝑖𝑡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b="1" dirty="0">
                              <a:solidFill>
                                <a:srgbClr val="00B050"/>
                              </a:solidFill>
                            </a:rPr>
                            <a:t>(+1)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41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low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wait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high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𝑤𝑎𝑖𝑡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b="1" dirty="0">
                              <a:solidFill>
                                <a:srgbClr val="00B050"/>
                              </a:solidFill>
                            </a:rPr>
                            <a:t>(+1)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763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low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wait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low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𝑤𝑎𝑖𝑡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b="1" dirty="0" smtClean="0">
                                        <a:solidFill>
                                          <a:srgbClr val="00B050"/>
                                        </a:solidFill>
                                      </a:rPr>
                                      <m:t>(+1)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6902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low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recharge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high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238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low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recharge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low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62797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3">
                <a:extLst>
                  <a:ext uri="{FF2B5EF4-FFF2-40B4-BE49-F238E27FC236}">
                    <a16:creationId xmlns:a16="http://schemas.microsoft.com/office/drawing/2014/main" id="{3B78197D-0833-4A53-BC6F-E1CAB837379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61371977"/>
                  </p:ext>
                </p:extLst>
              </p:nvPr>
            </p:nvGraphicFramePr>
            <p:xfrm>
              <a:off x="838200" y="2422172"/>
              <a:ext cx="10515600" cy="41386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68925090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41499964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73737525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4186167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8922451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s’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p(s’ | </a:t>
                          </a:r>
                          <a:r>
                            <a:rPr lang="en-US" altLang="zh-CN" dirty="0" err="1"/>
                            <a:t>s,a</a:t>
                          </a:r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r(</a:t>
                          </a:r>
                          <a:r>
                            <a:rPr lang="en-US" altLang="zh-CN" dirty="0" err="1"/>
                            <a:t>s,a,s</a:t>
                          </a:r>
                          <a:r>
                            <a:rPr lang="en-US" altLang="zh-CN" dirty="0"/>
                            <a:t>’)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274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high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search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high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0580" t="-108197" r="-1159" b="-9377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83904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high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search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low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1-</a:t>
                          </a:r>
                          <a:r>
                            <a:rPr lang="el-GR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0580" t="-208197" r="-1159" b="-8377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7578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low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search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high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1-</a:t>
                          </a:r>
                          <a:r>
                            <a:rPr lang="el-GR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β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0580" t="-308197" r="-1159" b="-7377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59126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low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search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low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β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0580" t="-408197" r="-1159" b="-6377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3117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high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wait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high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0580" t="-508197" r="-1159" b="-5377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944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high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wait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low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0580" t="-608197" r="-1159" b="-4377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417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low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wait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high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0580" t="-720000" r="-1159" b="-34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63011"/>
                      </a:ext>
                    </a:extLst>
                  </a:tr>
                  <a:tr h="430213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low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wait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low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0580" t="-692958" r="-1159" b="-1915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6902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low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recharge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high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2389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low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recharge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low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627976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FC908187-135B-4FCF-B09D-5F4E96E21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092" y="180622"/>
            <a:ext cx="3658779" cy="20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9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E73CA-52C0-4FFA-98A4-9F45A243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11" y="94192"/>
            <a:ext cx="10515600" cy="1325563"/>
          </a:xfrm>
        </p:spPr>
        <p:txBody>
          <a:bodyPr/>
          <a:lstStyle/>
          <a:p>
            <a:r>
              <a:rPr lang="zh-CN" altLang="en-US" dirty="0"/>
              <a:t>扫地机器人的</a:t>
            </a:r>
            <a:r>
              <a:rPr lang="en-US" altLang="zh-CN" dirty="0"/>
              <a:t>MDP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008363B-06AF-4852-85BD-4A92E76AA3D7}"/>
              </a:ext>
            </a:extLst>
          </p:cNvPr>
          <p:cNvSpPr/>
          <p:nvPr/>
        </p:nvSpPr>
        <p:spPr>
          <a:xfrm>
            <a:off x="1625600" y="3285067"/>
            <a:ext cx="1332089" cy="12417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高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58C7D45-378A-4651-AFD8-2ABD915FA169}"/>
              </a:ext>
            </a:extLst>
          </p:cNvPr>
          <p:cNvSpPr/>
          <p:nvPr/>
        </p:nvSpPr>
        <p:spPr>
          <a:xfrm>
            <a:off x="6688666" y="3318933"/>
            <a:ext cx="1253067" cy="12079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低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5A49981-B948-438A-8367-80BD0F3A5330}"/>
              </a:ext>
            </a:extLst>
          </p:cNvPr>
          <p:cNvSpPr/>
          <p:nvPr/>
        </p:nvSpPr>
        <p:spPr>
          <a:xfrm>
            <a:off x="2144888" y="2233877"/>
            <a:ext cx="293511" cy="2709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8B3A465-4452-4E90-8A69-DCF9B8E0B0E7}"/>
              </a:ext>
            </a:extLst>
          </p:cNvPr>
          <p:cNvSpPr/>
          <p:nvPr/>
        </p:nvSpPr>
        <p:spPr>
          <a:xfrm>
            <a:off x="7168443" y="2263422"/>
            <a:ext cx="293511" cy="2709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B5D5F3E-F2BC-4495-A3DD-D228C68F0246}"/>
              </a:ext>
            </a:extLst>
          </p:cNvPr>
          <p:cNvSpPr/>
          <p:nvPr/>
        </p:nvSpPr>
        <p:spPr>
          <a:xfrm>
            <a:off x="2144888" y="5307101"/>
            <a:ext cx="293511" cy="2709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C667697-461D-46A6-BA9B-C8F02E2200E0}"/>
              </a:ext>
            </a:extLst>
          </p:cNvPr>
          <p:cNvSpPr/>
          <p:nvPr/>
        </p:nvSpPr>
        <p:spPr>
          <a:xfrm>
            <a:off x="7168442" y="5331001"/>
            <a:ext cx="293511" cy="2709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9463E18-879A-4885-997A-D81CC1EE8BBD}"/>
              </a:ext>
            </a:extLst>
          </p:cNvPr>
          <p:cNvCxnSpPr>
            <a:stCxn id="3" idx="0"/>
            <a:endCxn id="4" idx="4"/>
          </p:cNvCxnSpPr>
          <p:nvPr/>
        </p:nvCxnSpPr>
        <p:spPr>
          <a:xfrm flipH="1" flipV="1">
            <a:off x="2291644" y="2504810"/>
            <a:ext cx="1" cy="7802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1514098-68E5-40CC-8134-AB23B7888CBB}"/>
              </a:ext>
            </a:extLst>
          </p:cNvPr>
          <p:cNvCxnSpPr/>
          <p:nvPr/>
        </p:nvCxnSpPr>
        <p:spPr>
          <a:xfrm flipH="1" flipV="1">
            <a:off x="7315197" y="2525710"/>
            <a:ext cx="1" cy="7802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8947909-3C44-4418-BF9C-1C8433DE9D0D}"/>
              </a:ext>
            </a:extLst>
          </p:cNvPr>
          <p:cNvCxnSpPr/>
          <p:nvPr/>
        </p:nvCxnSpPr>
        <p:spPr>
          <a:xfrm flipH="1" flipV="1">
            <a:off x="2291643" y="4526844"/>
            <a:ext cx="1" cy="7802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A11238B-5B20-4DF6-BBE9-548257551C7A}"/>
              </a:ext>
            </a:extLst>
          </p:cNvPr>
          <p:cNvCxnSpPr/>
          <p:nvPr/>
        </p:nvCxnSpPr>
        <p:spPr>
          <a:xfrm flipH="1" flipV="1">
            <a:off x="7315197" y="4550744"/>
            <a:ext cx="1" cy="7802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97249D01-B442-4735-A419-6187EA1ACB9F}"/>
              </a:ext>
            </a:extLst>
          </p:cNvPr>
          <p:cNvSpPr/>
          <p:nvPr/>
        </p:nvSpPr>
        <p:spPr>
          <a:xfrm>
            <a:off x="5802489" y="3787421"/>
            <a:ext cx="293511" cy="27093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F584A45-5062-4CB0-8275-D0710F5587E0}"/>
              </a:ext>
            </a:extLst>
          </p:cNvPr>
          <p:cNvCxnSpPr>
            <a:stCxn id="5" idx="2"/>
            <a:endCxn id="15" idx="6"/>
          </p:cNvCxnSpPr>
          <p:nvPr/>
        </p:nvCxnSpPr>
        <p:spPr>
          <a:xfrm flipH="1" flipV="1">
            <a:off x="6096000" y="3922888"/>
            <a:ext cx="592666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F7FE9B0-17C8-4883-9DCB-4CE3A238B6C4}"/>
              </a:ext>
            </a:extLst>
          </p:cNvPr>
          <p:cNvCxnSpPr>
            <a:stCxn id="15" idx="2"/>
            <a:endCxn id="3" idx="6"/>
          </p:cNvCxnSpPr>
          <p:nvPr/>
        </p:nvCxnSpPr>
        <p:spPr>
          <a:xfrm flipH="1" flipV="1">
            <a:off x="2957689" y="3905956"/>
            <a:ext cx="2844800" cy="169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E2EE122-55F7-4D8A-91FC-5DE8FF9CD0C8}"/>
              </a:ext>
            </a:extLst>
          </p:cNvPr>
          <p:cNvCxnSpPr>
            <a:stCxn id="9" idx="4"/>
            <a:endCxn id="5" idx="6"/>
          </p:cNvCxnSpPr>
          <p:nvPr/>
        </p:nvCxnSpPr>
        <p:spPr>
          <a:xfrm rot="5400000" flipH="1" flipV="1">
            <a:off x="6788942" y="4449144"/>
            <a:ext cx="1679045" cy="626535"/>
          </a:xfrm>
          <a:prstGeom prst="curvedConnector4">
            <a:avLst>
              <a:gd name="adj1" fmla="val -13615"/>
              <a:gd name="adj2" fmla="val 136486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B4A7EB96-9B82-4B79-AC84-316E5BFBE9EE}"/>
              </a:ext>
            </a:extLst>
          </p:cNvPr>
          <p:cNvCxnSpPr>
            <a:stCxn id="7" idx="0"/>
            <a:endCxn id="5" idx="6"/>
          </p:cNvCxnSpPr>
          <p:nvPr/>
        </p:nvCxnSpPr>
        <p:spPr>
          <a:xfrm rot="16200000" flipH="1">
            <a:off x="6798732" y="2779888"/>
            <a:ext cx="1659467" cy="626534"/>
          </a:xfrm>
          <a:prstGeom prst="curvedConnector4">
            <a:avLst>
              <a:gd name="adj1" fmla="val -13776"/>
              <a:gd name="adj2" fmla="val 136486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3056535F-D34B-4EE5-8280-FE16824A3736}"/>
              </a:ext>
            </a:extLst>
          </p:cNvPr>
          <p:cNvCxnSpPr>
            <a:stCxn id="8" idx="4"/>
            <a:endCxn id="5" idx="3"/>
          </p:cNvCxnSpPr>
          <p:nvPr/>
        </p:nvCxnSpPr>
        <p:spPr>
          <a:xfrm rot="5400000" flipH="1" flipV="1">
            <a:off x="3967866" y="2673727"/>
            <a:ext cx="1228084" cy="4580529"/>
          </a:xfrm>
          <a:prstGeom prst="curvedConnector3">
            <a:avLst>
              <a:gd name="adj1" fmla="val -18614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742AAF01-CFD5-465C-9F12-DDD5E47470A7}"/>
              </a:ext>
            </a:extLst>
          </p:cNvPr>
          <p:cNvCxnSpPr>
            <a:stCxn id="7" idx="0"/>
            <a:endCxn id="3" idx="7"/>
          </p:cNvCxnSpPr>
          <p:nvPr/>
        </p:nvCxnSpPr>
        <p:spPr>
          <a:xfrm rot="16200000" flipH="1" flipV="1">
            <a:off x="4437154" y="588876"/>
            <a:ext cx="1203499" cy="4552590"/>
          </a:xfrm>
          <a:prstGeom prst="curvedConnector3">
            <a:avLst>
              <a:gd name="adj1" fmla="val -18995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82C93448-9602-478E-BD8D-7786A83D8383}"/>
              </a:ext>
            </a:extLst>
          </p:cNvPr>
          <p:cNvCxnSpPr>
            <a:stCxn id="4" idx="7"/>
            <a:endCxn id="3" idx="2"/>
          </p:cNvCxnSpPr>
          <p:nvPr/>
        </p:nvCxnSpPr>
        <p:spPr>
          <a:xfrm rot="16200000" flipH="1" flipV="1">
            <a:off x="1194307" y="2704847"/>
            <a:ext cx="1632402" cy="769815"/>
          </a:xfrm>
          <a:prstGeom prst="curvedConnector4">
            <a:avLst>
              <a:gd name="adj1" fmla="val -16434"/>
              <a:gd name="adj2" fmla="val 129695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CB0B7BD-B4E2-4008-B7E2-5D95EC5AD143}"/>
              </a:ext>
            </a:extLst>
          </p:cNvPr>
          <p:cNvCxnSpPr>
            <a:stCxn id="8" idx="4"/>
            <a:endCxn id="3" idx="2"/>
          </p:cNvCxnSpPr>
          <p:nvPr/>
        </p:nvCxnSpPr>
        <p:spPr>
          <a:xfrm rot="5400000" flipH="1">
            <a:off x="1122583" y="4408973"/>
            <a:ext cx="1672078" cy="666044"/>
          </a:xfrm>
          <a:prstGeom prst="curvedConnector4">
            <a:avLst>
              <a:gd name="adj1" fmla="val -13672"/>
              <a:gd name="adj2" fmla="val 134322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768B93D-7500-4A88-A37F-EAAC64ECD3DC}"/>
              </a:ext>
            </a:extLst>
          </p:cNvPr>
          <p:cNvSpPr txBox="1"/>
          <p:nvPr/>
        </p:nvSpPr>
        <p:spPr>
          <a:xfrm>
            <a:off x="1518354" y="2421888"/>
            <a:ext cx="617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等待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4B75FF1-881A-4604-8C40-25734436F5E1}"/>
              </a:ext>
            </a:extLst>
          </p:cNvPr>
          <p:cNvSpPr txBox="1"/>
          <p:nvPr/>
        </p:nvSpPr>
        <p:spPr>
          <a:xfrm>
            <a:off x="6637860" y="2415933"/>
            <a:ext cx="617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搜索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E7328BC-DCCE-4310-8B39-EE564CA56EBE}"/>
              </a:ext>
            </a:extLst>
          </p:cNvPr>
          <p:cNvSpPr txBox="1"/>
          <p:nvPr/>
        </p:nvSpPr>
        <p:spPr>
          <a:xfrm>
            <a:off x="7402385" y="5297190"/>
            <a:ext cx="617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等待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44981C-CA67-48A2-BE1C-C6B2A75959DC}"/>
              </a:ext>
            </a:extLst>
          </p:cNvPr>
          <p:cNvSpPr txBox="1"/>
          <p:nvPr/>
        </p:nvSpPr>
        <p:spPr>
          <a:xfrm>
            <a:off x="2395416" y="5122295"/>
            <a:ext cx="617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搜索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6677667-D8FE-4400-9EF3-24AC036A1A55}"/>
              </a:ext>
            </a:extLst>
          </p:cNvPr>
          <p:cNvSpPr txBox="1"/>
          <p:nvPr/>
        </p:nvSpPr>
        <p:spPr>
          <a:xfrm>
            <a:off x="5654754" y="3390161"/>
            <a:ext cx="617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充电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4943A1E-7EED-4E06-ADE0-3315052E01D1}"/>
                  </a:ext>
                </a:extLst>
              </p:cNvPr>
              <p:cNvSpPr txBox="1"/>
              <p:nvPr/>
            </p:nvSpPr>
            <p:spPr>
              <a:xfrm>
                <a:off x="1264356" y="1603022"/>
                <a:ext cx="1131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</a:t>
                </a:r>
                <a:r>
                  <a:rPr lang="zh-CN" altLang="en-US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𝒘𝒂𝒊𝒕</m:t>
                        </m:r>
                      </m:sub>
                    </m:sSub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4943A1E-7EED-4E06-ADE0-3315052E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356" y="1603022"/>
                <a:ext cx="1131060" cy="369332"/>
              </a:xfrm>
              <a:prstGeom prst="rect">
                <a:avLst/>
              </a:prstGeom>
              <a:blipFill>
                <a:blip r:embed="rId3"/>
                <a:stretch>
                  <a:fillRect l="-4301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99169E3-ECB2-47C7-8E34-6D41E30F3022}"/>
                  </a:ext>
                </a:extLst>
              </p:cNvPr>
              <p:cNvSpPr txBox="1"/>
              <p:nvPr/>
            </p:nvSpPr>
            <p:spPr>
              <a:xfrm>
                <a:off x="3869671" y="2408968"/>
                <a:ext cx="1661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1-</a:t>
                </a:r>
                <a:r>
                  <a:rPr lang="el-GR" altLang="zh-CN" b="1" dirty="0"/>
                  <a:t>β</a:t>
                </a:r>
                <a:r>
                  <a:rPr lang="zh-CN" altLang="en-US" b="1" dirty="0"/>
                  <a:t>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𝒓𝒆𝒔𝒄𝒖𝒆𝒅</m:t>
                        </m:r>
                      </m:sub>
                    </m:sSub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99169E3-ECB2-47C7-8E34-6D41E30F3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671" y="2408968"/>
                <a:ext cx="1661127" cy="369332"/>
              </a:xfrm>
              <a:prstGeom prst="rect">
                <a:avLst/>
              </a:prstGeom>
              <a:blipFill>
                <a:blip r:embed="rId4"/>
                <a:stretch>
                  <a:fillRect l="-330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F682A1D-8BD8-4F68-83A4-053827C45D1D}"/>
                  </a:ext>
                </a:extLst>
              </p:cNvPr>
              <p:cNvSpPr txBox="1"/>
              <p:nvPr/>
            </p:nvSpPr>
            <p:spPr>
              <a:xfrm>
                <a:off x="7800703" y="1749050"/>
                <a:ext cx="1394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b="1" dirty="0"/>
                  <a:t>β </a:t>
                </a:r>
                <a:r>
                  <a:rPr lang="zh-CN" altLang="en-US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𝒔𝒆𝒂𝒓𝒄𝒉</m:t>
                        </m:r>
                      </m:sub>
                    </m:sSub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F682A1D-8BD8-4F68-83A4-053827C45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703" y="1749050"/>
                <a:ext cx="1394177" cy="369332"/>
              </a:xfrm>
              <a:prstGeom prst="rect">
                <a:avLst/>
              </a:prstGeom>
              <a:blipFill>
                <a:blip r:embed="rId5"/>
                <a:stretch>
                  <a:fillRect l="-3947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00A1218-A211-433B-B125-9B710E0AE6E7}"/>
                  </a:ext>
                </a:extLst>
              </p:cNvPr>
              <p:cNvSpPr txBox="1"/>
              <p:nvPr/>
            </p:nvSpPr>
            <p:spPr>
              <a:xfrm>
                <a:off x="1625600" y="5825877"/>
                <a:ext cx="1394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b="1" dirty="0"/>
                  <a:t>α </a:t>
                </a:r>
                <a:r>
                  <a:rPr lang="zh-CN" altLang="en-US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𝒔𝒆𝒂𝒓𝒄𝒉</m:t>
                        </m:r>
                      </m:sub>
                    </m:sSub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00A1218-A211-433B-B125-9B710E0AE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0" y="5825877"/>
                <a:ext cx="1394177" cy="369332"/>
              </a:xfrm>
              <a:prstGeom prst="rect">
                <a:avLst/>
              </a:prstGeom>
              <a:blipFill>
                <a:blip r:embed="rId6"/>
                <a:stretch>
                  <a:fillRect l="-394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5206747-E3C6-4060-A8CF-1D8293D2857D}"/>
                  </a:ext>
                </a:extLst>
              </p:cNvPr>
              <p:cNvSpPr txBox="1"/>
              <p:nvPr/>
            </p:nvSpPr>
            <p:spPr>
              <a:xfrm>
                <a:off x="7235173" y="5767534"/>
                <a:ext cx="1131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</a:t>
                </a:r>
                <a:r>
                  <a:rPr lang="zh-CN" altLang="en-US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𝒘𝒂𝒊𝒕</m:t>
                        </m:r>
                      </m:sub>
                    </m:sSub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5206747-E3C6-4060-A8CF-1D8293D28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173" y="5767534"/>
                <a:ext cx="1131060" cy="369332"/>
              </a:xfrm>
              <a:prstGeom prst="rect">
                <a:avLst/>
              </a:prstGeom>
              <a:blipFill>
                <a:blip r:embed="rId7"/>
                <a:stretch>
                  <a:fillRect l="-486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0952721-AFBF-4C4C-86C7-C2EC29642D92}"/>
                  </a:ext>
                </a:extLst>
              </p:cNvPr>
              <p:cNvSpPr txBox="1"/>
              <p:nvPr/>
            </p:nvSpPr>
            <p:spPr>
              <a:xfrm>
                <a:off x="3884819" y="5874614"/>
                <a:ext cx="1612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1-</a:t>
                </a:r>
                <a:r>
                  <a:rPr lang="el-GR" altLang="zh-CN" b="1" dirty="0"/>
                  <a:t>α </a:t>
                </a:r>
                <a:r>
                  <a:rPr lang="zh-CN" altLang="en-US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𝒔𝒆𝒂𝒓𝒄𝒉</m:t>
                        </m:r>
                      </m:sub>
                    </m:sSub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0952721-AFBF-4C4C-86C7-C2EC29642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819" y="5874614"/>
                <a:ext cx="1612870" cy="369332"/>
              </a:xfrm>
              <a:prstGeom prst="rect">
                <a:avLst/>
              </a:prstGeom>
              <a:blipFill>
                <a:blip r:embed="rId8"/>
                <a:stretch>
                  <a:fillRect l="-301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13C9D66F-D768-4EB4-BDF9-3CC0818459AA}"/>
              </a:ext>
            </a:extLst>
          </p:cNvPr>
          <p:cNvSpPr txBox="1"/>
          <p:nvPr/>
        </p:nvSpPr>
        <p:spPr>
          <a:xfrm>
            <a:off x="3249029" y="3380642"/>
            <a:ext cx="113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，</a:t>
            </a:r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54E9EA6-8580-4B43-BC15-651CABABF055}"/>
              </a:ext>
            </a:extLst>
          </p:cNvPr>
          <p:cNvSpPr txBox="1"/>
          <p:nvPr/>
        </p:nvSpPr>
        <p:spPr>
          <a:xfrm>
            <a:off x="1518354" y="1264356"/>
            <a:ext cx="61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+1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F244047-6009-446F-BC5E-42374E666FEB}"/>
              </a:ext>
            </a:extLst>
          </p:cNvPr>
          <p:cNvSpPr txBox="1"/>
          <p:nvPr/>
        </p:nvSpPr>
        <p:spPr>
          <a:xfrm>
            <a:off x="7402385" y="6120987"/>
            <a:ext cx="61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+1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783BEF2-4B51-40D7-B1E3-C3108356DABA}"/>
              </a:ext>
            </a:extLst>
          </p:cNvPr>
          <p:cNvSpPr txBox="1"/>
          <p:nvPr/>
        </p:nvSpPr>
        <p:spPr>
          <a:xfrm>
            <a:off x="1958622" y="6182694"/>
            <a:ext cx="61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+10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A3D5BE5-10D3-43EA-96AC-687E9B94BCD1}"/>
              </a:ext>
            </a:extLst>
          </p:cNvPr>
          <p:cNvSpPr txBox="1"/>
          <p:nvPr/>
        </p:nvSpPr>
        <p:spPr>
          <a:xfrm>
            <a:off x="4200896" y="6273584"/>
            <a:ext cx="61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+10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B75E5FB-0C9F-4FD9-B8FD-EAF11B534619}"/>
              </a:ext>
            </a:extLst>
          </p:cNvPr>
          <p:cNvSpPr txBox="1"/>
          <p:nvPr/>
        </p:nvSpPr>
        <p:spPr>
          <a:xfrm>
            <a:off x="8280482" y="2135478"/>
            <a:ext cx="61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+10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6A3F761-A51A-4143-BE04-B4789BC80815}"/>
              </a:ext>
            </a:extLst>
          </p:cNvPr>
          <p:cNvSpPr txBox="1"/>
          <p:nvPr/>
        </p:nvSpPr>
        <p:spPr>
          <a:xfrm>
            <a:off x="4038947" y="2070942"/>
            <a:ext cx="61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-20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85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 animBg="1"/>
      <p:bldP spid="7" grpId="0" animBg="1"/>
      <p:bldP spid="8" grpId="0" animBg="1"/>
      <p:bldP spid="9" grpId="0" animBg="1"/>
      <p:bldP spid="15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2ECAF-689D-464A-A2E1-83CB85FC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智能体与环境的交互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马尔可夫过程（</a:t>
            </a:r>
            <a:r>
              <a:rPr lang="en-US" altLang="zh-CN" sz="3200" dirty="0"/>
              <a:t> MDP </a:t>
            </a:r>
            <a:r>
              <a:rPr lang="zh-CN" altLang="en-US" sz="3200" dirty="0"/>
              <a:t>）的符号描述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扫地机器人的</a:t>
            </a:r>
            <a:r>
              <a:rPr lang="en-US" altLang="zh-CN" sz="3200" dirty="0"/>
              <a:t>MDP</a:t>
            </a:r>
          </a:p>
          <a:p>
            <a:endParaRPr lang="en-US" altLang="zh-CN" sz="3200" dirty="0"/>
          </a:p>
          <a:p>
            <a:pPr lvl="1"/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645841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822</TotalTime>
  <Words>459</Words>
  <Application>Microsoft Office PowerPoint</Application>
  <PresentationFormat>宽屏</PresentationFormat>
  <Paragraphs>125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等线</vt:lpstr>
      <vt:lpstr>等线 Light</vt:lpstr>
      <vt:lpstr>楷体</vt:lpstr>
      <vt:lpstr>Arial</vt:lpstr>
      <vt:lpstr>Calibri</vt:lpstr>
      <vt:lpstr>Calibri Light</vt:lpstr>
      <vt:lpstr>Cambria Math</vt:lpstr>
      <vt:lpstr>Wingdings 2</vt:lpstr>
      <vt:lpstr>HDOfficeLightV0</vt:lpstr>
      <vt:lpstr>Office 主题​​</vt:lpstr>
      <vt:lpstr>强化学习基础 3.马尔可夫决策过程(MDP) 3.1 智能体-环境接口</vt:lpstr>
      <vt:lpstr>学习内容</vt:lpstr>
      <vt:lpstr>选择不同，未来的奖励也不一样</vt:lpstr>
      <vt:lpstr>MDP:智能体与环境的交互模型</vt:lpstr>
      <vt:lpstr>扫地机器人状态-奖励表</vt:lpstr>
      <vt:lpstr>扫地机器人的MDP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强化学习基础 第一节</dc:title>
  <dc:creator>wu</dc:creator>
  <cp:lastModifiedBy>wu</cp:lastModifiedBy>
  <cp:revision>326</cp:revision>
  <dcterms:created xsi:type="dcterms:W3CDTF">2020-03-15T08:43:03Z</dcterms:created>
  <dcterms:modified xsi:type="dcterms:W3CDTF">2020-06-04T06:13:58Z</dcterms:modified>
</cp:coreProperties>
</file>