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78" r:id="rId4"/>
    <p:sldId id="277" r:id="rId5"/>
    <p:sldId id="274" r:id="rId6"/>
    <p:sldId id="280" r:id="rId7"/>
    <p:sldId id="279" r:id="rId8"/>
    <p:sldId id="281" r:id="rId9"/>
    <p:sldId id="282" r:id="rId10"/>
    <p:sldId id="26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780" autoAdjust="0"/>
  </p:normalViewPr>
  <p:slideViewPr>
    <p:cSldViewPr snapToGrid="0">
      <p:cViewPr varScale="1">
        <p:scale>
          <a:sx n="58" d="100"/>
          <a:sy n="58" d="100"/>
        </p:scale>
        <p:origin x="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BBB67-C3E4-4D0F-830A-E9B669A9D367}" type="datetimeFigureOut">
              <a:rPr lang="zh-CN" altLang="en-US" smtClean="0"/>
              <a:t>2020/6/4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3A04B-7322-49A4-BF02-FC1A81E6BC64}" type="slidenum">
              <a:rPr lang="zh-CN" altLang="en-US" smtClean="0"/>
              <a:t>‹#›</a:t>
            </a:fld>
            <a:endParaRPr lang="zh-CN" altLang="en-US"/>
          </a:p>
        </p:txBody>
      </p:sp>
    </p:spTree>
    <p:extLst>
      <p:ext uri="{BB962C8B-B14F-4D97-AF65-F5344CB8AC3E}">
        <p14:creationId xmlns:p14="http://schemas.microsoft.com/office/powerpoint/2010/main" val="268377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1</a:t>
            </a:fld>
            <a:endParaRPr lang="zh-CN" altLang="en-US"/>
          </a:p>
        </p:txBody>
      </p:sp>
    </p:spTree>
    <p:extLst>
      <p:ext uri="{BB962C8B-B14F-4D97-AF65-F5344CB8AC3E}">
        <p14:creationId xmlns:p14="http://schemas.microsoft.com/office/powerpoint/2010/main" val="3358033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10</a:t>
            </a:fld>
            <a:endParaRPr lang="zh-CN" altLang="en-US"/>
          </a:p>
        </p:txBody>
      </p:sp>
    </p:spTree>
    <p:extLst>
      <p:ext uri="{BB962C8B-B14F-4D97-AF65-F5344CB8AC3E}">
        <p14:creationId xmlns:p14="http://schemas.microsoft.com/office/powerpoint/2010/main" val="78227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2</a:t>
            </a:fld>
            <a:endParaRPr lang="zh-CN" altLang="en-US"/>
          </a:p>
        </p:txBody>
      </p:sp>
    </p:spTree>
    <p:extLst>
      <p:ext uri="{BB962C8B-B14F-4D97-AF65-F5344CB8AC3E}">
        <p14:creationId xmlns:p14="http://schemas.microsoft.com/office/powerpoint/2010/main" val="54048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3</a:t>
            </a:fld>
            <a:endParaRPr lang="zh-CN" altLang="en-US"/>
          </a:p>
        </p:txBody>
      </p:sp>
    </p:spTree>
    <p:extLst>
      <p:ext uri="{BB962C8B-B14F-4D97-AF65-F5344CB8AC3E}">
        <p14:creationId xmlns:p14="http://schemas.microsoft.com/office/powerpoint/2010/main" val="30946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4</a:t>
            </a:fld>
            <a:endParaRPr lang="zh-CN" altLang="en-US"/>
          </a:p>
        </p:txBody>
      </p:sp>
    </p:spTree>
    <p:extLst>
      <p:ext uri="{BB962C8B-B14F-4D97-AF65-F5344CB8AC3E}">
        <p14:creationId xmlns:p14="http://schemas.microsoft.com/office/powerpoint/2010/main" val="105223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5</a:t>
            </a:fld>
            <a:endParaRPr lang="zh-CN" altLang="en-US"/>
          </a:p>
        </p:txBody>
      </p:sp>
    </p:spTree>
    <p:extLst>
      <p:ext uri="{BB962C8B-B14F-4D97-AF65-F5344CB8AC3E}">
        <p14:creationId xmlns:p14="http://schemas.microsoft.com/office/powerpoint/2010/main" val="1929799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6</a:t>
            </a:fld>
            <a:endParaRPr lang="zh-CN" altLang="en-US"/>
          </a:p>
        </p:txBody>
      </p:sp>
    </p:spTree>
    <p:extLst>
      <p:ext uri="{BB962C8B-B14F-4D97-AF65-F5344CB8AC3E}">
        <p14:creationId xmlns:p14="http://schemas.microsoft.com/office/powerpoint/2010/main" val="54984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现在，我们可能对无限序列求和。此收益可能不是有限的。那么我们如何修改这个总和以使其始终是有限的呢？一种解决方案是通过称为折扣因子的一个系数</a:t>
                </a:r>
                <a:r>
                  <a:rPr lang="en-US" altLang="zh-CN" dirty="0"/>
                  <a:t>Gamma</a:t>
                </a:r>
                <a:r>
                  <a:rPr lang="zh-CN" altLang="en-US" dirty="0"/>
                  <a:t>对未来的收益进行打折操作。伽玛必须小于一且大于等于</a:t>
                </a:r>
                <a:r>
                  <a:rPr lang="en-US" altLang="zh-CN" dirty="0"/>
                  <a:t>0</a:t>
                </a:r>
                <a:r>
                  <a:rPr lang="zh-CN" altLang="en-US" dirty="0"/>
                  <a:t>。</a:t>
                </a:r>
              </a:p>
              <a:p>
                <a:r>
                  <a:rPr lang="zh-CN" altLang="en-US" dirty="0"/>
                  <a:t>然后可以修改公式以包括折扣。折扣因子对收益的影响很简单，立即获得的收益对收益的贡献更大。奖励给远方的贡献较小，因为它们乘以</a:t>
                </a:r>
                <a:r>
                  <a:rPr lang="en-US" altLang="zh-CN" dirty="0"/>
                  <a:t>Gamma</a:t>
                </a:r>
                <a:r>
                  <a:rPr lang="zh-CN" altLang="en-US" dirty="0"/>
                  <a:t>会逐渐提高</a:t>
                </a:r>
                <a:r>
                  <a:rPr lang="en-US" altLang="zh-CN" dirty="0"/>
                  <a:t>k</a:t>
                </a:r>
                <a:r>
                  <a:rPr lang="zh-CN" altLang="en-US" dirty="0"/>
                  <a:t>的幂。直观上，今天的一元对一个人来说比以后的一元更有价值。我们可以简明地将此和写为该表达式，可以保证它是有限的。怎么证明它有限呢？</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rPr>
                  <a:t>当</a:t>
                </a:r>
                <a:r>
                  <a:rPr lang="zh-CN" altLang="en-US" sz="1200" b="1" i="0">
                    <a:solidFill>
                      <a:srgbClr val="FF0000"/>
                    </a:solidFill>
                    <a:latin typeface="Cambria Math" panose="02040503050406030204" pitchFamily="18" charset="0"/>
                  </a:rPr>
                  <a:t>𝜸</a:t>
                </a:r>
                <a:r>
                  <a:rPr lang="en-US" altLang="zh-CN" sz="1200" b="1" i="0">
                    <a:solidFill>
                      <a:srgbClr val="FF0000"/>
                    </a:solidFill>
                    <a:latin typeface="Cambria Math" panose="02040503050406030204" pitchFamily="18" charset="0"/>
                  </a:rPr>
                  <a:t> =</a:t>
                </a:r>
                <a:r>
                  <a:rPr lang="en-US" altLang="zh-CN" sz="1200" dirty="0"/>
                  <a:t> </a:t>
                </a:r>
                <a:r>
                  <a:rPr lang="en-US" altLang="zh-CN" sz="1200" dirty="0">
                    <a:solidFill>
                      <a:srgbClr val="FF0000"/>
                    </a:solidFill>
                  </a:rPr>
                  <a:t>0</a:t>
                </a:r>
                <a:r>
                  <a:rPr lang="zh-CN" altLang="en-US" sz="1200" dirty="0">
                    <a:solidFill>
                      <a:srgbClr val="FF0000"/>
                    </a:solidFill>
                  </a:rPr>
                  <a:t>，</a:t>
                </a:r>
                <a:r>
                  <a:rPr lang="zh-CN" altLang="en-US" sz="1200" b="1" i="0">
                    <a:latin typeface="Cambria Math" panose="02040503050406030204" pitchFamily="18" charset="0"/>
                  </a:rPr>
                  <a:t>𝑮_𝒕</a:t>
                </a:r>
                <a:r>
                  <a:rPr lang="zh-CN" altLang="en-US" sz="1200" dirty="0">
                    <a:solidFill>
                      <a:srgbClr val="FF0000"/>
                    </a:solidFill>
                  </a:rPr>
                  <a:t> </a:t>
                </a:r>
                <a:r>
                  <a:rPr lang="en-US" altLang="zh-CN" sz="1200" dirty="0">
                    <a:solidFill>
                      <a:srgbClr val="FF0000"/>
                    </a:solidFill>
                  </a:rPr>
                  <a:t>= </a:t>
                </a:r>
                <a:r>
                  <a:rPr lang="zh-CN" altLang="en-US" sz="1200" b="1" i="0">
                    <a:latin typeface="Cambria Math" panose="02040503050406030204" pitchFamily="18" charset="0"/>
                  </a:rPr>
                  <a:t>𝑹_(𝒕+𝟏)</a:t>
                </a:r>
                <a:r>
                  <a:rPr lang="zh-CN" altLang="en-US" sz="1200" dirty="0">
                    <a:solidFill>
                      <a:srgbClr val="FF0000"/>
                    </a:solidFill>
                  </a:rPr>
                  <a:t> ，就是不考虑远期目标收益。</a:t>
                </a:r>
              </a:p>
              <a:p>
                <a:endParaRPr lang="en-US" altLang="zh-CN" dirty="0"/>
              </a:p>
            </p:txBody>
          </p:sp>
        </mc:Fallback>
      </mc:AlternateContent>
      <p:sp>
        <p:nvSpPr>
          <p:cNvPr id="4" name="灯片编号占位符 3"/>
          <p:cNvSpPr>
            <a:spLocks noGrp="1"/>
          </p:cNvSpPr>
          <p:nvPr>
            <p:ph type="sldNum" sz="quarter" idx="5"/>
          </p:nvPr>
        </p:nvSpPr>
        <p:spPr/>
        <p:txBody>
          <a:bodyPr/>
          <a:lstStyle/>
          <a:p>
            <a:fld id="{2263A04B-7322-49A4-BF02-FC1A81E6BC64}" type="slidenum">
              <a:rPr lang="zh-CN" altLang="en-US" smtClean="0"/>
              <a:t>7</a:t>
            </a:fld>
            <a:endParaRPr lang="zh-CN" altLang="en-US"/>
          </a:p>
        </p:txBody>
      </p:sp>
    </p:spTree>
    <p:extLst>
      <p:ext uri="{BB962C8B-B14F-4D97-AF65-F5344CB8AC3E}">
        <p14:creationId xmlns:p14="http://schemas.microsoft.com/office/powerpoint/2010/main" val="3424470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8</a:t>
            </a:fld>
            <a:endParaRPr lang="zh-CN" altLang="en-US"/>
          </a:p>
        </p:txBody>
      </p:sp>
    </p:spTree>
    <p:extLst>
      <p:ext uri="{BB962C8B-B14F-4D97-AF65-F5344CB8AC3E}">
        <p14:creationId xmlns:p14="http://schemas.microsoft.com/office/powerpoint/2010/main" val="2760199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9</a:t>
            </a:fld>
            <a:endParaRPr lang="zh-CN" altLang="en-US"/>
          </a:p>
        </p:txBody>
      </p:sp>
    </p:spTree>
    <p:extLst>
      <p:ext uri="{BB962C8B-B14F-4D97-AF65-F5344CB8AC3E}">
        <p14:creationId xmlns:p14="http://schemas.microsoft.com/office/powerpoint/2010/main" val="90659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6A0FA-6148-4117-B975-6A1E65C2CC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E48F53-CC5E-4F78-B28E-AF43CDA2D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47F75B-7805-4033-893C-64FD839C8834}"/>
              </a:ext>
            </a:extLst>
          </p:cNvPr>
          <p:cNvSpPr>
            <a:spLocks noGrp="1"/>
          </p:cNvSpPr>
          <p:nvPr>
            <p:ph type="dt" sz="half" idx="10"/>
          </p:nvPr>
        </p:nvSpPr>
        <p:spPr/>
        <p:txBody>
          <a:bodyPr/>
          <a:lstStyle/>
          <a:p>
            <a:fld id="{B4287DEC-C99D-41E8-8C68-24D5A3135997}"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07C4CFD6-8A15-4DA8-B6C1-8B25B5D2F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64E535-D781-4C7F-B188-1B7882DD8812}"/>
              </a:ext>
            </a:extLst>
          </p:cNvPr>
          <p:cNvSpPr>
            <a:spLocks noGrp="1"/>
          </p:cNvSpPr>
          <p:nvPr>
            <p:ph type="sldNum" sz="quarter" idx="12"/>
          </p:nvPr>
        </p:nvSpPr>
        <p:spPr/>
        <p:txBody>
          <a:body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37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8576-8DEF-4092-96C3-78F877CDD8B6}"/>
              </a:ext>
            </a:extLst>
          </p:cNvPr>
          <p:cNvSpPr>
            <a:spLocks noGrp="1"/>
          </p:cNvSpPr>
          <p:nvPr>
            <p:ph type="title"/>
          </p:nvPr>
        </p:nvSpPr>
        <p:spPr/>
        <p:txBody>
          <a:bodyPr/>
          <a:lstStyle>
            <a:lvl1pPr>
              <a:defRPr>
                <a:latin typeface=" 楷体"/>
                <a:ea typeface="楷体" panose="02010609060101010101" pitchFamily="49"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57941AC-6D72-4F50-B4BE-8BE255357F38}"/>
              </a:ext>
            </a:extLst>
          </p:cNvPr>
          <p:cNvSpPr>
            <a:spLocks noGrp="1"/>
          </p:cNvSpPr>
          <p:nvPr>
            <p:ph idx="1"/>
          </p:nvPr>
        </p:nvSpPr>
        <p:spPr/>
        <p:txBody>
          <a:bodyPr/>
          <a:lstStyle>
            <a:lvl1pPr>
              <a:defRPr>
                <a:latin typeface=" 楷体"/>
                <a:ea typeface="楷体" panose="02010609060101010101" pitchFamily="49" charset="-122"/>
              </a:defRPr>
            </a:lvl1pPr>
            <a:lvl2pPr>
              <a:defRPr>
                <a:latin typeface=" 楷体"/>
                <a:ea typeface="楷体" panose="02010609060101010101" pitchFamily="49" charset="-122"/>
              </a:defRPr>
            </a:lvl2pPr>
            <a:lvl3pPr>
              <a:defRPr>
                <a:latin typeface=" 楷体"/>
                <a:ea typeface="楷体" panose="02010609060101010101" pitchFamily="49" charset="-122"/>
              </a:defRPr>
            </a:lvl3pPr>
            <a:lvl4pPr>
              <a:defRPr>
                <a:latin typeface=" 楷体"/>
                <a:ea typeface="楷体" panose="02010609060101010101" pitchFamily="49" charset="-122"/>
              </a:defRPr>
            </a:lvl4pPr>
            <a:lvl5pPr>
              <a:defRPr>
                <a:latin typeface=" 楷体"/>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9D85F0-F691-4C6F-9A02-827197004AC3}"/>
              </a:ext>
            </a:extLst>
          </p:cNvPr>
          <p:cNvSpPr>
            <a:spLocks noGrp="1"/>
          </p:cNvSpPr>
          <p:nvPr>
            <p:ph type="dt" sz="half" idx="10"/>
          </p:nvPr>
        </p:nvSpPr>
        <p:spPr/>
        <p:txBody>
          <a:bodyPr/>
          <a:lstStyle>
            <a:lvl1pPr>
              <a:defRPr>
                <a:latin typeface=" 楷体"/>
                <a:ea typeface="楷体" panose="02010609060101010101" pitchFamily="49" charset="-122"/>
              </a:defRPr>
            </a:lvl1pPr>
          </a:lstStyle>
          <a:p>
            <a:fld id="{B4287DEC-C99D-41E8-8C68-24D5A3135997}" type="datetimeFigureOut">
              <a:rPr lang="zh-CN" altLang="en-US" smtClean="0"/>
              <a:pPr/>
              <a:t>2020/6/4</a:t>
            </a:fld>
            <a:endParaRPr lang="zh-CN" altLang="en-US"/>
          </a:p>
        </p:txBody>
      </p:sp>
      <p:sp>
        <p:nvSpPr>
          <p:cNvPr id="5" name="页脚占位符 4">
            <a:extLst>
              <a:ext uri="{FF2B5EF4-FFF2-40B4-BE49-F238E27FC236}">
                <a16:creationId xmlns:a16="http://schemas.microsoft.com/office/drawing/2014/main" id="{A3EE906D-D2B7-4ACA-A277-41897A1F2425}"/>
              </a:ext>
            </a:extLst>
          </p:cNvPr>
          <p:cNvSpPr>
            <a:spLocks noGrp="1"/>
          </p:cNvSpPr>
          <p:nvPr>
            <p:ph type="ftr" sz="quarter" idx="11"/>
          </p:nvPr>
        </p:nvSpPr>
        <p:spPr/>
        <p:txBody>
          <a:bodyPr/>
          <a:lstStyle>
            <a:lvl1pPr>
              <a:defRPr>
                <a:latin typeface=" 楷体"/>
                <a:ea typeface="楷体" panose="02010609060101010101" pitchFamily="49" charset="-122"/>
              </a:defRPr>
            </a:lvl1pPr>
          </a:lstStyle>
          <a:p>
            <a:endParaRPr lang="zh-CN" altLang="en-US"/>
          </a:p>
        </p:txBody>
      </p:sp>
      <p:sp>
        <p:nvSpPr>
          <p:cNvPr id="6" name="灯片编号占位符 5">
            <a:extLst>
              <a:ext uri="{FF2B5EF4-FFF2-40B4-BE49-F238E27FC236}">
                <a16:creationId xmlns:a16="http://schemas.microsoft.com/office/drawing/2014/main" id="{94334866-E51C-43F6-B822-E08A68BB5C69}"/>
              </a:ext>
            </a:extLst>
          </p:cNvPr>
          <p:cNvSpPr>
            <a:spLocks noGrp="1"/>
          </p:cNvSpPr>
          <p:nvPr>
            <p:ph type="sldNum" sz="quarter" idx="12"/>
          </p:nvPr>
        </p:nvSpPr>
        <p:spPr/>
        <p:txBody>
          <a:bodyPr/>
          <a:lstStyle>
            <a:lvl1pPr>
              <a:defRPr>
                <a:latin typeface=" 楷体"/>
                <a:ea typeface="楷体" panose="02010609060101010101" pitchFamily="49" charset="-122"/>
              </a:defRPr>
            </a:lvl1pPr>
          </a:lstStyle>
          <a:p>
            <a:fld id="{F59F49DE-473E-4454-8D92-6877844E2188}" type="slidenum">
              <a:rPr lang="zh-CN" altLang="en-US" smtClean="0"/>
              <a:pPr/>
              <a:t>‹#›</a:t>
            </a:fld>
            <a:endParaRPr lang="zh-CN" altLang="en-US"/>
          </a:p>
        </p:txBody>
      </p:sp>
    </p:spTree>
    <p:extLst>
      <p:ext uri="{BB962C8B-B14F-4D97-AF65-F5344CB8AC3E}">
        <p14:creationId xmlns:p14="http://schemas.microsoft.com/office/powerpoint/2010/main" val="673857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566166-CD34-443B-8783-3A7E6307A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D62ABE-879E-4576-A2A6-EEDDD938E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6A234-0B47-4B1E-B883-4DC8AD9A1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87DEC-C99D-41E8-8C68-24D5A3135997}"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0D6E3E09-5CF0-49CD-91B2-EA3E25625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7F5D99-316F-482E-8AEA-00AE5208D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45190315"/>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15442-6150-4A2F-AA9C-AE6B2DA10A70}"/>
              </a:ext>
            </a:extLst>
          </p:cNvPr>
          <p:cNvSpPr>
            <a:spLocks noGrp="1"/>
          </p:cNvSpPr>
          <p:nvPr>
            <p:ph type="ctrTitle"/>
          </p:nvPr>
        </p:nvSpPr>
        <p:spPr>
          <a:xfrm>
            <a:off x="1524000" y="1864553"/>
            <a:ext cx="9144000" cy="2387600"/>
          </a:xfrm>
        </p:spPr>
        <p:txBody>
          <a:bodyPr>
            <a:normAutofit fontScale="90000"/>
          </a:bodyPr>
          <a:lstStyle/>
          <a:p>
            <a:pPr>
              <a:lnSpc>
                <a:spcPct val="150000"/>
              </a:lnSpc>
            </a:pPr>
            <a:r>
              <a:rPr lang="zh-CN" altLang="en-US" dirty="0">
                <a:latin typeface="楷体" panose="02010609060101010101" pitchFamily="49" charset="-122"/>
                <a:ea typeface="楷体" panose="02010609060101010101" pitchFamily="49" charset="-122"/>
              </a:rPr>
              <a:t>强化学习基础</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马尔可夫决策过程</a:t>
            </a:r>
            <a:r>
              <a:rPr lang="en-US" altLang="zh-CN" dirty="0">
                <a:latin typeface="楷体" panose="02010609060101010101" pitchFamily="49" charset="-122"/>
                <a:ea typeface="楷体" panose="02010609060101010101" pitchFamily="49" charset="-122"/>
              </a:rPr>
              <a:t>(MDP)</a:t>
            </a:r>
            <a:br>
              <a:rPr lang="en-US" altLang="zh-CN" dirty="0">
                <a:latin typeface="楷体" panose="02010609060101010101" pitchFamily="49" charset="-122"/>
                <a:ea typeface="楷体" panose="02010609060101010101" pitchFamily="49" charset="-122"/>
              </a:rPr>
            </a:br>
            <a:r>
              <a:rPr lang="en-US" altLang="zh-CN" sz="5400" dirty="0">
                <a:solidFill>
                  <a:srgbClr val="00B0F0"/>
                </a:solidFill>
                <a:latin typeface="楷体" panose="02010609060101010101" pitchFamily="49" charset="-122"/>
                <a:ea typeface="楷体" panose="02010609060101010101" pitchFamily="49" charset="-122"/>
              </a:rPr>
              <a:t>3.2 </a:t>
            </a:r>
            <a:r>
              <a:rPr lang="zh-CN" altLang="en-US" sz="5400" dirty="0">
                <a:solidFill>
                  <a:srgbClr val="00B0F0"/>
                </a:solidFill>
                <a:latin typeface="楷体" panose="02010609060101010101" pitchFamily="49" charset="-122"/>
                <a:ea typeface="楷体" panose="02010609060101010101" pitchFamily="49" charset="-122"/>
              </a:rPr>
              <a:t>目标收益和动作序列</a:t>
            </a:r>
            <a:endParaRPr lang="zh-CN" altLang="en-US" dirty="0">
              <a:solidFill>
                <a:srgbClr val="00B0F0"/>
              </a:solidFill>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9D152726-6704-4CE5-A36D-C471596E4EC6}"/>
              </a:ext>
            </a:extLst>
          </p:cNvPr>
          <p:cNvSpPr>
            <a:spLocks noGrp="1"/>
          </p:cNvSpPr>
          <p:nvPr>
            <p:ph type="subTitle" idx="1"/>
          </p:nvPr>
        </p:nvSpPr>
        <p:spPr>
          <a:xfrm>
            <a:off x="1524000" y="4657049"/>
            <a:ext cx="9144000" cy="1655762"/>
          </a:xfrm>
        </p:spPr>
        <p:txBody>
          <a:bodyPr/>
          <a:lstStyle/>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吴贺俊</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中山大学</a:t>
            </a:r>
          </a:p>
        </p:txBody>
      </p:sp>
    </p:spTree>
    <p:extLst>
      <p:ext uri="{BB962C8B-B14F-4D97-AF65-F5344CB8AC3E}">
        <p14:creationId xmlns:p14="http://schemas.microsoft.com/office/powerpoint/2010/main" val="77459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D5A00-D605-4BB6-99D8-3A9ED55DC26A}"/>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66A2ECAF-689D-464A-A2E1-83CB85FCA62C}"/>
              </a:ext>
            </a:extLst>
          </p:cNvPr>
          <p:cNvSpPr>
            <a:spLocks noGrp="1"/>
          </p:cNvSpPr>
          <p:nvPr>
            <p:ph idx="1"/>
          </p:nvPr>
        </p:nvSpPr>
        <p:spPr/>
        <p:txBody>
          <a:bodyPr>
            <a:normAutofit/>
          </a:bodyPr>
          <a:lstStyle/>
          <a:p>
            <a:endParaRPr lang="en-US" altLang="zh-CN" sz="3200" dirty="0"/>
          </a:p>
          <a:p>
            <a:pPr lvl="1"/>
            <a:endParaRPr lang="zh-CN" altLang="en-US" sz="2800" dirty="0"/>
          </a:p>
        </p:txBody>
      </p:sp>
      <p:sp>
        <p:nvSpPr>
          <p:cNvPr id="4" name="内容占位符 2">
            <a:extLst>
              <a:ext uri="{FF2B5EF4-FFF2-40B4-BE49-F238E27FC236}">
                <a16:creationId xmlns:a16="http://schemas.microsoft.com/office/drawing/2014/main" id="{A167253E-2FEB-4243-BBBD-E913AD806F1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 楷体"/>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 楷体"/>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 楷体"/>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有终止态的完整动作集</a:t>
            </a:r>
            <a:endParaRPr lang="en-US" altLang="zh-CN" dirty="0"/>
          </a:p>
          <a:p>
            <a:endParaRPr lang="en-US" altLang="zh-CN" dirty="0"/>
          </a:p>
          <a:p>
            <a:r>
              <a:rPr lang="zh-CN" altLang="en-US" dirty="0"/>
              <a:t>无终止态的连续动作</a:t>
            </a:r>
            <a:endParaRPr lang="en-US" altLang="zh-CN" dirty="0"/>
          </a:p>
          <a:p>
            <a:endParaRPr lang="en-US" altLang="zh-CN" dirty="0"/>
          </a:p>
          <a:p>
            <a:r>
              <a:rPr lang="zh-CN" altLang="en-US" dirty="0"/>
              <a:t>通用的目标收益公式和递归计算</a:t>
            </a:r>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80645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BCCAC-61BD-4AD6-A891-22491C87BCB8}"/>
              </a:ext>
            </a:extLst>
          </p:cNvPr>
          <p:cNvSpPr>
            <a:spLocks noGrp="1"/>
          </p:cNvSpPr>
          <p:nvPr>
            <p:ph type="title"/>
          </p:nvPr>
        </p:nvSpPr>
        <p:spPr/>
        <p:txBody>
          <a:bodyPr/>
          <a:lstStyle/>
          <a:p>
            <a:r>
              <a:rPr lang="zh-CN" altLang="en-US" dirty="0"/>
              <a:t>学习内容</a:t>
            </a:r>
          </a:p>
        </p:txBody>
      </p:sp>
      <p:sp>
        <p:nvSpPr>
          <p:cNvPr id="3" name="内容占位符 2">
            <a:extLst>
              <a:ext uri="{FF2B5EF4-FFF2-40B4-BE49-F238E27FC236}">
                <a16:creationId xmlns:a16="http://schemas.microsoft.com/office/drawing/2014/main" id="{A9B99C52-ED26-40F8-87AE-8C0C878129A7}"/>
              </a:ext>
            </a:extLst>
          </p:cNvPr>
          <p:cNvSpPr>
            <a:spLocks noGrp="1"/>
          </p:cNvSpPr>
          <p:nvPr>
            <p:ph idx="1"/>
          </p:nvPr>
        </p:nvSpPr>
        <p:spPr/>
        <p:txBody>
          <a:bodyPr/>
          <a:lstStyle/>
          <a:p>
            <a:r>
              <a:rPr lang="zh-CN" altLang="en-US" dirty="0"/>
              <a:t>理解动作序列集</a:t>
            </a:r>
            <a:endParaRPr lang="en-US" altLang="zh-CN" dirty="0"/>
          </a:p>
          <a:p>
            <a:endParaRPr lang="en-US" altLang="zh-CN" dirty="0"/>
          </a:p>
          <a:p>
            <a:r>
              <a:rPr lang="zh-CN" altLang="en-US" dirty="0"/>
              <a:t>理解连续动作</a:t>
            </a:r>
            <a:endParaRPr lang="en-US" altLang="zh-CN" dirty="0"/>
          </a:p>
          <a:p>
            <a:endParaRPr lang="en-US" altLang="zh-CN" dirty="0"/>
          </a:p>
          <a:p>
            <a:r>
              <a:rPr lang="zh-CN" altLang="en-US" dirty="0"/>
              <a:t>掌握目标收益概念和它的计算方法</a:t>
            </a:r>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42293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268E3-6690-4165-9E4D-568C7DDA430D}"/>
              </a:ext>
            </a:extLst>
          </p:cNvPr>
          <p:cNvSpPr>
            <a:spLocks noGrp="1"/>
          </p:cNvSpPr>
          <p:nvPr>
            <p:ph type="title"/>
          </p:nvPr>
        </p:nvSpPr>
        <p:spPr/>
        <p:txBody>
          <a:bodyPr/>
          <a:lstStyle/>
          <a:p>
            <a:r>
              <a:rPr lang="zh-CN" altLang="en-US" dirty="0"/>
              <a:t>鲁滨逊破网打鱼问题</a:t>
            </a:r>
          </a:p>
        </p:txBody>
      </p:sp>
      <p:sp>
        <p:nvSpPr>
          <p:cNvPr id="3" name="内容占位符 2">
            <a:extLst>
              <a:ext uri="{FF2B5EF4-FFF2-40B4-BE49-F238E27FC236}">
                <a16:creationId xmlns:a16="http://schemas.microsoft.com/office/drawing/2014/main" id="{2B1A28B3-1A8E-44F1-B2B1-58DB6F065A1E}"/>
              </a:ext>
            </a:extLst>
          </p:cNvPr>
          <p:cNvSpPr>
            <a:spLocks noGrp="1"/>
          </p:cNvSpPr>
          <p:nvPr>
            <p:ph idx="1"/>
          </p:nvPr>
        </p:nvSpPr>
        <p:spPr/>
        <p:txBody>
          <a:bodyPr/>
          <a:lstStyle/>
          <a:p>
            <a:pPr marL="0" indent="0">
              <a:buNone/>
            </a:pPr>
            <a:r>
              <a:rPr lang="zh-CN" altLang="en-US" sz="3200" dirty="0">
                <a:solidFill>
                  <a:srgbClr val="0070C0"/>
                </a:solidFill>
              </a:rPr>
              <a:t>是忍饥挨饿用两天补好网再去打鱼，吃剩的晾鱼干？</a:t>
            </a:r>
            <a:endParaRPr lang="en-US" altLang="zh-CN" sz="3200" dirty="0">
              <a:solidFill>
                <a:srgbClr val="0070C0"/>
              </a:solidFill>
            </a:endParaRPr>
          </a:p>
          <a:p>
            <a:pPr marL="457200" lvl="1" indent="0">
              <a:buNone/>
            </a:pPr>
            <a:r>
              <a:rPr lang="en-US" altLang="zh-CN" sz="2800" dirty="0">
                <a:solidFill>
                  <a:srgbClr val="0070C0"/>
                </a:solidFill>
              </a:rPr>
              <a:t>---</a:t>
            </a:r>
            <a:r>
              <a:rPr lang="zh-CN" altLang="en-US" sz="2800" dirty="0">
                <a:solidFill>
                  <a:srgbClr val="0070C0"/>
                </a:solidFill>
              </a:rPr>
              <a:t>近期奖励很低，因为挨饿两天</a:t>
            </a:r>
            <a:endParaRPr lang="en-US" altLang="zh-CN" sz="2800" dirty="0">
              <a:solidFill>
                <a:srgbClr val="0070C0"/>
              </a:solidFill>
            </a:endParaRPr>
          </a:p>
          <a:p>
            <a:pPr marL="0" indent="0">
              <a:buNone/>
            </a:pPr>
            <a:endParaRPr lang="en-US" altLang="zh-CN" dirty="0"/>
          </a:p>
          <a:p>
            <a:pPr marL="0" indent="0">
              <a:buNone/>
            </a:pPr>
            <a:r>
              <a:rPr lang="zh-CN" altLang="en-US" sz="3200" dirty="0">
                <a:solidFill>
                  <a:srgbClr val="00B0F0"/>
                </a:solidFill>
              </a:rPr>
              <a:t>还是用破网先打一天鱼，每天半夜回来只打到两条鱼，吃饱睡觉，第二天接着用破网打鱼？</a:t>
            </a:r>
            <a:endParaRPr lang="en-US" altLang="zh-CN" sz="3200" dirty="0">
              <a:solidFill>
                <a:srgbClr val="00B0F0"/>
              </a:solidFill>
            </a:endParaRPr>
          </a:p>
          <a:p>
            <a:pPr marL="457200" lvl="1" indent="0">
              <a:buNone/>
            </a:pPr>
            <a:r>
              <a:rPr lang="en-US" altLang="zh-CN" sz="2800" dirty="0">
                <a:solidFill>
                  <a:srgbClr val="00B0F0"/>
                </a:solidFill>
              </a:rPr>
              <a:t>---</a:t>
            </a:r>
            <a:r>
              <a:rPr lang="zh-CN" altLang="en-US" sz="2800" dirty="0">
                <a:solidFill>
                  <a:srgbClr val="00B0F0"/>
                </a:solidFill>
              </a:rPr>
              <a:t>近期奖励较高，因为当天有鱼吃</a:t>
            </a:r>
            <a:endParaRPr lang="en-US" altLang="zh-CN" sz="2800" dirty="0">
              <a:solidFill>
                <a:srgbClr val="00B0F0"/>
              </a:solidFill>
            </a:endParaRPr>
          </a:p>
          <a:p>
            <a:endParaRPr lang="en-US" altLang="zh-CN" dirty="0"/>
          </a:p>
          <a:p>
            <a:endParaRPr lang="en-US" altLang="zh-CN" dirty="0"/>
          </a:p>
          <a:p>
            <a:endParaRPr lang="zh-CN" altLang="en-US" dirty="0"/>
          </a:p>
        </p:txBody>
      </p:sp>
      <p:sp>
        <p:nvSpPr>
          <p:cNvPr id="4" name="矩形 3">
            <a:extLst>
              <a:ext uri="{FF2B5EF4-FFF2-40B4-BE49-F238E27FC236}">
                <a16:creationId xmlns:a16="http://schemas.microsoft.com/office/drawing/2014/main" id="{68D51A3A-6A54-4A23-B285-16901786C364}"/>
              </a:ext>
            </a:extLst>
          </p:cNvPr>
          <p:cNvSpPr/>
          <p:nvPr/>
        </p:nvSpPr>
        <p:spPr>
          <a:xfrm>
            <a:off x="1823720" y="5089585"/>
            <a:ext cx="8844280" cy="584775"/>
          </a:xfrm>
          <a:prstGeom prst="rect">
            <a:avLst/>
          </a:prstGeom>
        </p:spPr>
        <p:txBody>
          <a:bodyPr wrap="square">
            <a:spAutoFit/>
          </a:bodyPr>
          <a:lstStyle/>
          <a:p>
            <a:r>
              <a:rPr lang="zh-CN" altLang="en-US" sz="3200" b="1" dirty="0">
                <a:solidFill>
                  <a:srgbClr val="FF0000"/>
                </a:solidFill>
              </a:rPr>
              <a:t>在看到未来的光明后，他决定先补网</a:t>
            </a:r>
            <a:endParaRPr lang="en-US" altLang="zh-CN" sz="3200" b="1" dirty="0">
              <a:solidFill>
                <a:srgbClr val="FF0000"/>
              </a:solidFill>
            </a:endParaRPr>
          </a:p>
        </p:txBody>
      </p:sp>
      <p:pic>
        <p:nvPicPr>
          <p:cNvPr id="8" name="图片 7">
            <a:extLst>
              <a:ext uri="{FF2B5EF4-FFF2-40B4-BE49-F238E27FC236}">
                <a16:creationId xmlns:a16="http://schemas.microsoft.com/office/drawing/2014/main" id="{98D47FCD-A5A6-4D5F-9CD8-6DDA4BC2D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2904" y="2268857"/>
            <a:ext cx="5057775" cy="2857500"/>
          </a:xfrm>
          <a:prstGeom prst="rect">
            <a:avLst/>
          </a:prstGeom>
          <a:ln>
            <a:noFill/>
          </a:ln>
          <a:effectLst>
            <a:outerShdw blurRad="292100" dist="139700" dir="2700000" algn="tl" rotWithShape="0">
              <a:srgbClr val="333333">
                <a:alpha val="65000"/>
              </a:srgbClr>
            </a:outerShdw>
          </a:effectLst>
        </p:spPr>
      </p:pic>
      <p:pic>
        <p:nvPicPr>
          <p:cNvPr id="10" name="图片 9">
            <a:extLst>
              <a:ext uri="{FF2B5EF4-FFF2-40B4-BE49-F238E27FC236}">
                <a16:creationId xmlns:a16="http://schemas.microsoft.com/office/drawing/2014/main" id="{DFBC457E-7AE9-4E6A-AC26-A9DB0FF023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3116" y="87250"/>
            <a:ext cx="2607563" cy="1738375"/>
          </a:xfrm>
          <a:prstGeom prst="rect">
            <a:avLst/>
          </a:prstGeom>
        </p:spPr>
      </p:pic>
    </p:spTree>
    <p:extLst>
      <p:ext uri="{BB962C8B-B14F-4D97-AF65-F5344CB8AC3E}">
        <p14:creationId xmlns:p14="http://schemas.microsoft.com/office/powerpoint/2010/main" val="203267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7" presetClass="emph" presetSubtype="0" fill="remove" nodeType="afterEffect">
                                  <p:stCondLst>
                                    <p:cond delay="0"/>
                                  </p:stCondLst>
                                  <p:childTnLst>
                                    <p:animClr clrSpc="rgb" dir="cw">
                                      <p:cBhvr override="childStyle">
                                        <p:cTn id="10" dur="250" autoRev="1" fill="remove"/>
                                        <p:tgtEl>
                                          <p:spTgt spid="8"/>
                                        </p:tgtEl>
                                        <p:attrNameLst>
                                          <p:attrName>style.color</p:attrName>
                                        </p:attrNameLst>
                                      </p:cBhvr>
                                      <p:to>
                                        <a:schemeClr val="bg1"/>
                                      </p:to>
                                    </p:animClr>
                                    <p:animClr clrSpc="rgb" dir="cw">
                                      <p:cBhvr>
                                        <p:cTn id="11" dur="250" autoRev="1" fill="remove"/>
                                        <p:tgtEl>
                                          <p:spTgt spid="8"/>
                                        </p:tgtEl>
                                        <p:attrNameLst>
                                          <p:attrName>fillcolor</p:attrName>
                                        </p:attrNameLst>
                                      </p:cBhvr>
                                      <p:to>
                                        <a:schemeClr val="bg1"/>
                                      </p:to>
                                    </p:animClr>
                                    <p:set>
                                      <p:cBhvr>
                                        <p:cTn id="12" dur="250" autoRev="1" fill="remove"/>
                                        <p:tgtEl>
                                          <p:spTgt spid="8"/>
                                        </p:tgtEl>
                                        <p:attrNameLst>
                                          <p:attrName>fill.type</p:attrName>
                                        </p:attrNameLst>
                                      </p:cBhvr>
                                      <p:to>
                                        <p:strVal val="solid"/>
                                      </p:to>
                                    </p:set>
                                    <p:set>
                                      <p:cBhvr>
                                        <p:cTn id="13" dur="250" autoRev="1" fill="remove"/>
                                        <p:tgtEl>
                                          <p:spTgt spid="8"/>
                                        </p:tgtEl>
                                        <p:attrNameLst>
                                          <p:attrName>fill.on</p:attrName>
                                        </p:attrNameLst>
                                      </p:cBhvr>
                                      <p:to>
                                        <p:strVal val="true"/>
                                      </p:to>
                                    </p:set>
                                  </p:childTnLst>
                                </p:cTn>
                              </p:par>
                            </p:childTnLst>
                          </p:cTn>
                        </p:par>
                        <p:par>
                          <p:cTn id="14" fill="hold">
                            <p:stCondLst>
                              <p:cond delay="1000"/>
                            </p:stCondLst>
                            <p:childTnLst>
                              <p:par>
                                <p:cTn id="15" presetID="6" presetClass="emph" presetSubtype="0" fill="hold" nodeType="afterEffect">
                                  <p:stCondLst>
                                    <p:cond delay="0"/>
                                  </p:stCondLst>
                                  <p:childTnLst>
                                    <p:animScale>
                                      <p:cBhvr>
                                        <p:cTn id="16" dur="2000" fill="hold"/>
                                        <p:tgtEl>
                                          <p:spTgt spid="8"/>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8"/>
                                        </p:tgtEl>
                                        <p:attrNameLst>
                                          <p:attrName>ppt_x</p:attrName>
                                        </p:attrNameLst>
                                      </p:cBhvr>
                                      <p:tavLst>
                                        <p:tav tm="0">
                                          <p:val>
                                            <p:strVal val="ppt_x"/>
                                          </p:val>
                                        </p:tav>
                                        <p:tav tm="100000">
                                          <p:val>
                                            <p:strVal val="ppt_x"/>
                                          </p:val>
                                        </p:tav>
                                      </p:tavLst>
                                    </p:anim>
                                    <p:anim calcmode="lin" valueType="num">
                                      <p:cBhvr additive="base">
                                        <p:cTn id="21" dur="500"/>
                                        <p:tgtEl>
                                          <p:spTgt spid="8"/>
                                        </p:tgtEl>
                                        <p:attrNameLst>
                                          <p:attrName>ppt_y</p:attrName>
                                        </p:attrNameLst>
                                      </p:cBhvr>
                                      <p:tavLst>
                                        <p:tav tm="0">
                                          <p:val>
                                            <p:strVal val="ppt_y"/>
                                          </p:val>
                                        </p:tav>
                                        <p:tav tm="100000">
                                          <p:val>
                                            <p:strVal val="1+ppt_h/2"/>
                                          </p:val>
                                        </p:tav>
                                      </p:tavLst>
                                    </p:anim>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DFBEF-C7EE-4675-ABAE-12AACFFFB47B}"/>
              </a:ext>
            </a:extLst>
          </p:cNvPr>
          <p:cNvSpPr>
            <a:spLocks noGrp="1"/>
          </p:cNvSpPr>
          <p:nvPr>
            <p:ph type="title"/>
          </p:nvPr>
        </p:nvSpPr>
        <p:spPr/>
        <p:txBody>
          <a:bodyPr/>
          <a:lstStyle/>
          <a:p>
            <a:r>
              <a:rPr lang="zh-CN" altLang="en-US" dirty="0"/>
              <a:t>智能体的目标：获取最高的长期收益</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7169AC-99D8-4D1B-B872-599780BFD2FE}"/>
                  </a:ext>
                </a:extLst>
              </p:cNvPr>
              <p:cNvSpPr>
                <a:spLocks noGrp="1"/>
              </p:cNvSpPr>
              <p:nvPr>
                <p:ph idx="1"/>
              </p:nvPr>
            </p:nvSpPr>
            <p:spPr>
              <a:xfrm>
                <a:off x="1165860" y="2008505"/>
                <a:ext cx="10822940" cy="887095"/>
              </a:xfrm>
            </p:spPr>
            <p:txBody>
              <a:bodyPr>
                <a:normAutofit/>
              </a:bodyPr>
              <a:lstStyle/>
              <a:p>
                <a:pPr marL="0" indent="0">
                  <a:buNone/>
                </a:pPr>
                <a:r>
                  <a:rPr lang="zh-CN" altLang="en-US" sz="3200" dirty="0">
                    <a:solidFill>
                      <a:srgbClr val="0070C0"/>
                    </a:solidFill>
                    <a:latin typeface="Cambria Math" panose="02040503050406030204" pitchFamily="18" charset="0"/>
                  </a:rPr>
                  <a:t>最大化期望收益： </a:t>
                </a:r>
                <a14:m>
                  <m:oMath xmlns:m="http://schemas.openxmlformats.org/officeDocument/2006/math">
                    <m:d>
                      <m:dPr>
                        <m:begChr m:val=""/>
                        <m:endChr m:val="]"/>
                        <m:ctrlPr>
                          <a:rPr lang="zh-CN" altLang="en-US" sz="3200" i="1">
                            <a:solidFill>
                              <a:srgbClr val="0070C0"/>
                            </a:solidFill>
                            <a:latin typeface="Cambria Math" panose="02040503050406030204" pitchFamily="18" charset="0"/>
                          </a:rPr>
                        </m:ctrlPr>
                      </m:dPr>
                      <m:e>
                        <m:r>
                          <a:rPr lang="zh-CN" altLang="en-US" sz="3200">
                            <a:solidFill>
                              <a:srgbClr val="0070C0"/>
                            </a:solidFill>
                            <a:latin typeface="Cambria Math" panose="02040503050406030204" pitchFamily="18" charset="0"/>
                          </a:rPr>
                          <m:t>𝔼</m:t>
                        </m:r>
                        <m:r>
                          <a:rPr lang="zh-CN" altLang="en-US" sz="3200">
                            <a:solidFill>
                              <a:srgbClr val="0070C0"/>
                            </a:solidFill>
                            <a:latin typeface="Cambria Math" panose="02040503050406030204" pitchFamily="18" charset="0"/>
                          </a:rPr>
                          <m:t>[</m:t>
                        </m:r>
                        <m:sSub>
                          <m:sSubPr>
                            <m:ctrlPr>
                              <a:rPr lang="zh-CN" altLang="en-US" sz="3200" i="1">
                                <a:solidFill>
                                  <a:srgbClr val="0070C0"/>
                                </a:solidFill>
                                <a:latin typeface="Cambria Math" panose="02040503050406030204" pitchFamily="18" charset="0"/>
                              </a:rPr>
                            </m:ctrlPr>
                          </m:sSubPr>
                          <m:e>
                            <m:r>
                              <a:rPr lang="zh-CN" altLang="en-US" sz="3200" i="1">
                                <a:solidFill>
                                  <a:srgbClr val="0070C0"/>
                                </a:solidFill>
                                <a:latin typeface="Cambria Math" panose="02040503050406030204" pitchFamily="18" charset="0"/>
                              </a:rPr>
                              <m:t>𝐺</m:t>
                            </m:r>
                          </m:e>
                          <m:sub>
                            <m:r>
                              <a:rPr lang="zh-CN" altLang="en-US" sz="3200" i="1">
                                <a:solidFill>
                                  <a:srgbClr val="0070C0"/>
                                </a:solidFill>
                                <a:latin typeface="Cambria Math" panose="02040503050406030204" pitchFamily="18" charset="0"/>
                              </a:rPr>
                              <m:t>𝑡</m:t>
                            </m:r>
                          </m:sub>
                        </m:sSub>
                        <m:r>
                          <a:rPr lang="zh-CN" altLang="en-US" sz="3200">
                            <a:solidFill>
                              <a:srgbClr val="0070C0"/>
                            </a:solidFill>
                            <a:latin typeface="Cambria Math" panose="02040503050406030204" pitchFamily="18" charset="0"/>
                          </a:rPr>
                          <m:t>]=</m:t>
                        </m:r>
                        <m:r>
                          <a:rPr lang="zh-CN" altLang="en-US" sz="3200">
                            <a:solidFill>
                              <a:srgbClr val="0070C0"/>
                            </a:solidFill>
                            <a:latin typeface="Cambria Math" panose="02040503050406030204" pitchFamily="18" charset="0"/>
                          </a:rPr>
                          <m:t>𝔼</m:t>
                        </m:r>
                        <m:r>
                          <a:rPr lang="zh-CN" altLang="en-US" sz="3200">
                            <a:solidFill>
                              <a:srgbClr val="0070C0"/>
                            </a:solidFill>
                            <a:latin typeface="Cambria Math" panose="02040503050406030204" pitchFamily="18" charset="0"/>
                          </a:rPr>
                          <m:t>[</m:t>
                        </m:r>
                        <m:sSub>
                          <m:sSubPr>
                            <m:ctrlPr>
                              <a:rPr lang="zh-CN" altLang="en-US" sz="3200" i="1">
                                <a:solidFill>
                                  <a:srgbClr val="0070C0"/>
                                </a:solidFill>
                                <a:latin typeface="Cambria Math" panose="02040503050406030204" pitchFamily="18" charset="0"/>
                              </a:rPr>
                            </m:ctrlPr>
                          </m:sSubPr>
                          <m:e>
                            <m:r>
                              <a:rPr lang="zh-CN" altLang="en-US" sz="3200" i="1">
                                <a:solidFill>
                                  <a:srgbClr val="0070C0"/>
                                </a:solidFill>
                                <a:latin typeface="Cambria Math" panose="02040503050406030204" pitchFamily="18" charset="0"/>
                              </a:rPr>
                              <m:t>𝑅</m:t>
                            </m:r>
                          </m:e>
                          <m:sub>
                            <m:r>
                              <a:rPr lang="zh-CN" altLang="en-US" sz="3200" i="1">
                                <a:solidFill>
                                  <a:srgbClr val="0070C0"/>
                                </a:solidFill>
                                <a:latin typeface="Cambria Math" panose="02040503050406030204" pitchFamily="18" charset="0"/>
                              </a:rPr>
                              <m:t>𝑡</m:t>
                            </m:r>
                            <m:r>
                              <a:rPr lang="zh-CN" altLang="en-US" sz="3200">
                                <a:solidFill>
                                  <a:srgbClr val="0070C0"/>
                                </a:solidFill>
                                <a:latin typeface="Cambria Math" panose="02040503050406030204" pitchFamily="18" charset="0"/>
                              </a:rPr>
                              <m:t>+1</m:t>
                            </m:r>
                          </m:sub>
                        </m:sSub>
                        <m:r>
                          <a:rPr lang="zh-CN" altLang="en-US" sz="3200">
                            <a:solidFill>
                              <a:srgbClr val="0070C0"/>
                            </a:solidFill>
                            <a:latin typeface="Cambria Math" panose="02040503050406030204" pitchFamily="18" charset="0"/>
                          </a:rPr>
                          <m:t>+</m:t>
                        </m:r>
                        <m:sSub>
                          <m:sSubPr>
                            <m:ctrlPr>
                              <a:rPr lang="zh-CN" altLang="en-US" sz="3200" i="1">
                                <a:solidFill>
                                  <a:srgbClr val="0070C0"/>
                                </a:solidFill>
                                <a:latin typeface="Cambria Math" panose="02040503050406030204" pitchFamily="18" charset="0"/>
                              </a:rPr>
                            </m:ctrlPr>
                          </m:sSubPr>
                          <m:e>
                            <m:r>
                              <a:rPr lang="zh-CN" altLang="en-US" sz="3200" i="1">
                                <a:solidFill>
                                  <a:srgbClr val="0070C0"/>
                                </a:solidFill>
                                <a:latin typeface="Cambria Math" panose="02040503050406030204" pitchFamily="18" charset="0"/>
                              </a:rPr>
                              <m:t>𝑅</m:t>
                            </m:r>
                          </m:e>
                          <m:sub>
                            <m:r>
                              <a:rPr lang="zh-CN" altLang="en-US" sz="3200" i="1">
                                <a:solidFill>
                                  <a:srgbClr val="0070C0"/>
                                </a:solidFill>
                                <a:latin typeface="Cambria Math" panose="02040503050406030204" pitchFamily="18" charset="0"/>
                              </a:rPr>
                              <m:t>𝑡</m:t>
                            </m:r>
                            <m:r>
                              <a:rPr lang="zh-CN" altLang="en-US" sz="3200">
                                <a:solidFill>
                                  <a:srgbClr val="0070C0"/>
                                </a:solidFill>
                                <a:latin typeface="Cambria Math" panose="02040503050406030204" pitchFamily="18" charset="0"/>
                              </a:rPr>
                              <m:t>+2</m:t>
                            </m:r>
                          </m:sub>
                        </m:sSub>
                        <m:r>
                          <a:rPr lang="zh-CN" altLang="en-US" sz="3200">
                            <a:solidFill>
                              <a:srgbClr val="0070C0"/>
                            </a:solidFill>
                            <a:latin typeface="Cambria Math" panose="02040503050406030204" pitchFamily="18" charset="0"/>
                          </a:rPr>
                          <m:t>+</m:t>
                        </m:r>
                        <m:sSub>
                          <m:sSubPr>
                            <m:ctrlPr>
                              <a:rPr lang="zh-CN" altLang="en-US" sz="3200" i="1">
                                <a:solidFill>
                                  <a:srgbClr val="0070C0"/>
                                </a:solidFill>
                                <a:latin typeface="Cambria Math" panose="02040503050406030204" pitchFamily="18" charset="0"/>
                              </a:rPr>
                            </m:ctrlPr>
                          </m:sSubPr>
                          <m:e>
                            <m:r>
                              <a:rPr lang="zh-CN" altLang="en-US" sz="3200" i="1">
                                <a:solidFill>
                                  <a:srgbClr val="0070C0"/>
                                </a:solidFill>
                                <a:latin typeface="Cambria Math" panose="02040503050406030204" pitchFamily="18" charset="0"/>
                              </a:rPr>
                              <m:t>𝑅</m:t>
                            </m:r>
                          </m:e>
                          <m:sub>
                            <m:r>
                              <a:rPr lang="zh-CN" altLang="en-US" sz="3200" i="1">
                                <a:solidFill>
                                  <a:srgbClr val="0070C0"/>
                                </a:solidFill>
                                <a:latin typeface="Cambria Math" panose="02040503050406030204" pitchFamily="18" charset="0"/>
                              </a:rPr>
                              <m:t>𝑡</m:t>
                            </m:r>
                            <m:r>
                              <a:rPr lang="zh-CN" altLang="en-US" sz="3200">
                                <a:solidFill>
                                  <a:srgbClr val="0070C0"/>
                                </a:solidFill>
                                <a:latin typeface="Cambria Math" panose="02040503050406030204" pitchFamily="18" charset="0"/>
                              </a:rPr>
                              <m:t>+3</m:t>
                            </m:r>
                          </m:sub>
                        </m:sSub>
                        <m:r>
                          <a:rPr lang="zh-CN" altLang="en-US" sz="3200">
                            <a:solidFill>
                              <a:srgbClr val="0070C0"/>
                            </a:solidFill>
                            <a:latin typeface="Cambria Math" panose="02040503050406030204" pitchFamily="18" charset="0"/>
                          </a:rPr>
                          <m:t>+…</m:t>
                        </m:r>
                        <m:r>
                          <a:rPr lang="en-US" altLang="zh-CN" sz="3200" i="1">
                            <a:solidFill>
                              <a:srgbClr val="0070C0"/>
                            </a:solidFill>
                            <a:latin typeface="Cambria Math" panose="02040503050406030204" pitchFamily="18" charset="0"/>
                          </a:rPr>
                          <m:t>+</m:t>
                        </m:r>
                        <m:sSub>
                          <m:sSubPr>
                            <m:ctrlPr>
                              <a:rPr lang="zh-CN" altLang="en-US" sz="3200" i="1">
                                <a:solidFill>
                                  <a:srgbClr val="0070C0"/>
                                </a:solidFill>
                                <a:latin typeface="Cambria Math" panose="02040503050406030204" pitchFamily="18" charset="0"/>
                              </a:rPr>
                            </m:ctrlPr>
                          </m:sSubPr>
                          <m:e>
                            <m:r>
                              <a:rPr lang="zh-CN" altLang="en-US" sz="3200" i="1">
                                <a:solidFill>
                                  <a:srgbClr val="0070C0"/>
                                </a:solidFill>
                                <a:latin typeface="Cambria Math" panose="02040503050406030204" pitchFamily="18" charset="0"/>
                              </a:rPr>
                              <m:t>𝑅</m:t>
                            </m:r>
                          </m:e>
                          <m:sub>
                            <m:r>
                              <a:rPr lang="en-US" altLang="zh-CN" sz="3200" i="1">
                                <a:solidFill>
                                  <a:srgbClr val="0070C0"/>
                                </a:solidFill>
                                <a:latin typeface="Cambria Math" panose="02040503050406030204" pitchFamily="18" charset="0"/>
                              </a:rPr>
                              <m:t>𝑇</m:t>
                            </m:r>
                          </m:sub>
                        </m:sSub>
                      </m:e>
                    </m:d>
                  </m:oMath>
                </a14:m>
                <a:endParaRPr lang="en-US" altLang="zh-CN" sz="3200" dirty="0">
                  <a:solidFill>
                    <a:srgbClr val="0070C0"/>
                  </a:solidFill>
                  <a:latin typeface="Cambria Math" panose="02040503050406030204" pitchFamily="18" charset="0"/>
                </a:endParaRPr>
              </a:p>
              <a:p>
                <a:pPr marL="457200" lvl="1" indent="0">
                  <a:buNone/>
                </a:pPr>
                <a:endParaRPr lang="zh-CN" altLang="en-US" sz="2800" dirty="0">
                  <a:solidFill>
                    <a:srgbClr val="0070C0"/>
                  </a:solidFill>
                </a:endParaRPr>
              </a:p>
              <a:p>
                <a:pPr marL="0" indent="0">
                  <a:buNone/>
                </a:pPr>
                <a:endParaRPr lang="zh-CN" altLang="en-US" sz="3200" dirty="0">
                  <a:solidFill>
                    <a:srgbClr val="0070C0"/>
                  </a:solidFill>
                </a:endParaRPr>
              </a:p>
            </p:txBody>
          </p:sp>
        </mc:Choice>
        <mc:Fallback xmlns="">
          <p:sp>
            <p:nvSpPr>
              <p:cNvPr id="3" name="内容占位符 2">
                <a:extLst>
                  <a:ext uri="{FF2B5EF4-FFF2-40B4-BE49-F238E27FC236}">
                    <a16:creationId xmlns:a16="http://schemas.microsoft.com/office/drawing/2014/main" id="{D67169AC-99D8-4D1B-B872-599780BFD2FE}"/>
                  </a:ext>
                </a:extLst>
              </p:cNvPr>
              <p:cNvSpPr>
                <a:spLocks noGrp="1" noRot="1" noChangeAspect="1" noMove="1" noResize="1" noEditPoints="1" noAdjustHandles="1" noChangeArrowheads="1" noChangeShapeType="1" noTextEdit="1"/>
              </p:cNvSpPr>
              <p:nvPr>
                <p:ph idx="1"/>
              </p:nvPr>
            </p:nvSpPr>
            <p:spPr>
              <a:xfrm>
                <a:off x="1165860" y="2008505"/>
                <a:ext cx="10822940" cy="887095"/>
              </a:xfrm>
              <a:blipFill>
                <a:blip r:embed="rId4"/>
                <a:stretch>
                  <a:fillRect l="-1408" t="-16438"/>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EA02A882-BCAB-41AA-8651-47974D1E95C1}"/>
              </a:ext>
            </a:extLst>
          </p:cNvPr>
          <p:cNvSpPr txBox="1"/>
          <p:nvPr/>
        </p:nvSpPr>
        <p:spPr>
          <a:xfrm>
            <a:off x="3982720" y="3377626"/>
            <a:ext cx="4521200" cy="584775"/>
          </a:xfrm>
          <a:prstGeom prst="rect">
            <a:avLst/>
          </a:prstGeom>
          <a:noFill/>
        </p:spPr>
        <p:txBody>
          <a:bodyPr wrap="square" rtlCol="0">
            <a:spAutoFit/>
          </a:bodyPr>
          <a:lstStyle/>
          <a:p>
            <a:r>
              <a:rPr lang="en-US" altLang="zh-CN" sz="3200" i="1" dirty="0">
                <a:solidFill>
                  <a:srgbClr val="0070C0"/>
                </a:solidFill>
                <a:latin typeface="Cambria Math" panose="02040503050406030204" pitchFamily="18" charset="0"/>
                <a:ea typeface="楷体" panose="02010609060101010101" pitchFamily="49" charset="-122"/>
              </a:rPr>
              <a:t>T</a:t>
            </a:r>
            <a:r>
              <a:rPr lang="en-US" altLang="zh-CN" sz="3200" dirty="0">
                <a:solidFill>
                  <a:srgbClr val="0070C0"/>
                </a:solidFill>
                <a:latin typeface="Cambria Math" panose="02040503050406030204" pitchFamily="18" charset="0"/>
                <a:ea typeface="楷体" panose="02010609060101010101" pitchFamily="49" charset="-122"/>
              </a:rPr>
              <a:t>: </a:t>
            </a:r>
            <a:r>
              <a:rPr lang="zh-CN" altLang="en-US" sz="3200" dirty="0">
                <a:solidFill>
                  <a:srgbClr val="0070C0"/>
                </a:solidFill>
                <a:latin typeface="Cambria Math" panose="02040503050406030204" pitchFamily="18" charset="0"/>
                <a:ea typeface="楷体" panose="02010609060101010101" pitchFamily="49" charset="-122"/>
              </a:rPr>
              <a:t>结束时的时间步</a:t>
            </a:r>
          </a:p>
        </p:txBody>
      </p:sp>
    </p:spTree>
    <p:extLst>
      <p:ext uri="{BB962C8B-B14F-4D97-AF65-F5344CB8AC3E}">
        <p14:creationId xmlns:p14="http://schemas.microsoft.com/office/powerpoint/2010/main" val="155607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A92AB-B0A1-47E0-A32D-5933C09EB915}"/>
              </a:ext>
            </a:extLst>
          </p:cNvPr>
          <p:cNvSpPr>
            <a:spLocks noGrp="1"/>
          </p:cNvSpPr>
          <p:nvPr>
            <p:ph type="title"/>
          </p:nvPr>
        </p:nvSpPr>
        <p:spPr/>
        <p:txBody>
          <a:bodyPr/>
          <a:lstStyle/>
          <a:p>
            <a:r>
              <a:rPr lang="zh-CN" altLang="en-US" dirty="0"/>
              <a:t>完整动作序列集（</a:t>
            </a:r>
            <a:r>
              <a:rPr lang="en-US" altLang="zh-CN" dirty="0"/>
              <a:t>Episode</a:t>
            </a:r>
            <a:r>
              <a:rPr lang="zh-CN" altLang="en-US" dirty="0"/>
              <a:t>）和收益</a:t>
            </a:r>
          </a:p>
        </p:txBody>
      </p:sp>
      <p:sp>
        <p:nvSpPr>
          <p:cNvPr id="3" name="内容占位符 2">
            <a:extLst>
              <a:ext uri="{FF2B5EF4-FFF2-40B4-BE49-F238E27FC236}">
                <a16:creationId xmlns:a16="http://schemas.microsoft.com/office/drawing/2014/main" id="{4FAB88CD-C740-4457-A126-AF3355F960F7}"/>
              </a:ext>
            </a:extLst>
          </p:cNvPr>
          <p:cNvSpPr>
            <a:spLocks noGrp="1"/>
          </p:cNvSpPr>
          <p:nvPr>
            <p:ph idx="1"/>
          </p:nvPr>
        </p:nvSpPr>
        <p:spPr>
          <a:xfrm>
            <a:off x="838200" y="1825625"/>
            <a:ext cx="10515600" cy="948055"/>
          </a:xfrm>
          <a:solidFill>
            <a:schemeClr val="accent5">
              <a:lumMod val="20000"/>
              <a:lumOff val="80000"/>
            </a:schemeClr>
          </a:solidFill>
          <a:ln w="3175">
            <a:solidFill>
              <a:schemeClr val="accent1"/>
            </a:solidFill>
          </a:ln>
        </p:spPr>
        <p:txBody>
          <a:bodyPr/>
          <a:lstStyle/>
          <a:p>
            <a:pPr marL="0" indent="0">
              <a:buNone/>
            </a:pPr>
            <a:r>
              <a:rPr lang="zh-CN" altLang="en-US" dirty="0"/>
              <a:t>一套完整动作序列集（</a:t>
            </a:r>
            <a:r>
              <a:rPr lang="en-US" altLang="zh-CN" dirty="0"/>
              <a:t>Episode </a:t>
            </a:r>
            <a:r>
              <a:rPr lang="zh-CN" altLang="en-US" dirty="0"/>
              <a:t>也称作 </a:t>
            </a:r>
            <a:r>
              <a:rPr lang="en-US" altLang="zh-CN" dirty="0"/>
              <a:t>Trial</a:t>
            </a:r>
            <a:r>
              <a:rPr lang="zh-CN" altLang="en-US" dirty="0"/>
              <a:t>）：是指从开始态到终止态（也称为吸收态），一个智能体采取的所有动作的序列。</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4" name="内容占位符 2">
            <a:extLst>
              <a:ext uri="{FF2B5EF4-FFF2-40B4-BE49-F238E27FC236}">
                <a16:creationId xmlns:a16="http://schemas.microsoft.com/office/drawing/2014/main" id="{EFA65F55-AAC7-400F-8F02-2CAEBCD6F0D6}"/>
              </a:ext>
            </a:extLst>
          </p:cNvPr>
          <p:cNvSpPr txBox="1">
            <a:spLocks/>
          </p:cNvSpPr>
          <p:nvPr/>
        </p:nvSpPr>
        <p:spPr>
          <a:xfrm>
            <a:off x="838200" y="3278505"/>
            <a:ext cx="10515600" cy="948055"/>
          </a:xfrm>
          <a:prstGeom prst="rect">
            <a:avLst/>
          </a:prstGeom>
          <a:solidFill>
            <a:srgbClr val="CCFFCC"/>
          </a:solidFill>
          <a:ln w="3175">
            <a:solidFill>
              <a:srgbClr val="FF0000"/>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 楷体"/>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 楷体"/>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 楷体"/>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FF0000"/>
                </a:solidFill>
              </a:rPr>
              <a:t>从标准起始态或一个标准分布的初始态集合中抽取的一个初始态开始</a:t>
            </a:r>
            <a:endParaRPr lang="en-US" altLang="zh-CN" dirty="0">
              <a:solidFill>
                <a:srgbClr val="FF0000"/>
              </a:solidFill>
            </a:endParaRPr>
          </a:p>
          <a:p>
            <a:r>
              <a:rPr lang="zh-CN" altLang="en-US" dirty="0">
                <a:solidFill>
                  <a:srgbClr val="FF0000"/>
                </a:solidFill>
              </a:rPr>
              <a:t>以终止态结束</a:t>
            </a:r>
            <a:endParaRPr lang="en-US" altLang="zh-CN" dirty="0">
              <a:solidFill>
                <a:srgbClr val="FF0000"/>
              </a:solidFill>
            </a:endParaRPr>
          </a:p>
          <a:p>
            <a:endParaRPr lang="en-US" altLang="zh-CN" dirty="0">
              <a:solidFill>
                <a:srgbClr val="FF0000"/>
              </a:solidFill>
            </a:endParaRPr>
          </a:p>
          <a:p>
            <a:pPr marL="0" indent="0">
              <a:buFont typeface="Arial" panose="020B0604020202020204" pitchFamily="34" charset="0"/>
              <a:buNone/>
            </a:pPr>
            <a:endParaRPr lang="en-US" altLang="zh-CN" dirty="0">
              <a:solidFill>
                <a:srgbClr val="FF0000"/>
              </a:solidFill>
            </a:endParaRPr>
          </a:p>
          <a:p>
            <a:pPr marL="0" indent="0">
              <a:buFont typeface="Arial" panose="020B0604020202020204" pitchFamily="34" charset="0"/>
              <a:buNone/>
            </a:pPr>
            <a:endParaRPr lang="en-US" altLang="zh-CN" dirty="0">
              <a:solidFill>
                <a:srgbClr val="FF0000"/>
              </a:solidFill>
            </a:endParaRPr>
          </a:p>
          <a:p>
            <a:pPr marL="0" indent="0">
              <a:buFont typeface="Arial" panose="020B0604020202020204" pitchFamily="34" charset="0"/>
              <a:buNone/>
            </a:pPr>
            <a:endParaRPr lang="en-US" altLang="zh-CN" dirty="0">
              <a:solidFill>
                <a:srgbClr val="FF0000"/>
              </a:solidFill>
            </a:endParaRPr>
          </a:p>
          <a:p>
            <a:pPr marL="0" indent="0">
              <a:buFont typeface="Arial" panose="020B0604020202020204" pitchFamily="34" charset="0"/>
              <a:buNone/>
            </a:pPr>
            <a:endParaRPr lang="en-US" altLang="zh-CN" dirty="0">
              <a:solidFill>
                <a:srgbClr val="FF0000"/>
              </a:solidFill>
            </a:endParaRPr>
          </a:p>
          <a:p>
            <a:pPr marL="0" indent="0">
              <a:buFont typeface="Arial" panose="020B0604020202020204" pitchFamily="34" charset="0"/>
              <a:buNone/>
            </a:pPr>
            <a:endParaRPr lang="en-US" altLang="zh-CN" dirty="0">
              <a:solidFill>
                <a:srgbClr val="FF0000"/>
              </a:solidFill>
            </a:endParaRPr>
          </a:p>
          <a:p>
            <a:pPr marL="0" indent="0">
              <a:buFont typeface="Arial" panose="020B0604020202020204" pitchFamily="34" charset="0"/>
              <a:buNone/>
            </a:pPr>
            <a:endParaRPr lang="zh-CN" altLang="en-US" dirty="0">
              <a:solidFill>
                <a:srgbClr val="FF0000"/>
              </a:solidFill>
            </a:endParaRPr>
          </a:p>
        </p:txBody>
      </p:sp>
      <p:sp>
        <p:nvSpPr>
          <p:cNvPr id="5" name="内容占位符 2">
            <a:extLst>
              <a:ext uri="{FF2B5EF4-FFF2-40B4-BE49-F238E27FC236}">
                <a16:creationId xmlns:a16="http://schemas.microsoft.com/office/drawing/2014/main" id="{965F83A9-2654-435E-8901-61D384F50477}"/>
              </a:ext>
            </a:extLst>
          </p:cNvPr>
          <p:cNvSpPr txBox="1">
            <a:spLocks/>
          </p:cNvSpPr>
          <p:nvPr/>
        </p:nvSpPr>
        <p:spPr>
          <a:xfrm>
            <a:off x="794240" y="4598469"/>
            <a:ext cx="10515600" cy="948055"/>
          </a:xfrm>
          <a:prstGeom prst="rect">
            <a:avLst/>
          </a:prstGeom>
          <a:solidFill>
            <a:schemeClr val="accent2">
              <a:lumMod val="20000"/>
              <a:lumOff val="80000"/>
            </a:schemeClr>
          </a:solidFill>
          <a:ln w="3175">
            <a:solidFill>
              <a:srgbClr val="00B0F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 楷体"/>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 楷体"/>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 楷体"/>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每套完整动作集都可以认为是在同一个终止态结束，只是因为该动作集中动作序列的不同，该智能体的收益也不同。</a:t>
            </a: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zh-CN" altLang="en-US" dirty="0"/>
          </a:p>
        </p:txBody>
      </p:sp>
      <p:pic>
        <p:nvPicPr>
          <p:cNvPr id="7" name="图片 6">
            <a:extLst>
              <a:ext uri="{FF2B5EF4-FFF2-40B4-BE49-F238E27FC236}">
                <a16:creationId xmlns:a16="http://schemas.microsoft.com/office/drawing/2014/main" id="{904A3728-AE7B-4C8B-B80E-C5A8166EB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9964" y="5072496"/>
            <a:ext cx="2049876" cy="1851694"/>
          </a:xfrm>
          <a:prstGeom prst="rect">
            <a:avLst/>
          </a:prstGeom>
        </p:spPr>
      </p:pic>
      <p:sp>
        <p:nvSpPr>
          <p:cNvPr id="9" name="椭圆 8">
            <a:extLst>
              <a:ext uri="{FF2B5EF4-FFF2-40B4-BE49-F238E27FC236}">
                <a16:creationId xmlns:a16="http://schemas.microsoft.com/office/drawing/2014/main" id="{8A4D3CD2-E188-44F1-9D57-BC4EB3841EF3}"/>
              </a:ext>
            </a:extLst>
          </p:cNvPr>
          <p:cNvSpPr/>
          <p:nvPr/>
        </p:nvSpPr>
        <p:spPr>
          <a:xfrm>
            <a:off x="1230705" y="6132010"/>
            <a:ext cx="288000" cy="288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33D95CC-6CE9-4DE3-98E3-CDB62E476512}"/>
              </a:ext>
            </a:extLst>
          </p:cNvPr>
          <p:cNvSpPr/>
          <p:nvPr/>
        </p:nvSpPr>
        <p:spPr>
          <a:xfrm>
            <a:off x="2265608" y="6146184"/>
            <a:ext cx="288000" cy="288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6779D858-F5F6-45F2-BDB7-5AFAB1CBF586}"/>
              </a:ext>
            </a:extLst>
          </p:cNvPr>
          <p:cNvCxnSpPr>
            <a:endCxn id="10" idx="2"/>
          </p:cNvCxnSpPr>
          <p:nvPr/>
        </p:nvCxnSpPr>
        <p:spPr>
          <a:xfrm>
            <a:off x="1518705" y="6290184"/>
            <a:ext cx="74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3717DE56-D152-48FD-A6B3-FA77504C7FE4}"/>
              </a:ext>
            </a:extLst>
          </p:cNvPr>
          <p:cNvSpPr/>
          <p:nvPr/>
        </p:nvSpPr>
        <p:spPr>
          <a:xfrm>
            <a:off x="3300511" y="6165059"/>
            <a:ext cx="288000" cy="288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EE12BB9A-16CA-4A80-8986-D7C7AEF3A373}"/>
              </a:ext>
            </a:extLst>
          </p:cNvPr>
          <p:cNvCxnSpPr/>
          <p:nvPr/>
        </p:nvCxnSpPr>
        <p:spPr>
          <a:xfrm>
            <a:off x="2553608" y="6299741"/>
            <a:ext cx="74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01E52C15-7C45-4C2B-A647-016DD111F1AD}"/>
              </a:ext>
            </a:extLst>
          </p:cNvPr>
          <p:cNvSpPr/>
          <p:nvPr/>
        </p:nvSpPr>
        <p:spPr>
          <a:xfrm>
            <a:off x="4335414" y="6165059"/>
            <a:ext cx="288000" cy="288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185A6076-E7CA-4876-A41F-827CB2E05200}"/>
              </a:ext>
            </a:extLst>
          </p:cNvPr>
          <p:cNvCxnSpPr>
            <a:endCxn id="16" idx="2"/>
          </p:cNvCxnSpPr>
          <p:nvPr/>
        </p:nvCxnSpPr>
        <p:spPr>
          <a:xfrm>
            <a:off x="3588511" y="6309059"/>
            <a:ext cx="74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046E258D-BA65-4022-9D1F-B3C331ACED6F}"/>
              </a:ext>
            </a:extLst>
          </p:cNvPr>
          <p:cNvSpPr/>
          <p:nvPr/>
        </p:nvSpPr>
        <p:spPr>
          <a:xfrm>
            <a:off x="5370317" y="6183934"/>
            <a:ext cx="288000" cy="288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DED2EADE-2866-46BD-B2F6-7C9F910C0527}"/>
              </a:ext>
            </a:extLst>
          </p:cNvPr>
          <p:cNvCxnSpPr/>
          <p:nvPr/>
        </p:nvCxnSpPr>
        <p:spPr>
          <a:xfrm>
            <a:off x="4623414" y="6318616"/>
            <a:ext cx="74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6E0813B-B30B-4974-8FFA-C19C1F66B958}"/>
              </a:ext>
            </a:extLst>
          </p:cNvPr>
          <p:cNvCxnSpPr/>
          <p:nvPr/>
        </p:nvCxnSpPr>
        <p:spPr>
          <a:xfrm>
            <a:off x="5658317" y="6318616"/>
            <a:ext cx="74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2808D282-E86E-46D0-BF3C-DF529A165C4E}"/>
              </a:ext>
            </a:extLst>
          </p:cNvPr>
          <p:cNvSpPr/>
          <p:nvPr/>
        </p:nvSpPr>
        <p:spPr>
          <a:xfrm>
            <a:off x="6405220" y="6183934"/>
            <a:ext cx="288000" cy="269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0407A146-1F41-4559-BF12-EFF003493377}"/>
              </a:ext>
            </a:extLst>
          </p:cNvPr>
          <p:cNvSpPr/>
          <p:nvPr/>
        </p:nvSpPr>
        <p:spPr>
          <a:xfrm>
            <a:off x="685566" y="5711194"/>
            <a:ext cx="3272050" cy="369332"/>
          </a:xfrm>
          <a:prstGeom prst="rect">
            <a:avLst/>
          </a:prstGeom>
        </p:spPr>
        <p:txBody>
          <a:bodyPr wrap="none">
            <a:spAutoFit/>
          </a:bodyPr>
          <a:lstStyle/>
          <a:p>
            <a:r>
              <a:rPr lang="zh-CN" altLang="en-US" dirty="0">
                <a:solidFill>
                  <a:srgbClr val="FF0000"/>
                </a:solidFill>
              </a:rPr>
              <a:t>一个完整动作序列集</a:t>
            </a:r>
            <a:r>
              <a:rPr lang="en-US" altLang="zh-CN" dirty="0">
                <a:solidFill>
                  <a:srgbClr val="FF0000"/>
                </a:solidFill>
              </a:rPr>
              <a:t>Episode</a:t>
            </a:r>
            <a:r>
              <a:rPr lang="zh-CN" altLang="en-US" dirty="0">
                <a:solidFill>
                  <a:srgbClr val="FF0000"/>
                </a:solidFill>
              </a:rPr>
              <a:t>：</a:t>
            </a:r>
          </a:p>
        </p:txBody>
      </p:sp>
    </p:spTree>
    <p:extLst>
      <p:ext uri="{BB962C8B-B14F-4D97-AF65-F5344CB8AC3E}">
        <p14:creationId xmlns:p14="http://schemas.microsoft.com/office/powerpoint/2010/main" val="375202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637DD-49DC-4324-8007-90E249FB7519}"/>
              </a:ext>
            </a:extLst>
          </p:cNvPr>
          <p:cNvSpPr>
            <a:spLocks noGrp="1"/>
          </p:cNvSpPr>
          <p:nvPr>
            <p:ph type="title"/>
          </p:nvPr>
        </p:nvSpPr>
        <p:spPr/>
        <p:txBody>
          <a:bodyPr/>
          <a:lstStyle/>
          <a:p>
            <a:r>
              <a:rPr lang="zh-CN" altLang="en-US" dirty="0"/>
              <a:t>连续动作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32F3C8D-3037-4573-90AC-843313B6B614}"/>
                  </a:ext>
                </a:extLst>
              </p:cNvPr>
              <p:cNvSpPr>
                <a:spLocks noGrp="1"/>
              </p:cNvSpPr>
              <p:nvPr>
                <p:ph idx="1"/>
              </p:nvPr>
            </p:nvSpPr>
            <p:spPr/>
            <p:txBody>
              <a:bodyPr/>
              <a:lstStyle/>
              <a:p>
                <a:r>
                  <a:rPr lang="zh-CN" altLang="en-US" dirty="0"/>
                  <a:t>动作是连续的</a:t>
                </a:r>
                <a:endParaRPr lang="en-US" altLang="zh-CN" dirty="0"/>
              </a:p>
              <a:p>
                <a:r>
                  <a:rPr lang="zh-CN" altLang="en-US" dirty="0"/>
                  <a:t>没有终止态</a:t>
                </a:r>
                <a:endParaRPr lang="en-US" altLang="zh-CN" dirty="0"/>
              </a:p>
              <a:p>
                <a:r>
                  <a:rPr lang="zh-CN" altLang="en-US" dirty="0"/>
                  <a:t>比如速度大小控制：</a:t>
                </a:r>
                <a:endParaRPr lang="en-US" altLang="zh-CN" dirty="0"/>
              </a:p>
              <a:p>
                <a:endParaRPr lang="en-US" altLang="zh-CN" dirty="0"/>
              </a:p>
              <a:p>
                <a:endParaRPr lang="en-US" altLang="zh-CN" dirty="0"/>
              </a:p>
              <a:p>
                <a:r>
                  <a:rPr lang="zh-CN" altLang="en-US" dirty="0">
                    <a:solidFill>
                      <a:srgbClr val="0070C0"/>
                    </a:solidFill>
                    <a:latin typeface="Cambria Math" panose="02040503050406030204" pitchFamily="18" charset="0"/>
                  </a:rPr>
                  <a:t>离散动作完整集： </a:t>
                </a:r>
                <a14:m>
                  <m:oMath xmlns:m="http://schemas.openxmlformats.org/officeDocument/2006/math">
                    <m:d>
                      <m:dPr>
                        <m:begChr m:val=""/>
                        <m:endChr m:val="]"/>
                        <m:ctrlPr>
                          <a:rPr lang="zh-CN" altLang="en-US" i="1">
                            <a:solidFill>
                              <a:srgbClr val="0070C0"/>
                            </a:solidFill>
                            <a:latin typeface="Cambria Math" panose="02040503050406030204" pitchFamily="18" charset="0"/>
                          </a:rPr>
                        </m:ctrlPr>
                      </m:dPr>
                      <m:e>
                        <m:r>
                          <a:rPr lang="zh-CN" altLang="en-US">
                            <a:solidFill>
                              <a:srgbClr val="0070C0"/>
                            </a:solidFill>
                            <a:latin typeface="Cambria Math" panose="02040503050406030204" pitchFamily="18" charset="0"/>
                          </a:rPr>
                          <m:t>𝔼</m:t>
                        </m:r>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𝐺</m:t>
                            </m:r>
                          </m:e>
                          <m:sub>
                            <m:r>
                              <a:rPr lang="zh-CN" altLang="en-US" i="1">
                                <a:solidFill>
                                  <a:srgbClr val="0070C0"/>
                                </a:solidFill>
                                <a:latin typeface="Cambria Math" panose="02040503050406030204" pitchFamily="18" charset="0"/>
                              </a:rPr>
                              <m:t>𝑡</m:t>
                            </m:r>
                          </m:sub>
                        </m:sSub>
                        <m:r>
                          <a:rPr lang="zh-CN" altLang="en-US">
                            <a:solidFill>
                              <a:srgbClr val="0070C0"/>
                            </a:solidFill>
                            <a:latin typeface="Cambria Math" panose="02040503050406030204" pitchFamily="18" charset="0"/>
                          </a:rPr>
                          <m:t>]=</m:t>
                        </m:r>
                        <m:r>
                          <a:rPr lang="zh-CN" altLang="en-US">
                            <a:solidFill>
                              <a:srgbClr val="0070C0"/>
                            </a:solidFill>
                            <a:latin typeface="Cambria Math" panose="02040503050406030204" pitchFamily="18" charset="0"/>
                          </a:rPr>
                          <m:t>𝔼</m:t>
                        </m:r>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zh-CN" altLang="en-US" i="1">
                                <a:solidFill>
                                  <a:srgbClr val="0070C0"/>
                                </a:solidFill>
                                <a:latin typeface="Cambria Math" panose="02040503050406030204" pitchFamily="18" charset="0"/>
                              </a:rPr>
                              <m:t>𝑡</m:t>
                            </m:r>
                            <m:r>
                              <a:rPr lang="zh-CN" altLang="en-US">
                                <a:solidFill>
                                  <a:srgbClr val="0070C0"/>
                                </a:solidFill>
                                <a:latin typeface="Cambria Math" panose="02040503050406030204" pitchFamily="18" charset="0"/>
                              </a:rPr>
                              <m:t>+1</m:t>
                            </m:r>
                          </m:sub>
                        </m:sSub>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zh-CN" altLang="en-US" i="1">
                                <a:solidFill>
                                  <a:srgbClr val="0070C0"/>
                                </a:solidFill>
                                <a:latin typeface="Cambria Math" panose="02040503050406030204" pitchFamily="18" charset="0"/>
                              </a:rPr>
                              <m:t>𝑡</m:t>
                            </m:r>
                            <m:r>
                              <a:rPr lang="zh-CN" altLang="en-US">
                                <a:solidFill>
                                  <a:srgbClr val="0070C0"/>
                                </a:solidFill>
                                <a:latin typeface="Cambria Math" panose="02040503050406030204" pitchFamily="18" charset="0"/>
                              </a:rPr>
                              <m:t>+2</m:t>
                            </m:r>
                          </m:sub>
                        </m:sSub>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zh-CN" altLang="en-US" i="1">
                                <a:solidFill>
                                  <a:srgbClr val="0070C0"/>
                                </a:solidFill>
                                <a:latin typeface="Cambria Math" panose="02040503050406030204" pitchFamily="18" charset="0"/>
                              </a:rPr>
                              <m:t>𝑡</m:t>
                            </m:r>
                            <m:r>
                              <a:rPr lang="zh-CN" altLang="en-US">
                                <a:solidFill>
                                  <a:srgbClr val="0070C0"/>
                                </a:solidFill>
                                <a:latin typeface="Cambria Math" panose="02040503050406030204" pitchFamily="18" charset="0"/>
                              </a:rPr>
                              <m:t>+3</m:t>
                            </m:r>
                          </m:sub>
                        </m:sSub>
                        <m:r>
                          <a:rPr lang="zh-CN" altLang="en-US">
                            <a:solidFill>
                              <a:srgbClr val="0070C0"/>
                            </a:solidFill>
                            <a:latin typeface="Cambria Math" panose="02040503050406030204" pitchFamily="18" charset="0"/>
                          </a:rPr>
                          <m:t>+…</m:t>
                        </m:r>
                        <m:r>
                          <a:rPr lang="en-US" altLang="zh-CN" i="1">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en-US" altLang="zh-CN" i="1">
                                <a:solidFill>
                                  <a:srgbClr val="0070C0"/>
                                </a:solidFill>
                                <a:latin typeface="Cambria Math" panose="02040503050406030204" pitchFamily="18" charset="0"/>
                              </a:rPr>
                              <m:t>𝑇</m:t>
                            </m:r>
                          </m:sub>
                        </m:sSub>
                      </m:e>
                    </m:d>
                  </m:oMath>
                </a14:m>
                <a:endParaRPr lang="en-US" altLang="zh-CN" dirty="0"/>
              </a:p>
              <a:p>
                <a:endParaRPr lang="en-US" altLang="zh-CN" dirty="0"/>
              </a:p>
              <a:p>
                <a:r>
                  <a:rPr lang="zh-CN" altLang="en-US" dirty="0">
                    <a:solidFill>
                      <a:srgbClr val="0070C0"/>
                    </a:solidFill>
                    <a:latin typeface="Cambria Math" panose="02040503050406030204" pitchFamily="18" charset="0"/>
                  </a:rPr>
                  <a:t>连续动作： </a:t>
                </a:r>
                <a14:m>
                  <m:oMath xmlns:m="http://schemas.openxmlformats.org/officeDocument/2006/math">
                    <m:d>
                      <m:dPr>
                        <m:begChr m:val=""/>
                        <m:endChr m:val="]"/>
                        <m:ctrlPr>
                          <a:rPr lang="zh-CN" altLang="en-US" i="1">
                            <a:solidFill>
                              <a:srgbClr val="0070C0"/>
                            </a:solidFill>
                            <a:latin typeface="Cambria Math" panose="02040503050406030204" pitchFamily="18" charset="0"/>
                          </a:rPr>
                        </m:ctrlPr>
                      </m:dPr>
                      <m:e>
                        <m:r>
                          <a:rPr lang="zh-CN" altLang="en-US">
                            <a:solidFill>
                              <a:srgbClr val="0070C0"/>
                            </a:solidFill>
                            <a:latin typeface="Cambria Math" panose="02040503050406030204" pitchFamily="18" charset="0"/>
                          </a:rPr>
                          <m:t>𝔼</m:t>
                        </m:r>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𝐺</m:t>
                            </m:r>
                          </m:e>
                          <m:sub>
                            <m:r>
                              <a:rPr lang="zh-CN" altLang="en-US" i="1">
                                <a:solidFill>
                                  <a:srgbClr val="0070C0"/>
                                </a:solidFill>
                                <a:latin typeface="Cambria Math" panose="02040503050406030204" pitchFamily="18" charset="0"/>
                              </a:rPr>
                              <m:t>𝑡</m:t>
                            </m:r>
                          </m:sub>
                        </m:sSub>
                        <m:r>
                          <a:rPr lang="zh-CN" altLang="en-US">
                            <a:solidFill>
                              <a:srgbClr val="0070C0"/>
                            </a:solidFill>
                            <a:latin typeface="Cambria Math" panose="02040503050406030204" pitchFamily="18" charset="0"/>
                          </a:rPr>
                          <m:t>]=</m:t>
                        </m:r>
                        <m:r>
                          <a:rPr lang="zh-CN" altLang="en-US">
                            <a:solidFill>
                              <a:srgbClr val="0070C0"/>
                            </a:solidFill>
                            <a:latin typeface="Cambria Math" panose="02040503050406030204" pitchFamily="18" charset="0"/>
                          </a:rPr>
                          <m:t>𝔼</m:t>
                        </m:r>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zh-CN" altLang="en-US" i="1">
                                <a:solidFill>
                                  <a:srgbClr val="0070C0"/>
                                </a:solidFill>
                                <a:latin typeface="Cambria Math" panose="02040503050406030204" pitchFamily="18" charset="0"/>
                              </a:rPr>
                              <m:t>𝑡</m:t>
                            </m:r>
                            <m:r>
                              <a:rPr lang="zh-CN" altLang="en-US">
                                <a:solidFill>
                                  <a:srgbClr val="0070C0"/>
                                </a:solidFill>
                                <a:latin typeface="Cambria Math" panose="02040503050406030204" pitchFamily="18" charset="0"/>
                              </a:rPr>
                              <m:t>+1</m:t>
                            </m:r>
                          </m:sub>
                        </m:sSub>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zh-CN" altLang="en-US" i="1">
                                <a:solidFill>
                                  <a:srgbClr val="0070C0"/>
                                </a:solidFill>
                                <a:latin typeface="Cambria Math" panose="02040503050406030204" pitchFamily="18" charset="0"/>
                              </a:rPr>
                              <m:t>𝑡</m:t>
                            </m:r>
                            <m:r>
                              <a:rPr lang="zh-CN" altLang="en-US">
                                <a:solidFill>
                                  <a:srgbClr val="0070C0"/>
                                </a:solidFill>
                                <a:latin typeface="Cambria Math" panose="02040503050406030204" pitchFamily="18" charset="0"/>
                              </a:rPr>
                              <m:t>+2</m:t>
                            </m:r>
                          </m:sub>
                        </m:sSub>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zh-CN" altLang="en-US" i="1">
                                <a:solidFill>
                                  <a:srgbClr val="0070C0"/>
                                </a:solidFill>
                                <a:latin typeface="Cambria Math" panose="02040503050406030204" pitchFamily="18" charset="0"/>
                              </a:rPr>
                              <m:t>𝑡</m:t>
                            </m:r>
                            <m:r>
                              <a:rPr lang="zh-CN" altLang="en-US">
                                <a:solidFill>
                                  <a:srgbClr val="0070C0"/>
                                </a:solidFill>
                                <a:latin typeface="Cambria Math" panose="02040503050406030204" pitchFamily="18" charset="0"/>
                              </a:rPr>
                              <m:t>+3</m:t>
                            </m:r>
                          </m:sub>
                        </m:sSub>
                        <m:r>
                          <a:rPr lang="zh-CN" altLang="en-US">
                            <a:solidFill>
                              <a:srgbClr val="0070C0"/>
                            </a:solidFill>
                            <a:latin typeface="Cambria Math" panose="02040503050406030204" pitchFamily="18" charset="0"/>
                          </a:rPr>
                          <m:t>+…</m:t>
                        </m:r>
                      </m:e>
                    </m:d>
                  </m:oMath>
                </a14:m>
                <a:endParaRPr lang="zh-CN" altLang="en-US" dirty="0"/>
              </a:p>
            </p:txBody>
          </p:sp>
        </mc:Choice>
        <mc:Fallback xmlns="">
          <p:sp>
            <p:nvSpPr>
              <p:cNvPr id="3" name="内容占位符 2">
                <a:extLst>
                  <a:ext uri="{FF2B5EF4-FFF2-40B4-BE49-F238E27FC236}">
                    <a16:creationId xmlns:a16="http://schemas.microsoft.com/office/drawing/2014/main" id="{432F3C8D-3037-4573-90AC-843313B6B614}"/>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B340795F-6D07-406A-8CCE-F9177A1D2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7180" y="365125"/>
            <a:ext cx="4038758" cy="3810000"/>
          </a:xfrm>
          <a:prstGeom prst="rect">
            <a:avLst/>
          </a:prstGeom>
        </p:spPr>
      </p:pic>
    </p:spTree>
    <p:extLst>
      <p:ext uri="{BB962C8B-B14F-4D97-AF65-F5344CB8AC3E}">
        <p14:creationId xmlns:p14="http://schemas.microsoft.com/office/powerpoint/2010/main" val="42921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2" presetClass="entr" presetSubtype="3"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73B68-6665-4771-B63E-27B657F857F8}"/>
              </a:ext>
            </a:extLst>
          </p:cNvPr>
          <p:cNvSpPr>
            <a:spLocks noGrp="1"/>
          </p:cNvSpPr>
          <p:nvPr>
            <p:ph type="title"/>
          </p:nvPr>
        </p:nvSpPr>
        <p:spPr/>
        <p:txBody>
          <a:bodyPr/>
          <a:lstStyle/>
          <a:p>
            <a:r>
              <a:rPr lang="zh-CN" altLang="en-US" dirty="0"/>
              <a:t>折扣因子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06ED11F-8A05-459A-989B-554C26DD678E}"/>
                  </a:ext>
                </a:extLst>
              </p:cNvPr>
              <p:cNvSpPr>
                <a:spLocks noGrp="1"/>
              </p:cNvSpPr>
              <p:nvPr>
                <p:ph idx="1"/>
              </p:nvPr>
            </p:nvSpPr>
            <p:spPr>
              <a:xfrm>
                <a:off x="838200" y="1528168"/>
                <a:ext cx="10515600" cy="4351338"/>
              </a:xfrm>
            </p:spPr>
            <p:txBody>
              <a:bodyPr/>
              <a:lstStyle/>
              <a:p>
                <a:pPr marL="0" indent="0">
                  <a:buNone/>
                </a:pPr>
                <a14:m>
                  <m:oMath xmlns:m="http://schemas.openxmlformats.org/officeDocument/2006/math">
                    <m:d>
                      <m:dPr>
                        <m:begChr m:val=""/>
                        <m:endChr m:val="]"/>
                        <m:ctrlPr>
                          <a:rPr lang="zh-CN" altLang="en-US" i="1" smtClean="0">
                            <a:solidFill>
                              <a:srgbClr val="0070C0"/>
                            </a:solidFill>
                            <a:latin typeface="Cambria Math" panose="02040503050406030204" pitchFamily="18" charset="0"/>
                          </a:rPr>
                        </m:ctrlPr>
                      </m:dPr>
                      <m:e>
                        <m:r>
                          <a:rPr lang="zh-CN" altLang="en-US">
                            <a:solidFill>
                              <a:srgbClr val="0070C0"/>
                            </a:solidFill>
                            <a:latin typeface="Cambria Math" panose="02040503050406030204" pitchFamily="18" charset="0"/>
                          </a:rPr>
                          <m:t>𝔼</m:t>
                        </m:r>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𝐺</m:t>
                            </m:r>
                          </m:e>
                          <m:sub>
                            <m:r>
                              <a:rPr lang="zh-CN" altLang="en-US" i="1">
                                <a:solidFill>
                                  <a:srgbClr val="0070C0"/>
                                </a:solidFill>
                                <a:latin typeface="Cambria Math" panose="02040503050406030204" pitchFamily="18" charset="0"/>
                              </a:rPr>
                              <m:t>𝑡</m:t>
                            </m:r>
                          </m:sub>
                        </m:sSub>
                        <m:r>
                          <a:rPr lang="zh-CN" altLang="en-US">
                            <a:solidFill>
                              <a:srgbClr val="0070C0"/>
                            </a:solidFill>
                            <a:latin typeface="Cambria Math" panose="02040503050406030204" pitchFamily="18" charset="0"/>
                          </a:rPr>
                          <m:t>]=</m:t>
                        </m:r>
                        <m:r>
                          <a:rPr lang="zh-CN" altLang="en-US">
                            <a:solidFill>
                              <a:srgbClr val="0070C0"/>
                            </a:solidFill>
                            <a:latin typeface="Cambria Math" panose="02040503050406030204" pitchFamily="18" charset="0"/>
                          </a:rPr>
                          <m:t>𝔼</m:t>
                        </m:r>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zh-CN" altLang="en-US" i="1">
                                <a:solidFill>
                                  <a:srgbClr val="0070C0"/>
                                </a:solidFill>
                                <a:latin typeface="Cambria Math" panose="02040503050406030204" pitchFamily="18" charset="0"/>
                              </a:rPr>
                              <m:t>𝑡</m:t>
                            </m:r>
                            <m:r>
                              <a:rPr lang="zh-CN" altLang="en-US">
                                <a:solidFill>
                                  <a:srgbClr val="0070C0"/>
                                </a:solidFill>
                                <a:latin typeface="Cambria Math" panose="02040503050406030204" pitchFamily="18" charset="0"/>
                              </a:rPr>
                              <m:t>+1</m:t>
                            </m:r>
                          </m:sub>
                        </m:sSub>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zh-CN" altLang="en-US" i="1">
                                <a:solidFill>
                                  <a:srgbClr val="0070C0"/>
                                </a:solidFill>
                                <a:latin typeface="Cambria Math" panose="02040503050406030204" pitchFamily="18" charset="0"/>
                              </a:rPr>
                              <m:t>𝑡</m:t>
                            </m:r>
                            <m:r>
                              <a:rPr lang="zh-CN" altLang="en-US">
                                <a:solidFill>
                                  <a:srgbClr val="0070C0"/>
                                </a:solidFill>
                                <a:latin typeface="Cambria Math" panose="02040503050406030204" pitchFamily="18" charset="0"/>
                              </a:rPr>
                              <m:t>+2</m:t>
                            </m:r>
                          </m:sub>
                        </m:sSub>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zh-CN" altLang="en-US" i="1">
                                <a:solidFill>
                                  <a:srgbClr val="0070C0"/>
                                </a:solidFill>
                                <a:latin typeface="Cambria Math" panose="02040503050406030204" pitchFamily="18" charset="0"/>
                              </a:rPr>
                              <m:t>𝑡</m:t>
                            </m:r>
                            <m:r>
                              <a:rPr lang="zh-CN" altLang="en-US">
                                <a:solidFill>
                                  <a:srgbClr val="0070C0"/>
                                </a:solidFill>
                                <a:latin typeface="Cambria Math" panose="02040503050406030204" pitchFamily="18" charset="0"/>
                              </a:rPr>
                              <m:t>+3</m:t>
                            </m:r>
                          </m:sub>
                        </m:sSub>
                        <m:r>
                          <a:rPr lang="zh-CN" altLang="en-US">
                            <a:solidFill>
                              <a:srgbClr val="0070C0"/>
                            </a:solidFill>
                            <a:latin typeface="Cambria Math" panose="02040503050406030204" pitchFamily="18" charset="0"/>
                          </a:rPr>
                          <m:t>+…</m:t>
                        </m:r>
                      </m:e>
                    </m:d>
                    <m:r>
                      <a:rPr lang="en-US" altLang="zh-CN" i="1">
                        <a:solidFill>
                          <a:srgbClr val="0070C0"/>
                        </a:solidFill>
                        <a:latin typeface="Cambria Math" panose="02040503050406030204" pitchFamily="18" charset="0"/>
                      </a:rPr>
                      <m:t>=</m:t>
                    </m:r>
                  </m:oMath>
                </a14:m>
                <a:r>
                  <a:rPr lang="en-US" altLang="zh-CN" i="1" dirty="0">
                    <a:solidFill>
                      <a:srgbClr val="0070C0"/>
                    </a:solidFill>
                    <a:latin typeface="Cambria Math" panose="02040503050406030204" pitchFamily="18" charset="0"/>
                  </a:rPr>
                  <a:t> </a:t>
                </a:r>
                <a14:m>
                  <m:oMath xmlns:m="http://schemas.openxmlformats.org/officeDocument/2006/math">
                    <m:r>
                      <a:rPr lang="en-US" altLang="zh-CN" b="0" i="1" smtClean="0">
                        <a:solidFill>
                          <a:srgbClr val="0070C0"/>
                        </a:solidFill>
                        <a:latin typeface="Cambria Math" panose="02040503050406030204" pitchFamily="18" charset="0"/>
                      </a:rPr>
                      <m:t> </m:t>
                    </m:r>
                    <m:r>
                      <a:rPr lang="zh-CN" altLang="en-US" i="1">
                        <a:solidFill>
                          <a:srgbClr val="0070C0"/>
                        </a:solidFill>
                        <a:latin typeface="Cambria Math" panose="02040503050406030204" pitchFamily="18" charset="0"/>
                      </a:rPr>
                      <m:t>∞</m:t>
                    </m:r>
                    <m:r>
                      <a:rPr lang="en-US" altLang="zh-CN" b="0" i="1" smtClean="0">
                        <a:solidFill>
                          <a:srgbClr val="0070C0"/>
                        </a:solidFill>
                        <a:latin typeface="Cambria Math" panose="02040503050406030204" pitchFamily="18" charset="0"/>
                      </a:rPr>
                      <m:t> </m:t>
                    </m:r>
                  </m:oMath>
                </a14:m>
                <a:r>
                  <a:rPr lang="en-US" altLang="zh-CN" dirty="0">
                    <a:solidFill>
                      <a:srgbClr val="0070C0"/>
                    </a:solidFill>
                    <a:latin typeface="Cambria Math" panose="02040503050406030204" pitchFamily="18" charset="0"/>
                  </a:rPr>
                  <a:t>?</a:t>
                </a:r>
              </a:p>
              <a:p>
                <a:endParaRPr lang="en-US" altLang="zh-CN" dirty="0">
                  <a:solidFill>
                    <a:srgbClr val="0070C0"/>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zh-CN" altLang="en-US" i="1" smtClean="0">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𝐺</m:t>
                          </m:r>
                        </m:e>
                        <m:sub>
                          <m:r>
                            <a:rPr lang="zh-CN" altLang="en-US" i="1">
                              <a:solidFill>
                                <a:srgbClr val="0070C0"/>
                              </a:solidFill>
                              <a:latin typeface="Cambria Math" panose="02040503050406030204" pitchFamily="18" charset="0"/>
                            </a:rPr>
                            <m:t>𝑡</m:t>
                          </m:r>
                        </m:sub>
                      </m:sSub>
                      <m:r>
                        <a:rPr lang="zh-CN" altLang="en-US" i="1">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zh-CN" altLang="en-US" i="1">
                              <a:solidFill>
                                <a:srgbClr val="0070C0"/>
                              </a:solidFill>
                              <a:latin typeface="Cambria Math" panose="02040503050406030204" pitchFamily="18" charset="0"/>
                            </a:rPr>
                            <m:t>𝑡</m:t>
                          </m:r>
                          <m:r>
                            <a:rPr lang="zh-CN" altLang="en-US">
                              <a:solidFill>
                                <a:srgbClr val="0070C0"/>
                              </a:solidFill>
                              <a:latin typeface="Cambria Math" panose="02040503050406030204" pitchFamily="18" charset="0"/>
                            </a:rPr>
                            <m:t>+1</m:t>
                          </m:r>
                        </m:sub>
                      </m:sSub>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zh-CN" altLang="en-US" i="1">
                              <a:solidFill>
                                <a:srgbClr val="0070C0"/>
                              </a:solidFill>
                              <a:latin typeface="Cambria Math" panose="02040503050406030204" pitchFamily="18" charset="0"/>
                            </a:rPr>
                            <m:t>𝑡</m:t>
                          </m:r>
                          <m:r>
                            <a:rPr lang="zh-CN" altLang="en-US">
                              <a:solidFill>
                                <a:srgbClr val="0070C0"/>
                              </a:solidFill>
                              <a:latin typeface="Cambria Math" panose="02040503050406030204" pitchFamily="18" charset="0"/>
                            </a:rPr>
                            <m:t>+2</m:t>
                          </m:r>
                        </m:sub>
                      </m:sSub>
                      <m:r>
                        <a:rPr lang="zh-CN" altLang="en-US">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zh-CN" altLang="en-US" i="1">
                              <a:solidFill>
                                <a:srgbClr val="0070C0"/>
                              </a:solidFill>
                              <a:latin typeface="Cambria Math" panose="02040503050406030204" pitchFamily="18" charset="0"/>
                            </a:rPr>
                            <m:t>𝑡</m:t>
                          </m:r>
                          <m:r>
                            <a:rPr lang="zh-CN" altLang="en-US">
                              <a:solidFill>
                                <a:srgbClr val="0070C0"/>
                              </a:solidFill>
                              <a:latin typeface="Cambria Math" panose="02040503050406030204" pitchFamily="18" charset="0"/>
                            </a:rPr>
                            <m:t>+3</m:t>
                          </m:r>
                        </m:sub>
                      </m:sSub>
                      <m:r>
                        <a:rPr lang="zh-CN" altLang="en-US">
                          <a:solidFill>
                            <a:srgbClr val="0070C0"/>
                          </a:solidFill>
                          <a:latin typeface="Cambria Math" panose="02040503050406030204" pitchFamily="18" charset="0"/>
                        </a:rPr>
                        <m:t>+…</m:t>
                      </m:r>
                      <m:r>
                        <a:rPr lang="en-US" altLang="zh-CN" i="1">
                          <a:solidFill>
                            <a:srgbClr val="0070C0"/>
                          </a:solidFill>
                          <a:latin typeface="Cambria Math" panose="02040503050406030204" pitchFamily="18" charset="0"/>
                        </a:rPr>
                        <m:t>+</m:t>
                      </m:r>
                      <m:sSub>
                        <m:sSubPr>
                          <m:ctrlPr>
                            <a:rPr lang="zh-CN" altLang="en-US"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𝑅</m:t>
                          </m:r>
                        </m:e>
                        <m:sub>
                          <m:r>
                            <a:rPr lang="zh-CN" altLang="en-US" i="1">
                              <a:solidFill>
                                <a:srgbClr val="0070C0"/>
                              </a:solidFill>
                              <a:latin typeface="Cambria Math" panose="02040503050406030204" pitchFamily="18" charset="0"/>
                            </a:rPr>
                            <m:t>𝑡</m:t>
                          </m:r>
                          <m:r>
                            <a:rPr lang="zh-CN" altLang="en-US">
                              <a:solidFill>
                                <a:srgbClr val="0070C0"/>
                              </a:solidFill>
                              <a:latin typeface="Cambria Math" panose="02040503050406030204" pitchFamily="18" charset="0"/>
                            </a:rPr>
                            <m:t>+</m:t>
                          </m:r>
                          <m:r>
                            <a:rPr lang="en-US" altLang="zh-CN" i="1">
                              <a:solidFill>
                                <a:srgbClr val="0070C0"/>
                              </a:solidFill>
                              <a:latin typeface="Cambria Math" panose="02040503050406030204" pitchFamily="18" charset="0"/>
                            </a:rPr>
                            <m:t>𝑘</m:t>
                          </m:r>
                        </m:sub>
                      </m:sSub>
                      <m:r>
                        <a:rPr lang="zh-CN" altLang="en-US">
                          <a:solidFill>
                            <a:srgbClr val="0070C0"/>
                          </a:solidFill>
                          <a:latin typeface="Cambria Math" panose="02040503050406030204" pitchFamily="18" charset="0"/>
                        </a:rPr>
                        <m:t>+…</m:t>
                      </m:r>
                    </m:oMath>
                  </m:oMathPara>
                </a14:m>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C06ED11F-8A05-459A-989B-554C26DD678E}"/>
                  </a:ext>
                </a:extLst>
              </p:cNvPr>
              <p:cNvSpPr>
                <a:spLocks noGrp="1" noRot="1" noChangeAspect="1" noMove="1" noResize="1" noEditPoints="1" noAdjustHandles="1" noChangeArrowheads="1" noChangeShapeType="1" noTextEdit="1"/>
              </p:cNvSpPr>
              <p:nvPr>
                <p:ph idx="1"/>
              </p:nvPr>
            </p:nvSpPr>
            <p:spPr>
              <a:xfrm>
                <a:off x="838200" y="1528168"/>
                <a:ext cx="10515600" cy="4351338"/>
              </a:xfrm>
              <a:blipFill>
                <a:blip r:embed="rId3"/>
                <a:stretch>
                  <a:fillRect t="-25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95C718F-456B-44C7-88E6-8C4FFB0151D5}"/>
                  </a:ext>
                </a:extLst>
              </p:cNvPr>
              <p:cNvSpPr/>
              <p:nvPr/>
            </p:nvSpPr>
            <p:spPr>
              <a:xfrm>
                <a:off x="739048" y="3236041"/>
                <a:ext cx="9208483" cy="6034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𝑮</m:t>
                          </m:r>
                        </m:e>
                        <m:sub>
                          <m:r>
                            <a:rPr lang="zh-CN" altLang="en-US" sz="3200" b="1" i="1">
                              <a:latin typeface="Cambria Math" panose="02040503050406030204" pitchFamily="18" charset="0"/>
                            </a:rPr>
                            <m:t>𝒕</m:t>
                          </m:r>
                        </m:sub>
                      </m:sSub>
                      <m:r>
                        <a:rPr lang="zh-CN" altLang="en-US" sz="3200" b="1" i="0">
                          <a:latin typeface="Cambria Math" panose="02040503050406030204" pitchFamily="18" charset="0"/>
                        </a:rPr>
                        <m:t>≐</m:t>
                      </m:r>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i="0">
                              <a:latin typeface="Cambria Math" panose="02040503050406030204" pitchFamily="18" charset="0"/>
                            </a:rPr>
                            <m:t>+</m:t>
                          </m:r>
                          <m:r>
                            <a:rPr lang="zh-CN" altLang="en-US" sz="3200" b="1" i="0">
                              <a:latin typeface="Cambria Math" panose="02040503050406030204" pitchFamily="18" charset="0"/>
                            </a:rPr>
                            <m:t>𝟏</m:t>
                          </m:r>
                        </m:sub>
                      </m:sSub>
                      <m:r>
                        <a:rPr lang="zh-CN" altLang="en-US" sz="3200" b="1" i="0">
                          <a:latin typeface="Cambria Math" panose="02040503050406030204" pitchFamily="18" charset="0"/>
                        </a:rPr>
                        <m:t>+</m:t>
                      </m:r>
                      <m:r>
                        <a:rPr lang="zh-CN" altLang="en-US" sz="3200" b="1" i="1" smtClean="0">
                          <a:solidFill>
                            <a:srgbClr val="FF0000"/>
                          </a:solidFill>
                          <a:latin typeface="Cambria Math" panose="02040503050406030204" pitchFamily="18" charset="0"/>
                        </a:rPr>
                        <m:t>𝜸</m:t>
                      </m:r>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i="0">
                              <a:latin typeface="Cambria Math" panose="02040503050406030204" pitchFamily="18" charset="0"/>
                            </a:rPr>
                            <m:t>+</m:t>
                          </m:r>
                          <m:r>
                            <a:rPr lang="zh-CN" altLang="en-US" sz="3200" b="1" i="0">
                              <a:latin typeface="Cambria Math" panose="02040503050406030204" pitchFamily="18" charset="0"/>
                            </a:rPr>
                            <m:t>𝟐</m:t>
                          </m:r>
                        </m:sub>
                      </m:sSub>
                      <m:r>
                        <a:rPr lang="zh-CN" altLang="en-US" sz="3200" b="1" i="0">
                          <a:latin typeface="Cambria Math" panose="02040503050406030204" pitchFamily="18" charset="0"/>
                        </a:rPr>
                        <m:t>+</m:t>
                      </m:r>
                      <m:sSup>
                        <m:sSupPr>
                          <m:ctrlPr>
                            <a:rPr lang="zh-CN" altLang="en-US" sz="3200" b="1" i="1" smtClean="0">
                              <a:solidFill>
                                <a:srgbClr val="FF0000"/>
                              </a:solidFill>
                              <a:latin typeface="Cambria Math" panose="02040503050406030204" pitchFamily="18" charset="0"/>
                            </a:rPr>
                          </m:ctrlPr>
                        </m:sSupPr>
                        <m:e>
                          <m:r>
                            <a:rPr lang="zh-CN" altLang="en-US" sz="3200" b="1" i="1">
                              <a:solidFill>
                                <a:srgbClr val="FF0000"/>
                              </a:solidFill>
                              <a:latin typeface="Cambria Math" panose="02040503050406030204" pitchFamily="18" charset="0"/>
                            </a:rPr>
                            <m:t>𝜸</m:t>
                          </m:r>
                        </m:e>
                        <m:sup>
                          <m:r>
                            <a:rPr lang="zh-CN" altLang="en-US" sz="3200" b="1" i="0">
                              <a:solidFill>
                                <a:srgbClr val="FF0000"/>
                              </a:solidFill>
                              <a:latin typeface="Cambria Math" panose="02040503050406030204" pitchFamily="18" charset="0"/>
                            </a:rPr>
                            <m:t>𝟐</m:t>
                          </m:r>
                        </m:sup>
                      </m:sSup>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i="0">
                              <a:latin typeface="Cambria Math" panose="02040503050406030204" pitchFamily="18" charset="0"/>
                            </a:rPr>
                            <m:t>+</m:t>
                          </m:r>
                          <m:r>
                            <a:rPr lang="zh-CN" altLang="en-US" sz="3200" b="1" i="0">
                              <a:latin typeface="Cambria Math" panose="02040503050406030204" pitchFamily="18" charset="0"/>
                            </a:rPr>
                            <m:t>𝟑</m:t>
                          </m:r>
                        </m:sub>
                      </m:sSub>
                      <m:r>
                        <a:rPr lang="zh-CN" altLang="en-US" sz="3200" b="1" i="0">
                          <a:latin typeface="Cambria Math" panose="02040503050406030204" pitchFamily="18" charset="0"/>
                        </a:rPr>
                        <m:t>+…+</m:t>
                      </m:r>
                      <m:sSup>
                        <m:sSupPr>
                          <m:ctrlPr>
                            <a:rPr lang="zh-CN" altLang="en-US" sz="3200" b="1" i="1" smtClean="0">
                              <a:solidFill>
                                <a:srgbClr val="FF0000"/>
                              </a:solidFill>
                              <a:latin typeface="Cambria Math" panose="02040503050406030204" pitchFamily="18" charset="0"/>
                            </a:rPr>
                          </m:ctrlPr>
                        </m:sSupPr>
                        <m:e>
                          <m:r>
                            <a:rPr lang="zh-CN" altLang="en-US" sz="3200" b="1" i="1">
                              <a:solidFill>
                                <a:srgbClr val="FF0000"/>
                              </a:solidFill>
                              <a:latin typeface="Cambria Math" panose="02040503050406030204" pitchFamily="18" charset="0"/>
                            </a:rPr>
                            <m:t>𝜸</m:t>
                          </m:r>
                        </m:e>
                        <m:sup>
                          <m:r>
                            <a:rPr lang="zh-CN" altLang="en-US" sz="3200" b="1" i="1">
                              <a:solidFill>
                                <a:srgbClr val="FF0000"/>
                              </a:solidFill>
                              <a:latin typeface="Cambria Math" panose="02040503050406030204" pitchFamily="18" charset="0"/>
                            </a:rPr>
                            <m:t>𝒌</m:t>
                          </m:r>
                          <m:r>
                            <a:rPr lang="zh-CN" altLang="en-US" sz="3200" b="1" i="0">
                              <a:solidFill>
                                <a:srgbClr val="FF0000"/>
                              </a:solidFill>
                              <a:latin typeface="Cambria Math" panose="02040503050406030204" pitchFamily="18" charset="0"/>
                            </a:rPr>
                            <m:t>−</m:t>
                          </m:r>
                          <m:r>
                            <a:rPr lang="zh-CN" altLang="en-US" sz="3200" b="1" i="0">
                              <a:solidFill>
                                <a:srgbClr val="FF0000"/>
                              </a:solidFill>
                              <a:latin typeface="Cambria Math" panose="02040503050406030204" pitchFamily="18" charset="0"/>
                            </a:rPr>
                            <m:t>𝟏</m:t>
                          </m:r>
                        </m:sup>
                      </m:sSup>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i="0">
                              <a:latin typeface="Cambria Math" panose="02040503050406030204" pitchFamily="18" charset="0"/>
                            </a:rPr>
                            <m:t>+</m:t>
                          </m:r>
                          <m:r>
                            <a:rPr lang="zh-CN" altLang="en-US" sz="3200" b="1" i="1">
                              <a:latin typeface="Cambria Math" panose="02040503050406030204" pitchFamily="18" charset="0"/>
                            </a:rPr>
                            <m:t>𝒌</m:t>
                          </m:r>
                        </m:sub>
                      </m:sSub>
                      <m:r>
                        <a:rPr lang="zh-CN" altLang="en-US" sz="3200" b="1" i="0">
                          <a:latin typeface="Cambria Math" panose="02040503050406030204" pitchFamily="18" charset="0"/>
                        </a:rPr>
                        <m:t>+…</m:t>
                      </m:r>
                    </m:oMath>
                  </m:oMathPara>
                </a14:m>
                <a:endParaRPr lang="zh-CN" altLang="en-US" sz="3200" b="1" dirty="0"/>
              </a:p>
            </p:txBody>
          </p:sp>
        </mc:Choice>
        <mc:Fallback xmlns="">
          <p:sp>
            <p:nvSpPr>
              <p:cNvPr id="4" name="矩形 3">
                <a:extLst>
                  <a:ext uri="{FF2B5EF4-FFF2-40B4-BE49-F238E27FC236}">
                    <a16:creationId xmlns:a16="http://schemas.microsoft.com/office/drawing/2014/main" id="{B95C718F-456B-44C7-88E6-8C4FFB0151D5}"/>
                  </a:ext>
                </a:extLst>
              </p:cNvPr>
              <p:cNvSpPr>
                <a:spLocks noRot="1" noChangeAspect="1" noMove="1" noResize="1" noEditPoints="1" noAdjustHandles="1" noChangeArrowheads="1" noChangeShapeType="1" noTextEdit="1"/>
              </p:cNvSpPr>
              <p:nvPr/>
            </p:nvSpPr>
            <p:spPr>
              <a:xfrm>
                <a:off x="739048" y="3236041"/>
                <a:ext cx="9208483" cy="60343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A145AE3-9847-459F-8CE3-E794EF7B646E}"/>
                  </a:ext>
                </a:extLst>
              </p:cNvPr>
              <p:cNvSpPr/>
              <p:nvPr/>
            </p:nvSpPr>
            <p:spPr>
              <a:xfrm>
                <a:off x="1480666" y="4049409"/>
                <a:ext cx="3865941" cy="576183"/>
              </a:xfrm>
              <a:prstGeom prst="rect">
                <a:avLst/>
              </a:prstGeom>
            </p:spPr>
            <p:txBody>
              <a:bodyPr wrap="square">
                <a:spAutoFit/>
              </a:bodyPr>
              <a:lstStyle/>
              <a:p>
                <a:pPr>
                  <a:spcBef>
                    <a:spcPts val="1800"/>
                  </a:spcBef>
                  <a:spcAft>
                    <a:spcPts val="1800"/>
                  </a:spcAft>
                </a:pPr>
                <a:r>
                  <a:rPr lang="en-US" altLang="zh-CN" sz="2400" b="1" dirty="0"/>
                  <a:t>=</a:t>
                </a:r>
                <a14:m>
                  <m:oMath xmlns:m="http://schemas.openxmlformats.org/officeDocument/2006/math">
                    <m:nary>
                      <m:naryPr>
                        <m:chr m:val="∑"/>
                        <m:limLoc m:val="undOvr"/>
                        <m:grow m:val="on"/>
                        <m:ctrlPr>
                          <a:rPr lang="zh-CN" altLang="en-US" sz="2400" b="1" i="1">
                            <a:latin typeface="Cambria Math" panose="02040503050406030204" pitchFamily="18" charset="0"/>
                          </a:rPr>
                        </m:ctrlPr>
                      </m:naryPr>
                      <m:sub>
                        <m:r>
                          <a:rPr lang="zh-CN" altLang="en-US" sz="2400" b="1" i="1">
                            <a:latin typeface="Cambria Math" panose="02040503050406030204" pitchFamily="18" charset="0"/>
                          </a:rPr>
                          <m:t>𝒌</m:t>
                        </m:r>
                        <m:r>
                          <a:rPr lang="zh-CN" altLang="en-US" sz="2400" b="1" i="0">
                            <a:latin typeface="Cambria Math" panose="02040503050406030204" pitchFamily="18" charset="0"/>
                          </a:rPr>
                          <m:t>=</m:t>
                        </m:r>
                        <m:r>
                          <a:rPr lang="zh-CN" altLang="en-US" sz="2400" b="1" i="0">
                            <a:latin typeface="Cambria Math" panose="02040503050406030204" pitchFamily="18" charset="0"/>
                          </a:rPr>
                          <m:t>𝟎</m:t>
                        </m:r>
                      </m:sub>
                      <m:sup>
                        <m:r>
                          <a:rPr lang="zh-CN" altLang="en-US" sz="2400" b="1" i="0">
                            <a:latin typeface="Cambria Math" panose="02040503050406030204" pitchFamily="18" charset="0"/>
                          </a:rPr>
                          <m:t>∞</m:t>
                        </m:r>
                      </m:sup>
                      <m:e>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𝜸</m:t>
                            </m:r>
                          </m:e>
                          <m:sup>
                            <m:r>
                              <a:rPr lang="zh-CN" altLang="en-US" sz="2400" b="1" i="1">
                                <a:latin typeface="Cambria Math" panose="02040503050406030204" pitchFamily="18" charset="0"/>
                              </a:rPr>
                              <m:t>𝒌</m:t>
                            </m:r>
                          </m:sup>
                        </m:sSup>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𝑹</m:t>
                            </m:r>
                          </m:e>
                          <m:sub>
                            <m:r>
                              <a:rPr lang="zh-CN" altLang="en-US" sz="2400" b="1" i="1">
                                <a:latin typeface="Cambria Math" panose="02040503050406030204" pitchFamily="18" charset="0"/>
                              </a:rPr>
                              <m:t>𝒕</m:t>
                            </m:r>
                            <m:r>
                              <a:rPr lang="zh-CN" altLang="en-US" sz="2400" b="1" i="0">
                                <a:latin typeface="Cambria Math" panose="02040503050406030204" pitchFamily="18" charset="0"/>
                              </a:rPr>
                              <m:t>+</m:t>
                            </m:r>
                            <m:r>
                              <a:rPr lang="zh-CN" altLang="en-US" sz="2400" b="1" i="1">
                                <a:latin typeface="Cambria Math" panose="02040503050406030204" pitchFamily="18" charset="0"/>
                              </a:rPr>
                              <m:t>𝒌</m:t>
                            </m:r>
                            <m:r>
                              <a:rPr lang="zh-CN" altLang="en-US" sz="2400" b="1" i="0">
                                <a:latin typeface="Cambria Math" panose="02040503050406030204" pitchFamily="18" charset="0"/>
                              </a:rPr>
                              <m:t>+</m:t>
                            </m:r>
                            <m:r>
                              <a:rPr lang="zh-CN" altLang="en-US" sz="2400" b="1" i="0">
                                <a:latin typeface="Cambria Math" panose="02040503050406030204" pitchFamily="18" charset="0"/>
                              </a:rPr>
                              <m:t>𝟏</m:t>
                            </m:r>
                          </m:sub>
                        </m:sSub>
                      </m:e>
                    </m:nary>
                  </m:oMath>
                </a14:m>
                <a:endParaRPr lang="zh-CN" altLang="en-US" sz="2400" b="1" dirty="0"/>
              </a:p>
            </p:txBody>
          </p:sp>
        </mc:Choice>
        <mc:Fallback xmlns="">
          <p:sp>
            <p:nvSpPr>
              <p:cNvPr id="5" name="矩形 4">
                <a:extLst>
                  <a:ext uri="{FF2B5EF4-FFF2-40B4-BE49-F238E27FC236}">
                    <a16:creationId xmlns:a16="http://schemas.microsoft.com/office/drawing/2014/main" id="{EA145AE3-9847-459F-8CE3-E794EF7B646E}"/>
                  </a:ext>
                </a:extLst>
              </p:cNvPr>
              <p:cNvSpPr>
                <a:spLocks noRot="1" noChangeAspect="1" noMove="1" noResize="1" noEditPoints="1" noAdjustHandles="1" noChangeArrowheads="1" noChangeShapeType="1" noTextEdit="1"/>
              </p:cNvSpPr>
              <p:nvPr/>
            </p:nvSpPr>
            <p:spPr>
              <a:xfrm>
                <a:off x="1480666" y="4049409"/>
                <a:ext cx="3865941" cy="576183"/>
              </a:xfrm>
              <a:prstGeom prst="rect">
                <a:avLst/>
              </a:prstGeom>
              <a:blipFill>
                <a:blip r:embed="rId5"/>
                <a:stretch>
                  <a:fillRect l="-2524" b="-14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C3FA956B-FD5B-49E7-B159-6AAA80E16AA5}"/>
                  </a:ext>
                </a:extLst>
              </p:cNvPr>
              <p:cNvSpPr/>
              <p:nvPr/>
            </p:nvSpPr>
            <p:spPr>
              <a:xfrm>
                <a:off x="1070218" y="5242163"/>
                <a:ext cx="9188990" cy="6034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𝑮</m:t>
                          </m:r>
                        </m:e>
                        <m:sub>
                          <m:r>
                            <a:rPr lang="zh-CN" altLang="en-US" sz="3200" b="1" i="1">
                              <a:latin typeface="Cambria Math" panose="02040503050406030204" pitchFamily="18" charset="0"/>
                            </a:rPr>
                            <m:t>𝒕</m:t>
                          </m:r>
                        </m:sub>
                      </m:sSub>
                      <m:r>
                        <a:rPr lang="zh-CN" altLang="en-US" sz="3200" b="1">
                          <a:latin typeface="Cambria Math" panose="02040503050406030204" pitchFamily="18" charset="0"/>
                        </a:rPr>
                        <m:t>=</m:t>
                      </m:r>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i="0">
                              <a:latin typeface="Cambria Math" panose="02040503050406030204" pitchFamily="18" charset="0"/>
                            </a:rPr>
                            <m:t>+</m:t>
                          </m:r>
                          <m:r>
                            <a:rPr lang="zh-CN" altLang="en-US" sz="3200" b="1" i="0">
                              <a:latin typeface="Cambria Math" panose="02040503050406030204" pitchFamily="18" charset="0"/>
                            </a:rPr>
                            <m:t>𝟏</m:t>
                          </m:r>
                        </m:sub>
                      </m:sSub>
                      <m:r>
                        <a:rPr lang="zh-CN" altLang="en-US" sz="3200" b="1" i="0">
                          <a:latin typeface="Cambria Math" panose="02040503050406030204" pitchFamily="18" charset="0"/>
                        </a:rPr>
                        <m:t>+</m:t>
                      </m:r>
                      <m:r>
                        <a:rPr lang="zh-CN" altLang="en-US" sz="3200" b="1" i="0" smtClean="0">
                          <a:solidFill>
                            <a:srgbClr val="FF0000"/>
                          </a:solidFill>
                          <a:latin typeface="Cambria Math" panose="02040503050406030204" pitchFamily="18" charset="0"/>
                        </a:rPr>
                        <m:t>𝟎</m:t>
                      </m:r>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i="0">
                              <a:latin typeface="Cambria Math" panose="02040503050406030204" pitchFamily="18" charset="0"/>
                            </a:rPr>
                            <m:t>+</m:t>
                          </m:r>
                          <m:r>
                            <a:rPr lang="zh-CN" altLang="en-US" sz="3200" b="1" i="0">
                              <a:latin typeface="Cambria Math" panose="02040503050406030204" pitchFamily="18" charset="0"/>
                            </a:rPr>
                            <m:t>𝟐</m:t>
                          </m:r>
                        </m:sub>
                      </m:sSub>
                      <m:r>
                        <a:rPr lang="zh-CN" altLang="en-US" sz="3200" b="1" i="0">
                          <a:latin typeface="Cambria Math" panose="02040503050406030204" pitchFamily="18" charset="0"/>
                        </a:rPr>
                        <m:t>+</m:t>
                      </m:r>
                      <m:sSup>
                        <m:sSupPr>
                          <m:ctrlPr>
                            <a:rPr lang="zh-CN" altLang="en-US" sz="3200" b="1" i="1" smtClean="0">
                              <a:solidFill>
                                <a:srgbClr val="FF0000"/>
                              </a:solidFill>
                              <a:latin typeface="Cambria Math" panose="02040503050406030204" pitchFamily="18" charset="0"/>
                            </a:rPr>
                          </m:ctrlPr>
                        </m:sSupPr>
                        <m:e>
                          <m:r>
                            <a:rPr lang="zh-CN" altLang="en-US" sz="3200" b="1" i="0">
                              <a:solidFill>
                                <a:srgbClr val="FF0000"/>
                              </a:solidFill>
                              <a:latin typeface="Cambria Math" panose="02040503050406030204" pitchFamily="18" charset="0"/>
                            </a:rPr>
                            <m:t>𝟎</m:t>
                          </m:r>
                        </m:e>
                        <m:sup>
                          <m:r>
                            <a:rPr lang="zh-CN" altLang="en-US" sz="3200" b="1" i="0">
                              <a:solidFill>
                                <a:srgbClr val="FF0000"/>
                              </a:solidFill>
                              <a:latin typeface="Cambria Math" panose="02040503050406030204" pitchFamily="18" charset="0"/>
                            </a:rPr>
                            <m:t>𝟐</m:t>
                          </m:r>
                        </m:sup>
                      </m:sSup>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i="0">
                              <a:latin typeface="Cambria Math" panose="02040503050406030204" pitchFamily="18" charset="0"/>
                            </a:rPr>
                            <m:t>+</m:t>
                          </m:r>
                          <m:r>
                            <a:rPr lang="zh-CN" altLang="en-US" sz="3200" b="1" i="0">
                              <a:latin typeface="Cambria Math" panose="02040503050406030204" pitchFamily="18" charset="0"/>
                            </a:rPr>
                            <m:t>𝟑</m:t>
                          </m:r>
                        </m:sub>
                      </m:sSub>
                      <m:r>
                        <a:rPr lang="zh-CN" altLang="en-US" sz="3200" b="1" i="0">
                          <a:latin typeface="Cambria Math" panose="02040503050406030204" pitchFamily="18" charset="0"/>
                        </a:rPr>
                        <m:t>+…+</m:t>
                      </m:r>
                      <m:sSup>
                        <m:sSupPr>
                          <m:ctrlPr>
                            <a:rPr lang="zh-CN" altLang="en-US" sz="3200" b="1" i="1" smtClean="0">
                              <a:solidFill>
                                <a:srgbClr val="FF0000"/>
                              </a:solidFill>
                              <a:latin typeface="Cambria Math" panose="02040503050406030204" pitchFamily="18" charset="0"/>
                            </a:rPr>
                          </m:ctrlPr>
                        </m:sSupPr>
                        <m:e>
                          <m:r>
                            <a:rPr lang="zh-CN" altLang="en-US" sz="3200" b="1" i="0">
                              <a:solidFill>
                                <a:srgbClr val="FF0000"/>
                              </a:solidFill>
                              <a:latin typeface="Cambria Math" panose="02040503050406030204" pitchFamily="18" charset="0"/>
                            </a:rPr>
                            <m:t>𝟎</m:t>
                          </m:r>
                        </m:e>
                        <m:sup>
                          <m:r>
                            <a:rPr lang="zh-CN" altLang="en-US" sz="3200" b="1" i="1">
                              <a:solidFill>
                                <a:srgbClr val="FF0000"/>
                              </a:solidFill>
                              <a:latin typeface="Cambria Math" panose="02040503050406030204" pitchFamily="18" charset="0"/>
                            </a:rPr>
                            <m:t>𝒌</m:t>
                          </m:r>
                          <m:r>
                            <a:rPr lang="zh-CN" altLang="en-US" sz="3200" b="1" i="0">
                              <a:solidFill>
                                <a:srgbClr val="FF0000"/>
                              </a:solidFill>
                              <a:latin typeface="Cambria Math" panose="02040503050406030204" pitchFamily="18" charset="0"/>
                            </a:rPr>
                            <m:t>−</m:t>
                          </m:r>
                          <m:r>
                            <a:rPr lang="zh-CN" altLang="en-US" sz="3200" b="1" i="0">
                              <a:solidFill>
                                <a:srgbClr val="FF0000"/>
                              </a:solidFill>
                              <a:latin typeface="Cambria Math" panose="02040503050406030204" pitchFamily="18" charset="0"/>
                            </a:rPr>
                            <m:t>𝟏</m:t>
                          </m:r>
                        </m:sup>
                      </m:sSup>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i="0">
                              <a:latin typeface="Cambria Math" panose="02040503050406030204" pitchFamily="18" charset="0"/>
                            </a:rPr>
                            <m:t>+</m:t>
                          </m:r>
                          <m:r>
                            <a:rPr lang="zh-CN" altLang="en-US" sz="3200" b="1" i="1">
                              <a:latin typeface="Cambria Math" panose="02040503050406030204" pitchFamily="18" charset="0"/>
                            </a:rPr>
                            <m:t>𝒌</m:t>
                          </m:r>
                        </m:sub>
                      </m:sSub>
                      <m:r>
                        <a:rPr lang="zh-CN" altLang="en-US" sz="3200" b="1" i="0">
                          <a:latin typeface="Cambria Math" panose="02040503050406030204" pitchFamily="18" charset="0"/>
                        </a:rPr>
                        <m:t>+…</m:t>
                      </m:r>
                    </m:oMath>
                  </m:oMathPara>
                </a14:m>
                <a:endParaRPr lang="zh-CN" altLang="en-US" sz="3200" b="1" dirty="0"/>
              </a:p>
            </p:txBody>
          </p:sp>
        </mc:Choice>
        <mc:Fallback xmlns="">
          <p:sp>
            <p:nvSpPr>
              <p:cNvPr id="7" name="矩形 6">
                <a:extLst>
                  <a:ext uri="{FF2B5EF4-FFF2-40B4-BE49-F238E27FC236}">
                    <a16:creationId xmlns:a16="http://schemas.microsoft.com/office/drawing/2014/main" id="{C3FA956B-FD5B-49E7-B159-6AAA80E16AA5}"/>
                  </a:ext>
                </a:extLst>
              </p:cNvPr>
              <p:cNvSpPr>
                <a:spLocks noRot="1" noChangeAspect="1" noMove="1" noResize="1" noEditPoints="1" noAdjustHandles="1" noChangeArrowheads="1" noChangeShapeType="1" noTextEdit="1"/>
              </p:cNvSpPr>
              <p:nvPr/>
            </p:nvSpPr>
            <p:spPr>
              <a:xfrm>
                <a:off x="1070218" y="5242163"/>
                <a:ext cx="9188990" cy="60343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C5B27A5-1A54-4159-B156-227A9430C0BE}"/>
                  </a:ext>
                </a:extLst>
              </p:cNvPr>
              <p:cNvSpPr/>
              <p:nvPr/>
            </p:nvSpPr>
            <p:spPr>
              <a:xfrm>
                <a:off x="1644997" y="5920004"/>
                <a:ext cx="154202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3200" b="1">
                          <a:latin typeface="Cambria Math" panose="02040503050406030204" pitchFamily="18" charset="0"/>
                        </a:rPr>
                        <m:t>=</m:t>
                      </m:r>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i="0">
                              <a:latin typeface="Cambria Math" panose="02040503050406030204" pitchFamily="18" charset="0"/>
                            </a:rPr>
                            <m:t>+</m:t>
                          </m:r>
                          <m:r>
                            <a:rPr lang="zh-CN" altLang="en-US" sz="3200" b="1" i="0">
                              <a:latin typeface="Cambria Math" panose="02040503050406030204" pitchFamily="18" charset="0"/>
                            </a:rPr>
                            <m:t>𝟏</m:t>
                          </m:r>
                        </m:sub>
                      </m:sSub>
                    </m:oMath>
                  </m:oMathPara>
                </a14:m>
                <a:endParaRPr lang="zh-CN" altLang="en-US" sz="3200" b="1" dirty="0"/>
              </a:p>
            </p:txBody>
          </p:sp>
        </mc:Choice>
        <mc:Fallback xmlns="">
          <p:sp>
            <p:nvSpPr>
              <p:cNvPr id="8" name="矩形 7">
                <a:extLst>
                  <a:ext uri="{FF2B5EF4-FFF2-40B4-BE49-F238E27FC236}">
                    <a16:creationId xmlns:a16="http://schemas.microsoft.com/office/drawing/2014/main" id="{0C5B27A5-1A54-4159-B156-227A9430C0BE}"/>
                  </a:ext>
                </a:extLst>
              </p:cNvPr>
              <p:cNvSpPr>
                <a:spLocks noRot="1" noChangeAspect="1" noMove="1" noResize="1" noEditPoints="1" noAdjustHandles="1" noChangeArrowheads="1" noChangeShapeType="1" noTextEdit="1"/>
              </p:cNvSpPr>
              <p:nvPr/>
            </p:nvSpPr>
            <p:spPr>
              <a:xfrm>
                <a:off x="1644997" y="5920004"/>
                <a:ext cx="1542025" cy="58477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7DF6501-D0F9-4B00-9FB8-5ABFC26F8E56}"/>
                  </a:ext>
                </a:extLst>
              </p:cNvPr>
              <p:cNvSpPr/>
              <p:nvPr/>
            </p:nvSpPr>
            <p:spPr>
              <a:xfrm>
                <a:off x="798538" y="4778021"/>
                <a:ext cx="1493101" cy="523220"/>
              </a:xfrm>
              <a:prstGeom prst="rect">
                <a:avLst/>
              </a:prstGeom>
            </p:spPr>
            <p:txBody>
              <a:bodyPr wrap="none">
                <a:spAutoFit/>
              </a:bodyPr>
              <a:lstStyle/>
              <a:p>
                <a:r>
                  <a:rPr lang="zh-CN" altLang="en-US" sz="2800" b="1" dirty="0">
                    <a:solidFill>
                      <a:srgbClr val="FF0000"/>
                    </a:solidFill>
                  </a:rPr>
                  <a:t>当</a:t>
                </a:r>
                <a14:m>
                  <m:oMath xmlns:m="http://schemas.openxmlformats.org/officeDocument/2006/math">
                    <m:r>
                      <a:rPr lang="zh-CN" altLang="en-US" sz="2800" b="1" i="1" smtClean="0">
                        <a:solidFill>
                          <a:srgbClr val="FF0000"/>
                        </a:solidFill>
                        <a:latin typeface="Cambria Math" panose="02040503050406030204" pitchFamily="18" charset="0"/>
                      </a:rPr>
                      <m:t>𝜸</m:t>
                    </m:r>
                    <m:r>
                      <a:rPr lang="en-US" altLang="zh-CN" sz="2800" b="1" i="1" smtClean="0">
                        <a:solidFill>
                          <a:srgbClr val="FF0000"/>
                        </a:solidFill>
                        <a:latin typeface="Cambria Math" panose="02040503050406030204" pitchFamily="18" charset="0"/>
                      </a:rPr>
                      <m:t> </m:t>
                    </m:r>
                    <m:r>
                      <a:rPr lang="en-US" altLang="zh-CN" sz="2800" b="1" i="1">
                        <a:solidFill>
                          <a:srgbClr val="FF0000"/>
                        </a:solidFill>
                        <a:latin typeface="Cambria Math" panose="02040503050406030204" pitchFamily="18" charset="0"/>
                      </a:rPr>
                      <m:t>=</m:t>
                    </m:r>
                  </m:oMath>
                </a14:m>
                <a:r>
                  <a:rPr lang="en-US" altLang="zh-CN" sz="2800" dirty="0"/>
                  <a:t> </a:t>
                </a:r>
                <a:r>
                  <a:rPr lang="en-US" altLang="zh-CN" sz="2800" dirty="0">
                    <a:solidFill>
                      <a:srgbClr val="FF0000"/>
                    </a:solidFill>
                  </a:rPr>
                  <a:t>0</a:t>
                </a:r>
                <a:endParaRPr lang="zh-CN" altLang="en-US" sz="2800" dirty="0">
                  <a:solidFill>
                    <a:srgbClr val="FF0000"/>
                  </a:solidFill>
                </a:endParaRPr>
              </a:p>
            </p:txBody>
          </p:sp>
        </mc:Choice>
        <mc:Fallback xmlns="">
          <p:sp>
            <p:nvSpPr>
              <p:cNvPr id="9" name="矩形 8">
                <a:extLst>
                  <a:ext uri="{FF2B5EF4-FFF2-40B4-BE49-F238E27FC236}">
                    <a16:creationId xmlns:a16="http://schemas.microsoft.com/office/drawing/2014/main" id="{27DF6501-D0F9-4B00-9FB8-5ABFC26F8E56}"/>
                  </a:ext>
                </a:extLst>
              </p:cNvPr>
              <p:cNvSpPr>
                <a:spLocks noRot="1" noChangeAspect="1" noMove="1" noResize="1" noEditPoints="1" noAdjustHandles="1" noChangeArrowheads="1" noChangeShapeType="1" noTextEdit="1"/>
              </p:cNvSpPr>
              <p:nvPr/>
            </p:nvSpPr>
            <p:spPr>
              <a:xfrm>
                <a:off x="798538" y="4778021"/>
                <a:ext cx="1493101" cy="523220"/>
              </a:xfrm>
              <a:prstGeom prst="rect">
                <a:avLst/>
              </a:prstGeom>
              <a:blipFill>
                <a:blip r:embed="rId8"/>
                <a:stretch>
                  <a:fillRect l="-8571" t="-12791" r="-7347"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699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CD4A8-910F-44E9-B0A5-0244EC2856CD}"/>
              </a:ext>
            </a:extLst>
          </p:cNvPr>
          <p:cNvSpPr>
            <a:spLocks noGrp="1"/>
          </p:cNvSpPr>
          <p:nvPr>
            <p:ph type="title"/>
          </p:nvPr>
        </p:nvSpPr>
        <p:spPr/>
        <p:txBody>
          <a:bodyPr/>
          <a:lstStyle/>
          <a:p>
            <a:r>
              <a:rPr lang="zh-CN" altLang="en-US" dirty="0"/>
              <a:t>折扣后的长期收益将不会是无穷大</a:t>
            </a:r>
          </a:p>
        </p:txBody>
      </p:sp>
      <p:sp>
        <p:nvSpPr>
          <p:cNvPr id="3" name="内容占位符 2">
            <a:extLst>
              <a:ext uri="{FF2B5EF4-FFF2-40B4-BE49-F238E27FC236}">
                <a16:creationId xmlns:a16="http://schemas.microsoft.com/office/drawing/2014/main" id="{0B213DF5-FF2E-4913-A6DD-FF87B3BA73B5}"/>
              </a:ext>
            </a:extLst>
          </p:cNvPr>
          <p:cNvSpPr>
            <a:spLocks noGrp="1"/>
          </p:cNvSpPr>
          <p:nvPr>
            <p:ph idx="1"/>
          </p:nvPr>
        </p:nvSpPr>
        <p:spPr>
          <a:xfrm>
            <a:off x="6095999" y="5085547"/>
            <a:ext cx="2783595" cy="876935"/>
          </a:xfrm>
        </p:spPr>
        <p:txBody>
          <a:bodyPr>
            <a:normAutofit/>
          </a:bodyPr>
          <a:lstStyle/>
          <a:p>
            <a:pPr marL="0" indent="0">
              <a:buNone/>
            </a:pPr>
            <a:r>
              <a:rPr lang="zh-CN" altLang="en-US" dirty="0"/>
              <a:t>不是无穷大</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FA520FB-CB92-4876-BBED-6DDED48EB7C1}"/>
                  </a:ext>
                </a:extLst>
              </p:cNvPr>
              <p:cNvSpPr/>
              <p:nvPr/>
            </p:nvSpPr>
            <p:spPr>
              <a:xfrm>
                <a:off x="3035995" y="3332055"/>
                <a:ext cx="6640985" cy="1099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𝑮</m:t>
                          </m:r>
                        </m:e>
                        <m:sub>
                          <m:r>
                            <a:rPr lang="zh-CN" altLang="en-US" sz="2400" b="1" i="1">
                              <a:latin typeface="Cambria Math" panose="02040503050406030204" pitchFamily="18" charset="0"/>
                            </a:rPr>
                            <m:t>𝒕</m:t>
                          </m:r>
                        </m:sub>
                      </m:sSub>
                      <m:r>
                        <a:rPr lang="zh-CN" altLang="en-US" sz="2400" b="1" i="0">
                          <a:latin typeface="Cambria Math" panose="02040503050406030204" pitchFamily="18" charset="0"/>
                        </a:rPr>
                        <m:t>=</m:t>
                      </m:r>
                      <m:nary>
                        <m:naryPr>
                          <m:chr m:val="∑"/>
                          <m:limLoc m:val="undOvr"/>
                          <m:grow m:val="on"/>
                          <m:ctrlPr>
                            <a:rPr lang="zh-CN" altLang="en-US" sz="2400" b="1" i="1">
                              <a:latin typeface="Cambria Math" panose="02040503050406030204" pitchFamily="18" charset="0"/>
                            </a:rPr>
                          </m:ctrlPr>
                        </m:naryPr>
                        <m:sub>
                          <m:r>
                            <a:rPr lang="zh-CN" altLang="en-US" sz="2400" b="1" i="1">
                              <a:latin typeface="Cambria Math" panose="02040503050406030204" pitchFamily="18" charset="0"/>
                            </a:rPr>
                            <m:t>𝒌</m:t>
                          </m:r>
                          <m:r>
                            <a:rPr lang="zh-CN" altLang="en-US" sz="2400" b="1" i="0">
                              <a:latin typeface="Cambria Math" panose="02040503050406030204" pitchFamily="18" charset="0"/>
                            </a:rPr>
                            <m:t>=</m:t>
                          </m:r>
                          <m:r>
                            <a:rPr lang="zh-CN" altLang="en-US" sz="2400" b="1" i="0">
                              <a:latin typeface="Cambria Math" panose="02040503050406030204" pitchFamily="18" charset="0"/>
                            </a:rPr>
                            <m:t>𝟎</m:t>
                          </m:r>
                        </m:sub>
                        <m:sup>
                          <m:r>
                            <a:rPr lang="zh-CN" altLang="en-US" sz="2400" b="1" i="0">
                              <a:latin typeface="Cambria Math" panose="02040503050406030204" pitchFamily="18" charset="0"/>
                            </a:rPr>
                            <m:t>∞</m:t>
                          </m:r>
                        </m:sup>
                        <m:e>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𝜸</m:t>
                              </m:r>
                            </m:e>
                            <m:sup>
                              <m:r>
                                <a:rPr lang="zh-CN" altLang="en-US" sz="2400" b="1" i="1">
                                  <a:latin typeface="Cambria Math" panose="02040503050406030204" pitchFamily="18" charset="0"/>
                                </a:rPr>
                                <m:t>𝒌</m:t>
                              </m:r>
                            </m:sup>
                          </m:sSup>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𝑹</m:t>
                              </m:r>
                            </m:e>
                            <m:sub>
                              <m:r>
                                <a:rPr lang="zh-CN" altLang="en-US" sz="2400" b="1" i="1">
                                  <a:latin typeface="Cambria Math" panose="02040503050406030204" pitchFamily="18" charset="0"/>
                                </a:rPr>
                                <m:t>𝒕</m:t>
                              </m:r>
                              <m:r>
                                <a:rPr lang="zh-CN" altLang="en-US" sz="2400" b="1" i="0">
                                  <a:latin typeface="Cambria Math" panose="02040503050406030204" pitchFamily="18" charset="0"/>
                                </a:rPr>
                                <m:t>+</m:t>
                              </m:r>
                              <m:r>
                                <a:rPr lang="zh-CN" altLang="en-US" sz="2400" b="1" i="1">
                                  <a:latin typeface="Cambria Math" panose="02040503050406030204" pitchFamily="18" charset="0"/>
                                </a:rPr>
                                <m:t>𝒌</m:t>
                              </m:r>
                              <m:r>
                                <a:rPr lang="zh-CN" altLang="en-US" sz="2400" b="1" i="0">
                                  <a:latin typeface="Cambria Math" panose="02040503050406030204" pitchFamily="18" charset="0"/>
                                </a:rPr>
                                <m:t>+</m:t>
                              </m:r>
                              <m:r>
                                <a:rPr lang="zh-CN" altLang="en-US" sz="2400" b="1" i="0">
                                  <a:latin typeface="Cambria Math" panose="02040503050406030204" pitchFamily="18" charset="0"/>
                                </a:rPr>
                                <m:t>𝟏</m:t>
                              </m:r>
                            </m:sub>
                          </m:sSub>
                        </m:e>
                      </m:nary>
                      <m:r>
                        <a:rPr lang="zh-CN" altLang="en-US" sz="2400" b="1" i="0">
                          <a:latin typeface="Cambria Math" panose="02040503050406030204" pitchFamily="18" charset="0"/>
                        </a:rPr>
                        <m:t>≤</m:t>
                      </m:r>
                      <m:nary>
                        <m:naryPr>
                          <m:chr m:val="∑"/>
                          <m:limLoc m:val="undOvr"/>
                          <m:grow m:val="on"/>
                          <m:ctrlPr>
                            <a:rPr lang="zh-CN" altLang="en-US" sz="2400" b="1" i="1">
                              <a:latin typeface="Cambria Math" panose="02040503050406030204" pitchFamily="18" charset="0"/>
                            </a:rPr>
                          </m:ctrlPr>
                        </m:naryPr>
                        <m:sub>
                          <m:r>
                            <a:rPr lang="zh-CN" altLang="en-US" sz="2400" b="1" i="1">
                              <a:latin typeface="Cambria Math" panose="02040503050406030204" pitchFamily="18" charset="0"/>
                            </a:rPr>
                            <m:t>𝒌</m:t>
                          </m:r>
                          <m:r>
                            <a:rPr lang="zh-CN" altLang="en-US" sz="2400" b="1" i="0">
                              <a:latin typeface="Cambria Math" panose="02040503050406030204" pitchFamily="18" charset="0"/>
                            </a:rPr>
                            <m:t>=</m:t>
                          </m:r>
                          <m:r>
                            <a:rPr lang="zh-CN" altLang="en-US" sz="2400" b="1" i="0">
                              <a:latin typeface="Cambria Math" panose="02040503050406030204" pitchFamily="18" charset="0"/>
                            </a:rPr>
                            <m:t>𝟎</m:t>
                          </m:r>
                        </m:sub>
                        <m:sup>
                          <m:r>
                            <a:rPr lang="zh-CN" altLang="en-US" sz="2400" b="1" i="0">
                              <a:latin typeface="Cambria Math" panose="02040503050406030204" pitchFamily="18" charset="0"/>
                            </a:rPr>
                            <m:t>∞</m:t>
                          </m:r>
                        </m:sup>
                        <m:e>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𝜸</m:t>
                              </m:r>
                            </m:e>
                            <m:sup>
                              <m:r>
                                <a:rPr lang="zh-CN" altLang="en-US" sz="2400" b="1" i="1">
                                  <a:latin typeface="Cambria Math" panose="02040503050406030204" pitchFamily="18" charset="0"/>
                                </a:rPr>
                                <m:t>𝒌</m:t>
                              </m:r>
                            </m:sup>
                          </m:sSup>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𝑹</m:t>
                              </m:r>
                            </m:e>
                            <m:sub>
                              <m:r>
                                <a:rPr lang="zh-CN" altLang="en-US" sz="2400" b="1" i="1">
                                  <a:latin typeface="Cambria Math" panose="02040503050406030204" pitchFamily="18" charset="0"/>
                                </a:rPr>
                                <m:t>𝒎𝒂𝒙</m:t>
                              </m:r>
                            </m:sub>
                          </m:sSub>
                        </m:e>
                      </m:nary>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𝑹</m:t>
                          </m:r>
                        </m:e>
                        <m:sub>
                          <m:r>
                            <a:rPr lang="zh-CN" altLang="en-US" sz="2400" b="1" i="1">
                              <a:latin typeface="Cambria Math" panose="02040503050406030204" pitchFamily="18" charset="0"/>
                            </a:rPr>
                            <m:t>𝒎𝒂𝒙</m:t>
                          </m:r>
                        </m:sub>
                      </m:sSub>
                      <m:nary>
                        <m:naryPr>
                          <m:chr m:val="∑"/>
                          <m:limLoc m:val="undOvr"/>
                          <m:grow m:val="on"/>
                          <m:ctrlPr>
                            <a:rPr lang="zh-CN" altLang="en-US" sz="2400" b="1" i="1">
                              <a:latin typeface="Cambria Math" panose="02040503050406030204" pitchFamily="18" charset="0"/>
                            </a:rPr>
                          </m:ctrlPr>
                        </m:naryPr>
                        <m:sub>
                          <m:r>
                            <a:rPr lang="zh-CN" altLang="en-US" sz="2400" b="1" i="1">
                              <a:latin typeface="Cambria Math" panose="02040503050406030204" pitchFamily="18" charset="0"/>
                            </a:rPr>
                            <m:t>𝒌</m:t>
                          </m:r>
                          <m:r>
                            <a:rPr lang="zh-CN" altLang="en-US" sz="2400" b="1" i="0">
                              <a:latin typeface="Cambria Math" panose="02040503050406030204" pitchFamily="18" charset="0"/>
                            </a:rPr>
                            <m:t>=</m:t>
                          </m:r>
                          <m:r>
                            <a:rPr lang="zh-CN" altLang="en-US" sz="2400" b="1" i="0">
                              <a:latin typeface="Cambria Math" panose="02040503050406030204" pitchFamily="18" charset="0"/>
                            </a:rPr>
                            <m:t>𝟎</m:t>
                          </m:r>
                        </m:sub>
                        <m:sup>
                          <m:r>
                            <a:rPr lang="zh-CN" altLang="en-US" sz="2400" b="1" i="0">
                              <a:latin typeface="Cambria Math" panose="02040503050406030204" pitchFamily="18" charset="0"/>
                            </a:rPr>
                            <m:t>∞</m:t>
                          </m:r>
                        </m:sup>
                        <m:e>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𝜸</m:t>
                              </m:r>
                            </m:e>
                            <m:sup>
                              <m:r>
                                <a:rPr lang="zh-CN" altLang="en-US" sz="2400" b="1" i="1">
                                  <a:latin typeface="Cambria Math" panose="02040503050406030204" pitchFamily="18" charset="0"/>
                                </a:rPr>
                                <m:t>𝒌</m:t>
                              </m:r>
                            </m:sup>
                          </m:sSup>
                        </m:e>
                      </m:nary>
                    </m:oMath>
                  </m:oMathPara>
                </a14:m>
                <a:endParaRPr lang="zh-CN" altLang="en-US" sz="2400" b="1" dirty="0"/>
              </a:p>
            </p:txBody>
          </p:sp>
        </mc:Choice>
        <mc:Fallback xmlns="">
          <p:sp>
            <p:nvSpPr>
              <p:cNvPr id="4" name="矩形 3">
                <a:extLst>
                  <a:ext uri="{FF2B5EF4-FFF2-40B4-BE49-F238E27FC236}">
                    <a16:creationId xmlns:a16="http://schemas.microsoft.com/office/drawing/2014/main" id="{4FA520FB-CB92-4876-BBED-6DDED48EB7C1}"/>
                  </a:ext>
                </a:extLst>
              </p:cNvPr>
              <p:cNvSpPr>
                <a:spLocks noRot="1" noChangeAspect="1" noMove="1" noResize="1" noEditPoints="1" noAdjustHandles="1" noChangeArrowheads="1" noChangeShapeType="1" noTextEdit="1"/>
              </p:cNvSpPr>
              <p:nvPr/>
            </p:nvSpPr>
            <p:spPr>
              <a:xfrm>
                <a:off x="3035995" y="3332055"/>
                <a:ext cx="6640985" cy="109908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16F898FF-E7B4-4AFF-B5B9-34A7D80E8A5F}"/>
                  </a:ext>
                </a:extLst>
              </p:cNvPr>
              <p:cNvSpPr/>
              <p:nvPr/>
            </p:nvSpPr>
            <p:spPr>
              <a:xfrm>
                <a:off x="1604106" y="2326705"/>
                <a:ext cx="8072874" cy="584775"/>
              </a:xfrm>
              <a:prstGeom prst="rect">
                <a:avLst/>
              </a:prstGeom>
            </p:spPr>
            <p:txBody>
              <a:bodyPr wrap="square">
                <a:spAutoFit/>
              </a:bodyPr>
              <a:lstStyle/>
              <a:p>
                <a14:m>
                  <m:oMath xmlns:m="http://schemas.openxmlformats.org/officeDocument/2006/math">
                    <m:sSub>
                      <m:sSubPr>
                        <m:ctrlPr>
                          <a:rPr lang="zh-CN" altLang="en-US" sz="3200" b="1" i="1">
                            <a:latin typeface="Cambria Math" panose="02040503050406030204" pitchFamily="18" charset="0"/>
                          </a:rPr>
                        </m:ctrlPr>
                      </m:sSubPr>
                      <m:e>
                        <m:r>
                          <a:rPr lang="zh-CN" altLang="en-US" sz="3200" b="1" i="1" smtClean="0">
                            <a:latin typeface="Cambria Math" panose="02040503050406030204" pitchFamily="18" charset="0"/>
                          </a:rPr>
                          <m:t>令</m:t>
                        </m:r>
                        <m:r>
                          <a:rPr lang="zh-CN" altLang="en-US" sz="3200" b="1" i="1">
                            <a:latin typeface="Cambria Math" panose="02040503050406030204" pitchFamily="18" charset="0"/>
                          </a:rPr>
                          <m:t>𝑹</m:t>
                        </m:r>
                      </m:e>
                      <m:sub>
                        <m:r>
                          <a:rPr lang="zh-CN" altLang="en-US" sz="3200" b="1" i="1">
                            <a:latin typeface="Cambria Math" panose="02040503050406030204" pitchFamily="18" charset="0"/>
                          </a:rPr>
                          <m:t>𝒎𝒂𝒙</m:t>
                        </m:r>
                      </m:sub>
                    </m:sSub>
                    <m:r>
                      <a:rPr lang="zh-CN" altLang="en-US" sz="3200" b="1" i="1">
                        <a:latin typeface="Cambria Math" panose="02040503050406030204" pitchFamily="18" charset="0"/>
                      </a:rPr>
                      <m:t>为智能体所能</m:t>
                    </m:r>
                  </m:oMath>
                </a14:m>
                <a:r>
                  <a:rPr lang="zh-CN" altLang="en-US" sz="3200" dirty="0"/>
                  <a:t>获取的最大奖励： </a:t>
                </a:r>
              </a:p>
            </p:txBody>
          </p:sp>
        </mc:Choice>
        <mc:Fallback xmlns="">
          <p:sp>
            <p:nvSpPr>
              <p:cNvPr id="5" name="矩形 4">
                <a:extLst>
                  <a:ext uri="{FF2B5EF4-FFF2-40B4-BE49-F238E27FC236}">
                    <a16:creationId xmlns:a16="http://schemas.microsoft.com/office/drawing/2014/main" id="{16F898FF-E7B4-4AFF-B5B9-34A7D80E8A5F}"/>
                  </a:ext>
                </a:extLst>
              </p:cNvPr>
              <p:cNvSpPr>
                <a:spLocks noRot="1" noChangeAspect="1" noMove="1" noResize="1" noEditPoints="1" noAdjustHandles="1" noChangeArrowheads="1" noChangeShapeType="1" noTextEdit="1"/>
              </p:cNvSpPr>
              <p:nvPr/>
            </p:nvSpPr>
            <p:spPr>
              <a:xfrm>
                <a:off x="1604106" y="2326705"/>
                <a:ext cx="8072874" cy="584775"/>
              </a:xfrm>
              <a:prstGeom prst="rect">
                <a:avLst/>
              </a:prstGeom>
              <a:blipFill>
                <a:blip r:embed="rId4"/>
                <a:stretch>
                  <a:fillRect t="-13542"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BEF7ADA8-9E9B-4553-9C64-3D9D50B6863C}"/>
                  </a:ext>
                </a:extLst>
              </p:cNvPr>
              <p:cNvSpPr/>
              <p:nvPr/>
            </p:nvSpPr>
            <p:spPr>
              <a:xfrm>
                <a:off x="3464028" y="4851713"/>
                <a:ext cx="2313967" cy="8440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en-US" altLang="zh-CN" sz="2400" b="1" i="1">
                              <a:latin typeface="Cambria Math" panose="02040503050406030204" pitchFamily="18" charset="0"/>
                            </a:rPr>
                            <m:t>=</m:t>
                          </m:r>
                          <m:r>
                            <a:rPr lang="zh-CN" altLang="en-US" sz="2400" b="1" i="1">
                              <a:latin typeface="Cambria Math" panose="02040503050406030204" pitchFamily="18" charset="0"/>
                            </a:rPr>
                            <m:t>𝑹</m:t>
                          </m:r>
                        </m:e>
                        <m:sub>
                          <m:r>
                            <a:rPr lang="zh-CN" altLang="en-US" sz="2400" b="1" i="1">
                              <a:latin typeface="Cambria Math" panose="02040503050406030204" pitchFamily="18" charset="0"/>
                            </a:rPr>
                            <m:t>𝒎𝒂𝒙</m:t>
                          </m:r>
                        </m:sub>
                      </m:sSub>
                      <m:r>
                        <a:rPr lang="zh-CN" altLang="en-US" sz="2400" b="1" i="0">
                          <a:latin typeface="Cambria Math" panose="02040503050406030204" pitchFamily="18" charset="0"/>
                        </a:rPr>
                        <m:t>×</m:t>
                      </m:r>
                      <m:f>
                        <m:fPr>
                          <m:ctrlPr>
                            <a:rPr lang="zh-CN" altLang="en-US" sz="2400" b="1" i="1">
                              <a:latin typeface="Cambria Math" panose="02040503050406030204" pitchFamily="18" charset="0"/>
                            </a:rPr>
                          </m:ctrlPr>
                        </m:fPr>
                        <m:num>
                          <m:r>
                            <a:rPr lang="zh-CN" altLang="en-US" sz="2400" b="1" i="0">
                              <a:latin typeface="Cambria Math" panose="02040503050406030204" pitchFamily="18" charset="0"/>
                            </a:rPr>
                            <m:t>𝟏</m:t>
                          </m:r>
                        </m:num>
                        <m:den>
                          <m:r>
                            <a:rPr lang="zh-CN" altLang="en-US" sz="2400" b="1" i="0">
                              <a:latin typeface="Cambria Math" panose="02040503050406030204" pitchFamily="18" charset="0"/>
                            </a:rPr>
                            <m:t>𝟏</m:t>
                          </m:r>
                          <m:r>
                            <a:rPr lang="zh-CN" altLang="en-US" sz="2400" b="1" i="0">
                              <a:latin typeface="Cambria Math" panose="02040503050406030204" pitchFamily="18" charset="0"/>
                            </a:rPr>
                            <m:t>−</m:t>
                          </m:r>
                          <m:r>
                            <a:rPr lang="zh-CN" altLang="en-US" sz="2400" b="1" i="1">
                              <a:latin typeface="Cambria Math" panose="02040503050406030204" pitchFamily="18" charset="0"/>
                            </a:rPr>
                            <m:t>𝜸</m:t>
                          </m:r>
                        </m:den>
                      </m:f>
                    </m:oMath>
                  </m:oMathPara>
                </a14:m>
                <a:endParaRPr lang="zh-CN" altLang="en-US" sz="2400" b="1" dirty="0"/>
              </a:p>
            </p:txBody>
          </p:sp>
        </mc:Choice>
        <mc:Fallback xmlns="">
          <p:sp>
            <p:nvSpPr>
              <p:cNvPr id="6" name="矩形 5">
                <a:extLst>
                  <a:ext uri="{FF2B5EF4-FFF2-40B4-BE49-F238E27FC236}">
                    <a16:creationId xmlns:a16="http://schemas.microsoft.com/office/drawing/2014/main" id="{BEF7ADA8-9E9B-4553-9C64-3D9D50B6863C}"/>
                  </a:ext>
                </a:extLst>
              </p:cNvPr>
              <p:cNvSpPr>
                <a:spLocks noRot="1" noChangeAspect="1" noMove="1" noResize="1" noEditPoints="1" noAdjustHandles="1" noChangeArrowheads="1" noChangeShapeType="1" noTextEdit="1"/>
              </p:cNvSpPr>
              <p:nvPr/>
            </p:nvSpPr>
            <p:spPr>
              <a:xfrm>
                <a:off x="3464028" y="4851713"/>
                <a:ext cx="2313967" cy="84401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347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4349C-D859-4DC8-B74D-D887C1722204}"/>
              </a:ext>
            </a:extLst>
          </p:cNvPr>
          <p:cNvSpPr>
            <a:spLocks noGrp="1"/>
          </p:cNvSpPr>
          <p:nvPr>
            <p:ph type="title"/>
          </p:nvPr>
        </p:nvSpPr>
        <p:spPr/>
        <p:txBody>
          <a:bodyPr/>
          <a:lstStyle/>
          <a:p>
            <a:r>
              <a:rPr lang="zh-CN" altLang="en-US" dirty="0"/>
              <a:t>目标收益的递归计算</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92F01EF3-6D25-49EA-AD01-617AE6C1AFBD}"/>
                  </a:ext>
                </a:extLst>
              </p:cNvPr>
              <p:cNvSpPr>
                <a:spLocks noGrp="1"/>
              </p:cNvSpPr>
              <p:nvPr>
                <p:ph idx="1"/>
              </p:nvPr>
            </p:nvSpPr>
            <p:spPr>
              <a:xfrm>
                <a:off x="838200" y="1825625"/>
                <a:ext cx="9602565" cy="1712007"/>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zh-CN" altLang="en-US" sz="3200" b="1" i="1" smtClean="0">
                              <a:latin typeface="Cambria Math" panose="02040503050406030204" pitchFamily="18" charset="0"/>
                            </a:rPr>
                          </m:ctrlPr>
                        </m:sSubPr>
                        <m:e>
                          <m:r>
                            <a:rPr lang="zh-CN" altLang="en-US" sz="3200" b="1" i="1">
                              <a:latin typeface="Cambria Math" panose="02040503050406030204" pitchFamily="18" charset="0"/>
                            </a:rPr>
                            <m:t>𝑮</m:t>
                          </m:r>
                        </m:e>
                        <m:sub>
                          <m:r>
                            <a:rPr lang="zh-CN" altLang="en-US" sz="3200" b="1" i="1">
                              <a:latin typeface="Cambria Math" panose="02040503050406030204" pitchFamily="18" charset="0"/>
                            </a:rPr>
                            <m:t>𝒕</m:t>
                          </m:r>
                        </m:sub>
                      </m:sSub>
                      <m:r>
                        <a:rPr lang="zh-CN" altLang="en-US" sz="3200" b="1" i="0">
                          <a:latin typeface="Cambria Math" panose="02040503050406030204" pitchFamily="18" charset="0"/>
                        </a:rPr>
                        <m:t>≐</m:t>
                      </m:r>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i="0">
                              <a:latin typeface="Cambria Math" panose="02040503050406030204" pitchFamily="18" charset="0"/>
                            </a:rPr>
                            <m:t>+</m:t>
                          </m:r>
                          <m:r>
                            <a:rPr lang="zh-CN" altLang="en-US" sz="3200" b="1" i="0">
                              <a:latin typeface="Cambria Math" panose="02040503050406030204" pitchFamily="18" charset="0"/>
                            </a:rPr>
                            <m:t>𝟏</m:t>
                          </m:r>
                        </m:sub>
                      </m:sSub>
                      <m:r>
                        <a:rPr lang="zh-CN" altLang="en-US" sz="3200" b="1" i="0">
                          <a:latin typeface="Cambria Math" panose="02040503050406030204" pitchFamily="18" charset="0"/>
                        </a:rPr>
                        <m:t>+</m:t>
                      </m:r>
                      <m:r>
                        <a:rPr lang="zh-CN" altLang="en-US" sz="3200" b="1" i="1" smtClean="0">
                          <a:solidFill>
                            <a:srgbClr val="FF0000"/>
                          </a:solidFill>
                          <a:latin typeface="Cambria Math" panose="02040503050406030204" pitchFamily="18" charset="0"/>
                        </a:rPr>
                        <m:t>𝜸</m:t>
                      </m:r>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i="0">
                              <a:latin typeface="Cambria Math" panose="02040503050406030204" pitchFamily="18" charset="0"/>
                            </a:rPr>
                            <m:t>+</m:t>
                          </m:r>
                          <m:r>
                            <a:rPr lang="zh-CN" altLang="en-US" sz="3200" b="1" i="0">
                              <a:latin typeface="Cambria Math" panose="02040503050406030204" pitchFamily="18" charset="0"/>
                            </a:rPr>
                            <m:t>𝟐</m:t>
                          </m:r>
                        </m:sub>
                      </m:sSub>
                      <m:r>
                        <a:rPr lang="zh-CN" altLang="en-US" sz="3200" b="1" i="0">
                          <a:latin typeface="Cambria Math" panose="02040503050406030204" pitchFamily="18" charset="0"/>
                        </a:rPr>
                        <m:t>+</m:t>
                      </m:r>
                      <m:sSup>
                        <m:sSupPr>
                          <m:ctrlPr>
                            <a:rPr lang="zh-CN" altLang="en-US" sz="3200" b="1" i="1" smtClean="0">
                              <a:solidFill>
                                <a:srgbClr val="FF0000"/>
                              </a:solidFill>
                              <a:latin typeface="Cambria Math" panose="02040503050406030204" pitchFamily="18" charset="0"/>
                            </a:rPr>
                          </m:ctrlPr>
                        </m:sSupPr>
                        <m:e>
                          <m:r>
                            <a:rPr lang="zh-CN" altLang="en-US" sz="3200" b="1" i="1">
                              <a:solidFill>
                                <a:srgbClr val="FF0000"/>
                              </a:solidFill>
                              <a:latin typeface="Cambria Math" panose="02040503050406030204" pitchFamily="18" charset="0"/>
                            </a:rPr>
                            <m:t>𝜸</m:t>
                          </m:r>
                        </m:e>
                        <m:sup>
                          <m:r>
                            <a:rPr lang="zh-CN" altLang="en-US" sz="3200" b="1" i="0">
                              <a:solidFill>
                                <a:srgbClr val="FF0000"/>
                              </a:solidFill>
                              <a:latin typeface="Cambria Math" panose="02040503050406030204" pitchFamily="18" charset="0"/>
                            </a:rPr>
                            <m:t>𝟐</m:t>
                          </m:r>
                        </m:sup>
                      </m:sSup>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i="0">
                              <a:latin typeface="Cambria Math" panose="02040503050406030204" pitchFamily="18" charset="0"/>
                            </a:rPr>
                            <m:t>+</m:t>
                          </m:r>
                          <m:r>
                            <a:rPr lang="zh-CN" altLang="en-US" sz="3200" b="1" i="0">
                              <a:latin typeface="Cambria Math" panose="02040503050406030204" pitchFamily="18" charset="0"/>
                            </a:rPr>
                            <m:t>𝟑</m:t>
                          </m:r>
                        </m:sub>
                      </m:sSub>
                      <m:r>
                        <a:rPr lang="zh-CN" altLang="en-US" sz="3200" b="1" i="0">
                          <a:latin typeface="Cambria Math" panose="02040503050406030204" pitchFamily="18" charset="0"/>
                        </a:rPr>
                        <m:t>+…+</m:t>
                      </m:r>
                      <m:sSup>
                        <m:sSupPr>
                          <m:ctrlPr>
                            <a:rPr lang="zh-CN" altLang="en-US" sz="3200" b="1" i="1" smtClean="0">
                              <a:solidFill>
                                <a:srgbClr val="FF0000"/>
                              </a:solidFill>
                              <a:latin typeface="Cambria Math" panose="02040503050406030204" pitchFamily="18" charset="0"/>
                            </a:rPr>
                          </m:ctrlPr>
                        </m:sSupPr>
                        <m:e>
                          <m:r>
                            <a:rPr lang="zh-CN" altLang="en-US" sz="3200" b="1" i="1">
                              <a:solidFill>
                                <a:srgbClr val="FF0000"/>
                              </a:solidFill>
                              <a:latin typeface="Cambria Math" panose="02040503050406030204" pitchFamily="18" charset="0"/>
                            </a:rPr>
                            <m:t>𝜸</m:t>
                          </m:r>
                        </m:e>
                        <m:sup>
                          <m:r>
                            <a:rPr lang="zh-CN" altLang="en-US" sz="3200" b="1" i="1">
                              <a:solidFill>
                                <a:srgbClr val="FF0000"/>
                              </a:solidFill>
                              <a:latin typeface="Cambria Math" panose="02040503050406030204" pitchFamily="18" charset="0"/>
                            </a:rPr>
                            <m:t>𝒌</m:t>
                          </m:r>
                          <m:r>
                            <a:rPr lang="zh-CN" altLang="en-US" sz="3200" b="1" i="0">
                              <a:solidFill>
                                <a:srgbClr val="FF0000"/>
                              </a:solidFill>
                              <a:latin typeface="Cambria Math" panose="02040503050406030204" pitchFamily="18" charset="0"/>
                            </a:rPr>
                            <m:t>−</m:t>
                          </m:r>
                          <m:r>
                            <a:rPr lang="zh-CN" altLang="en-US" sz="3200" b="1" i="0">
                              <a:solidFill>
                                <a:srgbClr val="FF0000"/>
                              </a:solidFill>
                              <a:latin typeface="Cambria Math" panose="02040503050406030204" pitchFamily="18" charset="0"/>
                            </a:rPr>
                            <m:t>𝟏</m:t>
                          </m:r>
                        </m:sup>
                      </m:sSup>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i="0">
                              <a:latin typeface="Cambria Math" panose="02040503050406030204" pitchFamily="18" charset="0"/>
                            </a:rPr>
                            <m:t>+</m:t>
                          </m:r>
                          <m:r>
                            <a:rPr lang="zh-CN" altLang="en-US" sz="3200" b="1" i="1">
                              <a:latin typeface="Cambria Math" panose="02040503050406030204" pitchFamily="18" charset="0"/>
                            </a:rPr>
                            <m:t>𝒌</m:t>
                          </m:r>
                        </m:sub>
                      </m:sSub>
                      <m:r>
                        <a:rPr lang="zh-CN" altLang="en-US" sz="3200" b="1" i="0">
                          <a:latin typeface="Cambria Math" panose="02040503050406030204" pitchFamily="18" charset="0"/>
                        </a:rPr>
                        <m:t>+…</m:t>
                      </m:r>
                    </m:oMath>
                  </m:oMathPara>
                </a14:m>
                <a:endParaRPr lang="en-US" altLang="zh-CN" sz="3200" b="1" dirty="0"/>
              </a:p>
              <a:p>
                <a:pPr marL="0" indent="0">
                  <a:buNone/>
                </a:pPr>
                <a:r>
                  <a:rPr lang="zh-CN" altLang="en-US" sz="3200" b="1" dirty="0"/>
                  <a:t> </a:t>
                </a:r>
                <a14:m>
                  <m:oMath xmlns:m="http://schemas.openxmlformats.org/officeDocument/2006/math">
                    <m:sSub>
                      <m:sSubPr>
                        <m:ctrlPr>
                          <a:rPr lang="zh-CN" altLang="en-US" sz="3200" b="1" i="1">
                            <a:latin typeface="Cambria Math" panose="02040503050406030204" pitchFamily="18" charset="0"/>
                          </a:rPr>
                        </m:ctrlPr>
                      </m:sSubPr>
                      <m:e>
                        <m:r>
                          <a:rPr lang="en-US" altLang="zh-CN" sz="3200" b="1" i="1" smtClean="0">
                            <a:latin typeface="Cambria Math" panose="02040503050406030204" pitchFamily="18" charset="0"/>
                          </a:rPr>
                          <m:t>       =</m:t>
                        </m:r>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a:latin typeface="Cambria Math" panose="02040503050406030204" pitchFamily="18" charset="0"/>
                          </a:rPr>
                          <m:t>+</m:t>
                        </m:r>
                        <m:r>
                          <a:rPr lang="zh-CN" altLang="en-US" sz="3200" b="1">
                            <a:latin typeface="Cambria Math" panose="02040503050406030204" pitchFamily="18" charset="0"/>
                          </a:rPr>
                          <m:t>𝟏</m:t>
                        </m:r>
                      </m:sub>
                    </m:sSub>
                    <m:r>
                      <a:rPr lang="zh-CN" altLang="en-US" sz="3200" b="1">
                        <a:latin typeface="Cambria Math" panose="02040503050406030204" pitchFamily="18" charset="0"/>
                      </a:rPr>
                      <m:t>+</m:t>
                    </m:r>
                    <m:r>
                      <a:rPr lang="zh-CN" altLang="en-US" sz="3200" b="1" i="1">
                        <a:solidFill>
                          <a:srgbClr val="FF0000"/>
                        </a:solidFill>
                        <a:latin typeface="Cambria Math" panose="02040503050406030204" pitchFamily="18" charset="0"/>
                      </a:rPr>
                      <m:t>𝜸</m:t>
                    </m:r>
                  </m:oMath>
                </a14:m>
                <a:r>
                  <a:rPr lang="en-US" altLang="zh-CN" sz="3200" b="1" dirty="0"/>
                  <a:t>(</a:t>
                </a:r>
                <a14:m>
                  <m:oMath xmlns:m="http://schemas.openxmlformats.org/officeDocument/2006/math">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a:latin typeface="Cambria Math" panose="02040503050406030204" pitchFamily="18" charset="0"/>
                          </a:rPr>
                          <m:t>+</m:t>
                        </m:r>
                        <m:r>
                          <a:rPr lang="zh-CN" altLang="en-US" sz="3200" b="1">
                            <a:latin typeface="Cambria Math" panose="02040503050406030204" pitchFamily="18" charset="0"/>
                          </a:rPr>
                          <m:t>𝟐</m:t>
                        </m:r>
                      </m:sub>
                    </m:sSub>
                    <m:r>
                      <a:rPr lang="zh-CN" altLang="en-US" sz="3200" b="1">
                        <a:latin typeface="Cambria Math" panose="02040503050406030204" pitchFamily="18" charset="0"/>
                      </a:rPr>
                      <m:t>+</m:t>
                    </m:r>
                    <m:sSub>
                      <m:sSubPr>
                        <m:ctrlPr>
                          <a:rPr lang="zh-CN" altLang="en-US" sz="3200" b="1" i="1">
                            <a:latin typeface="Cambria Math" panose="02040503050406030204" pitchFamily="18" charset="0"/>
                          </a:rPr>
                        </m:ctrlPr>
                      </m:sSubPr>
                      <m:e>
                        <m:r>
                          <a:rPr lang="zh-CN" altLang="en-US" sz="3200" b="1" i="1">
                            <a:solidFill>
                              <a:srgbClr val="FF0000"/>
                            </a:solidFill>
                            <a:latin typeface="Cambria Math" panose="02040503050406030204" pitchFamily="18" charset="0"/>
                          </a:rPr>
                          <m:t>𝜸</m:t>
                        </m:r>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a:latin typeface="Cambria Math" panose="02040503050406030204" pitchFamily="18" charset="0"/>
                          </a:rPr>
                          <m:t>+</m:t>
                        </m:r>
                        <m:r>
                          <a:rPr lang="zh-CN" altLang="en-US" sz="3200" b="1">
                            <a:latin typeface="Cambria Math" panose="02040503050406030204" pitchFamily="18" charset="0"/>
                          </a:rPr>
                          <m:t>𝟑</m:t>
                        </m:r>
                      </m:sub>
                    </m:sSub>
                    <m:r>
                      <a:rPr lang="zh-CN" altLang="en-US" sz="3200" b="1">
                        <a:latin typeface="Cambria Math" panose="02040503050406030204" pitchFamily="18" charset="0"/>
                      </a:rPr>
                      <m:t>+…+</m:t>
                    </m:r>
                    <m:sSup>
                      <m:sSupPr>
                        <m:ctrlPr>
                          <a:rPr lang="zh-CN" altLang="en-US" sz="3200" b="1" i="1">
                            <a:solidFill>
                              <a:srgbClr val="FF0000"/>
                            </a:solidFill>
                            <a:latin typeface="Cambria Math" panose="02040503050406030204" pitchFamily="18" charset="0"/>
                          </a:rPr>
                        </m:ctrlPr>
                      </m:sSupPr>
                      <m:e>
                        <m:r>
                          <a:rPr lang="zh-CN" altLang="en-US" sz="3200" b="1" i="1">
                            <a:solidFill>
                              <a:srgbClr val="FF0000"/>
                            </a:solidFill>
                            <a:latin typeface="Cambria Math" panose="02040503050406030204" pitchFamily="18" charset="0"/>
                          </a:rPr>
                          <m:t>𝜸</m:t>
                        </m:r>
                      </m:e>
                      <m:sup>
                        <m:r>
                          <a:rPr lang="en-US" altLang="zh-CN" sz="3200" b="1" i="1" smtClean="0">
                            <a:solidFill>
                              <a:srgbClr val="FF0000"/>
                            </a:solidFill>
                            <a:latin typeface="Cambria Math" panose="02040503050406030204" pitchFamily="18" charset="0"/>
                          </a:rPr>
                          <m:t>𝒌</m:t>
                        </m:r>
                        <m:r>
                          <a:rPr lang="en-US" altLang="zh-CN" sz="3200" b="1" i="1" smtClean="0">
                            <a:solidFill>
                              <a:srgbClr val="FF0000"/>
                            </a:solidFill>
                            <a:latin typeface="Cambria Math" panose="02040503050406030204" pitchFamily="18" charset="0"/>
                          </a:rPr>
                          <m:t>−</m:t>
                        </m:r>
                        <m:r>
                          <a:rPr lang="en-US" altLang="zh-CN" sz="3200" b="1" i="1" smtClean="0">
                            <a:solidFill>
                              <a:srgbClr val="FF0000"/>
                            </a:solidFill>
                            <a:latin typeface="Cambria Math" panose="02040503050406030204" pitchFamily="18" charset="0"/>
                          </a:rPr>
                          <m:t>𝟐</m:t>
                        </m:r>
                      </m:sup>
                    </m:sSup>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a:latin typeface="Cambria Math" panose="02040503050406030204" pitchFamily="18" charset="0"/>
                          </a:rPr>
                          <m:t>+</m:t>
                        </m:r>
                        <m:r>
                          <a:rPr lang="zh-CN" altLang="en-US" sz="3200" b="1" i="1">
                            <a:latin typeface="Cambria Math" panose="02040503050406030204" pitchFamily="18" charset="0"/>
                          </a:rPr>
                          <m:t>𝒌</m:t>
                        </m:r>
                      </m:sub>
                    </m:sSub>
                  </m:oMath>
                </a14:m>
                <a:r>
                  <a:rPr lang="zh-CN" altLang="en-US" sz="3200" b="1" dirty="0"/>
                  <a:t> </a:t>
                </a:r>
                <a14:m>
                  <m:oMath xmlns:m="http://schemas.openxmlformats.org/officeDocument/2006/math">
                    <m:r>
                      <a:rPr lang="zh-CN" altLang="en-US" sz="3200" b="1">
                        <a:latin typeface="Cambria Math" panose="02040503050406030204" pitchFamily="18" charset="0"/>
                      </a:rPr>
                      <m:t>+…</m:t>
                    </m:r>
                  </m:oMath>
                </a14:m>
                <a:r>
                  <a:rPr lang="en-US" altLang="zh-CN" sz="3200" b="1" dirty="0"/>
                  <a:t>)</a:t>
                </a:r>
              </a:p>
              <a:p>
                <a:pPr marL="0" indent="0">
                  <a:buNone/>
                </a:pPr>
                <a:endParaRPr lang="zh-CN" altLang="en-US" sz="3200" b="1" dirty="0"/>
              </a:p>
            </p:txBody>
          </p:sp>
        </mc:Choice>
        <mc:Fallback xmlns="">
          <p:sp>
            <p:nvSpPr>
              <p:cNvPr id="4" name="内容占位符 3">
                <a:extLst>
                  <a:ext uri="{FF2B5EF4-FFF2-40B4-BE49-F238E27FC236}">
                    <a16:creationId xmlns:a16="http://schemas.microsoft.com/office/drawing/2014/main" id="{92F01EF3-6D25-49EA-AD01-617AE6C1AFBD}"/>
                  </a:ext>
                </a:extLst>
              </p:cNvPr>
              <p:cNvSpPr>
                <a:spLocks noGrp="1" noRot="1" noChangeAspect="1" noMove="1" noResize="1" noEditPoints="1" noAdjustHandles="1" noChangeArrowheads="1" noChangeShapeType="1" noTextEdit="1"/>
              </p:cNvSpPr>
              <p:nvPr>
                <p:ph idx="1"/>
              </p:nvPr>
            </p:nvSpPr>
            <p:spPr>
              <a:xfrm>
                <a:off x="838200" y="1825625"/>
                <a:ext cx="9602565" cy="171200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60C2C04F-EC63-4CE3-8AEE-0CF67B125319}"/>
                  </a:ext>
                </a:extLst>
              </p:cNvPr>
              <p:cNvSpPr/>
              <p:nvPr/>
            </p:nvSpPr>
            <p:spPr>
              <a:xfrm>
                <a:off x="838200" y="3087794"/>
                <a:ext cx="371832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3200" b="1" i="1">
                              <a:latin typeface="Cambria Math" panose="02040503050406030204" pitchFamily="18" charset="0"/>
                            </a:rPr>
                          </m:ctrlPr>
                        </m:sSubPr>
                        <m:e>
                          <m:r>
                            <a:rPr lang="en-US" altLang="zh-CN" sz="3200" b="1" i="1">
                              <a:latin typeface="Cambria Math" panose="02040503050406030204" pitchFamily="18" charset="0"/>
                            </a:rPr>
                            <m:t>         =</m:t>
                          </m:r>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a:latin typeface="Cambria Math" panose="02040503050406030204" pitchFamily="18" charset="0"/>
                            </a:rPr>
                            <m:t>+</m:t>
                          </m:r>
                          <m:r>
                            <a:rPr lang="zh-CN" altLang="en-US" sz="3200" b="1">
                              <a:latin typeface="Cambria Math" panose="02040503050406030204" pitchFamily="18" charset="0"/>
                            </a:rPr>
                            <m:t>𝟏</m:t>
                          </m:r>
                        </m:sub>
                      </m:sSub>
                      <m:r>
                        <a:rPr lang="zh-CN" altLang="en-US" sz="3200" b="1">
                          <a:latin typeface="Cambria Math" panose="02040503050406030204" pitchFamily="18" charset="0"/>
                        </a:rPr>
                        <m:t>+</m:t>
                      </m:r>
                      <m:sSub>
                        <m:sSubPr>
                          <m:ctrlPr>
                            <a:rPr lang="zh-CN" altLang="en-US" sz="3200" b="1" i="1">
                              <a:latin typeface="Cambria Math" panose="02040503050406030204" pitchFamily="18" charset="0"/>
                            </a:rPr>
                          </m:ctrlPr>
                        </m:sSubPr>
                        <m:e>
                          <m:r>
                            <a:rPr lang="zh-CN" altLang="en-US" sz="3200" b="1" i="1">
                              <a:solidFill>
                                <a:srgbClr val="FF0000"/>
                              </a:solidFill>
                              <a:latin typeface="Cambria Math" panose="02040503050406030204" pitchFamily="18" charset="0"/>
                            </a:rPr>
                            <m:t>𝜸</m:t>
                          </m:r>
                          <m:r>
                            <a:rPr lang="zh-CN" altLang="en-US" sz="3200" b="1" i="1">
                              <a:latin typeface="Cambria Math" panose="02040503050406030204" pitchFamily="18" charset="0"/>
                            </a:rPr>
                            <m:t>𝑮</m:t>
                          </m:r>
                        </m:e>
                        <m:sub>
                          <m:r>
                            <a:rPr lang="zh-CN" altLang="en-US" sz="3200" b="1" i="1">
                              <a:latin typeface="Cambria Math" panose="02040503050406030204" pitchFamily="18" charset="0"/>
                            </a:rPr>
                            <m:t>𝒕</m:t>
                          </m:r>
                          <m:r>
                            <a:rPr lang="en-US" altLang="zh-CN" sz="3200" b="1" i="1">
                              <a:latin typeface="Cambria Math" panose="02040503050406030204" pitchFamily="18" charset="0"/>
                            </a:rPr>
                            <m:t>+</m:t>
                          </m:r>
                          <m:r>
                            <a:rPr lang="en-US" altLang="zh-CN" sz="3200" b="1" i="1">
                              <a:latin typeface="Cambria Math" panose="02040503050406030204" pitchFamily="18" charset="0"/>
                            </a:rPr>
                            <m:t>𝟏</m:t>
                          </m:r>
                        </m:sub>
                      </m:sSub>
                    </m:oMath>
                  </m:oMathPara>
                </a14:m>
                <a:endParaRPr lang="zh-CN" altLang="en-US" sz="3200" dirty="0"/>
              </a:p>
            </p:txBody>
          </p:sp>
        </mc:Choice>
        <mc:Fallback xmlns="">
          <p:sp>
            <p:nvSpPr>
              <p:cNvPr id="5" name="矩形 4">
                <a:extLst>
                  <a:ext uri="{FF2B5EF4-FFF2-40B4-BE49-F238E27FC236}">
                    <a16:creationId xmlns:a16="http://schemas.microsoft.com/office/drawing/2014/main" id="{60C2C04F-EC63-4CE3-8AEE-0CF67B125319}"/>
                  </a:ext>
                </a:extLst>
              </p:cNvPr>
              <p:cNvSpPr>
                <a:spLocks noRot="1" noChangeAspect="1" noMove="1" noResize="1" noEditPoints="1" noAdjustHandles="1" noChangeArrowheads="1" noChangeShapeType="1" noTextEdit="1"/>
              </p:cNvSpPr>
              <p:nvPr/>
            </p:nvSpPr>
            <p:spPr>
              <a:xfrm>
                <a:off x="838200" y="3087794"/>
                <a:ext cx="3718326" cy="58477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DEE04E4-EDAF-42A1-9B5C-764301A73AE5}"/>
                  </a:ext>
                </a:extLst>
              </p:cNvPr>
              <p:cNvSpPr/>
              <p:nvPr/>
            </p:nvSpPr>
            <p:spPr>
              <a:xfrm>
                <a:off x="1025487" y="4314179"/>
                <a:ext cx="371832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3200" b="1" i="1">
                              <a:latin typeface="Cambria Math" panose="02040503050406030204" pitchFamily="18" charset="0"/>
                            </a:rPr>
                          </m:ctrlPr>
                        </m:sSubPr>
                        <m:e>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𝑮</m:t>
                              </m:r>
                            </m:e>
                            <m:sub>
                              <m:r>
                                <a:rPr lang="zh-CN" altLang="en-US" sz="3200" b="1" i="1">
                                  <a:latin typeface="Cambria Math" panose="02040503050406030204" pitchFamily="18" charset="0"/>
                                </a:rPr>
                                <m:t>𝒕</m:t>
                              </m:r>
                            </m:sub>
                          </m:sSub>
                          <m:r>
                            <a:rPr lang="en-US" altLang="zh-CN" sz="3200" b="1" i="1">
                              <a:latin typeface="Cambria Math" panose="02040503050406030204" pitchFamily="18" charset="0"/>
                            </a:rPr>
                            <m:t>=</m:t>
                          </m:r>
                          <m:r>
                            <a:rPr lang="zh-CN" altLang="en-US" sz="3200" b="1" i="1">
                              <a:latin typeface="Cambria Math" panose="02040503050406030204" pitchFamily="18" charset="0"/>
                            </a:rPr>
                            <m:t>𝑹</m:t>
                          </m:r>
                        </m:e>
                        <m:sub>
                          <m:r>
                            <a:rPr lang="zh-CN" altLang="en-US" sz="3200" b="1" i="1">
                              <a:latin typeface="Cambria Math" panose="02040503050406030204" pitchFamily="18" charset="0"/>
                            </a:rPr>
                            <m:t>𝒕</m:t>
                          </m:r>
                          <m:r>
                            <a:rPr lang="zh-CN" altLang="en-US" sz="3200" b="1">
                              <a:latin typeface="Cambria Math" panose="02040503050406030204" pitchFamily="18" charset="0"/>
                            </a:rPr>
                            <m:t>+</m:t>
                          </m:r>
                          <m:r>
                            <a:rPr lang="zh-CN" altLang="en-US" sz="3200" b="1">
                              <a:latin typeface="Cambria Math" panose="02040503050406030204" pitchFamily="18" charset="0"/>
                            </a:rPr>
                            <m:t>𝟏</m:t>
                          </m:r>
                        </m:sub>
                      </m:sSub>
                      <m:r>
                        <a:rPr lang="zh-CN" altLang="en-US" sz="3200" b="1">
                          <a:latin typeface="Cambria Math" panose="02040503050406030204" pitchFamily="18" charset="0"/>
                        </a:rPr>
                        <m:t>+</m:t>
                      </m:r>
                      <m:sSub>
                        <m:sSubPr>
                          <m:ctrlPr>
                            <a:rPr lang="zh-CN" altLang="en-US" sz="3200" b="1" i="1">
                              <a:latin typeface="Cambria Math" panose="02040503050406030204" pitchFamily="18" charset="0"/>
                            </a:rPr>
                          </m:ctrlPr>
                        </m:sSubPr>
                        <m:e>
                          <m:r>
                            <a:rPr lang="zh-CN" altLang="en-US" sz="3200" b="1" i="1">
                              <a:solidFill>
                                <a:srgbClr val="FF0000"/>
                              </a:solidFill>
                              <a:latin typeface="Cambria Math" panose="02040503050406030204" pitchFamily="18" charset="0"/>
                            </a:rPr>
                            <m:t>𝜸</m:t>
                          </m:r>
                          <m:r>
                            <a:rPr lang="zh-CN" altLang="en-US" sz="3200" b="1" i="1">
                              <a:latin typeface="Cambria Math" panose="02040503050406030204" pitchFamily="18" charset="0"/>
                            </a:rPr>
                            <m:t>𝑮</m:t>
                          </m:r>
                        </m:e>
                        <m:sub>
                          <m:r>
                            <a:rPr lang="zh-CN" altLang="en-US" sz="3200" b="1" i="1">
                              <a:latin typeface="Cambria Math" panose="02040503050406030204" pitchFamily="18" charset="0"/>
                            </a:rPr>
                            <m:t>𝒕</m:t>
                          </m:r>
                          <m:r>
                            <a:rPr lang="en-US" altLang="zh-CN" sz="3200" b="1" i="1">
                              <a:latin typeface="Cambria Math" panose="02040503050406030204" pitchFamily="18" charset="0"/>
                            </a:rPr>
                            <m:t>+</m:t>
                          </m:r>
                          <m:r>
                            <a:rPr lang="en-US" altLang="zh-CN" sz="3200" b="1" i="1">
                              <a:latin typeface="Cambria Math" panose="02040503050406030204" pitchFamily="18" charset="0"/>
                            </a:rPr>
                            <m:t>𝟏</m:t>
                          </m:r>
                        </m:sub>
                      </m:sSub>
                    </m:oMath>
                  </m:oMathPara>
                </a14:m>
                <a:endParaRPr lang="zh-CN" altLang="en-US" sz="3200" dirty="0"/>
              </a:p>
            </p:txBody>
          </p:sp>
        </mc:Choice>
        <mc:Fallback xmlns="">
          <p:sp>
            <p:nvSpPr>
              <p:cNvPr id="6" name="矩形 5">
                <a:extLst>
                  <a:ext uri="{FF2B5EF4-FFF2-40B4-BE49-F238E27FC236}">
                    <a16:creationId xmlns:a16="http://schemas.microsoft.com/office/drawing/2014/main" id="{DDEE04E4-EDAF-42A1-9B5C-764301A73AE5}"/>
                  </a:ext>
                </a:extLst>
              </p:cNvPr>
              <p:cNvSpPr>
                <a:spLocks noRot="1" noChangeAspect="1" noMove="1" noResize="1" noEditPoints="1" noAdjustHandles="1" noChangeArrowheads="1" noChangeShapeType="1" noTextEdit="1"/>
              </p:cNvSpPr>
              <p:nvPr/>
            </p:nvSpPr>
            <p:spPr>
              <a:xfrm>
                <a:off x="1025487" y="4314179"/>
                <a:ext cx="3718326" cy="584775"/>
              </a:xfrm>
              <a:prstGeom prst="rect">
                <a:avLst/>
              </a:prstGeom>
              <a:blipFill>
                <a:blip r:embed="rId5"/>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E22ED25E-402C-4619-AA18-849D41DEA4FE}"/>
              </a:ext>
            </a:extLst>
          </p:cNvPr>
          <p:cNvSpPr txBox="1"/>
          <p:nvPr/>
        </p:nvSpPr>
        <p:spPr>
          <a:xfrm>
            <a:off x="1025487" y="3700985"/>
            <a:ext cx="6355814" cy="584775"/>
          </a:xfrm>
          <a:prstGeom prst="rect">
            <a:avLst/>
          </a:prstGeom>
          <a:noFill/>
        </p:spPr>
        <p:txBody>
          <a:bodyPr wrap="square" rtlCol="0">
            <a:spAutoFit/>
          </a:bodyPr>
          <a:lstStyle/>
          <a:p>
            <a:r>
              <a:rPr lang="zh-CN" altLang="en-US" sz="3200" dirty="0"/>
              <a:t>注意：这里，当</a:t>
            </a:r>
            <a:r>
              <a:rPr lang="en-US" altLang="zh-CN" sz="3200" dirty="0"/>
              <a:t>t &lt;T</a:t>
            </a:r>
            <a:r>
              <a:rPr lang="zh-CN" altLang="en-US" sz="3200" dirty="0"/>
              <a:t>，公式成立</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94042E10-3B71-40BA-A697-4A7D9A33F655}"/>
                  </a:ext>
                </a:extLst>
              </p:cNvPr>
              <p:cNvSpPr/>
              <p:nvPr/>
            </p:nvSpPr>
            <p:spPr>
              <a:xfrm>
                <a:off x="5061727" y="5033890"/>
                <a:ext cx="1155509" cy="584775"/>
              </a:xfrm>
              <a:prstGeom prst="rect">
                <a:avLst/>
              </a:prstGeom>
            </p:spPr>
            <p:txBody>
              <a:bodyPr wrap="none">
                <a:spAutoFit/>
              </a:bodyPr>
              <a:lstStyle/>
              <a:p>
                <a14:m>
                  <m:oMath xmlns:m="http://schemas.openxmlformats.org/officeDocument/2006/math">
                    <m:sSub>
                      <m:sSubPr>
                        <m:ctrlPr>
                          <a:rPr lang="zh-CN" altLang="en-US" sz="3200" b="1" i="1">
                            <a:latin typeface="Cambria Math" panose="02040503050406030204" pitchFamily="18" charset="0"/>
                          </a:rPr>
                        </m:ctrlPr>
                      </m:sSubPr>
                      <m:e>
                        <m:r>
                          <a:rPr lang="zh-CN" altLang="en-US" sz="3200" b="1" i="1">
                            <a:latin typeface="Cambria Math" panose="02040503050406030204" pitchFamily="18" charset="0"/>
                          </a:rPr>
                          <m:t>𝑮</m:t>
                        </m:r>
                      </m:e>
                      <m:sub>
                        <m:r>
                          <a:rPr lang="en-US" altLang="zh-CN" sz="3200" b="1" i="1">
                            <a:latin typeface="Cambria Math" panose="02040503050406030204" pitchFamily="18" charset="0"/>
                          </a:rPr>
                          <m:t>𝑻</m:t>
                        </m:r>
                      </m:sub>
                    </m:sSub>
                  </m:oMath>
                </a14:m>
                <a:r>
                  <a:rPr lang="en-US" altLang="zh-CN" sz="3200" dirty="0"/>
                  <a:t>=0</a:t>
                </a:r>
                <a:endParaRPr lang="zh-CN" altLang="en-US" sz="3200" dirty="0"/>
              </a:p>
            </p:txBody>
          </p:sp>
        </mc:Choice>
        <mc:Fallback xmlns="">
          <p:sp>
            <p:nvSpPr>
              <p:cNvPr id="8" name="矩形 7">
                <a:extLst>
                  <a:ext uri="{FF2B5EF4-FFF2-40B4-BE49-F238E27FC236}">
                    <a16:creationId xmlns:a16="http://schemas.microsoft.com/office/drawing/2014/main" id="{94042E10-3B71-40BA-A697-4A7D9A33F655}"/>
                  </a:ext>
                </a:extLst>
              </p:cNvPr>
              <p:cNvSpPr>
                <a:spLocks noRot="1" noChangeAspect="1" noMove="1" noResize="1" noEditPoints="1" noAdjustHandles="1" noChangeArrowheads="1" noChangeShapeType="1" noTextEdit="1"/>
              </p:cNvSpPr>
              <p:nvPr/>
            </p:nvSpPr>
            <p:spPr>
              <a:xfrm>
                <a:off x="5061727" y="5033890"/>
                <a:ext cx="1155509" cy="584775"/>
              </a:xfrm>
              <a:prstGeom prst="rect">
                <a:avLst/>
              </a:prstGeom>
              <a:blipFill>
                <a:blip r:embed="rId6"/>
                <a:stretch>
                  <a:fillRect t="-13542" r="-12632" b="-3333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1E8FBAC-AA59-458E-A44E-7B24164C2DE0}"/>
              </a:ext>
            </a:extLst>
          </p:cNvPr>
          <p:cNvSpPr txBox="1"/>
          <p:nvPr/>
        </p:nvSpPr>
        <p:spPr>
          <a:xfrm>
            <a:off x="1025487" y="5033891"/>
            <a:ext cx="5408364" cy="584775"/>
          </a:xfrm>
          <a:prstGeom prst="rect">
            <a:avLst/>
          </a:prstGeom>
          <a:noFill/>
        </p:spPr>
        <p:txBody>
          <a:bodyPr wrap="square" rtlCol="0">
            <a:spAutoFit/>
          </a:bodyPr>
          <a:lstStyle/>
          <a:p>
            <a:r>
              <a:rPr lang="zh-CN" altLang="en-US" sz="3200" dirty="0"/>
              <a:t>所以，我们可以定义：</a:t>
            </a:r>
          </a:p>
        </p:txBody>
      </p:sp>
    </p:spTree>
    <p:extLst>
      <p:ext uri="{BB962C8B-B14F-4D97-AF65-F5344CB8AC3E}">
        <p14:creationId xmlns:p14="http://schemas.microsoft.com/office/powerpoint/2010/main" val="157159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1571</TotalTime>
  <Words>498</Words>
  <Application>Microsoft Office PowerPoint</Application>
  <PresentationFormat>宽屏</PresentationFormat>
  <Paragraphs>89</Paragraphs>
  <Slides>10</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 楷体</vt:lpstr>
      <vt:lpstr>等线</vt:lpstr>
      <vt:lpstr>等线 Light</vt:lpstr>
      <vt:lpstr>楷体</vt:lpstr>
      <vt:lpstr>Arial</vt:lpstr>
      <vt:lpstr>Cambria Math</vt:lpstr>
      <vt:lpstr>Office 主题​​</vt:lpstr>
      <vt:lpstr>强化学习基础 3.马尔可夫决策过程(MDP) 3.2 目标收益和动作序列</vt:lpstr>
      <vt:lpstr>学习内容</vt:lpstr>
      <vt:lpstr>鲁滨逊破网打鱼问题</vt:lpstr>
      <vt:lpstr>智能体的目标：获取最高的长期收益</vt:lpstr>
      <vt:lpstr>完整动作序列集（Episode）和收益</vt:lpstr>
      <vt:lpstr>连续动作</vt:lpstr>
      <vt:lpstr>折扣因子</vt:lpstr>
      <vt:lpstr>折扣后的长期收益将不会是无穷大</vt:lpstr>
      <vt:lpstr>目标收益的递归计算</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强化学习基础 第一节</dc:title>
  <dc:creator>wu</dc:creator>
  <cp:lastModifiedBy>wu</cp:lastModifiedBy>
  <cp:revision>417</cp:revision>
  <dcterms:created xsi:type="dcterms:W3CDTF">2020-03-15T08:43:03Z</dcterms:created>
  <dcterms:modified xsi:type="dcterms:W3CDTF">2020-06-04T06:16:36Z</dcterms:modified>
</cp:coreProperties>
</file>