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6" r:id="rId3"/>
    <p:sldId id="283" r:id="rId4"/>
    <p:sldId id="278" r:id="rId5"/>
    <p:sldId id="277" r:id="rId6"/>
    <p:sldId id="284" r:id="rId7"/>
    <p:sldId id="285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7A80"/>
    <a:srgbClr val="8A7A9E"/>
    <a:srgbClr val="CCFFCC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3780" autoAdjust="0"/>
  </p:normalViewPr>
  <p:slideViewPr>
    <p:cSldViewPr snapToGrid="0">
      <p:cViewPr varScale="1">
        <p:scale>
          <a:sx n="58" d="100"/>
          <a:sy n="58" d="100"/>
        </p:scale>
        <p:origin x="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随机策略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s0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上</c:v>
                </c:pt>
                <c:pt idx="1">
                  <c:v>下</c:v>
                </c:pt>
                <c:pt idx="2">
                  <c:v>左</c:v>
                </c:pt>
                <c:pt idx="3">
                  <c:v>右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0.6</c:v>
                </c:pt>
                <c:pt idx="1">
                  <c:v>0.05</c:v>
                </c:pt>
                <c:pt idx="2">
                  <c:v>0.1</c:v>
                </c:pt>
                <c:pt idx="3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B7-47F8-8B48-70D4F9189CD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s1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上</c:v>
                </c:pt>
                <c:pt idx="1">
                  <c:v>下</c:v>
                </c:pt>
                <c:pt idx="2">
                  <c:v>左</c:v>
                </c:pt>
                <c:pt idx="3">
                  <c:v>右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0.35</c:v>
                </c:pt>
                <c:pt idx="1">
                  <c:v>0.15</c:v>
                </c:pt>
                <c:pt idx="2">
                  <c:v>0.45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B7-47F8-8B48-70D4F9189C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10788024"/>
        <c:axId val="1010788352"/>
      </c:barChart>
      <c:catAx>
        <c:axId val="10107880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20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动作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10788352"/>
        <c:crosses val="autoZero"/>
        <c:auto val="1"/>
        <c:lblAlgn val="ctr"/>
        <c:lblOffset val="100"/>
        <c:noMultiLvlLbl val="0"/>
      </c:catAx>
      <c:valAx>
        <c:axId val="1010788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10788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7798686153339969"/>
          <c:y val="4.4435882468846173E-2"/>
          <c:w val="0.11480985825702533"/>
          <c:h val="8.912661990162876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s0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上</c:v>
                </c:pt>
                <c:pt idx="1">
                  <c:v>下</c:v>
                </c:pt>
                <c:pt idx="2">
                  <c:v>左</c:v>
                </c:pt>
                <c:pt idx="3">
                  <c:v>右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0.6</c:v>
                </c:pt>
                <c:pt idx="1">
                  <c:v>0.05</c:v>
                </c:pt>
                <c:pt idx="2">
                  <c:v>0.1</c:v>
                </c:pt>
                <c:pt idx="3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38-4E40-84D9-506132E4FB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34421136"/>
        <c:axId val="1034422448"/>
      </c:barChart>
      <c:catAx>
        <c:axId val="10344211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20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动作</a:t>
                </a:r>
              </a:p>
            </c:rich>
          </c:tx>
          <c:layout>
            <c:manualLayout>
              <c:xMode val="edge"/>
              <c:yMode val="edge"/>
              <c:x val="0.45521908851586473"/>
              <c:y val="0.842556854687320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34422448"/>
        <c:crosses val="autoZero"/>
        <c:auto val="1"/>
        <c:lblAlgn val="ctr"/>
        <c:lblOffset val="100"/>
        <c:noMultiLvlLbl val="0"/>
      </c:catAx>
      <c:valAx>
        <c:axId val="103442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34421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1113768913858508"/>
          <c:y val="4.2162611919861218E-2"/>
          <c:w val="0.13084916338582678"/>
          <c:h val="8.839061852504419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0.02097</cdr:y>
    </cdr:from>
    <cdr:to>
      <cdr:x>0.17405</cdr:x>
      <cdr:y>0.09507</cdr:y>
    </cdr:to>
    <cdr:sp macro="" textlink="">
      <cdr:nvSpPr>
        <cdr:cNvPr id="2" name="文本框 1">
          <a:extLst xmlns:a="http://schemas.openxmlformats.org/drawingml/2006/main">
            <a:ext uri="{FF2B5EF4-FFF2-40B4-BE49-F238E27FC236}">
              <a16:creationId xmlns:a16="http://schemas.microsoft.com/office/drawing/2014/main" id="{270DAB0C-7193-4C71-89F3-C5CE11B6F603}"/>
            </a:ext>
          </a:extLst>
        </cdr:cNvPr>
        <cdr:cNvSpPr txBox="1"/>
      </cdr:nvSpPr>
      <cdr:spPr>
        <a:xfrm xmlns:a="http://schemas.openxmlformats.org/drawingml/2006/main">
          <a:off x="-6096000" y="90160"/>
          <a:ext cx="1034744" cy="3185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zh-CN" altLang="en-US" b="1" i="0">
              <a:solidFill>
                <a:srgbClr val="0070C0"/>
              </a:solidFill>
              <a:latin typeface="Cambria Math" panose="02040503050406030204" pitchFamily="18" charset="0"/>
            </a:rPr>
            <a:t>𝝅(𝒂|𝒔)</a:t>
          </a:r>
          <a:endParaRPr lang="zh-CN" alt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BBB67-C3E4-4D0F-830A-E9B669A9D367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3A04B-7322-49A4-BF02-FC1A81E6B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77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033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488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69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sz="3200" dirty="0"/>
                  <a:t>智能体的目标是获取最高的长期收益，转化为数学就是： </a:t>
                </a:r>
                <a:r>
                  <a:rPr lang="zh-CN" altLang="en-US" sz="32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最大化期望收益： </a:t>
                </a:r>
                <a:r>
                  <a:rPr lang="zh-CN" altLang="en-US" sz="3200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├ 𝔼[𝐺_𝑡]=𝔼[𝑅_(𝑡+1)+𝑅_(𝑡+2)+𝑅_(𝑡+3)+…</a:t>
                </a:r>
                <a:r>
                  <a:rPr lang="en-US" altLang="zh-CN" sz="3200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+</a:t>
                </a:r>
                <a:r>
                  <a:rPr lang="zh-CN" altLang="en-US" sz="3200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𝑅_</a:t>
                </a:r>
                <a:r>
                  <a:rPr lang="en-US" altLang="zh-CN" sz="3200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𝑇 ]</a:t>
                </a:r>
                <a:endParaRPr lang="en-US" altLang="zh-CN" sz="3200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zh-CN" altLang="en-US" sz="28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zh-CN" altLang="en-US" sz="3200" dirty="0">
                  <a:solidFill>
                    <a:srgbClr val="0070C0"/>
                  </a:solidFill>
                </a:endParaRPr>
              </a:p>
              <a:p>
                <a:r>
                  <a:rPr lang="zh-CN" altLang="en-US" dirty="0"/>
                  <a:t>那么什么是结束呢？智能体采取一系列动作到底什么时候结束？ 我们得先介绍两个概念。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239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800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274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6A0FA-6148-4117-B975-6A1E65C2C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E48F53-CC5E-4F78-B28E-AF43CDA2D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47F75B-7805-4033-893C-64FD839C8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7DEC-C99D-41E8-8C68-24D5A3135997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C4CFD6-8A15-4DA8-B6C1-8B25B5D2F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64E535-D781-4C7F-B188-1B7882DD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49DE-473E-4454-8D92-6877844E2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6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D8576-8DEF-4092-96C3-78F877CDD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7941AC-6D72-4F50-B4BE-8BE255357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  <a:lvl2pPr>
              <a:defRPr>
                <a:latin typeface=" 楷体"/>
                <a:ea typeface="楷体" panose="02010609060101010101" pitchFamily="49" charset="-122"/>
              </a:defRPr>
            </a:lvl2pPr>
            <a:lvl3pPr>
              <a:defRPr>
                <a:latin typeface=" 楷体"/>
                <a:ea typeface="楷体" panose="02010609060101010101" pitchFamily="49" charset="-122"/>
              </a:defRPr>
            </a:lvl3pPr>
            <a:lvl4pPr>
              <a:defRPr>
                <a:latin typeface=" 楷体"/>
                <a:ea typeface="楷体" panose="02010609060101010101" pitchFamily="49" charset="-122"/>
              </a:defRPr>
            </a:lvl4pPr>
            <a:lvl5pPr>
              <a:defRPr>
                <a:latin typeface=" 楷体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9D85F0-F691-4C6F-9A02-82719700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</a:lstStyle>
          <a:p>
            <a:fld id="{B4287DEC-C99D-41E8-8C68-24D5A3135997}" type="datetimeFigureOut">
              <a:rPr lang="zh-CN" altLang="en-US" smtClean="0"/>
              <a:pPr/>
              <a:t>2020/6/4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EE906D-D2B7-4ACA-A277-41897A1F2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334866-E51C-43F6-B822-E08A68BB5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</a:lstStyle>
          <a:p>
            <a:fld id="{F59F49DE-473E-4454-8D92-6877844E21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857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566166-CD34-443B-8783-3A7E6307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D62ABE-879E-4576-A2A6-EEDDD938E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F6A234-0B47-4B1E-B883-4DC8AD9A1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87DEC-C99D-41E8-8C68-24D5A3135997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6E3E09-5CF0-49CD-91B2-EA3E256250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7F5D99-316F-482E-8AEA-00AE5208D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F49DE-473E-4454-8D92-6877844E2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19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11" Type="http://schemas.openxmlformats.org/officeDocument/2006/relationships/chart" Target="../charts/chart2.xml"/><Relationship Id="rId10" Type="http://schemas.openxmlformats.org/officeDocument/2006/relationships/chart" Target="../charts/chart1.xml"/><Relationship Id="rId4" Type="http://schemas.openxmlformats.org/officeDocument/2006/relationships/image" Target="../media/image9.png"/><Relationship Id="rId9" Type="http://schemas.openxmlformats.org/officeDocument/2006/relationships/image" Target="../media/image8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15442-6150-4A2F-AA9C-AE6B2DA10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4553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强化学习基础</a:t>
            </a:r>
            <a:b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马尔可夫决策过程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(MDP)</a:t>
            </a:r>
            <a:b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5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3.3 </a:t>
            </a:r>
            <a:r>
              <a:rPr lang="zh-CN" altLang="en-US" sz="540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策略</a:t>
            </a:r>
            <a:endParaRPr lang="zh-CN" altLang="en-US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152726-6704-4CE5-A36D-C471596E4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57049"/>
            <a:ext cx="9144000" cy="1655762"/>
          </a:xfrm>
        </p:spPr>
        <p:txBody>
          <a:bodyPr/>
          <a:lstStyle/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吴贺俊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中山大学</a:t>
            </a:r>
          </a:p>
        </p:txBody>
      </p:sp>
    </p:spTree>
    <p:extLst>
      <p:ext uri="{BB962C8B-B14F-4D97-AF65-F5344CB8AC3E}">
        <p14:creationId xmlns:p14="http://schemas.microsoft.com/office/powerpoint/2010/main" val="77459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BCCAC-61BD-4AD6-A891-22491C87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B99C52-ED26-40F8-87AE-8C0C87812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理解决策的作用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理解随机策略和确定性策略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掌握如何产生一个有效的策略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293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A8BCE0-8DBF-492C-855A-F549E1C19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确定性策略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D0B314-CACD-437F-BEAA-FF3E69B0F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605" y="1968844"/>
            <a:ext cx="9980364" cy="96164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3200" dirty="0">
                <a:solidFill>
                  <a:srgbClr val="0070C0"/>
                </a:solidFill>
              </a:rPr>
              <a:t>定义：确定性策略是指智能体在某种状态下按照事先定义的协议，给出确定的动作执行决策。</a:t>
            </a:r>
            <a:endParaRPr lang="en-US" altLang="zh-CN" sz="3200" dirty="0">
              <a:solidFill>
                <a:srgbClr val="0070C0"/>
              </a:solidFill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751A0C9-67BA-4DC6-9468-4787DA6AF9CF}"/>
              </a:ext>
            </a:extLst>
          </p:cNvPr>
          <p:cNvSpPr txBox="1">
            <a:spLocks/>
          </p:cNvSpPr>
          <p:nvPr/>
        </p:nvSpPr>
        <p:spPr>
          <a:xfrm>
            <a:off x="3137970" y="3429000"/>
            <a:ext cx="5916059" cy="11617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0000"/>
                </a:solidFill>
              </a:rPr>
              <a:t>举例：当扫地机器人电量小于</a:t>
            </a:r>
            <a:r>
              <a:rPr lang="en-US" altLang="zh-CN" sz="3200" dirty="0">
                <a:solidFill>
                  <a:srgbClr val="FF0000"/>
                </a:solidFill>
              </a:rPr>
              <a:t>5%</a:t>
            </a:r>
            <a:r>
              <a:rPr lang="zh-CN" altLang="en-US" sz="3200" dirty="0">
                <a:solidFill>
                  <a:srgbClr val="FF0000"/>
                </a:solidFill>
              </a:rPr>
              <a:t>时，必须马上执行充电动作序列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6F11040-5D2E-4D23-AC5D-B5030B7854FF}"/>
              </a:ext>
            </a:extLst>
          </p:cNvPr>
          <p:cNvSpPr txBox="1">
            <a:spLocks/>
          </p:cNvSpPr>
          <p:nvPr/>
        </p:nvSpPr>
        <p:spPr>
          <a:xfrm>
            <a:off x="1102604" y="5115996"/>
            <a:ext cx="10251195" cy="10644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优势：不需学习，效率高。用</a:t>
            </a:r>
            <a:r>
              <a:rPr lang="en-US" altLang="zh-CN" dirty="0"/>
              <a:t>if-else</a:t>
            </a:r>
            <a:r>
              <a:rPr lang="zh-CN" altLang="en-US" dirty="0"/>
              <a:t>或消息响应机制即可实现。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缺点：全都是确定性策略就体现不出智能。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8316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268E3-6690-4165-9E4D-568C7DDA4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确定性策略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ECC94FA-A277-4089-8930-AED9E276206C}"/>
              </a:ext>
            </a:extLst>
          </p:cNvPr>
          <p:cNvSpPr txBox="1"/>
          <p:nvPr/>
        </p:nvSpPr>
        <p:spPr>
          <a:xfrm>
            <a:off x="1170432" y="1597152"/>
            <a:ext cx="34747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6600" dirty="0">
                <a:solidFill>
                  <a:srgbClr val="8A7A9E"/>
                </a:solidFill>
                <a:cs typeface="Dubai Medium" panose="020B0603030403030204" pitchFamily="34" charset="-78"/>
              </a:rPr>
              <a:t>π</a:t>
            </a:r>
            <a:r>
              <a:rPr lang="en-US" altLang="zh-CN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(s)=a</a:t>
            </a:r>
            <a:endParaRPr lang="zh-CN" alt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9">
                <a:extLst>
                  <a:ext uri="{FF2B5EF4-FFF2-40B4-BE49-F238E27FC236}">
                    <a16:creationId xmlns:a16="http://schemas.microsoft.com/office/drawing/2014/main" id="{64A2EE2C-E0DB-42C7-8F2D-53EAE987F7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2333027"/>
                  </p:ext>
                </p:extLst>
              </p:nvPr>
            </p:nvGraphicFramePr>
            <p:xfrm>
              <a:off x="6473952" y="1914144"/>
              <a:ext cx="5718048" cy="4241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59024">
                      <a:extLst>
                        <a:ext uri="{9D8B030D-6E8A-4147-A177-3AD203B41FA5}">
                          <a16:colId xmlns:a16="http://schemas.microsoft.com/office/drawing/2014/main" val="1282404499"/>
                        </a:ext>
                      </a:extLst>
                    </a:gridCol>
                    <a:gridCol w="2859024">
                      <a:extLst>
                        <a:ext uri="{9D8B030D-6E8A-4147-A177-3AD203B41FA5}">
                          <a16:colId xmlns:a16="http://schemas.microsoft.com/office/drawing/2014/main" val="2742253242"/>
                        </a:ext>
                      </a:extLst>
                    </a:gridCol>
                  </a:tblGrid>
                  <a:tr h="10604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4000" dirty="0"/>
                            <a:t>状态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4000" dirty="0"/>
                            <a:t>动作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2221709"/>
                      </a:ext>
                    </a:extLst>
                  </a:tr>
                  <a:tr h="106045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40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4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40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4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0674221"/>
                      </a:ext>
                    </a:extLst>
                  </a:tr>
                  <a:tr h="106045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40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4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40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4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5102681"/>
                      </a:ext>
                    </a:extLst>
                  </a:tr>
                  <a:tr h="106045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40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4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40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4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94990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9">
                <a:extLst>
                  <a:ext uri="{FF2B5EF4-FFF2-40B4-BE49-F238E27FC236}">
                    <a16:creationId xmlns:a16="http://schemas.microsoft.com/office/drawing/2014/main" id="{64A2EE2C-E0DB-42C7-8F2D-53EAE987F7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2333027"/>
                  </p:ext>
                </p:extLst>
              </p:nvPr>
            </p:nvGraphicFramePr>
            <p:xfrm>
              <a:off x="6473952" y="1914144"/>
              <a:ext cx="5718048" cy="4241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59024">
                      <a:extLst>
                        <a:ext uri="{9D8B030D-6E8A-4147-A177-3AD203B41FA5}">
                          <a16:colId xmlns:a16="http://schemas.microsoft.com/office/drawing/2014/main" val="1282404499"/>
                        </a:ext>
                      </a:extLst>
                    </a:gridCol>
                    <a:gridCol w="2859024">
                      <a:extLst>
                        <a:ext uri="{9D8B030D-6E8A-4147-A177-3AD203B41FA5}">
                          <a16:colId xmlns:a16="http://schemas.microsoft.com/office/drawing/2014/main" val="2742253242"/>
                        </a:ext>
                      </a:extLst>
                    </a:gridCol>
                  </a:tblGrid>
                  <a:tr h="10604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4000" dirty="0"/>
                            <a:t>状态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4000" dirty="0"/>
                            <a:t>动作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2221709"/>
                      </a:ext>
                    </a:extLst>
                  </a:tr>
                  <a:tr h="106045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26" t="-110345" r="-101066" b="-20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426" t="-110345" r="-1066" b="-2011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0674221"/>
                      </a:ext>
                    </a:extLst>
                  </a:tr>
                  <a:tr h="106045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26" t="-210345" r="-101066" b="-10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426" t="-210345" r="-1066" b="-1011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5102681"/>
                      </a:ext>
                    </a:extLst>
                  </a:tr>
                  <a:tr h="106045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26" t="-310345" r="-101066" b="-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426" t="-310345" r="-1066" b="-11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949909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0536FF5-385A-435A-84CD-2C97FA664378}"/>
              </a:ext>
            </a:extLst>
          </p:cNvPr>
          <p:cNvSpPr/>
          <p:nvPr/>
        </p:nvSpPr>
        <p:spPr>
          <a:xfrm>
            <a:off x="390144" y="2962656"/>
            <a:ext cx="1792224" cy="3304032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430B256-E285-45BF-A9E0-5B75ED25028D}"/>
              </a:ext>
            </a:extLst>
          </p:cNvPr>
          <p:cNvSpPr txBox="1"/>
          <p:nvPr/>
        </p:nvSpPr>
        <p:spPr>
          <a:xfrm>
            <a:off x="701040" y="3155204"/>
            <a:ext cx="1170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状态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782A13CD-AA7F-430A-BBD4-C2B511E2AE34}"/>
                  </a:ext>
                </a:extLst>
              </p:cNvPr>
              <p:cNvSpPr/>
              <p:nvPr/>
            </p:nvSpPr>
            <p:spPr>
              <a:xfrm>
                <a:off x="937260" y="3977116"/>
                <a:ext cx="697992" cy="582692"/>
              </a:xfrm>
              <a:prstGeom prst="roundRect">
                <a:avLst/>
              </a:prstGeom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782A13CD-AA7F-430A-BBD4-C2B511E2AE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260" y="3977116"/>
                <a:ext cx="697992" cy="58269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9D66F630-35C4-445F-9679-99762C6163E1}"/>
                  </a:ext>
                </a:extLst>
              </p:cNvPr>
              <p:cNvSpPr/>
              <p:nvPr/>
            </p:nvSpPr>
            <p:spPr>
              <a:xfrm>
                <a:off x="937260" y="4758773"/>
                <a:ext cx="697992" cy="582692"/>
              </a:xfrm>
              <a:prstGeom prst="roundRect">
                <a:avLst/>
              </a:prstGeom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9D66F630-35C4-445F-9679-99762C6163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260" y="4758773"/>
                <a:ext cx="697992" cy="582692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922ADF7F-821B-4657-9B84-DC9F07D89966}"/>
                  </a:ext>
                </a:extLst>
              </p:cNvPr>
              <p:cNvSpPr/>
              <p:nvPr/>
            </p:nvSpPr>
            <p:spPr>
              <a:xfrm>
                <a:off x="937260" y="5540430"/>
                <a:ext cx="697992" cy="582692"/>
              </a:xfrm>
              <a:prstGeom prst="roundRect">
                <a:avLst/>
              </a:prstGeom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922ADF7F-821B-4657-9B84-DC9F07D899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260" y="5540430"/>
                <a:ext cx="697992" cy="582692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9B19702-6D1F-4B0A-9B0E-194CD39BDA6E}"/>
              </a:ext>
            </a:extLst>
          </p:cNvPr>
          <p:cNvSpPr/>
          <p:nvPr/>
        </p:nvSpPr>
        <p:spPr>
          <a:xfrm>
            <a:off x="3700272" y="2962656"/>
            <a:ext cx="1792224" cy="3304032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423E433-ECF3-4D73-8924-61B0AB46B07C}"/>
              </a:ext>
            </a:extLst>
          </p:cNvPr>
          <p:cNvSpPr txBox="1"/>
          <p:nvPr/>
        </p:nvSpPr>
        <p:spPr>
          <a:xfrm>
            <a:off x="3980688" y="3163283"/>
            <a:ext cx="1170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动作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71EE188F-1435-476D-8F3B-5E5897A3ED70}"/>
                  </a:ext>
                </a:extLst>
              </p:cNvPr>
              <p:cNvSpPr/>
              <p:nvPr/>
            </p:nvSpPr>
            <p:spPr>
              <a:xfrm>
                <a:off x="4247388" y="3977116"/>
                <a:ext cx="697992" cy="582692"/>
              </a:xfrm>
              <a:prstGeom prst="roundRect">
                <a:avLst/>
              </a:prstGeom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71EE188F-1435-476D-8F3B-5E5897A3ED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388" y="3977116"/>
                <a:ext cx="697992" cy="582692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178C0D91-795E-45E0-AAEB-B82B53C4AA15}"/>
                  </a:ext>
                </a:extLst>
              </p:cNvPr>
              <p:cNvSpPr/>
              <p:nvPr/>
            </p:nvSpPr>
            <p:spPr>
              <a:xfrm>
                <a:off x="4247388" y="4743656"/>
                <a:ext cx="697992" cy="582692"/>
              </a:xfrm>
              <a:prstGeom prst="roundRect">
                <a:avLst/>
              </a:prstGeom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178C0D91-795E-45E0-AAEB-B82B53C4AA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388" y="4743656"/>
                <a:ext cx="697992" cy="582692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5957E1CA-AA3C-4ABB-AEF8-F870D31E1C4D}"/>
                  </a:ext>
                </a:extLst>
              </p:cNvPr>
              <p:cNvSpPr/>
              <p:nvPr/>
            </p:nvSpPr>
            <p:spPr>
              <a:xfrm>
                <a:off x="4247388" y="5540430"/>
                <a:ext cx="697992" cy="582692"/>
              </a:xfrm>
              <a:prstGeom prst="roundRect">
                <a:avLst/>
              </a:prstGeom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5957E1CA-AA3C-4ABB-AEF8-F870D31E1C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388" y="5540430"/>
                <a:ext cx="697992" cy="582692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B96CF2B9-0577-4E6D-91D7-EC9FCDA9F1CA}"/>
              </a:ext>
            </a:extLst>
          </p:cNvPr>
          <p:cNvCxnSpPr>
            <a:stCxn id="13" idx="3"/>
          </p:cNvCxnSpPr>
          <p:nvPr/>
        </p:nvCxnSpPr>
        <p:spPr>
          <a:xfrm>
            <a:off x="1635252" y="4268462"/>
            <a:ext cx="2612136" cy="781657"/>
          </a:xfrm>
          <a:prstGeom prst="curvedConnector3">
            <a:avLst/>
          </a:prstGeom>
          <a:ln w="25400">
            <a:solidFill>
              <a:schemeClr val="accent1"/>
            </a:solidFill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3CB20282-21D3-4077-AEDC-B95EF8B1B76B}"/>
              </a:ext>
            </a:extLst>
          </p:cNvPr>
          <p:cNvCxnSpPr>
            <a:stCxn id="14" idx="3"/>
            <a:endCxn id="18" idx="1"/>
          </p:cNvCxnSpPr>
          <p:nvPr/>
        </p:nvCxnSpPr>
        <p:spPr>
          <a:xfrm flipV="1">
            <a:off x="1635252" y="4268462"/>
            <a:ext cx="2612136" cy="781657"/>
          </a:xfrm>
          <a:prstGeom prst="curvedConnector3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009D15CC-A6F9-4A60-A5FE-1C0EAE7E4C63}"/>
              </a:ext>
            </a:extLst>
          </p:cNvPr>
          <p:cNvCxnSpPr>
            <a:stCxn id="15" idx="3"/>
          </p:cNvCxnSpPr>
          <p:nvPr/>
        </p:nvCxnSpPr>
        <p:spPr>
          <a:xfrm flipV="1">
            <a:off x="1635252" y="4414135"/>
            <a:ext cx="2612136" cy="1417641"/>
          </a:xfrm>
          <a:prstGeom prst="curvedConnector3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67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  <p:bldP spid="12" grpId="0"/>
      <p:bldP spid="13" grpId="0" animBg="1"/>
      <p:bldP spid="14" grpId="0" animBg="1"/>
      <p:bldP spid="15" grpId="0" animBg="1"/>
      <p:bldP spid="16" grpId="0" animBg="1"/>
      <p:bldP spid="17" grpId="0"/>
      <p:bldP spid="18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6ADFBEF-C7EE-4675-ABAE-12AACFFFB47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50656" y="90026"/>
                <a:ext cx="10515600" cy="1325563"/>
              </a:xfrm>
            </p:spPr>
            <p:txBody>
              <a:bodyPr/>
              <a:lstStyle/>
              <a:p>
                <a:r>
                  <a:rPr lang="zh-CN" altLang="en-US" dirty="0"/>
                  <a:t>随机策略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6ADFBEF-C7EE-4675-ABAE-12AACFFFB4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50656" y="90026"/>
                <a:ext cx="10515600" cy="132556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67169AC-99D8-4D1B-B872-599780BFD2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530" y="1279352"/>
                <a:ext cx="10822940" cy="88709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32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随机策略：</a:t>
                </a:r>
                <a:r>
                  <a:rPr lang="el-GR" altLang="zh-CN" sz="3200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32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π</m:t>
                    </m:r>
                    <m:d>
                      <m:dPr>
                        <m:ctrlPr>
                          <a:rPr lang="en-US" altLang="zh-CN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zh-CN" sz="32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32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zh-CN" altLang="en-US" sz="32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是在状态</m:t>
                    </m:r>
                    <m:r>
                      <m:rPr>
                        <m:nor/>
                      </m:rPr>
                      <a:rPr lang="en-US" altLang="zh-CN" sz="32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zh-CN" altLang="en-US" sz="32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上采取的动作的</m:t>
                    </m:r>
                    <m:r>
                      <a:rPr lang="zh-CN" altLang="en-US" sz="32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概率</m:t>
                    </m:r>
                    <m:r>
                      <m:rPr>
                        <m:nor/>
                      </m:rPr>
                      <a:rPr lang="zh-CN" altLang="en-US" sz="32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分布</m:t>
                    </m:r>
                  </m:oMath>
                </a14:m>
                <a:endParaRPr lang="en-US" altLang="zh-CN" sz="3200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zh-CN" altLang="en-US" sz="28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zh-CN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67169AC-99D8-4D1B-B872-599780BFD2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530" y="1279352"/>
                <a:ext cx="10822940" cy="887095"/>
              </a:xfrm>
              <a:blipFill>
                <a:blip r:embed="rId4"/>
                <a:stretch>
                  <a:fillRect l="-1408" t="-165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8CC7F4C0-C368-46F6-8D32-D8DAA919F6C6}"/>
              </a:ext>
            </a:extLst>
          </p:cNvPr>
          <p:cNvGrpSpPr/>
          <p:nvPr/>
        </p:nvGrpSpPr>
        <p:grpSpPr>
          <a:xfrm>
            <a:off x="2542721" y="1780951"/>
            <a:ext cx="5399697" cy="1195455"/>
            <a:chOff x="3085752" y="2766946"/>
            <a:chExt cx="5399697" cy="11954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CB869856-AA52-4B22-BC81-694E51600BEA}"/>
                    </a:ext>
                  </a:extLst>
                </p:cNvPr>
                <p:cNvSpPr/>
                <p:nvPr/>
              </p:nvSpPr>
              <p:spPr>
                <a:xfrm>
                  <a:off x="3085752" y="2766946"/>
                  <a:ext cx="3010248" cy="11954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limLoc m:val="undOvr"/>
                            <m:grow m:val="on"/>
                            <m:supHide m:val="on"/>
                            <m:ctrlPr>
                              <a:rPr lang="zh-CN" altLang="en-US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d>
                              <m:dPr>
                                <m:begChr m:val=""/>
                                <m:ctrlPr>
                                  <a:rPr lang="zh-CN" altLang="en-US" sz="28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8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zh-CN" altLang="en-US" sz="2800" b="1" i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zh-CN" altLang="en-US" sz="2800" b="1" i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𝓐</m:t>
                                </m:r>
                                <m:r>
                                  <a:rPr lang="zh-CN" altLang="en-US" sz="2800" b="1" i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</m:sub>
                          <m:sup/>
                          <m:e>
                            <m:r>
                              <a:rPr lang="zh-CN" altLang="en-US" sz="28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  <m:r>
                              <a:rPr lang="zh-CN" altLang="en-US" sz="2800" b="1" i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8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zh-CN" altLang="en-US" sz="2800" b="1" i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zh-CN" altLang="en-US" sz="28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zh-CN" altLang="en-US" sz="2800" b="1" i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)=</m:t>
                            </m:r>
                            <m:r>
                              <a:rPr lang="zh-CN" altLang="en-US" sz="2800" b="1" i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nary>
                      </m:oMath>
                    </m:oMathPara>
                  </a14:m>
                  <a:endParaRPr lang="zh-CN" altLang="en-US" sz="28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CB869856-AA52-4B22-BC81-694E51600B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5752" y="2766946"/>
                  <a:ext cx="3010248" cy="119545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2167A0E8-84F7-48A3-A88B-BB767F87F370}"/>
                    </a:ext>
                  </a:extLst>
                </p:cNvPr>
                <p:cNvSpPr/>
                <p:nvPr/>
              </p:nvSpPr>
              <p:spPr>
                <a:xfrm>
                  <a:off x="5940393" y="3006892"/>
                  <a:ext cx="254505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且</m:t>
                        </m:r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zh-CN" alt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  <m:r>
                          <a:rPr lang="zh-CN" altLang="en-US" sz="2800" b="1" i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zh-CN" altLang="en-US" sz="2800" b="1" i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zh-CN" altLang="en-US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zh-CN" altLang="en-US" sz="2800" b="1" i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)≥</m:t>
                        </m:r>
                        <m:r>
                          <a:rPr lang="zh-CN" altLang="en-US" sz="2800" b="1" i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sz="28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2167A0E8-84F7-48A3-A88B-BB767F87F3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0393" y="3006892"/>
                  <a:ext cx="2545056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5" name="图表 14">
            <a:extLst>
              <a:ext uri="{FF2B5EF4-FFF2-40B4-BE49-F238E27FC236}">
                <a16:creationId xmlns:a16="http://schemas.microsoft.com/office/drawing/2014/main" id="{08B2D7A5-4171-4912-A782-D6C778EB54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5339414"/>
              </p:ext>
            </p:extLst>
          </p:nvPr>
        </p:nvGraphicFramePr>
        <p:xfrm>
          <a:off x="6096000" y="2771755"/>
          <a:ext cx="5944986" cy="4299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8" name="图表 17">
            <a:extLst>
              <a:ext uri="{FF2B5EF4-FFF2-40B4-BE49-F238E27FC236}">
                <a16:creationId xmlns:a16="http://schemas.microsoft.com/office/drawing/2014/main" id="{E45E7021-0C44-4584-8974-72018851E3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6142711"/>
              </p:ext>
            </p:extLst>
          </p:nvPr>
        </p:nvGraphicFramePr>
        <p:xfrm>
          <a:off x="865632" y="3038526"/>
          <a:ext cx="4531730" cy="38194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">
                <a:extLst>
                  <a:ext uri="{FF2B5EF4-FFF2-40B4-BE49-F238E27FC236}">
                    <a16:creationId xmlns:a16="http://schemas.microsoft.com/office/drawing/2014/main" id="{6390A41E-68D2-44DA-9B64-0596AFFD923A}"/>
                  </a:ext>
                </a:extLst>
              </p:cNvPr>
              <p:cNvSpPr txBox="1"/>
              <p:nvPr/>
            </p:nvSpPr>
            <p:spPr>
              <a:xfrm>
                <a:off x="1158658" y="2976406"/>
                <a:ext cx="1034744" cy="318550"/>
              </a:xfrm>
              <a:prstGeom prst="rect">
                <a:avLst/>
              </a:prstGeom>
            </p:spPr>
            <p:txBody>
              <a:bodyPr wrap="square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zh-CN" altLang="en-US" b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zh-CN" altLang="en-US" b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zh-CN" altLang="en-US" b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20" name="文本框 1">
                <a:extLst>
                  <a:ext uri="{FF2B5EF4-FFF2-40B4-BE49-F238E27FC236}">
                    <a16:creationId xmlns:a16="http://schemas.microsoft.com/office/drawing/2014/main" id="{6390A41E-68D2-44DA-9B64-0596AFFD9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658" y="2976406"/>
                <a:ext cx="1034744" cy="318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607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15" grpId="0">
        <p:bldAsOne/>
      </p:bldGraphic>
      <p:bldGraphic spid="18" grpId="0">
        <p:bldAsOne/>
      </p:bldGraphic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0D46B-0A87-4E6A-950A-908052060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随机策略举例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F0231E-9617-49D0-B7B2-1D625BDCC05E}"/>
              </a:ext>
            </a:extLst>
          </p:cNvPr>
          <p:cNvSpPr/>
          <p:nvPr/>
        </p:nvSpPr>
        <p:spPr>
          <a:xfrm>
            <a:off x="1755648" y="3986784"/>
            <a:ext cx="8668512" cy="365760"/>
          </a:xfrm>
          <a:prstGeom prst="rect">
            <a:avLst/>
          </a:prstGeom>
          <a:gradFill flip="none" rotWithShape="1">
            <a:gsLst>
              <a:gs pos="0">
                <a:srgbClr val="757A80">
                  <a:shade val="30000"/>
                  <a:satMod val="115000"/>
                </a:srgbClr>
              </a:gs>
              <a:gs pos="50000">
                <a:srgbClr val="757A80">
                  <a:shade val="67500"/>
                  <a:satMod val="115000"/>
                </a:srgbClr>
              </a:gs>
              <a:gs pos="100000">
                <a:srgbClr val="757A8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5DF1866D-7E4F-478F-8C92-63D828BF78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55779" y="2694320"/>
            <a:ext cx="304826" cy="129246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08D80CD3-B426-4585-828E-73846B838860}"/>
              </a:ext>
            </a:extLst>
          </p:cNvPr>
          <p:cNvSpPr/>
          <p:nvPr/>
        </p:nvSpPr>
        <p:spPr>
          <a:xfrm>
            <a:off x="3803904" y="2694320"/>
            <a:ext cx="292608" cy="1280160"/>
          </a:xfrm>
          <a:prstGeom prst="rect">
            <a:avLst/>
          </a:prstGeom>
          <a:gradFill flip="none" rotWithShape="1">
            <a:gsLst>
              <a:gs pos="0">
                <a:srgbClr val="757A80">
                  <a:shade val="30000"/>
                  <a:satMod val="115000"/>
                </a:srgbClr>
              </a:gs>
              <a:gs pos="50000">
                <a:srgbClr val="757A80">
                  <a:shade val="67500"/>
                  <a:satMod val="115000"/>
                </a:srgbClr>
              </a:gs>
              <a:gs pos="100000">
                <a:srgbClr val="757A8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2B2C918-D2AA-4C4D-8B87-4D6977ACA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3763" y="2700472"/>
            <a:ext cx="304826" cy="129246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D591AEF-ED9B-41EE-AB24-9565823EF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795" y="4364848"/>
            <a:ext cx="304826" cy="129246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54BAF9F-4B31-480A-A640-540885737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779" y="4352544"/>
            <a:ext cx="304826" cy="129246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7277AA0-22F0-49B9-9FCD-A98BB9071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7669" y="4364848"/>
            <a:ext cx="304826" cy="1292464"/>
          </a:xfrm>
          <a:prstGeom prst="rect">
            <a:avLst/>
          </a:prstGeom>
        </p:spPr>
      </p:pic>
      <p:sp>
        <p:nvSpPr>
          <p:cNvPr id="17" name="箭头: 直角双向 16">
            <a:extLst>
              <a:ext uri="{FF2B5EF4-FFF2-40B4-BE49-F238E27FC236}">
                <a16:creationId xmlns:a16="http://schemas.microsoft.com/office/drawing/2014/main" id="{D2BEDFF4-AF60-48C0-9935-581F5B822A80}"/>
              </a:ext>
            </a:extLst>
          </p:cNvPr>
          <p:cNvSpPr/>
          <p:nvPr/>
        </p:nvSpPr>
        <p:spPr>
          <a:xfrm flipH="1">
            <a:off x="2465826" y="4517248"/>
            <a:ext cx="926592" cy="987664"/>
          </a:xfrm>
          <a:prstGeom prst="left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A62C9E31-6CDD-4D4D-90BC-0A525E224575}"/>
              </a:ext>
            </a:extLst>
          </p:cNvPr>
          <p:cNvSpPr/>
          <p:nvPr/>
        </p:nvSpPr>
        <p:spPr>
          <a:xfrm>
            <a:off x="2060448" y="3057088"/>
            <a:ext cx="1231392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217B2BFD-4194-4D59-8F4A-ED8012979A59}"/>
              </a:ext>
            </a:extLst>
          </p:cNvPr>
          <p:cNvSpPr/>
          <p:nvPr/>
        </p:nvSpPr>
        <p:spPr>
          <a:xfrm>
            <a:off x="4407395" y="3066232"/>
            <a:ext cx="1231392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8D71C3F4-AC0A-45A9-B91E-CE36086AC195}"/>
              </a:ext>
            </a:extLst>
          </p:cNvPr>
          <p:cNvSpPr/>
          <p:nvPr/>
        </p:nvSpPr>
        <p:spPr>
          <a:xfrm>
            <a:off x="6571488" y="3031152"/>
            <a:ext cx="1231392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上 23">
            <a:extLst>
              <a:ext uri="{FF2B5EF4-FFF2-40B4-BE49-F238E27FC236}">
                <a16:creationId xmlns:a16="http://schemas.microsoft.com/office/drawing/2014/main" id="{5B44E9E8-E9F6-4771-93CA-CAFCF74E4F88}"/>
              </a:ext>
            </a:extLst>
          </p:cNvPr>
          <p:cNvSpPr/>
          <p:nvPr/>
        </p:nvSpPr>
        <p:spPr>
          <a:xfrm>
            <a:off x="9025114" y="4620768"/>
            <a:ext cx="545598" cy="10365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F2F7BAB4-A4F4-438A-906B-DDE8B24680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55704" flipH="1">
            <a:off x="8864294" y="1698528"/>
            <a:ext cx="1630755" cy="1991583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D5BFE449-357E-46E3-8B4C-F53E0AD109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28" y="3429000"/>
            <a:ext cx="942249" cy="2505456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7DEDEC4E-3AF9-42F6-84ED-ABC8A0C29340}"/>
              </a:ext>
            </a:extLst>
          </p:cNvPr>
          <p:cNvSpPr txBox="1"/>
          <p:nvPr/>
        </p:nvSpPr>
        <p:spPr>
          <a:xfrm>
            <a:off x="2255520" y="2596896"/>
            <a:ext cx="804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100%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462328C-0625-4F06-BA43-44B652BCB309}"/>
              </a:ext>
            </a:extLst>
          </p:cNvPr>
          <p:cNvSpPr txBox="1"/>
          <p:nvPr/>
        </p:nvSpPr>
        <p:spPr>
          <a:xfrm>
            <a:off x="1799964" y="4517248"/>
            <a:ext cx="804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50%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9A7BFFE-4451-48BF-B0C1-0DECE010C04B}"/>
              </a:ext>
            </a:extLst>
          </p:cNvPr>
          <p:cNvSpPr txBox="1"/>
          <p:nvPr/>
        </p:nvSpPr>
        <p:spPr>
          <a:xfrm>
            <a:off x="2929122" y="5532492"/>
            <a:ext cx="804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50%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CCF76854-97C2-49AE-9C81-898F4DE881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5577" y="4481356"/>
            <a:ext cx="957155" cy="1018120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C4D3514B-5BF1-4A8E-8127-58EDB389FB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3500" y="4517248"/>
            <a:ext cx="957155" cy="101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7" grpId="0" animBg="1"/>
      <p:bldP spid="20" grpId="0" animBg="1"/>
      <p:bldP spid="21" grpId="0" animBg="1"/>
      <p:bldP spid="22" grpId="0" animBg="1"/>
      <p:bldP spid="24" grpId="0" animBg="1"/>
      <p:bldP spid="29" grpId="0"/>
      <p:bldP spid="31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F1CED-9E61-42A8-BE80-14DA9729D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如何生成有效的策略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59C184-9EB5-4B96-9F42-127A2F606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620" y="5250804"/>
            <a:ext cx="10896140" cy="578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0070C0"/>
                </a:solidFill>
              </a:rPr>
              <a:t>有效策略：在“楼下”状态执行 “上上</a:t>
            </a:r>
            <a:r>
              <a:rPr lang="en-US" altLang="zh-CN" sz="2400" dirty="0">
                <a:solidFill>
                  <a:srgbClr val="0070C0"/>
                </a:solidFill>
              </a:rPr>
              <a:t>…</a:t>
            </a:r>
            <a:r>
              <a:rPr lang="zh-CN" altLang="en-US" sz="2400" dirty="0">
                <a:solidFill>
                  <a:srgbClr val="0070C0"/>
                </a:solidFill>
              </a:rPr>
              <a:t>”或者“左上左” </a:t>
            </a:r>
          </a:p>
        </p:txBody>
      </p: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E5A11E54-4F0F-476F-8CA1-85DEEF9914FD}"/>
              </a:ext>
            </a:extLst>
          </p:cNvPr>
          <p:cNvCxnSpPr>
            <a:cxnSpLocks/>
            <a:stCxn id="5" idx="4"/>
            <a:endCxn id="6" idx="4"/>
          </p:cNvCxnSpPr>
          <p:nvPr/>
        </p:nvCxnSpPr>
        <p:spPr>
          <a:xfrm rot="16200000" flipH="1">
            <a:off x="6026292" y="1465911"/>
            <a:ext cx="12700" cy="5023555"/>
          </a:xfrm>
          <a:prstGeom prst="curvedConnector3">
            <a:avLst>
              <a:gd name="adj1" fmla="val 8653031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F5572A02-8D77-4178-A245-BE22069ADF4B}"/>
              </a:ext>
            </a:extLst>
          </p:cNvPr>
          <p:cNvGrpSpPr/>
          <p:nvPr/>
        </p:nvGrpSpPr>
        <p:grpSpPr>
          <a:xfrm>
            <a:off x="2848470" y="2078276"/>
            <a:ext cx="6316134" cy="2428983"/>
            <a:chOff x="3112877" y="2309629"/>
            <a:chExt cx="6316134" cy="2428983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A40BB176-A6F0-41F0-BA87-5E388E76BD04}"/>
                </a:ext>
              </a:extLst>
            </p:cNvPr>
            <p:cNvSpPr/>
            <p:nvPr/>
          </p:nvSpPr>
          <p:spPr>
            <a:xfrm>
              <a:off x="3112877" y="2967265"/>
              <a:ext cx="1332089" cy="124177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solidFill>
                    <a:schemeClr val="tx1"/>
                  </a:solidFill>
                </a:rPr>
                <a:t>楼上</a:t>
              </a: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A365AD83-B7E0-4492-B909-9743FC715264}"/>
                </a:ext>
              </a:extLst>
            </p:cNvPr>
            <p:cNvSpPr/>
            <p:nvPr/>
          </p:nvSpPr>
          <p:spPr>
            <a:xfrm>
              <a:off x="8175943" y="3001131"/>
              <a:ext cx="1253067" cy="120791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72000" rtlCol="0" anchor="ctr"/>
            <a:lstStyle/>
            <a:p>
              <a:pPr algn="ctr"/>
              <a:r>
                <a:rPr lang="zh-CN" altLang="en-US" sz="2800" dirty="0">
                  <a:solidFill>
                    <a:schemeClr val="tx1"/>
                  </a:solidFill>
                </a:rPr>
                <a:t>楼下</a:t>
              </a: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284BF8C9-45B7-4436-AAE6-3697F01616EB}"/>
                </a:ext>
              </a:extLst>
            </p:cNvPr>
            <p:cNvCxnSpPr>
              <a:cxnSpLocks/>
              <a:stCxn id="64" idx="2"/>
              <a:endCxn id="5" idx="6"/>
            </p:cNvCxnSpPr>
            <p:nvPr/>
          </p:nvCxnSpPr>
          <p:spPr>
            <a:xfrm flipH="1">
              <a:off x="4444966" y="3588153"/>
              <a:ext cx="547857" cy="1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连接符: 曲线 18">
              <a:extLst>
                <a:ext uri="{FF2B5EF4-FFF2-40B4-BE49-F238E27FC236}">
                  <a16:creationId xmlns:a16="http://schemas.microsoft.com/office/drawing/2014/main" id="{DD4F44CB-9B4A-491F-8484-BD39C43D4CE0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rot="16200000" flipH="1">
              <a:off x="8813766" y="2989842"/>
              <a:ext cx="603956" cy="626534"/>
            </a:xfrm>
            <a:prstGeom prst="curvedConnector4">
              <a:avLst>
                <a:gd name="adj1" fmla="val -127231"/>
                <a:gd name="adj2" fmla="val 184402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连接符: 曲线 20">
              <a:extLst>
                <a:ext uri="{FF2B5EF4-FFF2-40B4-BE49-F238E27FC236}">
                  <a16:creationId xmlns:a16="http://schemas.microsoft.com/office/drawing/2014/main" id="{9994A3AE-4667-4205-A8DA-F0958738DCE8}"/>
                </a:ext>
              </a:extLst>
            </p:cNvPr>
            <p:cNvCxnSpPr>
              <a:cxnSpLocks/>
              <a:stCxn id="6" idx="0"/>
              <a:endCxn id="5" idx="0"/>
            </p:cNvCxnSpPr>
            <p:nvPr/>
          </p:nvCxnSpPr>
          <p:spPr>
            <a:xfrm rot="16200000" flipV="1">
              <a:off x="6273767" y="472420"/>
              <a:ext cx="33866" cy="5023555"/>
            </a:xfrm>
            <a:prstGeom prst="curvedConnector3">
              <a:avLst>
                <a:gd name="adj1" fmla="val 3702776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连接符: 曲线 21">
              <a:extLst>
                <a:ext uri="{FF2B5EF4-FFF2-40B4-BE49-F238E27FC236}">
                  <a16:creationId xmlns:a16="http://schemas.microsoft.com/office/drawing/2014/main" id="{EA4C2B28-46B1-4E15-977F-47C8931766A4}"/>
                </a:ext>
              </a:extLst>
            </p:cNvPr>
            <p:cNvCxnSpPr>
              <a:cxnSpLocks/>
              <a:stCxn id="5" idx="0"/>
              <a:endCxn id="5" idx="2"/>
            </p:cNvCxnSpPr>
            <p:nvPr/>
          </p:nvCxnSpPr>
          <p:spPr>
            <a:xfrm rot="16200000" flipH="1" flipV="1">
              <a:off x="3135455" y="2944686"/>
              <a:ext cx="620889" cy="666045"/>
            </a:xfrm>
            <a:prstGeom prst="curvedConnector4">
              <a:avLst>
                <a:gd name="adj1" fmla="val -120213"/>
                <a:gd name="adj2" fmla="val 172366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FA3DF593-F676-4142-9E2A-4FCED772D9E5}"/>
                </a:ext>
              </a:extLst>
            </p:cNvPr>
            <p:cNvSpPr txBox="1"/>
            <p:nvPr/>
          </p:nvSpPr>
          <p:spPr>
            <a:xfrm>
              <a:off x="8078992" y="2309629"/>
              <a:ext cx="4484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上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2A8CCC60-A56E-42BD-BBB3-7864EEBD0615}"/>
                </a:ext>
              </a:extLst>
            </p:cNvPr>
            <p:cNvSpPr txBox="1"/>
            <p:nvPr/>
          </p:nvSpPr>
          <p:spPr>
            <a:xfrm>
              <a:off x="7549408" y="3052499"/>
              <a:ext cx="6177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左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F8E23885-5DD4-4948-9C20-CE91F25D1514}"/>
                </a:ext>
              </a:extLst>
            </p:cNvPr>
            <p:cNvSpPr txBox="1"/>
            <p:nvPr/>
          </p:nvSpPr>
          <p:spPr>
            <a:xfrm>
              <a:off x="8814553" y="2512011"/>
              <a:ext cx="4484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下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DA0398D8-B96C-4112-8D2C-6480CFC6E59B}"/>
                </a:ext>
              </a:extLst>
            </p:cNvPr>
            <p:cNvSpPr txBox="1"/>
            <p:nvPr/>
          </p:nvSpPr>
          <p:spPr>
            <a:xfrm>
              <a:off x="6085986" y="3065938"/>
              <a:ext cx="6177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上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81C2DD0A-9BD6-4BB2-B260-BE587FDF9D17}"/>
                </a:ext>
              </a:extLst>
            </p:cNvPr>
            <p:cNvSpPr txBox="1"/>
            <p:nvPr/>
          </p:nvSpPr>
          <p:spPr>
            <a:xfrm>
              <a:off x="3221678" y="2360250"/>
              <a:ext cx="4484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上</a:t>
              </a: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CB5C8702-629A-4D99-8B67-9D5417A8D329}"/>
                </a:ext>
              </a:extLst>
            </p:cNvPr>
            <p:cNvSpPr txBox="1"/>
            <p:nvPr/>
          </p:nvSpPr>
          <p:spPr>
            <a:xfrm>
              <a:off x="3795667" y="4215392"/>
              <a:ext cx="4484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下</a:t>
              </a: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D706B752-1034-4596-B46B-712F4C83FEF3}"/>
                </a:ext>
              </a:extLst>
            </p:cNvPr>
            <p:cNvSpPr/>
            <p:nvPr/>
          </p:nvSpPr>
          <p:spPr>
            <a:xfrm>
              <a:off x="4992823" y="3335447"/>
              <a:ext cx="495474" cy="50541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598AB098-C718-44B3-BCF6-4D012AB09866}"/>
                </a:ext>
              </a:extLst>
            </p:cNvPr>
            <p:cNvSpPr/>
            <p:nvPr/>
          </p:nvSpPr>
          <p:spPr>
            <a:xfrm>
              <a:off x="7080211" y="3352380"/>
              <a:ext cx="495474" cy="50541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2A9C2062-AA87-4AF5-B42C-4037BC4BB365}"/>
                </a:ext>
              </a:extLst>
            </p:cNvPr>
            <p:cNvCxnSpPr>
              <a:cxnSpLocks/>
              <a:stCxn id="65" idx="2"/>
              <a:endCxn id="64" idx="6"/>
            </p:cNvCxnSpPr>
            <p:nvPr/>
          </p:nvCxnSpPr>
          <p:spPr>
            <a:xfrm flipH="1" flipV="1">
              <a:off x="5488297" y="3588153"/>
              <a:ext cx="1591914" cy="16933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BFC7CD2E-BC2B-4515-854F-8A83B901C421}"/>
                </a:ext>
              </a:extLst>
            </p:cNvPr>
            <p:cNvSpPr txBox="1"/>
            <p:nvPr/>
          </p:nvSpPr>
          <p:spPr>
            <a:xfrm>
              <a:off x="4495769" y="3090770"/>
              <a:ext cx="6177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左</a:t>
              </a:r>
            </a:p>
          </p:txBody>
        </p: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8B3CBBC5-9B73-4459-97B6-92ED3C15E645}"/>
                </a:ext>
              </a:extLst>
            </p:cNvPr>
            <p:cNvCxnSpPr>
              <a:cxnSpLocks/>
              <a:endCxn id="65" idx="6"/>
            </p:cNvCxnSpPr>
            <p:nvPr/>
          </p:nvCxnSpPr>
          <p:spPr>
            <a:xfrm flipH="1">
              <a:off x="7575685" y="3605086"/>
              <a:ext cx="600258" cy="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62A261D2-3995-440E-A9D9-7AD9CF413984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4444966" y="3761608"/>
              <a:ext cx="547857" cy="1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A455386B-EA32-476E-B031-9F34DD98AFCF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488297" y="3761608"/>
              <a:ext cx="1591914" cy="16933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003706FB-2E5C-47E7-A47F-4BE748F25101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575685" y="3778541"/>
              <a:ext cx="600258" cy="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79D0122E-4488-4C57-B3A1-3601BAF68F28}"/>
                </a:ext>
              </a:extLst>
            </p:cNvPr>
            <p:cNvSpPr txBox="1"/>
            <p:nvPr/>
          </p:nvSpPr>
          <p:spPr>
            <a:xfrm>
              <a:off x="7566954" y="3811110"/>
              <a:ext cx="6177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右</a:t>
              </a: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AAEA9674-5617-4445-B12C-3E3566C6BB37}"/>
                </a:ext>
              </a:extLst>
            </p:cNvPr>
            <p:cNvSpPr txBox="1"/>
            <p:nvPr/>
          </p:nvSpPr>
          <p:spPr>
            <a:xfrm>
              <a:off x="6083607" y="3805030"/>
              <a:ext cx="6177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下</a:t>
              </a: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7AA4F27D-E695-410D-A4DA-FE3C333B9985}"/>
                </a:ext>
              </a:extLst>
            </p:cNvPr>
            <p:cNvSpPr txBox="1"/>
            <p:nvPr/>
          </p:nvSpPr>
          <p:spPr>
            <a:xfrm>
              <a:off x="4491693" y="3770074"/>
              <a:ext cx="6177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右</a:t>
              </a:r>
            </a:p>
          </p:txBody>
        </p:sp>
      </p:grpSp>
      <p:sp>
        <p:nvSpPr>
          <p:cNvPr id="82" name="内容占位符 2">
            <a:extLst>
              <a:ext uri="{FF2B5EF4-FFF2-40B4-BE49-F238E27FC236}">
                <a16:creationId xmlns:a16="http://schemas.microsoft.com/office/drawing/2014/main" id="{932DC03F-ABDF-4A05-A93E-F7F178E99ACF}"/>
              </a:ext>
            </a:extLst>
          </p:cNvPr>
          <p:cNvSpPr txBox="1">
            <a:spLocks/>
          </p:cNvSpPr>
          <p:nvPr/>
        </p:nvSpPr>
        <p:spPr>
          <a:xfrm>
            <a:off x="728029" y="5931495"/>
            <a:ext cx="11159169" cy="829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70C0"/>
                </a:solidFill>
              </a:rPr>
              <a:t>无效策略：在“楼下”状态执行 “左</a:t>
            </a:r>
            <a:r>
              <a:rPr lang="en-US" altLang="zh-CN" sz="2400" dirty="0">
                <a:solidFill>
                  <a:srgbClr val="0070C0"/>
                </a:solidFill>
              </a:rPr>
              <a:t>-</a:t>
            </a:r>
            <a:r>
              <a:rPr lang="zh-CN" altLang="en-US" sz="2400" dirty="0">
                <a:solidFill>
                  <a:srgbClr val="0070C0"/>
                </a:solidFill>
              </a:rPr>
              <a:t>下” 或从“楼上”状态开始执行 “右</a:t>
            </a:r>
            <a:r>
              <a:rPr lang="en-US" altLang="zh-CN" sz="2400" dirty="0">
                <a:solidFill>
                  <a:srgbClr val="0070C0"/>
                </a:solidFill>
              </a:rPr>
              <a:t>-</a:t>
            </a:r>
            <a:r>
              <a:rPr lang="zh-CN" altLang="en-US" sz="2400" dirty="0">
                <a:solidFill>
                  <a:srgbClr val="0070C0"/>
                </a:solidFill>
              </a:rPr>
              <a:t>上” </a:t>
            </a:r>
          </a:p>
        </p:txBody>
      </p:sp>
    </p:spTree>
    <p:extLst>
      <p:ext uri="{BB962C8B-B14F-4D97-AF65-F5344CB8AC3E}">
        <p14:creationId xmlns:p14="http://schemas.microsoft.com/office/powerpoint/2010/main" val="40143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D5A00-D605-4BB6-99D8-3A9ED55DC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A2ECAF-689D-464A-A2E1-83CB85FCA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3200" dirty="0"/>
          </a:p>
          <a:p>
            <a:pPr lvl="1"/>
            <a:endParaRPr lang="zh-CN" altLang="en-US" sz="28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167253E-2FEB-4243-BBBD-E913AD806F18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策略的概念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策略只取决于当前状态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06458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1806</TotalTime>
  <Words>252</Words>
  <Application>Microsoft Office PowerPoint</Application>
  <PresentationFormat>宽屏</PresentationFormat>
  <Paragraphs>73</Paragraphs>
  <Slides>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 楷体</vt:lpstr>
      <vt:lpstr>等线</vt:lpstr>
      <vt:lpstr>等线 Light</vt:lpstr>
      <vt:lpstr>楷体</vt:lpstr>
      <vt:lpstr>宋体</vt:lpstr>
      <vt:lpstr>Arial</vt:lpstr>
      <vt:lpstr>Cambria Math</vt:lpstr>
      <vt:lpstr>Times New Roman</vt:lpstr>
      <vt:lpstr>Office 主题​​</vt:lpstr>
      <vt:lpstr>强化学习基础 3.马尔可夫决策过程(MDP) 3.3 策略</vt:lpstr>
      <vt:lpstr>学习内容</vt:lpstr>
      <vt:lpstr>确定性策略</vt:lpstr>
      <vt:lpstr>确定性策略</vt:lpstr>
      <vt:lpstr>随机策略</vt:lpstr>
      <vt:lpstr>随机策略举例</vt:lpstr>
      <vt:lpstr>如何生成有效的策略</vt:lpstr>
      <vt:lpstr>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强化学习基础 第一节</dc:title>
  <dc:creator>wu</dc:creator>
  <cp:lastModifiedBy>wu</cp:lastModifiedBy>
  <cp:revision>460</cp:revision>
  <dcterms:created xsi:type="dcterms:W3CDTF">2020-03-15T08:43:03Z</dcterms:created>
  <dcterms:modified xsi:type="dcterms:W3CDTF">2020-06-04T06:19:11Z</dcterms:modified>
</cp:coreProperties>
</file>