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78" r:id="rId4"/>
    <p:sldId id="287" r:id="rId5"/>
    <p:sldId id="288" r:id="rId6"/>
    <p:sldId id="289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9595"/>
    <a:srgbClr val="CC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780" autoAdjust="0"/>
  </p:normalViewPr>
  <p:slideViewPr>
    <p:cSldViewPr snapToGrid="0">
      <p:cViewPr varScale="1">
        <p:scale>
          <a:sx n="58" d="100"/>
          <a:sy n="58" d="100"/>
        </p:scale>
        <p:origin x="9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9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37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551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补充：</a:t>
            </a:r>
            <a:r>
              <a:rPr lang="zh-CN" altLang="en-US" dirty="0"/>
              <a:t>网格世界举例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83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455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马尔可夫决策过程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(MDP)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3.4 </a:t>
            </a:r>
            <a:r>
              <a:rPr lang="zh-CN" altLang="en-US" sz="540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049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再看值函数，掌握状态值函数和动作值函数的定义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理解两种值函数的作用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结合策略定义，理解值函数与决策的关系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68E3-6690-4165-9E4D-568C7DDA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状态值函数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C3BEE1A-6046-46DB-81EB-45A46E3E76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0568" y="1517084"/>
                <a:ext cx="10156637" cy="1738312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ts val="4500"/>
                  </a:lnSpc>
                  <a:spcBef>
                    <a:spcPts val="600"/>
                  </a:spcBef>
                  <a:buNone/>
                </a:pPr>
                <a:r>
                  <a:rPr lang="zh-CN" altLang="en-US" dirty="0"/>
                  <a:t>一个状态在某个策略下的值函数，记作：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zh-CN" altLang="en-US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zh-CN" alt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，是指该策略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zh-CN" altLang="en-US" dirty="0"/>
                  <a:t>下，智能体在时间步</a:t>
                </a:r>
                <a:r>
                  <a:rPr lang="en-US" altLang="zh-CN" i="1" dirty="0"/>
                  <a:t>t</a:t>
                </a:r>
                <a:r>
                  <a:rPr lang="zh-CN" altLang="en-US" dirty="0"/>
                  <a:t>和所处状态</a:t>
                </a:r>
                <a:r>
                  <a:rPr lang="zh-CN" altLang="en-US" i="1" dirty="0">
                    <a:solidFill>
                      <a:srgbClr val="FF0000"/>
                    </a:solidFill>
                  </a:rPr>
                  <a:t>s</a:t>
                </a:r>
                <a:r>
                  <a:rPr lang="zh-CN" altLang="en-US" dirty="0"/>
                  <a:t>所能获得的奖励的期望值，即该值是从</a:t>
                </a:r>
                <a:r>
                  <a:rPr lang="zh-CN" altLang="en-US" i="1" dirty="0">
                    <a:solidFill>
                      <a:srgbClr val="FF0000"/>
                    </a:solidFill>
                  </a:rPr>
                  <a:t>s</a:t>
                </a:r>
                <a:r>
                  <a:rPr lang="zh-CN" altLang="en-US" dirty="0"/>
                  <a:t>开始，按照策略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执行</m:t>
                    </m:r>
                  </m:oMath>
                </a14:m>
                <a:r>
                  <a:rPr lang="zh-CN" altLang="en-US" dirty="0"/>
                  <a:t>动作的预期收益。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C3BEE1A-6046-46DB-81EB-45A46E3E7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0568" y="1517084"/>
                <a:ext cx="10156637" cy="1738312"/>
              </a:xfrm>
              <a:blipFill>
                <a:blip r:embed="rId3"/>
                <a:stretch>
                  <a:fillRect l="-1139" r="-719" b="-87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C5099A-A335-46DD-827B-6C480B10E46D}"/>
                  </a:ext>
                </a:extLst>
              </p:cNvPr>
              <p:cNvSpPr/>
              <p:nvPr/>
            </p:nvSpPr>
            <p:spPr>
              <a:xfrm>
                <a:off x="1080571" y="3759596"/>
                <a:ext cx="58669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3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36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600" b="1" i="1">
                              <a:solidFill>
                                <a:srgbClr val="A24744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3600" b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3600" b="1" i="0">
                              <a:latin typeface="Cambria Math" panose="02040503050406030204" pitchFamily="18" charset="0"/>
                            </a:rPr>
                            <m:t>≐</m:t>
                          </m:r>
                          <m:sSub>
                            <m:sSubPr>
                              <m:ctrlPr>
                                <a:rPr lang="en-US" altLang="zh-CN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3600" b="1" i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36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3600" b="1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36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C5099A-A335-46DD-827B-6C480B10E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71" y="3759596"/>
                <a:ext cx="586690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FB8063-E497-4CF2-B237-DD8FC699AB72}"/>
                  </a:ext>
                </a:extLst>
              </p:cNvPr>
              <p:cNvSpPr/>
              <p:nvPr/>
            </p:nvSpPr>
            <p:spPr>
              <a:xfrm>
                <a:off x="6493472" y="3291311"/>
                <a:ext cx="3989996" cy="1602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zh-CN" altLang="en-US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sz="3600" b="1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3600" b="1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600" b="1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3600" b="1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3600" b="1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sz="3600" b="1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600" b="1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FB8063-E497-4CF2-B237-DD8FC699A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72" y="3291311"/>
                <a:ext cx="3989996" cy="1602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2556748-379F-4686-AB51-81D3875C86A6}"/>
                  </a:ext>
                </a:extLst>
              </p:cNvPr>
              <p:cNvSpPr/>
              <p:nvPr/>
            </p:nvSpPr>
            <p:spPr>
              <a:xfrm>
                <a:off x="3008063" y="4742008"/>
                <a:ext cx="5750805" cy="1602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600" b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zh-CN" altLang="en-US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zh-CN" altLang="en-US" sz="3600" b="1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36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6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36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36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sz="36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6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  <m:r>
                        <a:rPr lang="zh-CN" altLang="en-US" sz="3600" b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sz="36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2556748-379F-4686-AB51-81D3875C8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063" y="4742008"/>
                <a:ext cx="5750805" cy="1602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67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68E3-6690-4165-9E4D-568C7DDA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动作值函数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35DF92A3-945D-458D-BF3D-D98A5D5057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0568" y="1518599"/>
                <a:ext cx="10430712" cy="17383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45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一个动作在某个策略下的值函数，记作：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zh-CN" altLang="en-US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，是指该策略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zh-CN" altLang="en-US" dirty="0"/>
                  <a:t>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智能体在时间步</a:t>
                </a:r>
                <a:r>
                  <a:rPr lang="en-US" altLang="zh-CN" i="1" dirty="0"/>
                  <a:t>t</a:t>
                </a:r>
                <a:r>
                  <a:rPr lang="zh-CN" altLang="en-US" dirty="0"/>
                  <a:t>和所处状态</a:t>
                </a:r>
                <a:r>
                  <a:rPr lang="zh-CN" altLang="en-US" sz="3600" i="1" dirty="0">
                    <a:solidFill>
                      <a:srgbClr val="FF0000"/>
                    </a:solidFill>
                  </a:rPr>
                  <a:t>s</a:t>
                </a:r>
                <a:r>
                  <a:rPr lang="zh-CN" altLang="en-US" dirty="0"/>
                  <a:t>，执行动作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dirty="0"/>
                  <a:t>所获得的奖励的期望值，即从</a:t>
                </a:r>
                <a:r>
                  <a:rPr lang="zh-CN" altLang="en-US" sz="3600" i="1" dirty="0">
                    <a:solidFill>
                      <a:srgbClr val="FF0000"/>
                    </a:solidFill>
                  </a:rPr>
                  <a:t>s</a:t>
                </a:r>
                <a:r>
                  <a:rPr lang="zh-CN" altLang="en-US" dirty="0"/>
                  <a:t>开始，按照策略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执行</m:t>
                    </m:r>
                  </m:oMath>
                </a14:m>
                <a:r>
                  <a:rPr lang="zh-CN" altLang="en-US" dirty="0"/>
                  <a:t>动作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，能获得的预期收益。</a:t>
                </a: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35DF92A3-945D-458D-BF3D-D98A5D505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68" y="1518599"/>
                <a:ext cx="10430712" cy="1738312"/>
              </a:xfrm>
              <a:prstGeom prst="rect">
                <a:avLst/>
              </a:prstGeom>
              <a:blipFill>
                <a:blip r:embed="rId3"/>
                <a:stretch>
                  <a:fillRect l="-1109" r="-701" b="-1324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5CAF774-C434-4E72-B9F6-B71D1A505352}"/>
                  </a:ext>
                </a:extLst>
              </p:cNvPr>
              <p:cNvSpPr/>
              <p:nvPr/>
            </p:nvSpPr>
            <p:spPr>
              <a:xfrm>
                <a:off x="187283" y="3819139"/>
                <a:ext cx="88566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36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36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sz="3600" b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3600" b="1" i="0">
                              <a:latin typeface="Cambria Math" panose="02040503050406030204" pitchFamily="18" charset="0"/>
                            </a:rPr>
                            <m:t>≐</m:t>
                          </m:r>
                          <m:sSub>
                            <m:sSubPr>
                              <m:ctrlPr>
                                <a:rPr lang="en-US" altLang="zh-CN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3600" b="1" i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36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3600" b="1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36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36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5CAF774-C434-4E72-B9F6-B71D1A505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3" y="3819139"/>
                <a:ext cx="885664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26CC452-D072-43C6-B73B-C1F5AC756E44}"/>
                  </a:ext>
                </a:extLst>
              </p:cNvPr>
              <p:cNvSpPr/>
              <p:nvPr/>
            </p:nvSpPr>
            <p:spPr>
              <a:xfrm>
                <a:off x="2804475" y="4732528"/>
                <a:ext cx="7678298" cy="1602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600" b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zh-CN" altLang="en-US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zh-CN" altLang="en-US" sz="3600" b="1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36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6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36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36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sz="36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6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  <m:r>
                        <a:rPr lang="zh-CN" altLang="en-US" sz="3600" b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sz="36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sz="36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26CC452-D072-43C6-B73B-C1F5AC756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475" y="4732528"/>
                <a:ext cx="7678298" cy="1602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67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1169A-A75C-4E68-89DF-D54EC33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-36081"/>
            <a:ext cx="10515600" cy="1325563"/>
          </a:xfrm>
        </p:spPr>
        <p:txBody>
          <a:bodyPr/>
          <a:lstStyle/>
          <a:p>
            <a:r>
              <a:rPr lang="zh-CN" altLang="en-US" dirty="0"/>
              <a:t>值函数的作用：预测未来收益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D7EFF6-7F9B-45C6-AC84-1AD8BF519BF6}"/>
                  </a:ext>
                </a:extLst>
              </p:cNvPr>
              <p:cNvSpPr txBox="1"/>
              <p:nvPr/>
            </p:nvSpPr>
            <p:spPr>
              <a:xfrm>
                <a:off x="102108" y="3055019"/>
                <a:ext cx="1202436" cy="747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l-GR" altLang="zh-CN" sz="48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zh-CN" sz="4800" dirty="0"/>
                  <a:t>(</a:t>
                </a:r>
                <a:r>
                  <a:rPr lang="en-US" altLang="zh-CN" sz="48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4800" dirty="0"/>
                  <a:t>)</a:t>
                </a:r>
                <a:endParaRPr lang="zh-CN" altLang="en-US" sz="4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D7EFF6-7F9B-45C6-AC84-1AD8BF519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" y="3055019"/>
                <a:ext cx="1202436" cy="747962"/>
              </a:xfrm>
              <a:prstGeom prst="rect">
                <a:avLst/>
              </a:prstGeom>
              <a:blipFill>
                <a:blip r:embed="rId3"/>
                <a:stretch>
                  <a:fillRect t="-26016" r="-26904" b="-47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F998CAE9-B26F-4DD6-B6F1-0676A80F3AED}"/>
              </a:ext>
            </a:extLst>
          </p:cNvPr>
          <p:cNvSpPr/>
          <p:nvPr/>
        </p:nvSpPr>
        <p:spPr>
          <a:xfrm>
            <a:off x="1304544" y="3155141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i="1" dirty="0">
                <a:solidFill>
                  <a:srgbClr val="E595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6C88660-A866-4D2E-9429-35B7289BD4AA}"/>
              </a:ext>
            </a:extLst>
          </p:cNvPr>
          <p:cNvSpPr/>
          <p:nvPr/>
        </p:nvSpPr>
        <p:spPr>
          <a:xfrm>
            <a:off x="2575560" y="3155141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F8BF11C-5CD6-4BBE-BDDA-ACE8CE49CE76}"/>
              </a:ext>
            </a:extLst>
          </p:cNvPr>
          <p:cNvSpPr/>
          <p:nvPr/>
        </p:nvSpPr>
        <p:spPr>
          <a:xfrm>
            <a:off x="2575560" y="2213063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55A88C-B427-43A3-B090-66AE6C8CEF50}"/>
              </a:ext>
            </a:extLst>
          </p:cNvPr>
          <p:cNvSpPr/>
          <p:nvPr/>
        </p:nvSpPr>
        <p:spPr>
          <a:xfrm>
            <a:off x="2575560" y="1340151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109467E-A6C6-4943-887E-EDABABC26F19}"/>
              </a:ext>
            </a:extLst>
          </p:cNvPr>
          <p:cNvSpPr/>
          <p:nvPr/>
        </p:nvSpPr>
        <p:spPr>
          <a:xfrm>
            <a:off x="2575560" y="4161226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0ECA6CE-7E1C-4A40-B897-FC1BE4FCB995}"/>
              </a:ext>
            </a:extLst>
          </p:cNvPr>
          <p:cNvSpPr/>
          <p:nvPr/>
        </p:nvSpPr>
        <p:spPr>
          <a:xfrm>
            <a:off x="2575560" y="4970133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9C82F1-8165-453B-9E1E-3550926148EF}"/>
              </a:ext>
            </a:extLst>
          </p:cNvPr>
          <p:cNvSpPr/>
          <p:nvPr/>
        </p:nvSpPr>
        <p:spPr>
          <a:xfrm>
            <a:off x="2575560" y="5899437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9CE8CB6-6BF9-4A41-B053-A570A96FFC03}"/>
              </a:ext>
            </a:extLst>
          </p:cNvPr>
          <p:cNvSpPr/>
          <p:nvPr/>
        </p:nvSpPr>
        <p:spPr>
          <a:xfrm>
            <a:off x="4303776" y="3155141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5E8CC9A-1E44-43B4-8E63-BC7CFB24F6F5}"/>
              </a:ext>
            </a:extLst>
          </p:cNvPr>
          <p:cNvSpPr/>
          <p:nvPr/>
        </p:nvSpPr>
        <p:spPr>
          <a:xfrm>
            <a:off x="4312920" y="1340150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3D5C5D2-A86E-4E0E-B31C-FDAE9162708D}"/>
              </a:ext>
            </a:extLst>
          </p:cNvPr>
          <p:cNvSpPr/>
          <p:nvPr/>
        </p:nvSpPr>
        <p:spPr>
          <a:xfrm>
            <a:off x="4312920" y="2212594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36C9C75-E64F-453F-8FC6-3A26E02EDE18}"/>
              </a:ext>
            </a:extLst>
          </p:cNvPr>
          <p:cNvSpPr/>
          <p:nvPr/>
        </p:nvSpPr>
        <p:spPr>
          <a:xfrm>
            <a:off x="4312920" y="4176934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B450B9F-BFF9-42AE-9048-E2040B00188F}"/>
              </a:ext>
            </a:extLst>
          </p:cNvPr>
          <p:cNvSpPr/>
          <p:nvPr/>
        </p:nvSpPr>
        <p:spPr>
          <a:xfrm>
            <a:off x="4303776" y="4970132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84B61E0-24CD-44CD-A6ED-16311EEDABBF}"/>
              </a:ext>
            </a:extLst>
          </p:cNvPr>
          <p:cNvSpPr/>
          <p:nvPr/>
        </p:nvSpPr>
        <p:spPr>
          <a:xfrm>
            <a:off x="4303776" y="5867415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355EFAF-C0B5-4A95-8549-41F6FFE4ED3B}"/>
              </a:ext>
            </a:extLst>
          </p:cNvPr>
          <p:cNvSpPr/>
          <p:nvPr/>
        </p:nvSpPr>
        <p:spPr>
          <a:xfrm>
            <a:off x="6050280" y="1340150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1E6D54D-1784-4483-BEE4-B95271688B7F}"/>
              </a:ext>
            </a:extLst>
          </p:cNvPr>
          <p:cNvSpPr/>
          <p:nvPr/>
        </p:nvSpPr>
        <p:spPr>
          <a:xfrm>
            <a:off x="7787640" y="1340149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BABE0E2-582F-4F6F-B85E-D6E8A6CFB54D}"/>
              </a:ext>
            </a:extLst>
          </p:cNvPr>
          <p:cNvSpPr/>
          <p:nvPr/>
        </p:nvSpPr>
        <p:spPr>
          <a:xfrm>
            <a:off x="6050280" y="2212594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BD7EA7B-60B1-4DBE-90C5-D895FF992AA0}"/>
              </a:ext>
            </a:extLst>
          </p:cNvPr>
          <p:cNvSpPr/>
          <p:nvPr/>
        </p:nvSpPr>
        <p:spPr>
          <a:xfrm>
            <a:off x="6111240" y="3155140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F67C0-4D3B-4F03-AA88-B7CA2B87EBA2}"/>
              </a:ext>
            </a:extLst>
          </p:cNvPr>
          <p:cNvSpPr/>
          <p:nvPr/>
        </p:nvSpPr>
        <p:spPr>
          <a:xfrm>
            <a:off x="6132576" y="4161225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B5006B2-9813-4427-A075-7668110FA860}"/>
              </a:ext>
            </a:extLst>
          </p:cNvPr>
          <p:cNvSpPr/>
          <p:nvPr/>
        </p:nvSpPr>
        <p:spPr>
          <a:xfrm>
            <a:off x="6132576" y="4970132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7C0B272-228C-4640-9154-AB038C24D77E}"/>
              </a:ext>
            </a:extLst>
          </p:cNvPr>
          <p:cNvSpPr/>
          <p:nvPr/>
        </p:nvSpPr>
        <p:spPr>
          <a:xfrm>
            <a:off x="6132576" y="5899437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A1325C0-6B2A-45EF-B527-ED9DB2F3B699}"/>
              </a:ext>
            </a:extLst>
          </p:cNvPr>
          <p:cNvSpPr/>
          <p:nvPr/>
        </p:nvSpPr>
        <p:spPr>
          <a:xfrm>
            <a:off x="7784592" y="2181447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4AED4ED-FC0D-4959-8D80-470D641CB6DB}"/>
              </a:ext>
            </a:extLst>
          </p:cNvPr>
          <p:cNvSpPr/>
          <p:nvPr/>
        </p:nvSpPr>
        <p:spPr>
          <a:xfrm>
            <a:off x="7784592" y="3155139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1E3882F-DB1A-4EE7-85D3-49225D884D0F}"/>
              </a:ext>
            </a:extLst>
          </p:cNvPr>
          <p:cNvSpPr/>
          <p:nvPr/>
        </p:nvSpPr>
        <p:spPr>
          <a:xfrm>
            <a:off x="7784592" y="4176934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109B391-1F4A-4223-95F1-50B6D8311E9F}"/>
              </a:ext>
            </a:extLst>
          </p:cNvPr>
          <p:cNvSpPr/>
          <p:nvPr/>
        </p:nvSpPr>
        <p:spPr>
          <a:xfrm>
            <a:off x="7784592" y="4970131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C5E2679-77D5-4789-BF7E-F572D812560F}"/>
              </a:ext>
            </a:extLst>
          </p:cNvPr>
          <p:cNvSpPr/>
          <p:nvPr/>
        </p:nvSpPr>
        <p:spPr>
          <a:xfrm>
            <a:off x="7860792" y="5945158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EF5BBBA-DA22-456F-89FE-D66058CE6E53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877568" y="3429000"/>
            <a:ext cx="6979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EF44185-54C8-4EF5-9D46-8BC50D1B415E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1877568" y="2486922"/>
            <a:ext cx="697992" cy="942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AC10968-A2EF-41E1-876C-3F3DF3FC591C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1877568" y="3429000"/>
            <a:ext cx="697992" cy="1006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2B5C670E-08EB-43F9-8792-3A8A4D25FFF1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1877568" y="3429000"/>
            <a:ext cx="697992" cy="2744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7F34B46C-3BFE-4C0F-9422-245BCF86A001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1877568" y="3429000"/>
            <a:ext cx="697992" cy="1814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3ED71063-F48B-4B8D-B56F-92A0B2514653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1877568" y="1614010"/>
            <a:ext cx="697992" cy="1814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3CD351F-6169-45A8-8B9A-A094473ACDD9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3148584" y="3429000"/>
            <a:ext cx="1155192" cy="271227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36EECBC-22C9-4502-ACA2-4EBFD8CA29EC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3148584" y="3429000"/>
            <a:ext cx="1155192" cy="1814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D61E4978-94EE-48E4-9D8F-6112DD74B6DC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3148584" y="2486453"/>
            <a:ext cx="1164336" cy="942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C693612F-C86B-4B6E-9CF8-FCFD6896D5AF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3148584" y="3429000"/>
            <a:ext cx="1155192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BD7CADB-232A-4AC2-95CA-081029A12B5A}"/>
              </a:ext>
            </a:extLst>
          </p:cNvPr>
          <p:cNvCxnSpPr>
            <a:stCxn id="7" idx="6"/>
            <a:endCxn id="16" idx="2"/>
          </p:cNvCxnSpPr>
          <p:nvPr/>
        </p:nvCxnSpPr>
        <p:spPr>
          <a:xfrm>
            <a:off x="3148584" y="3429000"/>
            <a:ext cx="1164336" cy="1021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B5E6DFD8-5102-4751-BE3E-4B67AA6BE183}"/>
              </a:ext>
            </a:extLst>
          </p:cNvPr>
          <p:cNvCxnSpPr>
            <a:stCxn id="7" idx="6"/>
            <a:endCxn id="14" idx="2"/>
          </p:cNvCxnSpPr>
          <p:nvPr/>
        </p:nvCxnSpPr>
        <p:spPr>
          <a:xfrm flipV="1">
            <a:off x="3148584" y="1614009"/>
            <a:ext cx="1164336" cy="1814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FF5BE71-FC2F-41EF-AE14-423DA662B851}"/>
              </a:ext>
            </a:extLst>
          </p:cNvPr>
          <p:cNvSpPr/>
          <p:nvPr/>
        </p:nvSpPr>
        <p:spPr>
          <a:xfrm>
            <a:off x="4925568" y="1730502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68CA455-4939-455C-B0D6-379A55CCC87C}"/>
              </a:ext>
            </a:extLst>
          </p:cNvPr>
          <p:cNvSpPr/>
          <p:nvPr/>
        </p:nvSpPr>
        <p:spPr>
          <a:xfrm>
            <a:off x="6876288" y="2612085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4183D2C-1017-4E63-9381-78FEBAA49B69}"/>
              </a:ext>
            </a:extLst>
          </p:cNvPr>
          <p:cNvSpPr/>
          <p:nvPr/>
        </p:nvSpPr>
        <p:spPr>
          <a:xfrm>
            <a:off x="6958584" y="5416254"/>
            <a:ext cx="573024" cy="5477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8B0F782-B946-4AD9-9192-32375FCC057D}"/>
              </a:ext>
            </a:extLst>
          </p:cNvPr>
          <p:cNvCxnSpPr>
            <a:stCxn id="7" idx="6"/>
            <a:endCxn id="55" idx="2"/>
          </p:cNvCxnSpPr>
          <p:nvPr/>
        </p:nvCxnSpPr>
        <p:spPr>
          <a:xfrm flipV="1">
            <a:off x="3148584" y="2004361"/>
            <a:ext cx="1776984" cy="1424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BC963989-4944-45B3-99A4-02616BD9E4C6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4876800" y="1614009"/>
            <a:ext cx="1173480" cy="4527265"/>
          </a:xfrm>
          <a:prstGeom prst="bentConnector3">
            <a:avLst>
              <a:gd name="adj1" fmla="val 61429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2850C275-2778-4F0E-872A-BB776F247296}"/>
              </a:ext>
            </a:extLst>
          </p:cNvPr>
          <p:cNvCxnSpPr>
            <a:stCxn id="18" idx="6"/>
            <a:endCxn id="25" idx="2"/>
          </p:cNvCxnSpPr>
          <p:nvPr/>
        </p:nvCxnSpPr>
        <p:spPr>
          <a:xfrm>
            <a:off x="4876800" y="6141274"/>
            <a:ext cx="1255776" cy="32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F6BBEE84-3007-486D-AA61-D9634A2557EC}"/>
              </a:ext>
            </a:extLst>
          </p:cNvPr>
          <p:cNvCxnSpPr>
            <a:stCxn id="18" idx="6"/>
            <a:endCxn id="24" idx="2"/>
          </p:cNvCxnSpPr>
          <p:nvPr/>
        </p:nvCxnSpPr>
        <p:spPr>
          <a:xfrm flipV="1">
            <a:off x="4876800" y="5243991"/>
            <a:ext cx="1255776" cy="897283"/>
          </a:xfrm>
          <a:prstGeom prst="bentConnector3">
            <a:avLst>
              <a:gd name="adj1" fmla="val 315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4EE7E81F-979D-4860-9AFA-A0D2C13B7510}"/>
              </a:ext>
            </a:extLst>
          </p:cNvPr>
          <p:cNvCxnSpPr>
            <a:stCxn id="18" idx="6"/>
            <a:endCxn id="23" idx="2"/>
          </p:cNvCxnSpPr>
          <p:nvPr/>
        </p:nvCxnSpPr>
        <p:spPr>
          <a:xfrm flipV="1">
            <a:off x="4876800" y="4435084"/>
            <a:ext cx="1255776" cy="1706190"/>
          </a:xfrm>
          <a:prstGeom prst="bentConnector3">
            <a:avLst>
              <a:gd name="adj1" fmla="val 33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98CEDA2-7A6D-43D9-9413-C3728FF6249A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 flipV="1">
            <a:off x="4876800" y="3428999"/>
            <a:ext cx="1234440" cy="2712275"/>
          </a:xfrm>
          <a:prstGeom prst="bentConnector3">
            <a:avLst>
              <a:gd name="adj1" fmla="val 332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E83ECF85-07C4-4317-9E91-9277E74565B9}"/>
              </a:ext>
            </a:extLst>
          </p:cNvPr>
          <p:cNvCxnSpPr>
            <a:stCxn id="18" idx="6"/>
            <a:endCxn id="57" idx="2"/>
          </p:cNvCxnSpPr>
          <p:nvPr/>
        </p:nvCxnSpPr>
        <p:spPr>
          <a:xfrm flipV="1">
            <a:off x="4876800" y="5690113"/>
            <a:ext cx="2081784" cy="451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EE2369B9-5513-42D0-BE1E-B81D3336506C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 flipV="1">
            <a:off x="4876800" y="2486453"/>
            <a:ext cx="1173480" cy="3654821"/>
          </a:xfrm>
          <a:prstGeom prst="bentConnector3">
            <a:avLst>
              <a:gd name="adj1" fmla="val 3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4DD9AF94-2EE8-4AE2-A7E6-99FD5BB7E3B5}"/>
              </a:ext>
            </a:extLst>
          </p:cNvPr>
          <p:cNvCxnSpPr>
            <a:stCxn id="18" idx="6"/>
            <a:endCxn id="56" idx="2"/>
          </p:cNvCxnSpPr>
          <p:nvPr/>
        </p:nvCxnSpPr>
        <p:spPr>
          <a:xfrm flipV="1">
            <a:off x="4876800" y="2885944"/>
            <a:ext cx="1999488" cy="3255330"/>
          </a:xfrm>
          <a:prstGeom prst="bentConnector3">
            <a:avLst>
              <a:gd name="adj1" fmla="val 201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DE60A6C5-D7A5-44C4-B714-B43FC81DE5D0}"/>
              </a:ext>
            </a:extLst>
          </p:cNvPr>
          <p:cNvCxnSpPr>
            <a:stCxn id="19" idx="6"/>
            <a:endCxn id="28" idx="2"/>
          </p:cNvCxnSpPr>
          <p:nvPr/>
        </p:nvCxnSpPr>
        <p:spPr>
          <a:xfrm>
            <a:off x="6623304" y="1614009"/>
            <a:ext cx="1161288" cy="2836784"/>
          </a:xfrm>
          <a:prstGeom prst="bentConnector3">
            <a:avLst>
              <a:gd name="adj1" fmla="val 804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71926CDD-7E68-4439-9EA9-93A34A8C22CF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 flipV="1">
            <a:off x="6623304" y="1614008"/>
            <a:ext cx="116433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3FE039A9-0269-40CE-BA67-466884F92563}"/>
              </a:ext>
            </a:extLst>
          </p:cNvPr>
          <p:cNvCxnSpPr>
            <a:stCxn id="19" idx="6"/>
            <a:endCxn id="26" idx="2"/>
          </p:cNvCxnSpPr>
          <p:nvPr/>
        </p:nvCxnSpPr>
        <p:spPr>
          <a:xfrm>
            <a:off x="6623304" y="1614009"/>
            <a:ext cx="1161288" cy="841297"/>
          </a:xfrm>
          <a:prstGeom prst="bentConnector3">
            <a:avLst>
              <a:gd name="adj1" fmla="val 804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08F99384-7AED-41A8-B256-72FB26DCF86B}"/>
              </a:ext>
            </a:extLst>
          </p:cNvPr>
          <p:cNvCxnSpPr>
            <a:stCxn id="19" idx="6"/>
            <a:endCxn id="27" idx="2"/>
          </p:cNvCxnSpPr>
          <p:nvPr/>
        </p:nvCxnSpPr>
        <p:spPr>
          <a:xfrm>
            <a:off x="6623304" y="1614009"/>
            <a:ext cx="1161288" cy="1814989"/>
          </a:xfrm>
          <a:prstGeom prst="bentConnector3">
            <a:avLst>
              <a:gd name="adj1" fmla="val 804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676141C0-34C7-474C-8993-31F8EE46EAE6}"/>
              </a:ext>
            </a:extLst>
          </p:cNvPr>
          <p:cNvCxnSpPr>
            <a:stCxn id="19" idx="6"/>
            <a:endCxn id="29" idx="2"/>
          </p:cNvCxnSpPr>
          <p:nvPr/>
        </p:nvCxnSpPr>
        <p:spPr>
          <a:xfrm>
            <a:off x="6623304" y="1614009"/>
            <a:ext cx="1161288" cy="3629981"/>
          </a:xfrm>
          <a:prstGeom prst="bentConnector3">
            <a:avLst>
              <a:gd name="adj1" fmla="val 783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25DAF1B2-A8C6-4208-92F8-F564BE459079}"/>
              </a:ext>
            </a:extLst>
          </p:cNvPr>
          <p:cNvCxnSpPr>
            <a:stCxn id="19" idx="6"/>
            <a:endCxn id="30" idx="2"/>
          </p:cNvCxnSpPr>
          <p:nvPr/>
        </p:nvCxnSpPr>
        <p:spPr>
          <a:xfrm>
            <a:off x="6623304" y="1614009"/>
            <a:ext cx="1237488" cy="4605008"/>
          </a:xfrm>
          <a:prstGeom prst="bentConnector3">
            <a:avLst>
              <a:gd name="adj1" fmla="val 746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1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55" grpId="0" animBg="1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8A855-2D9A-45EF-B8D9-F3857368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网格世界状态值和动作值函数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9A872-B262-416D-BBF1-A7E34A15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A167253E-2FEB-4243-BBBD-E913AD806F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状态值函数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zh-CN" alt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动作值函数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zh-CN" altLang="en-US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A167253E-2FEB-4243-BBBD-E913AD80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253</Words>
  <Application>Microsoft Office PowerPoint</Application>
  <PresentationFormat>宽屏</PresentationFormat>
  <Paragraphs>37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 楷体</vt:lpstr>
      <vt:lpstr>等线</vt:lpstr>
      <vt:lpstr>等线 Light</vt:lpstr>
      <vt:lpstr>楷体</vt:lpstr>
      <vt:lpstr>Arial</vt:lpstr>
      <vt:lpstr>Cambria Math</vt:lpstr>
      <vt:lpstr>Times New Roman</vt:lpstr>
      <vt:lpstr>Office 主题​​</vt:lpstr>
      <vt:lpstr>强化学习基础 3.马尔可夫决策过程(MDP) 3.4 值函数</vt:lpstr>
      <vt:lpstr>学习内容</vt:lpstr>
      <vt:lpstr>状态值函数</vt:lpstr>
      <vt:lpstr>动作值函数</vt:lpstr>
      <vt:lpstr>值函数的作用：预测未来收益</vt:lpstr>
      <vt:lpstr>网格世界状态值和动作值函数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546</cp:revision>
  <dcterms:created xsi:type="dcterms:W3CDTF">2020-03-15T08:43:03Z</dcterms:created>
  <dcterms:modified xsi:type="dcterms:W3CDTF">2020-06-04T06:21:01Z</dcterms:modified>
</cp:coreProperties>
</file>