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92" r:id="rId4"/>
    <p:sldId id="291" r:id="rId5"/>
    <p:sldId id="278" r:id="rId6"/>
    <p:sldId id="290" r:id="rId7"/>
    <p:sldId id="28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6BADA"/>
    <a:srgbClr val="CCFFCC"/>
    <a:srgbClr val="BC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50" autoAdjust="0"/>
  </p:normalViewPr>
  <p:slideViewPr>
    <p:cSldViewPr snapToGrid="0">
      <p:cViewPr varScale="1">
        <p:scale>
          <a:sx n="58" d="100"/>
          <a:sy n="58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9A%8F%E6%9C%BA%E5%8F%98%E9%87%8F" TargetMode="External"/><Relationship Id="rId7" Type="http://schemas.openxmlformats.org/officeDocument/2006/relationships/hyperlink" Target="https://zh.wikipedia.org/wiki/%E5%92%8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10" Type="http://schemas.openxmlformats.org/officeDocument/2006/relationships/hyperlink" Target="https://zh.wikipedia.org/wiki/%E6%9C%9F%E6%9C%9B%E5%80%BC" TargetMode="External"/><Relationship Id="rId9" Type="http://schemas.openxmlformats.org/officeDocument/2006/relationships/hyperlink" Target="https://zh.wikipedia.org/wiki/%E6%9D%A1%E4%BB%B6%E6%A6%82%E7%8E%87%E5%88%86%E5%B8%83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6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首先，我们要复习概率论中几个重要的概念。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也称</a:t>
                </a:r>
                <a:r>
                  <a:rPr lang="zh-CN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"随机变量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 𝑿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的期待值</a:t>
                </a:r>
                <a:r>
                  <a:rPr lang="zh-CN" altLang="en-US" dirty="0"/>
                  <a:t>， 是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试验中每次可能的结果乘以其结果概率的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7" tooltip="和"/>
                  </a:rPr>
                  <a:t>总和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条件期望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是一个实数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随机变量"/>
                  </a:rPr>
                  <a:t>随机变量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的相对于一个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条件概率分布"/>
                  </a:rPr>
                  <a:t>条件概率分布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期望值"/>
                  </a:rPr>
                  <a:t>期望值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3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2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根据刚才状态值函数，我们也可以定义动作值函数。 因为策略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决定了采取某个动作，而智能体的动作还将决定其可以期望获得多少总报酬。因此，我们针对给定策略定义动作值函数。我们还可以定义一个动作值函数。动作值描述了智能体首次选择特定动作时发生的情况。更正式地讲，如果智能体根据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选择了操作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然后遵循策略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，则状态的操作值就是预期的回报。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更进一步，在某个策略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的安排下， 在状态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上执行一个动作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它的值函数，记作：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𝒒_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，是指该策略下在状态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上执行一个动作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所获得的奖励值，该值是从</a:t>
                </a:r>
                <a:r>
                  <a:rPr lang="zh-CN" altLang="en-US" sz="1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开始，按照策略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执行</a:t>
                </a:r>
                <a:r>
                  <a:rPr lang="zh-CN" altLang="en-US" dirty="0"/>
                  <a:t>动作，所获得的预期收益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9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3.5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值函数的计算</a:t>
            </a: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贝尔曼方程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掌握状态值函数的计算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掌握动作值函数的计算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ADD8A-7C9A-49C9-B688-2D7B6B0A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无终止态</a:t>
            </a:r>
            <a:r>
              <a:rPr lang="en-US" altLang="zh-CN" dirty="0"/>
              <a:t>MDP</a:t>
            </a:r>
            <a:r>
              <a:rPr lang="zh-CN" altLang="en-US" dirty="0"/>
              <a:t>的状态值函数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08A5067-ADF8-4F1D-A7D6-AF8499AB4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48" y="2396373"/>
            <a:ext cx="9182896" cy="3429297"/>
          </a:xfr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9C8AC21-8E08-4835-97A2-A0F4319E6043}"/>
              </a:ext>
            </a:extLst>
          </p:cNvPr>
          <p:cNvSpPr/>
          <p:nvPr/>
        </p:nvSpPr>
        <p:spPr>
          <a:xfrm>
            <a:off x="3440624" y="2544740"/>
            <a:ext cx="501157" cy="513592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B1BA3E-160C-4BED-B4F3-248242A67565}"/>
              </a:ext>
            </a:extLst>
          </p:cNvPr>
          <p:cNvSpPr/>
          <p:nvPr/>
        </p:nvSpPr>
        <p:spPr>
          <a:xfrm>
            <a:off x="3440624" y="3058332"/>
            <a:ext cx="501157" cy="513592"/>
          </a:xfrm>
          <a:prstGeom prst="rect">
            <a:avLst/>
          </a:prstGeom>
          <a:solidFill>
            <a:srgbClr val="00B050">
              <a:alpha val="50000"/>
            </a:srgbClr>
          </a:solidFill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43804-6D65-457E-AE9A-53C91004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09" y="2544740"/>
            <a:ext cx="506012" cy="5182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B620E2-EB16-4DD2-B2BE-A2796A5C519A}"/>
              </a:ext>
            </a:extLst>
          </p:cNvPr>
          <p:cNvSpPr txBox="1"/>
          <p:nvPr/>
        </p:nvSpPr>
        <p:spPr>
          <a:xfrm>
            <a:off x="4640826" y="1898509"/>
            <a:ext cx="248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0+0.9*17.5=14.0</a:t>
            </a:r>
            <a:endParaRPr lang="zh-CN" altLang="en-US" sz="24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FECDC4-B4E3-4BE7-8AEF-B53210CFA2C9}"/>
              </a:ext>
            </a:extLst>
          </p:cNvPr>
          <p:cNvSpPr txBox="1"/>
          <p:nvPr/>
        </p:nvSpPr>
        <p:spPr>
          <a:xfrm>
            <a:off x="4547870" y="1921746"/>
            <a:ext cx="257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-1+0.9*16.0=13.4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4AC17E-BFBB-49F3-A8D1-38FF881F3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09" y="3059989"/>
            <a:ext cx="506012" cy="5182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BE9991-B56C-49CF-AC9E-2ED3B5A9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769" y="3540566"/>
            <a:ext cx="506012" cy="5182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43A708-9FBC-4B98-BEBC-EFE21773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09" y="3571924"/>
            <a:ext cx="506012" cy="5182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2EE3A3-22E1-491F-8D6C-AC573F8AD85A}"/>
              </a:ext>
            </a:extLst>
          </p:cNvPr>
          <p:cNvSpPr txBox="1"/>
          <p:nvPr/>
        </p:nvSpPr>
        <p:spPr>
          <a:xfrm>
            <a:off x="4555018" y="1911028"/>
            <a:ext cx="265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0+0.9*14.4=13.0</a:t>
            </a:r>
            <a:endParaRPr lang="zh-CN" altLang="en-US" sz="24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F31523-5CC3-4AEF-9E95-CAF684C2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80" y="3053719"/>
            <a:ext cx="506012" cy="5182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7C7FD4-B119-4B5F-8E92-40F60AD1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97" y="3062945"/>
            <a:ext cx="506012" cy="51820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86C7912-4991-446C-992F-B36476971C35}"/>
              </a:ext>
            </a:extLst>
          </p:cNvPr>
          <p:cNvSpPr txBox="1"/>
          <p:nvPr/>
        </p:nvSpPr>
        <p:spPr>
          <a:xfrm>
            <a:off x="4508540" y="1884438"/>
            <a:ext cx="265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0+0.9*17.8=16.0</a:t>
            </a:r>
            <a:endParaRPr lang="zh-CN" altLang="en-US" sz="24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35EBFE-A81E-4C6E-BFD3-B500C4E8A8D7}"/>
              </a:ext>
            </a:extLst>
          </p:cNvPr>
          <p:cNvSpPr/>
          <p:nvPr/>
        </p:nvSpPr>
        <p:spPr>
          <a:xfrm>
            <a:off x="9743769" y="3053719"/>
            <a:ext cx="506012" cy="527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AF19702-337B-4C83-A464-70BA5531E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909" y="3036807"/>
            <a:ext cx="506012" cy="51210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7BAC35A-002B-49BB-AD45-433559FE171B}"/>
              </a:ext>
            </a:extLst>
          </p:cNvPr>
          <p:cNvSpPr txBox="1"/>
          <p:nvPr/>
        </p:nvSpPr>
        <p:spPr>
          <a:xfrm>
            <a:off x="4508540" y="1897733"/>
            <a:ext cx="286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0+0.9*19.8=17.8</a:t>
            </a:r>
            <a:endParaRPr lang="zh-CN" altLang="en-US" sz="24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F019DDF-8B9A-4619-8E19-7EB2870C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67" y="3062643"/>
            <a:ext cx="506012" cy="5182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DBC941-8B0F-46ED-9F6B-7B99EDDD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837" y="3540566"/>
            <a:ext cx="506012" cy="5182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71B547-3001-4766-8BAC-56CA71746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74" y="3062642"/>
            <a:ext cx="506012" cy="5182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F986F00-155B-4D95-9332-8EBC39EE8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38" y="3549868"/>
            <a:ext cx="506012" cy="5182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79B68D1-E8E2-493D-AD22-310D37FFA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474" y="3546663"/>
            <a:ext cx="506012" cy="512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332639-4AD5-4DE7-91E4-59FCC6794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156" y="3510083"/>
            <a:ext cx="560881" cy="5791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1C4034C-D3F8-4AE8-925E-D9F883BBC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138" y="2562975"/>
            <a:ext cx="506012" cy="512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C212E53-410F-4E70-8458-33A6A2F96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80" y="4542858"/>
            <a:ext cx="506012" cy="5182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7B8946C-7B2C-4FF5-8CEB-F5DBE2ED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74" y="4543811"/>
            <a:ext cx="506012" cy="51820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44F3854-C4C4-4F57-9922-D139D92A556A}"/>
              </a:ext>
            </a:extLst>
          </p:cNvPr>
          <p:cNvSpPr txBox="1"/>
          <p:nvPr/>
        </p:nvSpPr>
        <p:spPr>
          <a:xfrm>
            <a:off x="4404853" y="1847463"/>
            <a:ext cx="304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10+0.9*16.0=24.4</a:t>
            </a:r>
            <a:endParaRPr lang="zh-CN" altLang="en-US" sz="24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D277266-5FF8-454B-B37B-35E82DDDB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651" y="2544740"/>
            <a:ext cx="560881" cy="57917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AF61761-2C41-4721-9397-E466A7DE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706" y="2575089"/>
            <a:ext cx="506012" cy="512108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E46ED880-F67C-4985-967D-A197B25EE99C}"/>
              </a:ext>
            </a:extLst>
          </p:cNvPr>
          <p:cNvSpPr/>
          <p:nvPr/>
        </p:nvSpPr>
        <p:spPr>
          <a:xfrm>
            <a:off x="7757652" y="2544740"/>
            <a:ext cx="2530486" cy="2516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9EB8760-F61C-4767-B860-A310860A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0BBCE7-EB79-402E-BBF4-1C8E3174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E932BEE-F5AB-40CC-A68E-0CC9D33E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E12C8A-B3D2-4D43-A69A-8A62F504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E7BE7BF-286B-4EF3-AB1A-E9702BFDC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5472A0-7E41-495E-9C50-007B89E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65FCF28-78E6-48A7-9C02-BF272A236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6211A1-5E21-4EE9-97F8-AC5919D2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5FF21E4-C45B-45AB-A5CC-23D486C1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0693758-F048-46F0-A587-4E79A67E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6F5FC5E-C2B2-49EF-AB92-9E218DF0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585BBD6-FC01-4A4B-BE3D-C6E51DF8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04D5B083-074F-47F6-82EA-7BB1A4FD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2073DA-A8CC-445C-8E88-C8EAE53C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B248C941-DCF5-46FB-9633-85F47A2D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7A63C6E-26A3-458C-8674-50C58D6B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9844FFE6-9367-4349-8A3C-CFEDC3EA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E0762D-9A4B-4B38-9657-DB0462FE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E4C609B4-BDBA-409A-8AB2-D62D803A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2838652-C11F-4D13-9D3E-3309F4D4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7FF33C93-5E23-4928-85D8-152FC798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0CF5436-205C-4AFA-B45D-C3B7B52B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27E7D69A-F0F1-4249-84DE-FE75A8A4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14E18BD-DB1A-47E2-BACE-110EC51E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DFE3747D-6DE8-45F4-8A4C-B82B5AC6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56AE75E-E0A9-4F44-8C4E-91AFA4F4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45C5BFD5-952D-420D-906C-A4F5B244E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A371BE9-8C30-4ED6-AB0C-9543D92A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6FD6E6D9-E2A2-47A3-B69F-3778540B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3A41B17D-2224-4BCB-AEE9-C94AFF05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C238D941-D5A0-4F89-9376-7DDBC090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A9819AD1-6EF6-46B7-8C82-B452349B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0" animBg="1"/>
      <p:bldP spid="19" grpId="1" animBg="1"/>
      <p:bldP spid="21" grpId="0"/>
      <p:bldP spid="21" grpId="1"/>
      <p:bldP spid="31" grpId="0"/>
      <p:bldP spid="31" grpId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301-B001-4AB4-AF61-67E08B3A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复习：概率、条件概率、期望、条件期望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/>
              <p:nvPr/>
            </p:nvSpPr>
            <p:spPr>
              <a:xfrm>
                <a:off x="2635678" y="3733800"/>
                <a:ext cx="881331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同理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智能体处于状态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时，</m:t>
                    </m:r>
                  </m:oMath>
                </a14:m>
                <a:endParaRPr lang="en-US" altLang="zh-CN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的策略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执行动作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 (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的概率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78" y="3733800"/>
                <a:ext cx="8813310" cy="954107"/>
              </a:xfrm>
              <a:prstGeom prst="rect">
                <a:avLst/>
              </a:prstGeom>
              <a:blipFill>
                <a:blip r:embed="rId3"/>
                <a:stretch>
                  <a:fillRect l="-1383" t="-7051" r="-34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C62F25-A62C-4BCF-BE90-D169C2E3B3B8}"/>
                  </a:ext>
                </a:extLst>
              </p:cNvPr>
              <p:cNvSpPr/>
              <p:nvPr/>
            </p:nvSpPr>
            <p:spPr>
              <a:xfrm>
                <a:off x="892621" y="3109377"/>
                <a:ext cx="90467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概率：</m:t>
                    </m:r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C = c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条件下，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 = a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的概率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C62F25-A62C-4BCF-BE90-D169C2E3B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1" y="3109377"/>
                <a:ext cx="9046772" cy="523220"/>
              </a:xfrm>
              <a:prstGeom prst="rect">
                <a:avLst/>
              </a:prstGeom>
              <a:blipFill>
                <a:blip r:embed="rId4"/>
                <a:stretch>
                  <a:fillRect t="-11628" r="-33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AFEE92-C9D0-4B15-8FD0-89E70A6CCF20}"/>
                  </a:ext>
                </a:extLst>
              </p:cNvPr>
              <p:cNvSpPr/>
              <p:nvPr/>
            </p:nvSpPr>
            <p:spPr>
              <a:xfrm>
                <a:off x="892622" y="4537833"/>
                <a:ext cx="9046772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期望：</m:t>
                      </m:r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也称</m:t>
                      </m:r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rgbClr val="FF0000"/>
                          </a:solidFill>
                        </a:rPr>
                        <m:t>随机变量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的期待值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AFEE92-C9D0-4B15-8FD0-89E70A6C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2" y="4537833"/>
                <a:ext cx="9046772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8BEDBE-AEE9-429F-9EE4-77E1D170FE19}"/>
                  </a:ext>
                </a:extLst>
              </p:cNvPr>
              <p:cNvSpPr/>
              <p:nvPr/>
            </p:nvSpPr>
            <p:spPr>
              <a:xfrm>
                <a:off x="892621" y="2307691"/>
                <a:ext cx="68994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随机变量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 = a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发生的概率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8BEDBE-AEE9-429F-9EE4-77E1D170F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1" y="2307691"/>
                <a:ext cx="6899453" cy="523220"/>
              </a:xfrm>
              <a:prstGeom prst="rect">
                <a:avLst/>
              </a:prstGeom>
              <a:blipFill>
                <a:blip r:embed="rId6"/>
                <a:stretch>
                  <a:fillRect t="-12941" r="-707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8F4E60-CE99-47A8-BABC-4AF9EE941C79}"/>
                  </a:ext>
                </a:extLst>
              </p:cNvPr>
              <p:cNvSpPr/>
              <p:nvPr/>
            </p:nvSpPr>
            <p:spPr>
              <a:xfrm>
                <a:off x="892621" y="1645238"/>
                <a:ext cx="52116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以下定义针对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离散型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随机变量：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8F4E60-CE99-47A8-BABC-4AF9EE941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1" y="1645238"/>
                <a:ext cx="5211683" cy="523220"/>
              </a:xfrm>
              <a:prstGeom prst="rect">
                <a:avLst/>
              </a:prstGeom>
              <a:blipFill>
                <a:blip r:embed="rId7"/>
                <a:stretch>
                  <a:fillRect l="-2339" t="-12791" r="-10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6B930F-BC34-4C52-9A2F-D5EF6BF389A0}"/>
                  </a:ext>
                </a:extLst>
              </p:cNvPr>
              <p:cNvSpPr/>
              <p:nvPr/>
            </p:nvSpPr>
            <p:spPr>
              <a:xfrm>
                <a:off x="815961" y="5664594"/>
                <a:ext cx="7667640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条件期望：</m:t>
                      </m:r>
                      <m:r>
                        <a:rPr lang="zh-CN" altLang="en-US" sz="28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6B930F-BC34-4C52-9A2F-D5EF6BF38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1" y="5664594"/>
                <a:ext cx="7667640" cy="113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5858B75-5D46-47BC-929E-F44C19003E54}"/>
              </a:ext>
            </a:extLst>
          </p:cNvPr>
          <p:cNvSpPr/>
          <p:nvPr/>
        </p:nvSpPr>
        <p:spPr>
          <a:xfrm>
            <a:off x="8252780" y="5927314"/>
            <a:ext cx="4101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,</a:t>
            </a:r>
            <a:r>
              <a:rPr lang="en-US" altLang="zh-CN" sz="2800" dirty="0">
                <a:solidFill>
                  <a:srgbClr val="FF0000"/>
                </a:solidFill>
              </a:rPr>
              <a:t> Y = y</a:t>
            </a:r>
            <a:r>
              <a:rPr lang="zh-CN" altLang="en-US" sz="2800" dirty="0">
                <a:solidFill>
                  <a:srgbClr val="FF0000"/>
                </a:solidFill>
              </a:rPr>
              <a:t>条件下，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的期望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201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状态值函数的计算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/>
              <p:nvPr/>
            </p:nvSpPr>
            <p:spPr>
              <a:xfrm>
                <a:off x="-1087120" y="1493736"/>
                <a:ext cx="5866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7120" y="1493736"/>
                <a:ext cx="58669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/>
              <p:nvPr/>
            </p:nvSpPr>
            <p:spPr>
              <a:xfrm>
                <a:off x="617219" y="5269943"/>
                <a:ext cx="7934053" cy="925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2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" y="5269943"/>
                <a:ext cx="7934053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/>
              <p:nvPr/>
            </p:nvSpPr>
            <p:spPr>
              <a:xfrm>
                <a:off x="956020" y="2176130"/>
                <a:ext cx="4494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20" y="2176130"/>
                <a:ext cx="44948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/>
              <p:nvPr/>
            </p:nvSpPr>
            <p:spPr>
              <a:xfrm>
                <a:off x="5678767" y="1432181"/>
                <a:ext cx="37183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3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67" y="1432181"/>
                <a:ext cx="37183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7430BF-DC5C-4A60-94CF-46D412EEBA34}"/>
                  </a:ext>
                </a:extLst>
              </p:cNvPr>
              <p:cNvSpPr/>
              <p:nvPr/>
            </p:nvSpPr>
            <p:spPr>
              <a:xfrm>
                <a:off x="956020" y="2994112"/>
                <a:ext cx="1867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7430BF-DC5C-4A60-94CF-46D412EE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20" y="2994112"/>
                <a:ext cx="1867114" cy="461665"/>
              </a:xfrm>
              <a:prstGeom prst="rect">
                <a:avLst/>
              </a:prstGeom>
              <a:blipFill>
                <a:blip r:embed="rId7"/>
                <a:stretch>
                  <a:fillRect r="-32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3F950D-D951-44F8-987F-6A015E8F676B}"/>
                  </a:ext>
                </a:extLst>
              </p:cNvPr>
              <p:cNvSpPr/>
              <p:nvPr/>
            </p:nvSpPr>
            <p:spPr>
              <a:xfrm>
                <a:off x="2727846" y="2994112"/>
                <a:ext cx="29509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400" dirty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3F950D-D951-44F8-987F-6A015E8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46" y="2994112"/>
                <a:ext cx="2950921" cy="461665"/>
              </a:xfrm>
              <a:prstGeom prst="rect">
                <a:avLst/>
              </a:prstGeom>
              <a:blipFill>
                <a:blip r:embed="rId8"/>
                <a:stretch>
                  <a:fillRect l="-2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1933654-B2E3-4389-BB5C-027D13F3730B}"/>
                  </a:ext>
                </a:extLst>
              </p:cNvPr>
              <p:cNvSpPr/>
              <p:nvPr/>
            </p:nvSpPr>
            <p:spPr>
              <a:xfrm>
                <a:off x="719126" y="4002774"/>
                <a:ext cx="4924540" cy="925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1933654-B2E3-4389-BB5C-027D13F37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26" y="4002774"/>
                <a:ext cx="4924540" cy="9253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4DE898C-7EBA-4C69-A880-B3F6F3170DB4}"/>
              </a:ext>
            </a:extLst>
          </p:cNvPr>
          <p:cNvSpPr/>
          <p:nvPr/>
        </p:nvSpPr>
        <p:spPr>
          <a:xfrm>
            <a:off x="6244999" y="4212572"/>
            <a:ext cx="313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3B82E-09D9-421D-9B37-545C5867C154}"/>
                  </a:ext>
                </a:extLst>
              </p:cNvPr>
              <p:cNvSpPr/>
              <p:nvPr/>
            </p:nvSpPr>
            <p:spPr>
              <a:xfrm>
                <a:off x="5218879" y="4012659"/>
                <a:ext cx="4924540" cy="925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3B82E-09D9-421D-9B37-545C5867C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79" y="4012659"/>
                <a:ext cx="4924540" cy="925318"/>
              </a:xfrm>
              <a:prstGeom prst="rect">
                <a:avLst/>
              </a:prstGeom>
              <a:blipFill>
                <a:blip r:embed="rId10"/>
                <a:stretch>
                  <a:fillRect r="-38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B5F2A6-E5F4-42F5-92A1-38BD83A249C6}"/>
                  </a:ext>
                </a:extLst>
              </p:cNvPr>
              <p:cNvSpPr/>
              <p:nvPr/>
            </p:nvSpPr>
            <p:spPr>
              <a:xfrm>
                <a:off x="5948466" y="3246347"/>
                <a:ext cx="22099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B5F2A6-E5F4-42F5-92A1-38BD83A24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66" y="3246347"/>
                <a:ext cx="2209900" cy="584775"/>
              </a:xfrm>
              <a:prstGeom prst="rect">
                <a:avLst/>
              </a:prstGeom>
              <a:blipFill>
                <a:blip r:embed="rId11"/>
                <a:stretch>
                  <a:fillRect l="-7182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D50F1E3-A910-40E1-8CA0-81B44DE8FB9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127934" y="3831122"/>
            <a:ext cx="3925482" cy="30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11036ED-E057-416B-8A63-6BB59DB0F0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979920" y="3831122"/>
            <a:ext cx="73496" cy="3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621CF60-3C7B-448E-B061-110B5AB284E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053416" y="3831122"/>
            <a:ext cx="4300384" cy="39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18" grpId="0"/>
      <p:bldP spid="1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0C2EEB-753F-4AB0-9F69-CF8D8048FDCA}"/>
                  </a:ext>
                </a:extLst>
              </p:cNvPr>
              <p:cNvSpPr/>
              <p:nvPr/>
            </p:nvSpPr>
            <p:spPr>
              <a:xfrm>
                <a:off x="532983" y="4945017"/>
                <a:ext cx="8513100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0C2EEB-753F-4AB0-9F69-CF8D8048F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3" y="4945017"/>
                <a:ext cx="8513100" cy="115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D105E5-7AA6-4C4D-94DE-6AA3A7CF5729}"/>
                  </a:ext>
                </a:extLst>
              </p:cNvPr>
              <p:cNvSpPr/>
              <p:nvPr/>
            </p:nvSpPr>
            <p:spPr>
              <a:xfrm>
                <a:off x="828040" y="1786962"/>
                <a:ext cx="11235980" cy="864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b="1" i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000" b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D105E5-7AA6-4C4D-94DE-6AA3A7CF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786962"/>
                <a:ext cx="11235980" cy="86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1DD64-9700-4CEC-AF4E-58B3E1EBD179}"/>
                  </a:ext>
                </a:extLst>
              </p:cNvPr>
              <p:cNvSpPr/>
              <p:nvPr/>
            </p:nvSpPr>
            <p:spPr>
              <a:xfrm>
                <a:off x="-417467" y="620481"/>
                <a:ext cx="9712960" cy="925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2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1DD64-9700-4CEC-AF4E-58B3E1EB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467" y="620481"/>
                <a:ext cx="9712960" cy="925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E151E2-BFB0-4898-8B9A-664F8A5DA950}"/>
                  </a:ext>
                </a:extLst>
              </p:cNvPr>
              <p:cNvSpPr/>
              <p:nvPr/>
            </p:nvSpPr>
            <p:spPr>
              <a:xfrm>
                <a:off x="-417467" y="3128315"/>
                <a:ext cx="10170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这里回忆状态值函数的定义：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E151E2-BFB0-4898-8B9A-664F8A5DA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467" y="3128315"/>
                <a:ext cx="10170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4D59F7-7622-406D-9012-E9B5ED1DF4B4}"/>
                  </a:ext>
                </a:extLst>
              </p:cNvPr>
              <p:cNvSpPr/>
              <p:nvPr/>
            </p:nvSpPr>
            <p:spPr>
              <a:xfrm>
                <a:off x="5211706" y="4128549"/>
                <a:ext cx="4540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4D59F7-7622-406D-9012-E9B5ED1DF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06" y="4128549"/>
                <a:ext cx="45409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291635-FD32-4EFC-A794-E84D6A1E0751}"/>
                  </a:ext>
                </a:extLst>
              </p:cNvPr>
              <p:cNvSpPr/>
              <p:nvPr/>
            </p:nvSpPr>
            <p:spPr>
              <a:xfrm>
                <a:off x="3048625" y="4128549"/>
                <a:ext cx="1980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800" dirty="0"/>
                  <a:t>得出：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291635-FD32-4EFC-A794-E84D6A1E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25" y="4128549"/>
                <a:ext cx="1980029" cy="523220"/>
              </a:xfrm>
              <a:prstGeom prst="rect">
                <a:avLst/>
              </a:prstGeom>
              <a:blipFill>
                <a:blip r:embed="rId8"/>
                <a:stretch>
                  <a:fillRect t="-11628" r="-523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48152-D8AB-442D-BD08-9B2890A98E9B}"/>
                  </a:ext>
                </a:extLst>
              </p:cNvPr>
              <p:cNvSpPr/>
              <p:nvPr/>
            </p:nvSpPr>
            <p:spPr>
              <a:xfrm>
                <a:off x="5659120" y="6096999"/>
                <a:ext cx="75387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贝尔曼方程</m:t>
                    </m:r>
                  </m:oMath>
                </a14:m>
                <a:r>
                  <a:rPr lang="zh-CN" altLang="en-US" sz="3600" dirty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sz="3600" dirty="0">
                    <a:solidFill>
                      <a:srgbClr val="00B0F0"/>
                    </a:solidFill>
                  </a:rPr>
                  <a:t>Bellman Equation</a:t>
                </a:r>
                <a:r>
                  <a:rPr lang="zh-CN" altLang="en-US" sz="3600" dirty="0">
                    <a:solidFill>
                      <a:srgbClr val="00B0F0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48152-D8AB-442D-BD08-9B2890A98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6096999"/>
                <a:ext cx="7538720" cy="646331"/>
              </a:xfrm>
              <a:prstGeom prst="rect">
                <a:avLst/>
              </a:prstGeom>
              <a:blipFill>
                <a:blip r:embed="rId9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3D0EF-EE00-458F-84B3-FE3662E7E9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789533" y="5803751"/>
            <a:ext cx="869587" cy="616414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动作值函数的计算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/>
              <p:nvPr/>
            </p:nvSpPr>
            <p:spPr>
              <a:xfrm>
                <a:off x="-397514" y="1575669"/>
                <a:ext cx="88566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3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7514" y="1575669"/>
                <a:ext cx="885664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ACA825-7BC3-45C6-BB7C-F05ABBDBC9E1}"/>
                  </a:ext>
                </a:extLst>
              </p:cNvPr>
              <p:cNvSpPr/>
              <p:nvPr/>
            </p:nvSpPr>
            <p:spPr>
              <a:xfrm>
                <a:off x="2255614" y="2440014"/>
                <a:ext cx="6845850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sz="2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sz="2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zh-CN" altLang="en-US" sz="2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ACA825-7BC3-45C6-BB7C-F05ABBDBC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14" y="2440014"/>
                <a:ext cx="6845850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54830F3-0AC9-4FC5-8C2B-8D9A29B06419}"/>
              </a:ext>
            </a:extLst>
          </p:cNvPr>
          <p:cNvGrpSpPr/>
          <p:nvPr/>
        </p:nvGrpSpPr>
        <p:grpSpPr>
          <a:xfrm>
            <a:off x="2242782" y="3535055"/>
            <a:ext cx="9722083" cy="1000723"/>
            <a:chOff x="701061" y="3658751"/>
            <a:chExt cx="9722083" cy="1000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05D7130-0DF1-4CC9-93EF-EB3160E92B8A}"/>
                    </a:ext>
                  </a:extLst>
                </p:cNvPr>
                <p:cNvSpPr/>
                <p:nvPr/>
              </p:nvSpPr>
              <p:spPr>
                <a:xfrm>
                  <a:off x="701061" y="3658751"/>
                  <a:ext cx="4406290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05D7130-0DF1-4CC9-93EF-EB3160E92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1" y="3658751"/>
                  <a:ext cx="4406290" cy="10007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6993EF0-F0AF-49DD-9792-33B947535663}"/>
                    </a:ext>
                  </a:extLst>
                </p:cNvPr>
                <p:cNvSpPr/>
                <p:nvPr/>
              </p:nvSpPr>
              <p:spPr>
                <a:xfrm>
                  <a:off x="4376128" y="3658751"/>
                  <a:ext cx="2317971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6993EF0-F0AF-49DD-9792-33B947535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128" y="3658751"/>
                  <a:ext cx="2317971" cy="10007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2A2134-C661-49F6-AD7C-36918F5C771D}"/>
                    </a:ext>
                  </a:extLst>
                </p:cNvPr>
                <p:cNvSpPr/>
                <p:nvPr/>
              </p:nvSpPr>
              <p:spPr>
                <a:xfrm>
                  <a:off x="6125109" y="3885747"/>
                  <a:ext cx="42980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2A2134-C661-49F6-AD7C-36918F5C77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109" y="3885747"/>
                  <a:ext cx="429803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6BA43BB-B295-4C0C-8DA6-AF60E4D61981}"/>
              </a:ext>
            </a:extLst>
          </p:cNvPr>
          <p:cNvGrpSpPr/>
          <p:nvPr/>
        </p:nvGrpSpPr>
        <p:grpSpPr>
          <a:xfrm>
            <a:off x="2162629" y="4889916"/>
            <a:ext cx="7076284" cy="1000723"/>
            <a:chOff x="701061" y="3658751"/>
            <a:chExt cx="7076284" cy="1000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058396-A14A-420A-B8B3-8311A7F1F985}"/>
                    </a:ext>
                  </a:extLst>
                </p:cNvPr>
                <p:cNvSpPr/>
                <p:nvPr/>
              </p:nvSpPr>
              <p:spPr>
                <a:xfrm>
                  <a:off x="701061" y="3658751"/>
                  <a:ext cx="4406290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058396-A14A-420A-B8B3-8311A7F1F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1" y="3658751"/>
                  <a:ext cx="4406290" cy="100072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1114C8B-5618-44A3-A1C7-078C20E474CA}"/>
                    </a:ext>
                  </a:extLst>
                </p:cNvPr>
                <p:cNvSpPr/>
                <p:nvPr/>
              </p:nvSpPr>
              <p:spPr>
                <a:xfrm>
                  <a:off x="4376128" y="3658751"/>
                  <a:ext cx="2317971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1114C8B-5618-44A3-A1C7-078C20E47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128" y="3658751"/>
                  <a:ext cx="2317971" cy="10007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589BB2B-F6EB-4B0E-899C-00EAF15B4783}"/>
                    </a:ext>
                  </a:extLst>
                </p:cNvPr>
                <p:cNvSpPr/>
                <p:nvPr/>
              </p:nvSpPr>
              <p:spPr>
                <a:xfrm>
                  <a:off x="6135742" y="3843215"/>
                  <a:ext cx="16416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589BB2B-F6EB-4B0E-899C-00EAF15B4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742" y="3843215"/>
                  <a:ext cx="164160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F382ED1-C9B3-46E6-87AF-2436E520A6FB}"/>
              </a:ext>
            </a:extLst>
          </p:cNvPr>
          <p:cNvGrpSpPr/>
          <p:nvPr/>
        </p:nvGrpSpPr>
        <p:grpSpPr>
          <a:xfrm>
            <a:off x="4274517" y="5699505"/>
            <a:ext cx="6784626" cy="821792"/>
            <a:chOff x="4365774" y="5890639"/>
            <a:chExt cx="6784626" cy="821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D031DC2-A912-45A5-8E96-EBDD94E0515E}"/>
                    </a:ext>
                  </a:extLst>
                </p:cNvPr>
                <p:cNvSpPr/>
                <p:nvPr/>
              </p:nvSpPr>
              <p:spPr>
                <a:xfrm>
                  <a:off x="8530772" y="6066100"/>
                  <a:ext cx="261962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贝尔曼方程</m:t>
                        </m:r>
                      </m:oMath>
                    </m:oMathPara>
                  </a14:m>
                  <a:endParaRPr lang="zh-CN" altLang="en-US" sz="3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D031DC2-A912-45A5-8E96-EBDD94E05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772" y="6066100"/>
                  <a:ext cx="2619628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0CDC7AB-5200-47FE-8736-859C3B230833}"/>
                </a:ext>
              </a:extLst>
            </p:cNvPr>
            <p:cNvCxnSpPr>
              <a:cxnSpLocks/>
              <a:stCxn id="19" idx="1"/>
              <a:endCxn id="16" idx="2"/>
            </p:cNvCxnSpPr>
            <p:nvPr/>
          </p:nvCxnSpPr>
          <p:spPr>
            <a:xfrm flipH="1" flipV="1">
              <a:off x="4365774" y="5890639"/>
              <a:ext cx="4164998" cy="498627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E3D494-5409-4C71-862D-9BB47C12D942}"/>
                  </a:ext>
                </a:extLst>
              </p:cNvPr>
              <p:cNvSpPr/>
              <p:nvPr/>
            </p:nvSpPr>
            <p:spPr>
              <a:xfrm>
                <a:off x="9354328" y="4397423"/>
                <a:ext cx="26196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继续</m:t>
                    </m:r>
                  </m:oMath>
                </a14:m>
                <a:r>
                  <a:rPr lang="zh-CN" altLang="en-US" sz="3600" dirty="0">
                    <a:solidFill>
                      <a:srgbClr val="00B0F0"/>
                    </a:solidFill>
                  </a:rPr>
                  <a:t>递归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E3D494-5409-4C71-862D-9BB47C12D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328" y="4397423"/>
                <a:ext cx="2619628" cy="646331"/>
              </a:xfrm>
              <a:prstGeom prst="rect">
                <a:avLst/>
              </a:prstGeom>
              <a:blipFill>
                <a:blip r:embed="rId1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17C0D7C-4EDF-4641-BE77-9760673387C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418112" y="4233964"/>
            <a:ext cx="1531106" cy="840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b="1" dirty="0"/>
                  <a:t>的贝尔曼方程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的贝尔曼方程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295</Words>
  <Application>Microsoft Office PowerPoint</Application>
  <PresentationFormat>宽屏</PresentationFormat>
  <Paragraphs>68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强化学习基础 3.马尔可夫决策过程(MDP) 3.5 值函数的计算-贝尔曼方程</vt:lpstr>
      <vt:lpstr>学习内容</vt:lpstr>
      <vt:lpstr>无终止态MDP的状态值函数</vt:lpstr>
      <vt:lpstr>复习：概率、条件概率、期望、条件期望</vt:lpstr>
      <vt:lpstr>状态值函数的计算</vt:lpstr>
      <vt:lpstr>PowerPoint 演示文稿</vt:lpstr>
      <vt:lpstr>动作值函数的计算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619</cp:revision>
  <dcterms:created xsi:type="dcterms:W3CDTF">2020-03-15T08:43:03Z</dcterms:created>
  <dcterms:modified xsi:type="dcterms:W3CDTF">2020-06-04T06:25:13Z</dcterms:modified>
</cp:coreProperties>
</file>