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92" r:id="rId4"/>
    <p:sldId id="293" r:id="rId5"/>
    <p:sldId id="294" r:id="rId6"/>
    <p:sldId id="295" r:id="rId7"/>
    <p:sldId id="296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80" autoAdjust="0"/>
  </p:normalViewPr>
  <p:slideViewPr>
    <p:cSldViewPr snapToGrid="0">
      <p:cViewPr varScale="1">
        <p:scale>
          <a:sx n="56" d="100"/>
          <a:sy n="56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忆及两个策略</a:t>
            </a:r>
            <a:r>
              <a:rPr lang="en-US" altLang="zh-CN" dirty="0"/>
              <a:t>Pi_1</a:t>
            </a:r>
            <a:r>
              <a:rPr lang="zh-CN" altLang="en-US" dirty="0"/>
              <a:t>和</a:t>
            </a:r>
            <a:r>
              <a:rPr lang="en-US" altLang="zh-CN" dirty="0"/>
              <a:t>Pi_2</a:t>
            </a:r>
            <a:r>
              <a:rPr lang="zh-CN" altLang="en-US" dirty="0"/>
              <a:t>。当且仅当</a:t>
            </a:r>
            <a:r>
              <a:rPr lang="en-US" altLang="zh-CN" dirty="0"/>
              <a:t>Pi_1</a:t>
            </a:r>
            <a:r>
              <a:rPr lang="zh-CN" altLang="en-US" dirty="0"/>
              <a:t>下的值对于所有状态都大于或等于</a:t>
            </a:r>
            <a:r>
              <a:rPr lang="en-US" altLang="zh-CN" dirty="0"/>
              <a:t>Pi_2</a:t>
            </a:r>
            <a:r>
              <a:rPr lang="zh-CN" altLang="en-US" dirty="0"/>
              <a:t>下的值时，才认为</a:t>
            </a:r>
            <a:r>
              <a:rPr lang="en-US" altLang="zh-CN" dirty="0"/>
              <a:t>Pi_1</a:t>
            </a:r>
            <a:r>
              <a:rPr lang="zh-CN" altLang="en-US" dirty="0"/>
              <a:t>优于或优于</a:t>
            </a:r>
            <a:r>
              <a:rPr lang="en-US" altLang="zh-CN" dirty="0"/>
              <a:t>Pi_2</a:t>
            </a:r>
            <a:r>
              <a:rPr lang="zh-CN" altLang="en-US" dirty="0"/>
              <a:t>。最优策略是一种优于或优于其他所有策略的策略。因此，最优策略的价值函数在每个状态下都可能具有最大价值。通过写出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 err="1"/>
              <a:t>vPi</a:t>
            </a:r>
            <a:r>
              <a:rPr lang="en-US" altLang="zh-CN" dirty="0"/>
              <a:t> star</a:t>
            </a:r>
            <a:r>
              <a:rPr lang="zh-CN" altLang="en-US" dirty="0"/>
              <a:t>等于所有策略的最大值，我们可以用数学方式表达这一点。这适用于我们状态空间中的每个状态。最大化策略可能并不直观。因此，让我们花一点时间来解释它的含义。想象我们要考虑每种可能的策略，并为状态</a:t>
            </a:r>
            <a:r>
              <a:rPr lang="en-US" altLang="zh-CN" dirty="0"/>
              <a:t>S</a:t>
            </a:r>
            <a:r>
              <a:rPr lang="zh-CN" altLang="en-US" dirty="0"/>
              <a:t>计算它们的每个值。最优策略的值定义为所有计算值中的最大值。我们可以针对每个州重复此操作，而最优策略的价值将永远是最大的。所有最优策略都具有相同的最优状态值函数，我们用</a:t>
            </a:r>
            <a:r>
              <a:rPr lang="en-US" altLang="zh-CN" dirty="0"/>
              <a:t>v star</a:t>
            </a:r>
            <a:r>
              <a:rPr lang="zh-CN" altLang="en-US" dirty="0"/>
              <a:t>表示。最佳策略还共享相同的最佳操作值函数，这再次是每个状态操作对可能的最大值。我们用</a:t>
            </a:r>
            <a:r>
              <a:rPr lang="en-US" altLang="zh-CN" dirty="0"/>
              <a:t>q</a:t>
            </a:r>
            <a:r>
              <a:rPr lang="zh-CN" altLang="en-US" dirty="0"/>
              <a:t>星表示该共享动作值函数。调用状态值函数的</a:t>
            </a:r>
            <a:r>
              <a:rPr lang="en-US" altLang="zh-CN" dirty="0"/>
              <a:t>Bellman</a:t>
            </a:r>
            <a:r>
              <a:rPr lang="zh-CN" altLang="en-US" dirty="0"/>
              <a:t>方程。该等式适用于包括最优策略在内的任何策略的价值函数。通过将最优策略</a:t>
            </a:r>
            <a:r>
              <a:rPr lang="en-US" altLang="zh-CN" dirty="0"/>
              <a:t>Pi star</a:t>
            </a:r>
            <a:r>
              <a:rPr lang="zh-CN" altLang="en-US" dirty="0"/>
              <a:t>代入该</a:t>
            </a:r>
            <a:r>
              <a:rPr lang="en-US" altLang="zh-CN" dirty="0"/>
              <a:t>Bellman</a:t>
            </a:r>
            <a:r>
              <a:rPr lang="zh-CN" altLang="en-US" dirty="0"/>
              <a:t>方程，我们得到</a:t>
            </a:r>
            <a:r>
              <a:rPr lang="en-US" altLang="zh-CN" dirty="0"/>
              <a:t>v star</a:t>
            </a:r>
            <a:r>
              <a:rPr lang="zh-CN" altLang="en-US" dirty="0"/>
              <a:t>的</a:t>
            </a:r>
            <a:r>
              <a:rPr lang="en-US" altLang="zh-CN" dirty="0"/>
              <a:t>Bellman</a:t>
            </a:r>
            <a:r>
              <a:rPr lang="zh-CN" altLang="en-US" dirty="0"/>
              <a:t>方程。到目前为止，我们还没有做任何特别的事情。这只是我们先前针对最佳策略的特定情况引入的</a:t>
            </a:r>
            <a:r>
              <a:rPr lang="en-US" altLang="zh-CN" dirty="0"/>
              <a:t>Bellman</a:t>
            </a:r>
            <a:r>
              <a:rPr lang="zh-CN" altLang="en-US" dirty="0"/>
              <a:t>方程。但是，由于这是一种最佳策略，因此我们可以以特殊形式重写方程式，而无需引用策略本身。请记住，始终存在一个最佳确定性策略，该策略在每个状态下都选择一个最佳动作。这样的确定性最佳策略将为达到最高价值的操作分配概率</a:t>
            </a:r>
            <a:r>
              <a:rPr lang="en-US" altLang="zh-CN" dirty="0"/>
              <a:t>1</a:t>
            </a:r>
            <a:r>
              <a:rPr lang="zh-CN" altLang="en-US" dirty="0"/>
              <a:t>，为所有其他操作分配概率</a:t>
            </a:r>
            <a:r>
              <a:rPr lang="en-US" altLang="zh-CN" dirty="0"/>
              <a:t>0</a:t>
            </a:r>
            <a:r>
              <a:rPr lang="zh-CN" altLang="en-US" dirty="0"/>
              <a:t>。我们可以用另一种方式表达这种方式，即将</a:t>
            </a:r>
            <a:r>
              <a:rPr lang="en-US" altLang="zh-CN" dirty="0"/>
              <a:t>Pi</a:t>
            </a:r>
            <a:r>
              <a:rPr lang="zh-CN" altLang="en-US" dirty="0"/>
              <a:t>星上的总和替换为</a:t>
            </a:r>
            <a:r>
              <a:rPr lang="en-US" altLang="zh-CN" dirty="0"/>
              <a:t>a</a:t>
            </a:r>
            <a:r>
              <a:rPr lang="zh-CN" altLang="en-US" dirty="0"/>
              <a:t>上的最大值。请注意，</a:t>
            </a:r>
            <a:r>
              <a:rPr lang="en-US" altLang="zh-CN" dirty="0"/>
              <a:t>Pi</a:t>
            </a:r>
            <a:r>
              <a:rPr lang="zh-CN" altLang="en-US" dirty="0"/>
              <a:t>星不再出现在方程式中。我们得出了直接适用于</a:t>
            </a:r>
            <a:r>
              <a:rPr lang="en-US" altLang="zh-CN" dirty="0"/>
              <a:t>v</a:t>
            </a:r>
            <a:r>
              <a:rPr lang="zh-CN" altLang="en-US" dirty="0"/>
              <a:t>星本身的关系。我们称这种特殊形式为</a:t>
            </a:r>
            <a:r>
              <a:rPr lang="en-US" altLang="zh-CN" dirty="0"/>
              <a:t>v star</a:t>
            </a:r>
            <a:r>
              <a:rPr lang="zh-CN" altLang="en-US" dirty="0"/>
              <a:t>的</a:t>
            </a:r>
            <a:r>
              <a:rPr lang="en-US" altLang="zh-CN" dirty="0"/>
              <a:t>Bellman</a:t>
            </a:r>
            <a:r>
              <a:rPr lang="zh-CN" altLang="en-US" dirty="0"/>
              <a:t>最优方程。我们可以在</a:t>
            </a:r>
            <a:r>
              <a:rPr lang="en-US" altLang="zh-CN" dirty="0"/>
              <a:t>Bellman</a:t>
            </a:r>
            <a:r>
              <a:rPr lang="zh-CN" altLang="en-US" dirty="0"/>
              <a:t>方程中对作用值函数进行相同的替换。此处，最优策略出现在内部总和中。再一次，我们用超过</a:t>
            </a:r>
            <a:r>
              <a:rPr lang="en-US" altLang="zh-CN" dirty="0"/>
              <a:t>a</a:t>
            </a:r>
            <a:r>
              <a:rPr lang="zh-CN" altLang="en-US" dirty="0"/>
              <a:t>的最大值替换</a:t>
            </a:r>
            <a:r>
              <a:rPr lang="en-US" altLang="zh-CN" dirty="0"/>
              <a:t>Pi</a:t>
            </a:r>
            <a:r>
              <a:rPr lang="zh-CN" altLang="en-US" dirty="0"/>
              <a:t>星上的总和。这给了我们</a:t>
            </a:r>
            <a:r>
              <a:rPr lang="en-US" altLang="zh-CN" dirty="0"/>
              <a:t>q</a:t>
            </a:r>
            <a:r>
              <a:rPr lang="zh-CN" altLang="en-US" dirty="0"/>
              <a:t>星的</a:t>
            </a:r>
            <a:r>
              <a:rPr lang="en-US" altLang="zh-CN" dirty="0"/>
              <a:t>Bellman</a:t>
            </a:r>
            <a:r>
              <a:rPr lang="zh-CN" altLang="en-US" dirty="0"/>
              <a:t>最优方程。在较早的演讲中，我们讨论了</a:t>
            </a:r>
            <a:r>
              <a:rPr lang="en-US" altLang="zh-CN" dirty="0"/>
              <a:t>Bellman</a:t>
            </a:r>
            <a:r>
              <a:rPr lang="zh-CN" altLang="en-US" dirty="0"/>
              <a:t>方程如何形成可通过标准方法求解的线性方程组。贝尔曼最优方程为我们提供了一个类似的最优值方程组。一个自然的问题是，我们是否可以通过类似的方法求解该系统以找到最佳状态值函数？不幸的是，答案是否定的。采取最大过度动作不是线性操作。因此，线性代数解决线性系统的标准技术将不适用。在本课程中，我们不会以通常的方式形成和求解方程组。相反，我们将使用基于</a:t>
            </a:r>
            <a:r>
              <a:rPr lang="en-US" altLang="zh-CN" dirty="0"/>
              <a:t>Bellman</a:t>
            </a:r>
            <a:r>
              <a:rPr lang="zh-CN" altLang="en-US" dirty="0"/>
              <a:t>方程的其他技术来计算价值函数和策略。您可能想知道为什么我们不能简单地在普通的</a:t>
            </a:r>
            <a:r>
              <a:rPr lang="en-US" altLang="zh-CN" dirty="0"/>
              <a:t>Bellman</a:t>
            </a:r>
            <a:r>
              <a:rPr lang="zh-CN" altLang="en-US" dirty="0"/>
              <a:t>方程中使用</a:t>
            </a:r>
            <a:r>
              <a:rPr lang="en-US" altLang="zh-CN" dirty="0"/>
              <a:t>Pi star</a:t>
            </a:r>
            <a:r>
              <a:rPr lang="zh-CN" altLang="en-US" dirty="0"/>
              <a:t>来获得</a:t>
            </a:r>
            <a:r>
              <a:rPr lang="en-US" altLang="zh-CN" dirty="0"/>
              <a:t>v star</a:t>
            </a:r>
            <a:r>
              <a:rPr lang="zh-CN" altLang="en-US" dirty="0"/>
              <a:t>的线性方程组。答案很简单。我们不认识皮星。如果我们做到了，那么我们就已经实现了强化学习的根本目标。如果我们能够解决</a:t>
            </a:r>
            <a:r>
              <a:rPr lang="en-US" altLang="zh-CN" dirty="0"/>
              <a:t>v star</a:t>
            </a:r>
            <a:r>
              <a:rPr lang="zh-CN" altLang="en-US" dirty="0"/>
              <a:t>的</a:t>
            </a:r>
            <a:r>
              <a:rPr lang="en-US" altLang="zh-CN" dirty="0"/>
              <a:t>Bellman</a:t>
            </a:r>
            <a:r>
              <a:rPr lang="zh-CN" altLang="en-US" dirty="0"/>
              <a:t>最优性方程，则可以使用该结果相当容易地获得</a:t>
            </a:r>
            <a:r>
              <a:rPr lang="en-US" altLang="zh-CN" dirty="0"/>
              <a:t>Pi star</a:t>
            </a:r>
            <a:r>
              <a:rPr lang="zh-CN" altLang="en-US" dirty="0"/>
              <a:t>。我们将在下一个视频中看到如何做到这一点。因此，我们引入了最优值函数并推导了相关的</a:t>
            </a:r>
            <a:r>
              <a:rPr lang="en-US" altLang="zh-CN" dirty="0"/>
              <a:t>Bellman</a:t>
            </a:r>
            <a:r>
              <a:rPr lang="zh-CN" altLang="en-US" dirty="0"/>
              <a:t>最优性方程。 </a:t>
            </a:r>
            <a:r>
              <a:rPr lang="en-US" altLang="zh-CN" dirty="0"/>
              <a:t>Bellman</a:t>
            </a:r>
            <a:r>
              <a:rPr lang="zh-CN" altLang="en-US" dirty="0"/>
              <a:t>最优性方程将状态或状态</a:t>
            </a:r>
            <a:r>
              <a:rPr lang="en-US" altLang="zh-CN" dirty="0"/>
              <a:t>-</a:t>
            </a:r>
            <a:r>
              <a:rPr lang="zh-CN" altLang="en-US" dirty="0"/>
              <a:t>动作对的值与任何最优策略下的可能后继相关。下次见，我们将在这里学习如何从最佳价值函数中找到最佳策略。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在以前的课程片段中，我们刚刚学到了贝尔曼方程，和最优策略。它们将有助于从长远来看尽可能多地获得收益。但具体如何利用贝尔曼方程找到最优策略呢？经过本节的学习，我们将学会如何推导状态值函数的</a:t>
            </a:r>
            <a:r>
              <a:rPr lang="en-US" altLang="zh-CN" dirty="0"/>
              <a:t>Bellman</a:t>
            </a:r>
            <a:r>
              <a:rPr lang="zh-CN" altLang="en-US" dirty="0"/>
              <a:t>最优方程，和动作值函数的</a:t>
            </a:r>
            <a:r>
              <a:rPr lang="en-US" altLang="zh-CN" dirty="0"/>
              <a:t>Bellman</a:t>
            </a:r>
            <a:r>
              <a:rPr lang="zh-CN" altLang="en-US" dirty="0"/>
              <a:t>最优方程，我们将理解</a:t>
            </a:r>
            <a:r>
              <a:rPr lang="en-US" altLang="zh-CN" dirty="0"/>
              <a:t>Bellman</a:t>
            </a:r>
            <a:r>
              <a:rPr lang="zh-CN" altLang="en-US" dirty="0"/>
              <a:t>最优方程和</a:t>
            </a:r>
            <a:r>
              <a:rPr lang="en-US" altLang="zh-CN" dirty="0"/>
              <a:t>Bellman</a:t>
            </a:r>
            <a:r>
              <a:rPr lang="zh-CN" altLang="en-US" dirty="0"/>
              <a:t>方程的前后联系。通过这两个贝尔曼最优方程，我们还将懂得具体如何计算最优策略的原理。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根据最优策略的定义，最佳策略，就是使得值函数取得最大值的那个策略。 我们现在按照这个定义，把最优动作值函数的贝尔曼方程再化简：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1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zh-CN" altLang="en-US" sz="1200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这里用一个求和符号同时对</a:t>
                </a:r>
                <a14:m>
                  <m:oMath xmlns:m="http://schemas.openxmlformats.org/officeDocument/2006/math">
                    <m:r>
                      <a:rPr lang="zh-CN" altLang="en-US" sz="1200" b="1" i="1" dirty="0" smtClean="0">
                        <a:latin typeface="Cambria Math" panose="02040503050406030204" pitchFamily="18" charset="0"/>
                      </a:rPr>
                      <m:t>应</m:t>
                    </m:r>
                    <m:sSup>
                      <m:sSupPr>
                        <m:ctrlP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zh-CN" altLang="en-US" sz="12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12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dirty="0"/>
                  <a:t>的不同取值求和。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照抄下来。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折扣因子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既然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dirty="0"/>
                  <a:t>策略使得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dirty="0"/>
                  <a:t>值函数取得最大值，所以我们用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表示，下标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是由策略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dirty="0"/>
                  <a:t>给出的，它能使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dirty="0"/>
                  <a:t>值函数取得最大值。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Q *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）告诉我们，最好的情况是采取行动的结果，因此，在每个状态下，算法都必须确保一个行动对最佳策略的贡献：一旦进入状态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，采取某种行动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离开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并到达状态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，收集奖励，然后继续采取最佳行动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，这将导致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的最佳价值 *（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根据最优策略的定义，最佳策略，就是使得值函数取得最大值的那个策略。 我们现在按照这个定义，把最优动作值函数的贝尔曼方程再化简：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𝒔,𝒂)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这里用一个求和符号同时对</a:t>
                </a:r>
                <a:r>
                  <a:rPr lang="zh-CN" altLang="en-US" sz="1200" b="1" i="0" dirty="0">
                    <a:latin typeface="Cambria Math" panose="02040503050406030204" pitchFamily="18" charset="0"/>
                  </a:rPr>
                  <a:t>应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𝒔^′,𝒓</a:t>
                </a:r>
                <a:r>
                  <a:rPr lang="zh-CN" altLang="en-US" dirty="0"/>
                  <a:t>的不同取值求和。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照抄下来。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折扣因子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既然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├ 𝝅_∗ (𝒂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|𝒔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′)</a:t>
                </a:r>
                <a:r>
                  <a:rPr lang="zh-CN" altLang="en-US" dirty="0"/>
                  <a:t>策略使得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(𝒔^′,𝒂^′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zh-CN" alt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这个</a:t>
                </a:r>
                <a:r>
                  <a:rPr lang="zh-CN" altLang="en-US" dirty="0"/>
                  <a:t>值函数取得最大值，所以我们用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表示，下标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是由策略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├ 𝝅_∗ (𝒂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|𝒔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′)</a:t>
                </a:r>
                <a:r>
                  <a:rPr lang="zh-CN" altLang="en-US" dirty="0"/>
                  <a:t>给出的，它能使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(𝒔^′,𝒂^′ )</a:t>
                </a:r>
                <a:r>
                  <a:rPr lang="zh-CN" alt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这个</a:t>
                </a:r>
                <a:r>
                  <a:rPr lang="zh-CN" altLang="en-US" dirty="0"/>
                  <a:t>值函数取得最大值。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Q *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）告诉我们，最好的情况是采取行动的结果，因此，在每个状态下，算法都必须确保一个行动对最佳策略的贡献：一旦进入状态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，采取某种行动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离开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并到达状态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，收集奖励，然后继续采取最佳行动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，这将导致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的最佳价值 *（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2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给定动作</a:t>
            </a:r>
            <a:r>
              <a:rPr lang="en-US" altLang="zh-CN" dirty="0"/>
              <a:t>a</a:t>
            </a:r>
            <a:r>
              <a:rPr lang="zh-CN" altLang="en-US" dirty="0"/>
              <a:t>在由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）返回的状态</a:t>
            </a:r>
            <a:r>
              <a:rPr lang="en-US" altLang="zh-CN" dirty="0"/>
              <a:t>s</a:t>
            </a:r>
            <a:r>
              <a:rPr lang="zh-CN" altLang="en-US" dirty="0"/>
              <a:t>下的有效性，告诉状态的最佳值就是简单地获取该状态下所有可用动作的最大值：</a:t>
            </a:r>
          </a:p>
          <a:p>
            <a:endParaRPr lang="zh-CN" altLang="en-US" dirty="0"/>
          </a:p>
          <a:p>
            <a:r>
              <a:rPr lang="zh-CN" altLang="en-US" dirty="0"/>
              <a:t>结论</a:t>
            </a:r>
          </a:p>
          <a:p>
            <a:r>
              <a:rPr lang="zh-CN" altLang="en-US" dirty="0"/>
              <a:t>总之，当应用最佳策略时，</a:t>
            </a:r>
            <a:r>
              <a:rPr lang="en-US" altLang="zh-CN" dirty="0"/>
              <a:t>V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）给出每个状态</a:t>
            </a:r>
            <a:r>
              <a:rPr lang="en-US" altLang="zh-CN" dirty="0"/>
              <a:t>s</a:t>
            </a:r>
            <a:r>
              <a:rPr lang="zh-CN" altLang="en-US" dirty="0"/>
              <a:t>的最佳值。 另一方面，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）在状态</a:t>
            </a:r>
            <a:r>
              <a:rPr lang="en-US" altLang="zh-CN" dirty="0"/>
              <a:t>s</a:t>
            </a:r>
            <a:r>
              <a:rPr lang="zh-CN" altLang="en-US" dirty="0"/>
              <a:t>上给出动作</a:t>
            </a:r>
            <a:r>
              <a:rPr lang="en-US" altLang="zh-CN" dirty="0"/>
              <a:t>a</a:t>
            </a:r>
            <a:r>
              <a:rPr lang="zh-CN" altLang="en-US" dirty="0"/>
              <a:t>的有效性，同时在所有其他状态上应用最优策略。</a:t>
            </a:r>
          </a:p>
          <a:p>
            <a:r>
              <a:rPr lang="zh-CN" altLang="en-US" dirty="0"/>
              <a:t>因此，对于</a:t>
            </a:r>
            <a:r>
              <a:rPr lang="en-US" altLang="zh-CN" dirty="0"/>
              <a:t>s</a:t>
            </a:r>
            <a:r>
              <a:rPr lang="zh-CN" altLang="en-US" dirty="0"/>
              <a:t>的所有可用项，</a:t>
            </a:r>
            <a:r>
              <a:rPr lang="en-US" altLang="zh-CN" dirty="0"/>
              <a:t>V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en-US" altLang="zh-CN" dirty="0"/>
              <a:t>= max</a:t>
            </a:r>
            <a:r>
              <a:rPr lang="zh-CN" altLang="en-US" dirty="0"/>
              <a:t>（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））。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8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1" i="0" dirty="0">
                    <a:latin typeface="+mn-lt"/>
                  </a:rPr>
                  <a:t>回忆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状态值函数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A24744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zh-CN" altLang="en-US" b="1" i="1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定义，这里还得</a:t>
                </a:r>
                <a14:m>
                  <m:oMath xmlns:m="http://schemas.openxmlformats.org/officeDocument/2006/math">
                    <m:r>
                      <a:rPr lang="zh-CN" altLang="en-US" sz="1200" b="1" i="1" dirty="0" smtClean="0">
                        <a:latin typeface="Cambria Math" panose="02040503050406030204" pitchFamily="18" charset="0"/>
                      </a:rPr>
                      <m:t>再回忆，</m:t>
                    </m:r>
                    <m:sSub>
                      <m:sSubPr>
                        <m:ctrlP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的递归公式：</m:t>
                    </m:r>
                    <m:sSub>
                      <m:sSubPr>
                        <m:ctrlP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1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2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12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一个状态在某个策略下的值函数，记作：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i="0">
                    <a:solidFill>
                      <a:srgbClr val="A24744"/>
                    </a:solidFill>
                    <a:latin typeface="Cambria Math" panose="02040503050406030204" pitchFamily="18" charset="0"/>
                  </a:rPr>
                  <a:t>𝒔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，是指该策略下的状态</a:t>
                </a:r>
                <a:r>
                  <a:rPr lang="zh-CN" altLang="en-US" sz="1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的值，该值是从</a:t>
                </a:r>
                <a:r>
                  <a:rPr lang="zh-CN" altLang="en-US" sz="1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开始，按照策略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执行</a:t>
                </a:r>
                <a:r>
                  <a:rPr lang="zh-CN" altLang="en-US" dirty="0"/>
                  <a:t>动作，所获得的预期收益。通俗来说，状态值函数是智能体期望从特定状态开始获得的未来奖励。或者说，状态值函数是给定状态的预期收益。下标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表示值函数取决于根据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策略的智能体所选择的那些动作。同样地，关于期望的下标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也是相对于策略</a:t>
                </a:r>
                <a:r>
                  <a:rPr lang="en-US" altLang="zh-CN" dirty="0"/>
                  <a:t>Pi</a:t>
                </a:r>
                <a:r>
                  <a:rPr lang="zh-CN" altLang="en-US" dirty="0"/>
                  <a:t>的分布计算期望。记住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它表达为数学即为这个公式，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𝔼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dirty="0"/>
                  <a:t> 为期望计算。竖线右面 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𝑺_𝒕=𝒔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是条件，说明这个期望计算是以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𝑺_𝒕=𝒔</a:t>
                </a:r>
                <a:r>
                  <a:rPr lang="zh-CN" altLang="en-US" dirty="0"/>
                  <a:t>为条件。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回忆</a:t>
                </a:r>
                <a:r>
                  <a:rPr lang="zh-CN" altLang="en-US" sz="1200" b="1" i="0">
                    <a:solidFill>
                      <a:srgbClr val="4396B0"/>
                    </a:solidFill>
                    <a:latin typeface="Cambria Math" panose="02040503050406030204" pitchFamily="18" charset="0"/>
                  </a:rPr>
                  <a:t>𝑮_𝒕 的</a:t>
                </a:r>
                <a:r>
                  <a:rPr lang="zh-CN" altLang="en-US" dirty="0"/>
                  <a:t>计算，我们加了折扣因子</a:t>
                </a:r>
                <a:r>
                  <a:rPr lang="en-US" altLang="zh-CN" dirty="0"/>
                  <a:t>gamma, </a:t>
                </a:r>
                <a:r>
                  <a:rPr lang="zh-CN" altLang="en-US" dirty="0"/>
                  <a:t>把预期后面的收益乘以折扣因子累加，最后得到这个状态值函数的公式。这里注意，终止态的值函数是</a:t>
                </a:r>
                <a:r>
                  <a:rPr lang="en-US" altLang="zh-CN" dirty="0"/>
                  <a:t>0. </a:t>
                </a:r>
              </a:p>
              <a:p>
                <a:endParaRPr lang="en-US" altLang="zh-CN" dirty="0"/>
              </a:p>
              <a:p>
                <a:r>
                  <a:rPr lang="zh-CN" altLang="en-US" sz="1200" b="1" dirty="0"/>
                  <a:t>最后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，因为</a:t>
                </a:r>
                <a:r>
                  <a:rPr lang="zh-CN" altLang="en-US" sz="1200" b="1" i="0" dirty="0">
                    <a:latin typeface="Cambria Math" panose="02040503050406030204" pitchFamily="18" charset="0"/>
                  </a:rPr>
                  <a:t>"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" 𝝅</a:t>
                </a:r>
                <a:r>
                  <a:rPr lang="en-US" altLang="zh-CN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决定了在状态</a:t>
                </a:r>
                <a:r>
                  <a:rPr lang="en-US" altLang="zh-CN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𝒔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采取的动作和该动作所获取的收益，因此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(</a:t>
                </a:r>
                <a:r>
                  <a:rPr lang="zh-CN" altLang="en-US" sz="1200" b="1" i="0">
                    <a:solidFill>
                      <a:srgbClr val="A24744"/>
                    </a:solidFill>
                    <a:latin typeface="Cambria Math" panose="02040503050406030204" pitchFamily="18" charset="0"/>
                  </a:rPr>
                  <a:t>𝒔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准确的称谓应该是：策略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的状态值函数。理解为：在这个状态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上如果采取策略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，智能体所能获得的收益预期有多少。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本节就到这里。我们学习的两个最重要的内容是：状态值函数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b="1" dirty="0"/>
                  <a:t>的贝尔曼最优方程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的贝尔曼最优方程，我们并了解了二者之间的关系。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本节就到这里。我们学习的两个最重要的内容是：状态值函数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(</a:t>
                </a:r>
                <a:r>
                  <a:rPr lang="zh-CN" altLang="en-US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𝒔)</a:t>
                </a:r>
                <a:r>
                  <a:rPr lang="zh-CN" altLang="en-US" b="1" dirty="0"/>
                  <a:t>的贝尔曼最优方程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𝒒_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/>
                  <a:t>的贝尔曼最优方程，我们并了解了二者之间的关系。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3.7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最优值函数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掌握贝尔曼最优方程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理解状态值函数的贝尔曼最优方程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理解动作值函数的贝尔曼最优方程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4B91-42BF-4D94-94B4-991B46E3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最优策略的数学表达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DD4335-780A-409B-86C5-B30EAAEFDBFF}"/>
                  </a:ext>
                </a:extLst>
              </p:cNvPr>
              <p:cNvSpPr/>
              <p:nvPr/>
            </p:nvSpPr>
            <p:spPr>
              <a:xfrm>
                <a:off x="1106992" y="4082983"/>
                <a:ext cx="10515600" cy="736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sz="3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3200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sSub>
                        <m:sSubPr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3200" b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32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zh-CN" altLang="en-US" sz="3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3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3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𝓢</m:t>
                      </m:r>
                    </m:oMath>
                  </m:oMathPara>
                </a14:m>
                <a:endParaRPr lang="zh-CN" altLang="en-US" sz="3200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DD4335-780A-409B-86C5-B30EAAEFD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92" y="4082983"/>
                <a:ext cx="10515600" cy="736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32C3D8-A548-4A43-9453-56A00B9348E2}"/>
                  </a:ext>
                </a:extLst>
              </p:cNvPr>
              <p:cNvSpPr/>
              <p:nvPr/>
            </p:nvSpPr>
            <p:spPr>
              <a:xfrm>
                <a:off x="1261227" y="1604216"/>
                <a:ext cx="10202741" cy="62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𝓢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当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仅</m:t>
                    </m:r>
                    <m:r>
                      <a:rPr lang="zh-CN" alt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当</m:t>
                    </m:r>
                    <m:sSub>
                      <m:sSubPr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32C3D8-A548-4A43-9453-56A00B93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27" y="1604216"/>
                <a:ext cx="10202741" cy="6270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294FDF-1432-44B0-930F-86606965253F}"/>
                  </a:ext>
                </a:extLst>
              </p:cNvPr>
              <p:cNvSpPr/>
              <p:nvPr/>
            </p:nvSpPr>
            <p:spPr>
              <a:xfrm>
                <a:off x="1353750" y="3429000"/>
                <a:ext cx="141577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r>
                  <a:rPr lang="zh-CN" altLang="en-US" sz="3200" b="1" dirty="0">
                    <a:solidFill>
                      <a:srgbClr val="FF000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294FDF-1432-44B0-930F-86606965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750" y="3429000"/>
                <a:ext cx="1415772" cy="584775"/>
              </a:xfrm>
              <a:prstGeom prst="rect">
                <a:avLst/>
              </a:prstGeom>
              <a:blipFill>
                <a:blip r:embed="rId4"/>
                <a:stretch>
                  <a:fillRect t="-13684" r="-10345" b="-3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40C68-4E13-4D9F-97A3-7973915B8223}"/>
                  </a:ext>
                </a:extLst>
              </p:cNvPr>
              <p:cNvSpPr/>
              <p:nvPr/>
            </p:nvSpPr>
            <p:spPr>
              <a:xfrm>
                <a:off x="2242062" y="4954240"/>
                <a:ext cx="7531229" cy="736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32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zh-CN" altLang="en-US" sz="3200" b="1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32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lim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lim>
                    </m:limLow>
                    <m:sSub>
                      <m:sSubPr>
                        <m:ctrlP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3200" b="1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sz="3200" b="1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40C68-4E13-4D9F-97A3-7973915B8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62" y="4954240"/>
                <a:ext cx="7531229" cy="736292"/>
              </a:xfrm>
              <a:prstGeom prst="rect">
                <a:avLst/>
              </a:prstGeom>
              <a:blipFill>
                <a:blip r:embed="rId5"/>
                <a:stretch>
                  <a:fillRect t="-10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6A28A3-A2D3-49DF-8861-8D696760C8BD}"/>
                  </a:ext>
                </a:extLst>
              </p:cNvPr>
              <p:cNvSpPr/>
              <p:nvPr/>
            </p:nvSpPr>
            <p:spPr>
              <a:xfrm>
                <a:off x="1016015" y="2385032"/>
                <a:ext cx="10930772" cy="627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𝓢</m:t>
                          </m:r>
                          <m: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𝓐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仅</m:t>
                      </m:r>
                      <m:r>
                        <a:rPr lang="zh-CN" altLang="en-US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b>
                        <m:sSubPr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6A28A3-A2D3-49DF-8861-8D696760C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15" y="2385032"/>
                <a:ext cx="10930772" cy="627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93F1-D657-4BE5-BE6C-06EB103E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贝尔曼最优方程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7A92C0-970A-41BE-8868-3590DEB50EA5}"/>
                  </a:ext>
                </a:extLst>
              </p:cNvPr>
              <p:cNvSpPr/>
              <p:nvPr/>
            </p:nvSpPr>
            <p:spPr>
              <a:xfrm>
                <a:off x="341119" y="1985757"/>
                <a:ext cx="8513100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7A92C0-970A-41BE-8868-3590DEB50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19" y="1985757"/>
                <a:ext cx="8513100" cy="1151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9C152F-E103-45C9-AC5E-441903661F82}"/>
                  </a:ext>
                </a:extLst>
              </p:cNvPr>
              <p:cNvSpPr/>
              <p:nvPr/>
            </p:nvSpPr>
            <p:spPr>
              <a:xfrm>
                <a:off x="594478" y="3374215"/>
                <a:ext cx="3573120" cy="65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zh-CN" altLang="en-US" sz="28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≐</m:t>
                    </m:r>
                    <m:limLow>
                      <m:limLow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800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altLang="zh-CN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lim>
                    </m:limLow>
                    <m:sSub>
                      <m:sSub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800" b="1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9C152F-E103-45C9-AC5E-441903661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8" y="3374215"/>
                <a:ext cx="3573120" cy="655821"/>
              </a:xfrm>
              <a:prstGeom prst="rect">
                <a:avLst/>
              </a:prstGeom>
              <a:blipFill>
                <a:blip r:embed="rId3"/>
                <a:stretch>
                  <a:fillRect t="-11215" r="-171" b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647480-936A-4B0A-9081-5B7563608586}"/>
                  </a:ext>
                </a:extLst>
              </p:cNvPr>
              <p:cNvSpPr/>
              <p:nvPr/>
            </p:nvSpPr>
            <p:spPr>
              <a:xfrm>
                <a:off x="3590176" y="3137739"/>
                <a:ext cx="7399663" cy="119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647480-936A-4B0A-9081-5B7563608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176" y="3137739"/>
                <a:ext cx="7399663" cy="1195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CF4C83-5337-4043-B6DB-FBD13D05C2FD}"/>
              </a:ext>
            </a:extLst>
          </p:cNvPr>
          <p:cNvGrpSpPr/>
          <p:nvPr/>
        </p:nvGrpSpPr>
        <p:grpSpPr>
          <a:xfrm>
            <a:off x="1730566" y="4314475"/>
            <a:ext cx="7076284" cy="1000723"/>
            <a:chOff x="1887207" y="4933984"/>
            <a:chExt cx="7076284" cy="1000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DB7DFB-5E25-43FA-A9E0-CC9BA83E2955}"/>
                    </a:ext>
                  </a:extLst>
                </p:cNvPr>
                <p:cNvSpPr/>
                <p:nvPr/>
              </p:nvSpPr>
              <p:spPr>
                <a:xfrm>
                  <a:off x="1887207" y="4933984"/>
                  <a:ext cx="4406290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DB7DFB-5E25-43FA-A9E0-CC9BA83E2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207" y="4933984"/>
                  <a:ext cx="4406290" cy="10007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946317C-B2B4-499B-834C-28765208E44B}"/>
                    </a:ext>
                  </a:extLst>
                </p:cNvPr>
                <p:cNvSpPr/>
                <p:nvPr/>
              </p:nvSpPr>
              <p:spPr>
                <a:xfrm>
                  <a:off x="5562274" y="4933984"/>
                  <a:ext cx="2317971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sz="2400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946317C-B2B4-499B-834C-28765208E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74" y="4933984"/>
                  <a:ext cx="2317971" cy="10007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6F5A673-3994-4F2E-B553-D03E359905FD}"/>
                    </a:ext>
                  </a:extLst>
                </p:cNvPr>
                <p:cNvSpPr/>
                <p:nvPr/>
              </p:nvSpPr>
              <p:spPr>
                <a:xfrm>
                  <a:off x="7321888" y="5118448"/>
                  <a:ext cx="164160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6F5A673-3994-4F2E-B553-D03E3599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888" y="5118448"/>
                  <a:ext cx="164160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25C7D-AD34-418A-999D-98801233984A}"/>
                  </a:ext>
                </a:extLst>
              </p:cNvPr>
              <p:cNvSpPr/>
              <p:nvPr/>
            </p:nvSpPr>
            <p:spPr>
              <a:xfrm>
                <a:off x="407220" y="4483512"/>
                <a:ext cx="17957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25C7D-AD34-418A-999D-98801233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0" y="4483512"/>
                <a:ext cx="17957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FD4B39-B697-4D6E-90D8-CD5834A392F2}"/>
              </a:ext>
            </a:extLst>
          </p:cNvPr>
          <p:cNvGrpSpPr/>
          <p:nvPr/>
        </p:nvGrpSpPr>
        <p:grpSpPr>
          <a:xfrm>
            <a:off x="496649" y="5250919"/>
            <a:ext cx="11509873" cy="1063625"/>
            <a:chOff x="606817" y="5482696"/>
            <a:chExt cx="11509873" cy="1063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0282AE-B093-49F3-BA7B-6F337AB1026C}"/>
                    </a:ext>
                  </a:extLst>
                </p:cNvPr>
                <p:cNvSpPr/>
                <p:nvPr/>
              </p:nvSpPr>
              <p:spPr>
                <a:xfrm>
                  <a:off x="606817" y="5663060"/>
                  <a:ext cx="4675895" cy="6558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800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8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lim>
                        </m:limLow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8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0282AE-B093-49F3-BA7B-6F337AB10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17" y="5663060"/>
                  <a:ext cx="4675895" cy="6558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7E8DC33-547E-40DC-B241-CDCC506F4C2E}"/>
                    </a:ext>
                  </a:extLst>
                </p:cNvPr>
                <p:cNvSpPr/>
                <p:nvPr/>
              </p:nvSpPr>
              <p:spPr>
                <a:xfrm>
                  <a:off x="4468396" y="5482696"/>
                  <a:ext cx="4406290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400" b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7E8DC33-547E-40DC-B241-CDCC506F4C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396" y="5482696"/>
                  <a:ext cx="4406290" cy="10007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534B29-BD1F-40C9-9811-6D9704D65F9A}"/>
                    </a:ext>
                  </a:extLst>
                </p:cNvPr>
                <p:cNvSpPr/>
                <p:nvPr/>
              </p:nvSpPr>
              <p:spPr>
                <a:xfrm>
                  <a:off x="8048112" y="5482696"/>
                  <a:ext cx="2317971" cy="10636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534B29-BD1F-40C9-9811-6D9704D65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112" y="5482696"/>
                  <a:ext cx="2317971" cy="106362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A2F208-28C8-485E-BFBC-3126807577F3}"/>
                    </a:ext>
                  </a:extLst>
                </p:cNvPr>
                <p:cNvSpPr/>
                <p:nvPr/>
              </p:nvSpPr>
              <p:spPr>
                <a:xfrm>
                  <a:off x="10366083" y="5663060"/>
                  <a:ext cx="17506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A2F208-28C8-485E-BFBC-312680757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083" y="5663060"/>
                  <a:ext cx="175060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389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8581-ADC1-4476-BB93-972FDE8E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017" cy="1325563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-</a:t>
            </a:r>
            <a:r>
              <a:rPr lang="zh-CN" altLang="en-US" dirty="0"/>
              <a:t>（动作值</a:t>
            </a:r>
            <a:r>
              <a:rPr lang="en-US" altLang="zh-CN" dirty="0"/>
              <a:t>/</a:t>
            </a:r>
            <a:r>
              <a:rPr lang="zh-CN" altLang="en-US" dirty="0"/>
              <a:t>状态值）函数</a:t>
            </a:r>
            <a:r>
              <a:rPr lang="en-US" altLang="zh-CN" dirty="0"/>
              <a:t>-</a:t>
            </a:r>
            <a:r>
              <a:rPr lang="zh-CN" altLang="en-US" dirty="0"/>
              <a:t>贝尔曼方程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D21559-65CE-4561-B079-8B0FE4173080}"/>
                  </a:ext>
                </a:extLst>
              </p:cNvPr>
              <p:cNvSpPr/>
              <p:nvPr/>
            </p:nvSpPr>
            <p:spPr>
              <a:xfrm>
                <a:off x="341062" y="2425426"/>
                <a:ext cx="20229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8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8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D21559-65CE-4561-B079-8B0FE4173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2" y="2425426"/>
                <a:ext cx="20229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B1737A-0718-448B-B880-B95BEE267557}"/>
                  </a:ext>
                </a:extLst>
              </p:cNvPr>
              <p:cNvSpPr/>
              <p:nvPr/>
            </p:nvSpPr>
            <p:spPr>
              <a:xfrm>
                <a:off x="2363988" y="2313661"/>
                <a:ext cx="3579716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B1737A-0718-448B-B880-B95BEE267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88" y="2313661"/>
                <a:ext cx="3579716" cy="10007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3FE7CC-2388-4C1F-90AD-6C05207D88FC}"/>
                  </a:ext>
                </a:extLst>
              </p:cNvPr>
              <p:cNvSpPr/>
              <p:nvPr/>
            </p:nvSpPr>
            <p:spPr>
              <a:xfrm>
                <a:off x="5463506" y="2526379"/>
                <a:ext cx="2417457" cy="587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3FE7CC-2388-4C1F-90AD-6C05207D8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506" y="2526379"/>
                <a:ext cx="2417457" cy="587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B2A2B9-CF51-4213-A596-2DC986C193BA}"/>
              </a:ext>
            </a:extLst>
          </p:cNvPr>
          <p:cNvGrpSpPr/>
          <p:nvPr/>
        </p:nvGrpSpPr>
        <p:grpSpPr>
          <a:xfrm>
            <a:off x="341063" y="1399175"/>
            <a:ext cx="8762843" cy="1063625"/>
            <a:chOff x="606817" y="5392857"/>
            <a:chExt cx="8762843" cy="1063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C410B5-008E-4771-89DE-2F2AF2F59CEB}"/>
                    </a:ext>
                  </a:extLst>
                </p:cNvPr>
                <p:cNvSpPr/>
                <p:nvPr/>
              </p:nvSpPr>
              <p:spPr>
                <a:xfrm>
                  <a:off x="606817" y="5663060"/>
                  <a:ext cx="20229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8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800" b="1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C410B5-008E-4771-89DE-2F2AF2F59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17" y="5663060"/>
                  <a:ext cx="202292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6799D9B-F707-4424-A977-CF69EE4CA2EB}"/>
                    </a:ext>
                  </a:extLst>
                </p:cNvPr>
                <p:cNvSpPr/>
                <p:nvPr/>
              </p:nvSpPr>
              <p:spPr>
                <a:xfrm>
                  <a:off x="1955464" y="5405621"/>
                  <a:ext cx="4406290" cy="10007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sz="2400" b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6799D9B-F707-4424-A977-CF69EE4CA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464" y="5405621"/>
                  <a:ext cx="4406290" cy="10007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E2353EE-0D18-45D2-AAA4-0ACE0C5AF96F}"/>
                    </a:ext>
                  </a:extLst>
                </p:cNvPr>
                <p:cNvSpPr/>
                <p:nvPr/>
              </p:nvSpPr>
              <p:spPr>
                <a:xfrm>
                  <a:off x="5395263" y="5392857"/>
                  <a:ext cx="2317971" cy="10636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E2353EE-0D18-45D2-AAA4-0ACE0C5AF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263" y="5392857"/>
                  <a:ext cx="2317971" cy="106362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0F9107B-459B-48E6-9EA9-84812EBBA3F5}"/>
                    </a:ext>
                  </a:extLst>
                </p:cNvPr>
                <p:cNvSpPr/>
                <p:nvPr/>
              </p:nvSpPr>
              <p:spPr>
                <a:xfrm>
                  <a:off x="7619053" y="5583691"/>
                  <a:ext cx="17506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0F9107B-459B-48E6-9EA9-84812EBBA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053" y="5583691"/>
                  <a:ext cx="1750607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348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AFF876-7F38-4559-84D1-20947F284D99}"/>
              </a:ext>
            </a:extLst>
          </p:cNvPr>
          <p:cNvCxnSpPr>
            <a:cxnSpLocks/>
          </p:cNvCxnSpPr>
          <p:nvPr/>
        </p:nvCxnSpPr>
        <p:spPr>
          <a:xfrm>
            <a:off x="2793009" y="2298945"/>
            <a:ext cx="181545" cy="16385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418CA6-8472-444E-AFB7-F8DDC4ABFCCF}"/>
              </a:ext>
            </a:extLst>
          </p:cNvPr>
          <p:cNvCxnSpPr>
            <a:cxnSpLocks/>
          </p:cNvCxnSpPr>
          <p:nvPr/>
        </p:nvCxnSpPr>
        <p:spPr>
          <a:xfrm flipH="1">
            <a:off x="6096000" y="2126312"/>
            <a:ext cx="376040" cy="56072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B40E75-63D1-4A67-B6DE-F64537904730}"/>
                  </a:ext>
                </a:extLst>
              </p:cNvPr>
              <p:cNvSpPr/>
              <p:nvPr/>
            </p:nvSpPr>
            <p:spPr>
              <a:xfrm>
                <a:off x="1352524" y="3407298"/>
                <a:ext cx="6490257" cy="1038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B40E75-63D1-4A67-B6DE-F64537904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24" y="3407298"/>
                <a:ext cx="6490257" cy="1038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B7720B-4AB0-4E39-9070-B52020B6EB24}"/>
                  </a:ext>
                </a:extLst>
              </p:cNvPr>
              <p:cNvSpPr/>
              <p:nvPr/>
            </p:nvSpPr>
            <p:spPr>
              <a:xfrm>
                <a:off x="440242" y="3575767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B7720B-4AB0-4E39-9070-B52020B6E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2" y="3575767"/>
                <a:ext cx="1476693" cy="523220"/>
              </a:xfrm>
              <a:prstGeom prst="rect">
                <a:avLst/>
              </a:prstGeom>
              <a:blipFill>
                <a:blip r:embed="rId11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3F0EC0-CDF3-4325-8119-8FB5CB1390EA}"/>
                  </a:ext>
                </a:extLst>
              </p:cNvPr>
              <p:cNvSpPr/>
              <p:nvPr/>
            </p:nvSpPr>
            <p:spPr>
              <a:xfrm>
                <a:off x="1542481" y="4670523"/>
                <a:ext cx="5081334" cy="100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3F0EC0-CDF3-4325-8119-8FB5CB139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481" y="4670523"/>
                <a:ext cx="5081334" cy="10007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041ADF8-1D8C-4196-8292-1D5CC0D950D3}"/>
                  </a:ext>
                </a:extLst>
              </p:cNvPr>
              <p:cNvSpPr/>
              <p:nvPr/>
            </p:nvSpPr>
            <p:spPr>
              <a:xfrm>
                <a:off x="478424" y="4838796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041ADF8-1D8C-4196-8292-1D5CC0D95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4" y="4838796"/>
                <a:ext cx="1476693" cy="523220"/>
              </a:xfrm>
              <a:prstGeom prst="rect">
                <a:avLst/>
              </a:prstGeom>
              <a:blipFill>
                <a:blip r:embed="rId1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B5A2-5740-4158-9973-7FC0828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最优贝尔曼方程间的关系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98F761-5612-4354-B955-158358717002}"/>
                  </a:ext>
                </a:extLst>
              </p:cNvPr>
              <p:cNvSpPr/>
              <p:nvPr/>
            </p:nvSpPr>
            <p:spPr>
              <a:xfrm>
                <a:off x="2127269" y="1508742"/>
                <a:ext cx="4585117" cy="115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98F761-5612-4354-B955-158358717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69" y="1508742"/>
                <a:ext cx="4585117" cy="1151982"/>
              </a:xfrm>
              <a:prstGeom prst="rect">
                <a:avLst/>
              </a:prstGeom>
              <a:blipFill>
                <a:blip r:embed="rId3"/>
                <a:stretch>
                  <a:fillRect r="-1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D74431-33AD-46C4-B794-C5857AB2CF8F}"/>
                  </a:ext>
                </a:extLst>
              </p:cNvPr>
              <p:cNvSpPr/>
              <p:nvPr/>
            </p:nvSpPr>
            <p:spPr>
              <a:xfrm>
                <a:off x="901700" y="1753795"/>
                <a:ext cx="14766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8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D74431-33AD-46C4-B794-C5857AB2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753795"/>
                <a:ext cx="1476693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FC9E8-EFD3-46BD-A6C6-082C524B080E}"/>
                  </a:ext>
                </a:extLst>
              </p:cNvPr>
              <p:cNvSpPr/>
              <p:nvPr/>
            </p:nvSpPr>
            <p:spPr>
              <a:xfrm>
                <a:off x="1803400" y="2683806"/>
                <a:ext cx="6627968" cy="65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FC9E8-EFD3-46BD-A6C6-082C524B0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2683806"/>
                <a:ext cx="6627968" cy="655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7B07F08-FB79-4EE8-B081-C72201F152F6}"/>
              </a:ext>
            </a:extLst>
          </p:cNvPr>
          <p:cNvSpPr txBox="1"/>
          <p:nvPr/>
        </p:nvSpPr>
        <p:spPr>
          <a:xfrm>
            <a:off x="8405968" y="2802775"/>
            <a:ext cx="155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hlinkClick r:id="rId6" action="ppaction://hlinksldjump"/>
              </a:rPr>
              <a:t>为什么？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228CD1-7AE6-49DA-8D84-82F3CD050F99}"/>
                  </a:ext>
                </a:extLst>
              </p:cNvPr>
              <p:cNvSpPr/>
              <p:nvPr/>
            </p:nvSpPr>
            <p:spPr>
              <a:xfrm>
                <a:off x="1803400" y="3637678"/>
                <a:ext cx="5105857" cy="65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228CD1-7AE6-49DA-8D84-82F3CD05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3637678"/>
                <a:ext cx="5105857" cy="655821"/>
              </a:xfrm>
              <a:prstGeom prst="rect">
                <a:avLst/>
              </a:prstGeom>
              <a:blipFill>
                <a:blip r:embed="rId7"/>
                <a:stretch>
                  <a:fillRect r="-23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/>
              <p:nvPr/>
            </p:nvSpPr>
            <p:spPr>
              <a:xfrm>
                <a:off x="7498354" y="3236633"/>
                <a:ext cx="2745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0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354" y="3236633"/>
                <a:ext cx="2745175" cy="400110"/>
              </a:xfrm>
              <a:prstGeom prst="rect">
                <a:avLst/>
              </a:prstGeom>
              <a:blipFill>
                <a:blip r:embed="rId8"/>
                <a:stretch>
                  <a:fillRect t="-125758" r="-17333" b="-189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3924A8-BE2D-43C8-BCD0-DECE318F9E97}"/>
                  </a:ext>
                </a:extLst>
              </p:cNvPr>
              <p:cNvSpPr/>
              <p:nvPr/>
            </p:nvSpPr>
            <p:spPr>
              <a:xfrm>
                <a:off x="7563348" y="4147426"/>
                <a:ext cx="3099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zh-CN" altLang="en-US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0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000" dirty="0">
                    <a:solidFill>
                      <a:srgbClr val="00B0F0"/>
                    </a:solidFill>
                  </a:rPr>
                  <a:t>’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3924A8-BE2D-43C8-BCD0-DECE318F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348" y="4147426"/>
                <a:ext cx="3099118" cy="400110"/>
              </a:xfrm>
              <a:prstGeom prst="rect">
                <a:avLst/>
              </a:prstGeom>
              <a:blipFill>
                <a:blip r:embed="rId9"/>
                <a:stretch>
                  <a:fillRect t="-7576" r="-984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E48A12-BE69-40F5-98EB-2E7064ACE9F9}"/>
                  </a:ext>
                </a:extLst>
              </p:cNvPr>
              <p:cNvSpPr/>
              <p:nvPr/>
            </p:nvSpPr>
            <p:spPr>
              <a:xfrm>
                <a:off x="1614646" y="4423587"/>
                <a:ext cx="5105857" cy="65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800" b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E48A12-BE69-40F5-98EB-2E7064ACE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46" y="4423587"/>
                <a:ext cx="5105857" cy="655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6A15D1-CCF6-4702-897F-AD5E5B75858D}"/>
                  </a:ext>
                </a:extLst>
              </p:cNvPr>
              <p:cNvSpPr/>
              <p:nvPr/>
            </p:nvSpPr>
            <p:spPr>
              <a:xfrm>
                <a:off x="1206500" y="5182408"/>
                <a:ext cx="4076700" cy="71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𝓐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6A15D1-CCF6-4702-897F-AD5E5B758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5182408"/>
                <a:ext cx="4076700" cy="711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6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复习：状态值函数的计算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/>
              <p:nvPr/>
            </p:nvSpPr>
            <p:spPr>
              <a:xfrm>
                <a:off x="-604520" y="1457707"/>
                <a:ext cx="586690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32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2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4520" y="1457707"/>
                <a:ext cx="58669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/>
              <p:nvPr/>
            </p:nvSpPr>
            <p:spPr>
              <a:xfrm>
                <a:off x="1298920" y="3084012"/>
                <a:ext cx="10419533" cy="1303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3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32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3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32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3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3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3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20" y="3084012"/>
                <a:ext cx="10419533" cy="1303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/>
              <p:nvPr/>
            </p:nvSpPr>
            <p:spPr>
              <a:xfrm>
                <a:off x="1298920" y="2187513"/>
                <a:ext cx="5109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3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20" y="2187513"/>
                <a:ext cx="5109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/>
              <p:nvPr/>
            </p:nvSpPr>
            <p:spPr>
              <a:xfrm>
                <a:off x="5678767" y="1432181"/>
                <a:ext cx="37183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32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32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32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3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67" y="1432181"/>
                <a:ext cx="37183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4DE898C-7EBA-4C69-A880-B3F6F3170DB4}"/>
              </a:ext>
            </a:extLst>
          </p:cNvPr>
          <p:cNvSpPr/>
          <p:nvPr/>
        </p:nvSpPr>
        <p:spPr>
          <a:xfrm>
            <a:off x="6244999" y="3808370"/>
            <a:ext cx="313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0A336DA-9434-4C64-A157-3725DCF0E9AE}"/>
                  </a:ext>
                </a:extLst>
              </p:cNvPr>
              <p:cNvSpPr/>
              <p:nvPr/>
            </p:nvSpPr>
            <p:spPr>
              <a:xfrm>
                <a:off x="1003300" y="4727540"/>
                <a:ext cx="9817100" cy="145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3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3600" b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36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36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6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3600" b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36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3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0A336DA-9434-4C64-A157-3725DCF0E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4727540"/>
                <a:ext cx="9817100" cy="145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C9E6BC-77E9-4768-9FC3-66BEC954FB6B}"/>
              </a:ext>
            </a:extLst>
          </p:cNvPr>
          <p:cNvSpPr/>
          <p:nvPr/>
        </p:nvSpPr>
        <p:spPr>
          <a:xfrm>
            <a:off x="3628909" y="3145130"/>
            <a:ext cx="3762491" cy="123061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17F1D3D-BBAD-4AB5-9D92-9951A70EF7B4}"/>
              </a:ext>
            </a:extLst>
          </p:cNvPr>
          <p:cNvSpPr/>
          <p:nvPr/>
        </p:nvSpPr>
        <p:spPr>
          <a:xfrm>
            <a:off x="7692909" y="3145130"/>
            <a:ext cx="3762491" cy="1093690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557095-0C9D-4E6E-BE8E-08BA2C77DE10}"/>
              </a:ext>
            </a:extLst>
          </p:cNvPr>
          <p:cNvCxnSpPr>
            <a:cxnSpLocks/>
            <a:stCxn id="20" idx="0"/>
            <a:endCxn id="35" idx="3"/>
          </p:cNvCxnSpPr>
          <p:nvPr/>
        </p:nvCxnSpPr>
        <p:spPr>
          <a:xfrm flipH="1" flipV="1">
            <a:off x="6245000" y="2478735"/>
            <a:ext cx="3329155" cy="66639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5EF1435-75E1-4E1E-88B9-74E53D575A86}"/>
              </a:ext>
            </a:extLst>
          </p:cNvPr>
          <p:cNvSpPr/>
          <p:nvPr/>
        </p:nvSpPr>
        <p:spPr>
          <a:xfrm>
            <a:off x="1866027" y="2026386"/>
            <a:ext cx="1512173" cy="109369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3DB652A-A95D-4A3D-ABD4-E496CCCC0FCC}"/>
              </a:ext>
            </a:extLst>
          </p:cNvPr>
          <p:cNvCxnSpPr>
            <a:cxnSpLocks/>
            <a:stCxn id="24" idx="3"/>
            <a:endCxn id="3" idx="0"/>
          </p:cNvCxnSpPr>
          <p:nvPr/>
        </p:nvCxnSpPr>
        <p:spPr>
          <a:xfrm>
            <a:off x="3378200" y="2573231"/>
            <a:ext cx="2131955" cy="57189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982333D-85C4-453C-A384-4F2863A29CD1}"/>
              </a:ext>
            </a:extLst>
          </p:cNvPr>
          <p:cNvSpPr/>
          <p:nvPr/>
        </p:nvSpPr>
        <p:spPr>
          <a:xfrm>
            <a:off x="3794584" y="2213038"/>
            <a:ext cx="2450416" cy="531393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b="1" dirty="0"/>
                  <a:t>的贝尔曼最优方程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的贝尔曼最优方程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A167253E-2FEB-4243-BBBD-E913AD8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1536</Words>
  <Application>Microsoft Office PowerPoint</Application>
  <PresentationFormat>宽屏</PresentationFormat>
  <Paragraphs>88</Paragraphs>
  <Slides>8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 楷体</vt:lpstr>
      <vt:lpstr>等线</vt:lpstr>
      <vt:lpstr>等线 Light</vt:lpstr>
      <vt:lpstr>楷体</vt:lpstr>
      <vt:lpstr>Arial</vt:lpstr>
      <vt:lpstr>Cambria Math</vt:lpstr>
      <vt:lpstr>Office 主题​​</vt:lpstr>
      <vt:lpstr>强化学习基础 3.马尔可夫决策过程(MDP) 3.7 最优值函数</vt:lpstr>
      <vt:lpstr>学习内容</vt:lpstr>
      <vt:lpstr>最优策略的数学表达</vt:lpstr>
      <vt:lpstr>贝尔曼最优方程</vt:lpstr>
      <vt:lpstr>最优-（动作值/状态值）函数-贝尔曼方程</vt:lpstr>
      <vt:lpstr>最优贝尔曼方程间的关系</vt:lpstr>
      <vt:lpstr>复习：状态值函数的计算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678</cp:revision>
  <dcterms:created xsi:type="dcterms:W3CDTF">2020-03-15T08:43:03Z</dcterms:created>
  <dcterms:modified xsi:type="dcterms:W3CDTF">2020-06-04T09:04:48Z</dcterms:modified>
</cp:coreProperties>
</file>