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6" r:id="rId3"/>
    <p:sldId id="297" r:id="rId4"/>
    <p:sldId id="298" r:id="rId5"/>
    <p:sldId id="292" r:id="rId6"/>
    <p:sldId id="300" r:id="rId7"/>
    <p:sldId id="26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780" autoAdjust="0"/>
  </p:normalViewPr>
  <p:slideViewPr>
    <p:cSldViewPr snapToGrid="0">
      <p:cViewPr varScale="1">
        <p:scale>
          <a:sx n="58" d="100"/>
          <a:sy n="58" d="100"/>
        </p:scale>
        <p:origin x="9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BBB67-C3E4-4D0F-830A-E9B669A9D367}" type="datetimeFigureOut">
              <a:rPr lang="zh-CN" altLang="en-US" smtClean="0"/>
              <a:t>2020/4/29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3A04B-7322-49A4-BF02-FC1A81E6BC64}" type="slidenum">
              <a:rPr lang="zh-CN" altLang="en-US" smtClean="0"/>
              <a:t>‹#›</a:t>
            </a:fld>
            <a:endParaRPr lang="zh-CN" altLang="en-US"/>
          </a:p>
        </p:txBody>
      </p:sp>
    </p:spTree>
    <p:extLst>
      <p:ext uri="{BB962C8B-B14F-4D97-AF65-F5344CB8AC3E}">
        <p14:creationId xmlns:p14="http://schemas.microsoft.com/office/powerpoint/2010/main" val="268377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1</a:t>
            </a:fld>
            <a:endParaRPr lang="zh-CN" altLang="en-US"/>
          </a:p>
        </p:txBody>
      </p:sp>
    </p:spTree>
    <p:extLst>
      <p:ext uri="{BB962C8B-B14F-4D97-AF65-F5344CB8AC3E}">
        <p14:creationId xmlns:p14="http://schemas.microsoft.com/office/powerpoint/2010/main" val="3358033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上节课中，我们刚刚学习了</a:t>
            </a:r>
            <a:r>
              <a:rPr lang="en-US" altLang="zh-CN" dirty="0"/>
              <a:t>Bellman</a:t>
            </a:r>
            <a:r>
              <a:rPr lang="zh-CN" altLang="en-US" dirty="0"/>
              <a:t>最优方程。但离我们的目标还差一步，我们还需要根据最优方程找到最优政策。经过本节的学习，大家将掌握如何计算最优值函数从而 找到相关的最佳策略。理解最优值函数和最优策略之间的联系，并验证给定</a:t>
            </a:r>
            <a:r>
              <a:rPr lang="en-US" altLang="zh-CN" dirty="0"/>
              <a:t>MDP</a:t>
            </a:r>
            <a:r>
              <a:rPr lang="zh-CN" altLang="en-US" dirty="0"/>
              <a:t>的最优值函数。</a:t>
            </a:r>
            <a:endParaRPr lang="en-US" altLang="zh-CN"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2</a:t>
            </a:fld>
            <a:endParaRPr lang="zh-CN" altLang="en-US"/>
          </a:p>
        </p:txBody>
      </p:sp>
    </p:spTree>
    <p:extLst>
      <p:ext uri="{BB962C8B-B14F-4D97-AF65-F5344CB8AC3E}">
        <p14:creationId xmlns:p14="http://schemas.microsoft.com/office/powerpoint/2010/main" val="540488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卫强：帮我把本页的图片（书上）重画一下，不需要翻译</a:t>
            </a:r>
          </a:p>
        </p:txBody>
      </p:sp>
      <p:sp>
        <p:nvSpPr>
          <p:cNvPr id="4" name="灯片编号占位符 3"/>
          <p:cNvSpPr>
            <a:spLocks noGrp="1"/>
          </p:cNvSpPr>
          <p:nvPr>
            <p:ph type="sldNum" sz="quarter" idx="5"/>
          </p:nvPr>
        </p:nvSpPr>
        <p:spPr/>
        <p:txBody>
          <a:bodyPr/>
          <a:lstStyle/>
          <a:p>
            <a:fld id="{2263A04B-7322-49A4-BF02-FC1A81E6BC64}" type="slidenum">
              <a:rPr lang="zh-CN" altLang="en-US" smtClean="0"/>
              <a:t>3</a:t>
            </a:fld>
            <a:endParaRPr lang="zh-CN" altLang="en-US"/>
          </a:p>
        </p:txBody>
      </p:sp>
    </p:spTree>
    <p:extLst>
      <p:ext uri="{BB962C8B-B14F-4D97-AF65-F5344CB8AC3E}">
        <p14:creationId xmlns:p14="http://schemas.microsoft.com/office/powerpoint/2010/main" val="132984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卫强： 帮我把公式用公式编辑做一下，谢谢！</a:t>
            </a:r>
            <a:endParaRPr lang="en-US" altLang="zh-CN" dirty="0"/>
          </a:p>
          <a:p>
            <a:endParaRPr lang="en-US" altLang="zh-CN" dirty="0"/>
          </a:p>
          <a:p>
            <a:r>
              <a:rPr lang="zh-CN" altLang="en-US" dirty="0"/>
              <a:t>我们把机器人所处的电量状态，把高和低，搜索，等待并重新充电等分别为</a:t>
            </a:r>
            <a:r>
              <a:rPr lang="en-US" altLang="zh-CN" dirty="0"/>
              <a:t>h</a:t>
            </a:r>
            <a:r>
              <a:rPr lang="zh-CN" altLang="en-US" dirty="0"/>
              <a:t>，</a:t>
            </a:r>
            <a:r>
              <a:rPr lang="en-US" altLang="zh-CN" dirty="0"/>
              <a:t>l</a:t>
            </a:r>
            <a:r>
              <a:rPr lang="zh-CN" altLang="en-US" dirty="0"/>
              <a:t>，</a:t>
            </a:r>
            <a:r>
              <a:rPr lang="en-US" altLang="zh-CN" dirty="0"/>
              <a:t>s</a:t>
            </a:r>
            <a:r>
              <a:rPr lang="zh-CN" altLang="en-US" dirty="0"/>
              <a:t>，</a:t>
            </a:r>
            <a:r>
              <a:rPr lang="en-US" altLang="zh-CN" dirty="0"/>
              <a:t>w</a:t>
            </a:r>
            <a:r>
              <a:rPr lang="zh-CN" altLang="en-US" dirty="0"/>
              <a:t>和</a:t>
            </a:r>
            <a:r>
              <a:rPr lang="en-US" altLang="zh-CN" dirty="0"/>
              <a:t>re</a:t>
            </a:r>
            <a:r>
              <a:rPr lang="zh-CN" altLang="en-US" dirty="0"/>
              <a:t>。 由于只有两个状态，所以</a:t>
            </a:r>
            <a:r>
              <a:rPr lang="en-US" altLang="zh-CN" dirty="0"/>
              <a:t>Bellman</a:t>
            </a:r>
            <a:r>
              <a:rPr lang="zh-CN" altLang="en-US" dirty="0"/>
              <a:t>最优方程由两个方程组成。 </a:t>
            </a:r>
            <a:r>
              <a:rPr lang="en-US" altLang="zh-CN" dirty="0"/>
              <a:t>V</a:t>
            </a:r>
            <a:r>
              <a:rPr lang="zh-CN" altLang="en-US" dirty="0"/>
              <a:t>*（</a:t>
            </a:r>
            <a:r>
              <a:rPr lang="en-US" altLang="zh-CN" dirty="0"/>
              <a:t>h</a:t>
            </a:r>
            <a:r>
              <a:rPr lang="zh-CN" altLang="en-US" dirty="0"/>
              <a:t>）的等式可写为 </a:t>
            </a:r>
            <a:r>
              <a:rPr lang="en-US" altLang="zh-CN" dirty="0"/>
              <a:t>(1)</a:t>
            </a:r>
            <a:r>
              <a:rPr lang="zh-CN" altLang="en-US" dirty="0"/>
              <a:t>式，</a:t>
            </a:r>
            <a:r>
              <a:rPr lang="en-US" altLang="zh-CN" dirty="0"/>
              <a:t>V</a:t>
            </a:r>
            <a:r>
              <a:rPr lang="zh-CN" altLang="en-US" dirty="0"/>
              <a:t>*（</a:t>
            </a:r>
            <a:r>
              <a:rPr lang="en-US" altLang="zh-CN" dirty="0"/>
              <a:t>l</a:t>
            </a:r>
            <a:r>
              <a:rPr lang="zh-CN" altLang="en-US" dirty="0"/>
              <a:t>）：的等式可写为</a:t>
            </a:r>
            <a:r>
              <a:rPr lang="en-US" altLang="zh-CN" dirty="0"/>
              <a:t>(2)</a:t>
            </a:r>
            <a:r>
              <a:rPr lang="zh-CN" altLang="en-US" dirty="0"/>
              <a:t>式</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其中， </a:t>
            </a:r>
            <a:r>
              <a:rPr lang="en-US" altLang="zh-CN" dirty="0"/>
              <a:t>p(</a:t>
            </a:r>
            <a:r>
              <a:rPr lang="en-US" altLang="zh-CN" dirty="0" err="1"/>
              <a:t>h|h,s</a:t>
            </a:r>
            <a:r>
              <a:rPr lang="en-US" altLang="zh-CN" dirty="0"/>
              <a:t>) = alpha, p(</a:t>
            </a:r>
            <a:r>
              <a:rPr lang="en-US" altLang="zh-CN" dirty="0" err="1"/>
              <a:t>l|h,s</a:t>
            </a:r>
            <a:r>
              <a:rPr lang="en-US" altLang="zh-CN" dirty="0"/>
              <a:t>) = 1-alpha; p(</a:t>
            </a:r>
            <a:r>
              <a:rPr lang="en-US" altLang="zh-CN" dirty="0" err="1"/>
              <a:t>h|h,w</a:t>
            </a:r>
            <a:r>
              <a:rPr lang="en-US" altLang="zh-CN" dirty="0"/>
              <a:t>) =1, p(</a:t>
            </a:r>
            <a:r>
              <a:rPr lang="en-US" altLang="zh-CN" dirty="0" err="1"/>
              <a:t>l|h,w</a:t>
            </a:r>
            <a:r>
              <a:rPr lang="en-US" altLang="zh-CN" dirty="0"/>
              <a:t>)=0;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a:t>
            </a:r>
            <a:r>
              <a:rPr lang="en-US" altLang="zh-CN" dirty="0" err="1"/>
              <a:t>rs</a:t>
            </a:r>
            <a:r>
              <a:rPr lang="zh-CN" altLang="en-US" dirty="0"/>
              <a:t>，</a:t>
            </a:r>
            <a:r>
              <a:rPr lang="en-US" altLang="zh-CN" dirty="0" err="1"/>
              <a:t>rw</a:t>
            </a:r>
            <a:r>
              <a:rPr lang="zh-CN" altLang="en-US" dirty="0"/>
              <a:t>，的任何选择，和 </a:t>
            </a:r>
            <a:r>
              <a:rPr lang="en-US" altLang="zh-CN" dirty="0"/>
              <a:t>gamma &gt;=0</a:t>
            </a:r>
            <a:r>
              <a:rPr lang="zh-CN" altLang="en-US" dirty="0"/>
              <a:t>且</a:t>
            </a:r>
            <a:r>
              <a:rPr lang="en-US" altLang="zh-CN" dirty="0"/>
              <a:t>&lt;1, alpha betta &gt;=0</a:t>
            </a:r>
            <a:r>
              <a:rPr lang="zh-CN" altLang="en-US" dirty="0"/>
              <a:t>且</a:t>
            </a:r>
            <a:r>
              <a:rPr lang="en-US" altLang="zh-CN" dirty="0"/>
              <a:t>&lt;=1</a:t>
            </a:r>
            <a:r>
              <a:rPr lang="zh-CN" altLang="en-US" dirty="0"/>
              <a:t>。正好有一对数字，</a:t>
            </a:r>
            <a:r>
              <a:rPr lang="en-US" altLang="zh-CN" dirty="0"/>
              <a:t>v</a:t>
            </a:r>
            <a:r>
              <a:rPr lang="zh-CN" altLang="en-US" dirty="0"/>
              <a:t>*（</a:t>
            </a:r>
            <a:r>
              <a:rPr lang="en-US" altLang="zh-CN" dirty="0"/>
              <a:t>h</a:t>
            </a:r>
            <a:r>
              <a:rPr lang="zh-CN" altLang="en-US" dirty="0"/>
              <a:t>）和</a:t>
            </a:r>
            <a:r>
              <a:rPr lang="en-US" altLang="zh-CN" dirty="0"/>
              <a:t>v</a:t>
            </a:r>
            <a:r>
              <a:rPr lang="zh-CN" altLang="en-US" dirty="0"/>
              <a:t>*（</a:t>
            </a:r>
            <a:r>
              <a:rPr lang="en-US" altLang="zh-CN" dirty="0"/>
              <a:t>l</a:t>
            </a:r>
            <a:r>
              <a:rPr lang="zh-CN" altLang="en-US" dirty="0"/>
              <a:t>），它们同时满足这两个非线性方程。</a:t>
            </a:r>
          </a:p>
          <a:p>
            <a:endParaRPr lang="en-US" altLang="zh-CN" dirty="0"/>
          </a:p>
          <a:p>
            <a:endParaRPr lang="en-US" altLang="zh-CN"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263A04B-7322-49A4-BF02-FC1A81E6BC64}" type="slidenum">
              <a:rPr lang="zh-CN" altLang="en-US" smtClean="0"/>
              <a:t>4</a:t>
            </a:fld>
            <a:endParaRPr lang="zh-CN" altLang="en-US"/>
          </a:p>
        </p:txBody>
      </p:sp>
    </p:spTree>
    <p:extLst>
      <p:ext uri="{BB962C8B-B14F-4D97-AF65-F5344CB8AC3E}">
        <p14:creationId xmlns:p14="http://schemas.microsoft.com/office/powerpoint/2010/main" val="4274431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让我们看一个示例，其中我们已经计算出最佳状态值函数</a:t>
            </a:r>
            <a:r>
              <a:rPr lang="en-US" altLang="zh-CN" dirty="0"/>
              <a:t>v star</a:t>
            </a:r>
            <a:r>
              <a:rPr lang="zh-CN" altLang="en-US" dirty="0"/>
              <a:t>。具体来说，让我们再看一下本课程前面介绍的网格世界。和以前一样，状态</a:t>
            </a:r>
            <a:r>
              <a:rPr lang="en-US" altLang="zh-CN" dirty="0"/>
              <a:t>A</a:t>
            </a:r>
            <a:r>
              <a:rPr lang="zh-CN" altLang="en-US" dirty="0"/>
              <a:t>的所有动作都以</a:t>
            </a:r>
            <a:r>
              <a:rPr lang="en-US" altLang="zh-CN" dirty="0"/>
              <a:t>+10</a:t>
            </a:r>
            <a:r>
              <a:rPr lang="zh-CN" altLang="en-US" dirty="0"/>
              <a:t>的奖励过渡到状态</a:t>
            </a:r>
            <a:r>
              <a:rPr lang="en-US" altLang="zh-CN" dirty="0"/>
              <a:t>A</a:t>
            </a:r>
            <a:r>
              <a:rPr lang="zh-CN" altLang="en-US" dirty="0"/>
              <a:t>的素数。在状态</a:t>
            </a:r>
            <a:r>
              <a:rPr lang="en-US" altLang="zh-CN" dirty="0"/>
              <a:t>B</a:t>
            </a:r>
            <a:r>
              <a:rPr lang="zh-CN" altLang="en-US" dirty="0"/>
              <a:t>中，所有操作都以</a:t>
            </a:r>
            <a:r>
              <a:rPr lang="en-US" altLang="zh-CN" dirty="0"/>
              <a:t>+5</a:t>
            </a:r>
            <a:r>
              <a:rPr lang="zh-CN" altLang="en-US" dirty="0"/>
              <a:t>的奖励转换为</a:t>
            </a:r>
            <a:r>
              <a:rPr lang="en-US" altLang="zh-CN" dirty="0"/>
              <a:t>B</a:t>
            </a:r>
            <a:r>
              <a:rPr lang="zh-CN" altLang="en-US" dirty="0"/>
              <a:t>素数。除了</a:t>
            </a:r>
            <a:r>
              <a:rPr lang="en-US" altLang="zh-CN" dirty="0"/>
              <a:t>-1</a:t>
            </a:r>
            <a:r>
              <a:rPr lang="zh-CN" altLang="en-US" dirty="0"/>
              <a:t>以外，其他碰到墙壁的奖励都是零。折现系数为</a:t>
            </a:r>
            <a:r>
              <a:rPr lang="en-US" altLang="zh-CN" dirty="0"/>
              <a:t>0.9</a:t>
            </a:r>
            <a:r>
              <a:rPr lang="zh-CN" altLang="en-US" dirty="0"/>
              <a:t>。这是每个状态的相关最佳值。请注意，与之前不同，底部的值不是负数。与统一随机策略不同，最优策略永远都不会撞墙。结果，状态</a:t>
            </a:r>
            <a:r>
              <a:rPr lang="en-US" altLang="zh-CN" dirty="0"/>
              <a:t>A</a:t>
            </a:r>
            <a:r>
              <a:rPr lang="zh-CN" altLang="en-US" dirty="0"/>
              <a:t>的最优值也远高于</a:t>
            </a:r>
            <a:r>
              <a:rPr lang="en-US" altLang="zh-CN" dirty="0"/>
              <a:t>+10</a:t>
            </a:r>
            <a:r>
              <a:rPr lang="zh-CN" altLang="en-US" dirty="0"/>
              <a:t>的立即奖励。 </a:t>
            </a:r>
            <a:r>
              <a:rPr lang="en-US" altLang="zh-CN" dirty="0"/>
              <a:t>[</a:t>
            </a:r>
            <a:r>
              <a:rPr lang="zh-CN" altLang="en-US" dirty="0"/>
              <a:t>声音</a:t>
            </a:r>
            <a:r>
              <a:rPr lang="en-US" altLang="zh-CN" dirty="0"/>
              <a:t>]</a:t>
            </a:r>
            <a:r>
              <a:rPr lang="zh-CN" altLang="en-US" dirty="0"/>
              <a:t>一般来说，只要我们还可以使用动力学函数</a:t>
            </a:r>
            <a:r>
              <a:rPr lang="en-US" altLang="zh-CN" dirty="0"/>
              <a:t>p</a:t>
            </a:r>
            <a:r>
              <a:rPr lang="zh-CN" altLang="en-US" dirty="0"/>
              <a:t>，拥有</a:t>
            </a:r>
            <a:r>
              <a:rPr lang="en-US" altLang="zh-CN" dirty="0"/>
              <a:t>v star</a:t>
            </a:r>
            <a:r>
              <a:rPr lang="zh-CN" altLang="en-US" dirty="0"/>
              <a:t>就能相对容易地制定出最佳策略。对于任何状态，我们都可以查看每个可用操作并评估带框的术语。该术语将获得最大的作用。为每个状态选择此最大化操作的确定性策略将必然是最佳的，因为它获得了可能的最高值。因此，此处显示的</a:t>
            </a:r>
            <a:r>
              <a:rPr lang="en-US" altLang="zh-CN" dirty="0"/>
              <a:t>pi star</a:t>
            </a:r>
            <a:r>
              <a:rPr lang="zh-CN" altLang="en-US" dirty="0"/>
              <a:t>方程与</a:t>
            </a:r>
            <a:r>
              <a:rPr lang="en-US" altLang="zh-CN" dirty="0"/>
              <a:t>v star</a:t>
            </a:r>
            <a:r>
              <a:rPr lang="zh-CN" altLang="en-US" dirty="0"/>
              <a:t>的</a:t>
            </a:r>
            <a:r>
              <a:rPr lang="en-US" altLang="zh-CN" dirty="0"/>
              <a:t>Bellman</a:t>
            </a:r>
            <a:r>
              <a:rPr lang="zh-CN" altLang="en-US" dirty="0"/>
              <a:t>最优方程几乎相同。 </a:t>
            </a:r>
            <a:r>
              <a:rPr lang="en-US" altLang="zh-CN" dirty="0"/>
              <a:t>v star</a:t>
            </a:r>
            <a:r>
              <a:rPr lang="zh-CN" altLang="en-US" dirty="0"/>
              <a:t>等于所有操作中框式项的最大值。 </a:t>
            </a:r>
            <a:r>
              <a:rPr lang="en-US" altLang="zh-CN" dirty="0"/>
              <a:t>Pi star</a:t>
            </a:r>
            <a:r>
              <a:rPr lang="zh-CN" altLang="en-US" dirty="0"/>
              <a:t>是</a:t>
            </a:r>
            <a:r>
              <a:rPr lang="en-US" altLang="zh-CN" dirty="0"/>
              <a:t>argmax</a:t>
            </a:r>
            <a:r>
              <a:rPr lang="zh-CN" altLang="en-US" dirty="0"/>
              <a:t>，它仅表示达到此最大值的特定动作。要评估给定动作的带框术语，我们只需要向前看一步，就可以了解可能出现的下一个状态和随之而来的回报。首先，想象一下这样做是针对标记为</a:t>
            </a:r>
            <a:r>
              <a:rPr lang="en-US" altLang="zh-CN" dirty="0"/>
              <a:t>A1</a:t>
            </a:r>
            <a:r>
              <a:rPr lang="zh-CN" altLang="en-US" dirty="0"/>
              <a:t>的特定操作。我们研究每个状态并采取行动</a:t>
            </a:r>
            <a:r>
              <a:rPr lang="en-US" altLang="zh-CN" dirty="0"/>
              <a:t>a1</a:t>
            </a:r>
            <a:r>
              <a:rPr lang="zh-CN" altLang="en-US" dirty="0"/>
              <a:t>后可能会从状态</a:t>
            </a:r>
            <a:r>
              <a:rPr lang="en-US" altLang="zh-CN" dirty="0"/>
              <a:t>s</a:t>
            </a:r>
            <a:r>
              <a:rPr lang="zh-CN" altLang="en-US" dirty="0"/>
              <a:t>获得的奖励。由于我们可以访问</a:t>
            </a:r>
            <a:r>
              <a:rPr lang="en-US" altLang="zh-CN" dirty="0"/>
              <a:t>v star</a:t>
            </a:r>
            <a:r>
              <a:rPr lang="zh-CN" altLang="en-US" dirty="0"/>
              <a:t>和</a:t>
            </a:r>
            <a:r>
              <a:rPr lang="en-US" altLang="zh-CN" dirty="0"/>
              <a:t>p</a:t>
            </a:r>
            <a:r>
              <a:rPr lang="zh-CN" altLang="en-US" dirty="0"/>
              <a:t>，因此我们可以评估</a:t>
            </a:r>
            <a:r>
              <a:rPr lang="en-US" altLang="zh-CN" dirty="0"/>
              <a:t>s</a:t>
            </a:r>
            <a:r>
              <a:rPr lang="zh-CN" altLang="en-US" dirty="0"/>
              <a:t>素数和</a:t>
            </a:r>
            <a:r>
              <a:rPr lang="en-US" altLang="zh-CN" dirty="0"/>
              <a:t>r</a:t>
            </a:r>
            <a:r>
              <a:rPr lang="zh-CN" altLang="en-US" dirty="0"/>
              <a:t>的总和中的每个项。假设对于</a:t>
            </a:r>
            <a:r>
              <a:rPr lang="en-US" altLang="zh-CN" dirty="0"/>
              <a:t>A1</a:t>
            </a:r>
            <a:r>
              <a:rPr lang="zh-CN" altLang="en-US" dirty="0"/>
              <a:t>，带框的项的值为</a:t>
            </a:r>
            <a:r>
              <a:rPr lang="en-US" altLang="zh-CN" dirty="0"/>
              <a:t>5</a:t>
            </a:r>
            <a:r>
              <a:rPr lang="zh-CN" altLang="en-US" dirty="0"/>
              <a:t>。我们可以对</a:t>
            </a:r>
            <a:r>
              <a:rPr lang="en-US" altLang="zh-CN" dirty="0"/>
              <a:t>A2</a:t>
            </a:r>
            <a:r>
              <a:rPr lang="zh-CN" altLang="en-US" dirty="0"/>
              <a:t>重复相同的过程。同样，由于可以使用</a:t>
            </a:r>
            <a:r>
              <a:rPr lang="en-US" altLang="zh-CN" dirty="0"/>
              <a:t>v star</a:t>
            </a:r>
            <a:r>
              <a:rPr lang="zh-CN" altLang="en-US" dirty="0"/>
              <a:t>，因此只需要向前看一步即可。假设在这种情况下，我们得出的结果为</a:t>
            </a:r>
            <a:r>
              <a:rPr lang="en-US" altLang="zh-CN" dirty="0"/>
              <a:t>10</a:t>
            </a:r>
            <a:r>
              <a:rPr lang="zh-CN" altLang="en-US" dirty="0"/>
              <a:t>。最后，对于</a:t>
            </a:r>
            <a:r>
              <a:rPr lang="en-US" altLang="zh-CN" dirty="0"/>
              <a:t>A3</a:t>
            </a:r>
            <a:r>
              <a:rPr lang="zh-CN" altLang="en-US" dirty="0"/>
              <a:t>，我们得出的结果为</a:t>
            </a:r>
            <a:r>
              <a:rPr lang="en-US" altLang="zh-CN" dirty="0"/>
              <a:t>7</a:t>
            </a:r>
            <a:r>
              <a:rPr lang="zh-CN" altLang="en-US" dirty="0"/>
              <a:t>。在这三个动作中，</a:t>
            </a:r>
            <a:r>
              <a:rPr lang="en-US" altLang="zh-CN" dirty="0"/>
              <a:t>A2</a:t>
            </a:r>
            <a:r>
              <a:rPr lang="zh-CN" altLang="en-US" dirty="0"/>
              <a:t>最大化装箱项，值为</a:t>
            </a:r>
            <a:r>
              <a:rPr lang="en-US" altLang="zh-CN" dirty="0"/>
              <a:t>10</a:t>
            </a:r>
            <a:r>
              <a:rPr lang="zh-CN" altLang="en-US" dirty="0"/>
              <a:t>。这意味着</a:t>
            </a:r>
            <a:r>
              <a:rPr lang="en-US" altLang="zh-CN" dirty="0"/>
              <a:t>A2</a:t>
            </a:r>
            <a:r>
              <a:rPr lang="zh-CN" altLang="en-US" dirty="0"/>
              <a:t>是最佳动作。实际上，如果多个动作并列，则最大化最佳动作可能不止一个。如果有多个最大化动作，我们可以定义一个随机最优策略，以一定概率在每个最优策略之间进行选择。让我们看一下如何在此处找到网格世界示例的最佳策略。我们将使用右侧的网格填充每种状态的最佳动作选择。首先，考虑此处突出显示的状态。向前看一步，会考虑每个动作以及可能的下一个状态和回报。在这种情况下，这特别简单，因为每个动作都会确定性地将我们引向特定的下一个状态和奖励。向上动作在这里导致，没有给出任何奖励，下一个状态值为</a:t>
            </a:r>
            <a:r>
              <a:rPr lang="en-US" altLang="zh-CN" dirty="0"/>
              <a:t>17.5</a:t>
            </a:r>
            <a:r>
              <a:rPr lang="zh-CN" altLang="en-US" dirty="0"/>
              <a:t>。奖励和折扣后的下一个状态值的总和是</a:t>
            </a:r>
            <a:r>
              <a:rPr lang="en-US" altLang="zh-CN" dirty="0"/>
              <a:t>14.0</a:t>
            </a:r>
            <a:r>
              <a:rPr lang="zh-CN" altLang="en-US" dirty="0"/>
              <a:t>。正确的动作会碰到墙，给予</a:t>
            </a:r>
            <a:r>
              <a:rPr lang="en-US" altLang="zh-CN" dirty="0"/>
              <a:t>-1</a:t>
            </a:r>
            <a:r>
              <a:rPr lang="zh-CN" altLang="en-US" dirty="0"/>
              <a:t>奖励，并使座席保持相同的状态，其值为</a:t>
            </a:r>
            <a:r>
              <a:rPr lang="en-US" altLang="zh-CN" dirty="0"/>
              <a:t>16.0</a:t>
            </a:r>
            <a:r>
              <a:rPr lang="zh-CN" altLang="en-US" dirty="0"/>
              <a:t>。奖励和折扣后的下一个状态值的总和为</a:t>
            </a:r>
            <a:r>
              <a:rPr lang="en-US" altLang="zh-CN" dirty="0"/>
              <a:t>13.4</a:t>
            </a:r>
            <a:r>
              <a:rPr lang="zh-CN" altLang="en-US" dirty="0"/>
              <a:t>。向下动作在这里导致，没有给出任何奖励，但是下一个状态值为</a:t>
            </a:r>
            <a:r>
              <a:rPr lang="en-US" altLang="zh-CN" dirty="0"/>
              <a:t>14.4</a:t>
            </a:r>
            <a:r>
              <a:rPr lang="zh-CN" altLang="en-US" dirty="0"/>
              <a:t>。贴现后，得到</a:t>
            </a:r>
            <a:r>
              <a:rPr lang="en-US" altLang="zh-CN" dirty="0"/>
              <a:t>13</a:t>
            </a:r>
            <a:r>
              <a:rPr lang="zh-CN" altLang="en-US" dirty="0"/>
              <a:t>。最后，左动作在这里领先。同样，没有给出任何奖励，而是下一个状态值</a:t>
            </a:r>
            <a:r>
              <a:rPr lang="en-US" altLang="zh-CN" dirty="0"/>
              <a:t>17.8</a:t>
            </a:r>
            <a:r>
              <a:rPr lang="zh-CN" altLang="en-US" dirty="0"/>
              <a:t>。伽玛折扣使我们得到</a:t>
            </a:r>
            <a:r>
              <a:rPr lang="en-US" altLang="zh-CN" dirty="0"/>
              <a:t>16</a:t>
            </a:r>
            <a:r>
              <a:rPr lang="zh-CN" altLang="en-US" dirty="0"/>
              <a:t>。在所有这些选择中，最高价值动作留在</a:t>
            </a:r>
            <a:r>
              <a:rPr lang="en-US" altLang="zh-CN" dirty="0"/>
              <a:t>16</a:t>
            </a:r>
            <a:r>
              <a:rPr lang="zh-CN" altLang="en-US" dirty="0"/>
              <a:t>。因此，在此状态下，左边是最佳动作，必须由任何最佳策略选择。顺便说一句，我们还验证了</a:t>
            </a:r>
            <a:r>
              <a:rPr lang="en-US" altLang="zh-CN" dirty="0"/>
              <a:t>v star</a:t>
            </a:r>
            <a:r>
              <a:rPr lang="zh-CN" altLang="en-US" dirty="0"/>
              <a:t>，它是此状态下</a:t>
            </a:r>
            <a:r>
              <a:rPr lang="en-US" altLang="zh-CN" dirty="0"/>
              <a:t>Bellman</a:t>
            </a:r>
            <a:r>
              <a:rPr lang="zh-CN" altLang="en-US" dirty="0"/>
              <a:t>最优性方程的基础。对于最大化左动作，值方程的右侧为</a:t>
            </a:r>
            <a:r>
              <a:rPr lang="en-US" altLang="zh-CN" dirty="0"/>
              <a:t>16</a:t>
            </a:r>
            <a:r>
              <a:rPr lang="zh-CN" altLang="en-US" dirty="0"/>
              <a:t>，这对于状态本身确实等于</a:t>
            </a:r>
            <a:r>
              <a:rPr lang="en-US" altLang="zh-CN" dirty="0"/>
              <a:t>v star</a:t>
            </a:r>
            <a:r>
              <a:rPr lang="zh-CN" altLang="en-US" dirty="0"/>
              <a:t>。让我们看另一个例子。在这种状态下，向上和向左两个不同的动作各自给出的最佳值是</a:t>
            </a:r>
            <a:r>
              <a:rPr lang="en-US" altLang="zh-CN" dirty="0"/>
              <a:t>0.9</a:t>
            </a:r>
            <a:r>
              <a:rPr lang="zh-CN" altLang="en-US" dirty="0"/>
              <a:t>乘以</a:t>
            </a:r>
            <a:r>
              <a:rPr lang="en-US" altLang="zh-CN" dirty="0"/>
              <a:t>19.8</a:t>
            </a:r>
            <a:r>
              <a:rPr lang="zh-CN" altLang="en-US" dirty="0"/>
              <a:t>，等于</a:t>
            </a:r>
            <a:r>
              <a:rPr lang="en-US" altLang="zh-CN" dirty="0"/>
              <a:t>17.8</a:t>
            </a:r>
            <a:r>
              <a:rPr lang="zh-CN" altLang="en-US" dirty="0"/>
              <a:t>。因此，在此状态下，存在两个不同的最佳操作。最优策略可以任意选择。作为最后一个示例，让我们看一下状态</a:t>
            </a:r>
            <a:r>
              <a:rPr lang="en-US" altLang="zh-CN" dirty="0"/>
              <a:t>A</a:t>
            </a:r>
            <a:r>
              <a:rPr lang="zh-CN" altLang="en-US" dirty="0"/>
              <a:t>本身。请记住，无论我们在状态</a:t>
            </a:r>
            <a:r>
              <a:rPr lang="en-US" altLang="zh-CN" dirty="0"/>
              <a:t>A</a:t>
            </a:r>
            <a:r>
              <a:rPr lang="zh-CN" altLang="en-US" dirty="0"/>
              <a:t>中采取什么行动，我们都会以</a:t>
            </a:r>
            <a:r>
              <a:rPr lang="en-US" altLang="zh-CN" dirty="0"/>
              <a:t>+10</a:t>
            </a:r>
            <a:r>
              <a:rPr lang="zh-CN" altLang="en-US" dirty="0"/>
              <a:t>的奖励过渡到质数。这意味着</a:t>
            </a:r>
            <a:r>
              <a:rPr lang="en-US" altLang="zh-CN" dirty="0"/>
              <a:t>A2</a:t>
            </a:r>
            <a:r>
              <a:rPr lang="zh-CN" altLang="en-US" dirty="0"/>
              <a:t>是最佳动作。实际上，如果多个动作并列，则最大化最佳动作可能不止一个。如果有多个最大化动作，我们可以定义一个随机最优策略，以一定概率在每个最优策略之间进行选择。让我们看一下如何在此处找到网格世界示例的最佳策略。我们将使用右侧的网格填充每种状态的最佳动作选择。首先，考虑此处突出显示的状态。向前看一步，会考虑每个动作以及可能的下一个状态和回报。在这种情况下，这特别简单，因为每个动作都会确定性地将我们引向特定的下一个状态和奖励。向上动作在这里导致，没有给出任何奖励，下一个状态值为</a:t>
            </a:r>
            <a:r>
              <a:rPr lang="en-US" altLang="zh-CN" dirty="0"/>
              <a:t>17.5</a:t>
            </a:r>
            <a:r>
              <a:rPr lang="zh-CN" altLang="en-US" dirty="0"/>
              <a:t>。奖励和折扣后的下一个状态值的总和是</a:t>
            </a:r>
            <a:r>
              <a:rPr lang="en-US" altLang="zh-CN" dirty="0"/>
              <a:t>14.0</a:t>
            </a:r>
            <a:r>
              <a:rPr lang="zh-CN" altLang="en-US" dirty="0"/>
              <a:t>。正确的动作会碰到墙，给予</a:t>
            </a:r>
            <a:r>
              <a:rPr lang="en-US" altLang="zh-CN" dirty="0"/>
              <a:t>-1</a:t>
            </a:r>
            <a:r>
              <a:rPr lang="zh-CN" altLang="en-US" dirty="0"/>
              <a:t>奖励，并使座席保持相同的状态，其值为</a:t>
            </a:r>
            <a:r>
              <a:rPr lang="en-US" altLang="zh-CN" dirty="0"/>
              <a:t>16.0</a:t>
            </a:r>
            <a:r>
              <a:rPr lang="zh-CN" altLang="en-US" dirty="0"/>
              <a:t>。奖励和折扣后的下一个状态值的总和为</a:t>
            </a:r>
            <a:r>
              <a:rPr lang="en-US" altLang="zh-CN" dirty="0"/>
              <a:t>13.4</a:t>
            </a:r>
            <a:r>
              <a:rPr lang="zh-CN" altLang="en-US" dirty="0"/>
              <a:t>。向下动作在这里导致，没有给出任何奖励，但是下一个状态值为</a:t>
            </a:r>
            <a:r>
              <a:rPr lang="en-US" altLang="zh-CN" dirty="0"/>
              <a:t>14.4</a:t>
            </a:r>
            <a:r>
              <a:rPr lang="zh-CN" altLang="en-US" dirty="0"/>
              <a:t>。贴现后，得到</a:t>
            </a:r>
            <a:r>
              <a:rPr lang="en-US" altLang="zh-CN" dirty="0"/>
              <a:t>13</a:t>
            </a:r>
            <a:r>
              <a:rPr lang="zh-CN" altLang="en-US" dirty="0"/>
              <a:t>。最后，左动作在这里领先。同样，没有给出任何奖励，而是下一个状态值</a:t>
            </a:r>
            <a:r>
              <a:rPr lang="en-US" altLang="zh-CN" dirty="0"/>
              <a:t>17.8</a:t>
            </a:r>
            <a:r>
              <a:rPr lang="zh-CN" altLang="en-US" dirty="0"/>
              <a:t>。伽玛折扣使我们得到</a:t>
            </a:r>
            <a:r>
              <a:rPr lang="en-US" altLang="zh-CN" dirty="0"/>
              <a:t>16</a:t>
            </a:r>
            <a:r>
              <a:rPr lang="zh-CN" altLang="en-US" dirty="0"/>
              <a:t>。在所有这些选择中，最高价值动作留在</a:t>
            </a:r>
            <a:r>
              <a:rPr lang="en-US" altLang="zh-CN" dirty="0"/>
              <a:t>16</a:t>
            </a:r>
            <a:r>
              <a:rPr lang="zh-CN" altLang="en-US" dirty="0"/>
              <a:t>。因此，在此状态下，左边是最佳动作，必须由任何最佳策略选择。顺便说一句，我们还验证了</a:t>
            </a:r>
            <a:r>
              <a:rPr lang="en-US" altLang="zh-CN" dirty="0"/>
              <a:t>v star</a:t>
            </a:r>
            <a:r>
              <a:rPr lang="zh-CN" altLang="en-US" dirty="0"/>
              <a:t>，它是此状态下</a:t>
            </a:r>
            <a:r>
              <a:rPr lang="en-US" altLang="zh-CN" dirty="0"/>
              <a:t>Bellman</a:t>
            </a:r>
            <a:r>
              <a:rPr lang="zh-CN" altLang="en-US" dirty="0"/>
              <a:t>最优性方程的基础。对于最大化左动作，值方程的右侧为</a:t>
            </a:r>
            <a:r>
              <a:rPr lang="en-US" altLang="zh-CN" dirty="0"/>
              <a:t>16</a:t>
            </a:r>
            <a:r>
              <a:rPr lang="zh-CN" altLang="en-US" dirty="0"/>
              <a:t>，这对于状态本身确实等于</a:t>
            </a:r>
            <a:r>
              <a:rPr lang="en-US" altLang="zh-CN" dirty="0"/>
              <a:t>v star</a:t>
            </a:r>
            <a:r>
              <a:rPr lang="zh-CN" altLang="en-US" dirty="0"/>
              <a:t>。让我们看另一个例子。在这种状态下，向上和向左两个不同的动作各自给出的最佳值是</a:t>
            </a:r>
            <a:r>
              <a:rPr lang="en-US" altLang="zh-CN" dirty="0"/>
              <a:t>0.9</a:t>
            </a:r>
            <a:r>
              <a:rPr lang="zh-CN" altLang="en-US" dirty="0"/>
              <a:t>乘以</a:t>
            </a:r>
            <a:r>
              <a:rPr lang="en-US" altLang="zh-CN" dirty="0"/>
              <a:t>19.8</a:t>
            </a:r>
            <a:r>
              <a:rPr lang="zh-CN" altLang="en-US" dirty="0"/>
              <a:t>，等于</a:t>
            </a:r>
            <a:r>
              <a:rPr lang="en-US" altLang="zh-CN" dirty="0"/>
              <a:t>17.8</a:t>
            </a:r>
            <a:r>
              <a:rPr lang="zh-CN" altLang="en-US" dirty="0"/>
              <a:t>。因此，在此状态下，存在两个不同的最佳操作。最优策略可以任意选择。作为最后一个示例，让我们看一下状态</a:t>
            </a:r>
            <a:r>
              <a:rPr lang="en-US" altLang="zh-CN" dirty="0"/>
              <a:t>A</a:t>
            </a:r>
            <a:r>
              <a:rPr lang="zh-CN" altLang="en-US" dirty="0"/>
              <a:t>本身。请记住，无论我们在状态</a:t>
            </a:r>
            <a:r>
              <a:rPr lang="en-US" altLang="zh-CN" dirty="0"/>
              <a:t>A</a:t>
            </a:r>
            <a:r>
              <a:rPr lang="zh-CN" altLang="en-US" dirty="0"/>
              <a:t>中采取什么行动，我们都会以</a:t>
            </a:r>
            <a:r>
              <a:rPr lang="en-US" altLang="zh-CN" dirty="0"/>
              <a:t>+10</a:t>
            </a:r>
            <a:r>
              <a:rPr lang="zh-CN" altLang="en-US" dirty="0"/>
              <a:t>的奖励过渡到质数。这意味着在状态</a:t>
            </a:r>
            <a:r>
              <a:rPr lang="en-US" altLang="zh-CN" dirty="0"/>
              <a:t>A</a:t>
            </a:r>
            <a:r>
              <a:rPr lang="zh-CN" altLang="en-US" dirty="0"/>
              <a:t>中，每个动作都是最佳的，因为过渡是等效的。状态</a:t>
            </a:r>
            <a:r>
              <a:rPr lang="en-US" altLang="zh-CN" dirty="0"/>
              <a:t>A</a:t>
            </a:r>
            <a:r>
              <a:rPr lang="zh-CN" altLang="en-US" dirty="0"/>
              <a:t>的</a:t>
            </a:r>
            <a:r>
              <a:rPr lang="en-US" altLang="zh-CN" dirty="0"/>
              <a:t>v</a:t>
            </a:r>
            <a:r>
              <a:rPr lang="zh-CN" altLang="en-US" dirty="0"/>
              <a:t>星是</a:t>
            </a:r>
            <a:r>
              <a:rPr lang="en-US" altLang="zh-CN" dirty="0"/>
              <a:t>A</a:t>
            </a:r>
            <a:r>
              <a:rPr lang="zh-CN" altLang="en-US" dirty="0"/>
              <a:t>素数的</a:t>
            </a:r>
            <a:r>
              <a:rPr lang="en-US" altLang="zh-CN" dirty="0"/>
              <a:t>10</a:t>
            </a:r>
            <a:r>
              <a:rPr lang="zh-CN" altLang="en-US" dirty="0"/>
              <a:t>加伽马乘以</a:t>
            </a:r>
            <a:r>
              <a:rPr lang="en-US" altLang="zh-CN" dirty="0"/>
              <a:t>v</a:t>
            </a:r>
            <a:r>
              <a:rPr lang="zh-CN" altLang="en-US" dirty="0"/>
              <a:t>星。 </a:t>
            </a:r>
            <a:r>
              <a:rPr lang="en-US" altLang="zh-CN" dirty="0"/>
              <a:t>10 + 0.9</a:t>
            </a:r>
            <a:r>
              <a:rPr lang="zh-CN" altLang="en-US" dirty="0"/>
              <a:t>乘以</a:t>
            </a:r>
            <a:r>
              <a:rPr lang="en-US" altLang="zh-CN" dirty="0"/>
              <a:t>16 = 24.4</a:t>
            </a:r>
            <a:r>
              <a:rPr lang="zh-CN" altLang="en-US" dirty="0"/>
              <a:t>，这确实是</a:t>
            </a:r>
            <a:r>
              <a:rPr lang="en-US" altLang="zh-CN" dirty="0"/>
              <a:t>v star</a:t>
            </a:r>
            <a:r>
              <a:rPr lang="zh-CN" altLang="en-US" dirty="0"/>
              <a:t>的记录值。希望现在，很清楚我们如何为每个州做到这一点以找到最佳政策。为了节省我们一些时间，让我们填写其余内容。我们看到，最优策略本质上是朝着状态</a:t>
            </a:r>
            <a:r>
              <a:rPr lang="en-US" altLang="zh-CN" dirty="0"/>
              <a:t>A</a:t>
            </a:r>
            <a:r>
              <a:rPr lang="zh-CN" altLang="en-US" dirty="0"/>
              <a:t>前进，以尽快获得</a:t>
            </a:r>
            <a:r>
              <a:rPr lang="en-US" altLang="zh-CN" dirty="0"/>
              <a:t>+10</a:t>
            </a:r>
            <a:r>
              <a:rPr lang="zh-CN" altLang="en-US" dirty="0"/>
              <a:t>奖励。 </a:t>
            </a:r>
          </a:p>
        </p:txBody>
      </p:sp>
      <p:sp>
        <p:nvSpPr>
          <p:cNvPr id="4" name="灯片编号占位符 3"/>
          <p:cNvSpPr>
            <a:spLocks noGrp="1"/>
          </p:cNvSpPr>
          <p:nvPr>
            <p:ph type="sldNum" sz="quarter" idx="5"/>
          </p:nvPr>
        </p:nvSpPr>
        <p:spPr/>
        <p:txBody>
          <a:bodyPr/>
          <a:lstStyle/>
          <a:p>
            <a:fld id="{2263A04B-7322-49A4-BF02-FC1A81E6BC64}" type="slidenum">
              <a:rPr lang="zh-CN" altLang="en-US" smtClean="0"/>
              <a:t>5</a:t>
            </a:fld>
            <a:endParaRPr lang="zh-CN" altLang="en-US"/>
          </a:p>
        </p:txBody>
      </p:sp>
    </p:spTree>
    <p:extLst>
      <p:ext uri="{BB962C8B-B14F-4D97-AF65-F5344CB8AC3E}">
        <p14:creationId xmlns:p14="http://schemas.microsoft.com/office/powerpoint/2010/main" val="254577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在这个网格世界中，从</a:t>
            </a:r>
            <a:r>
              <a:rPr lang="en-US" altLang="zh-CN" dirty="0"/>
              <a:t>v star</a:t>
            </a:r>
            <a:r>
              <a:rPr lang="zh-CN" altLang="en-US" dirty="0"/>
              <a:t>制定最佳策略特别简单。每个动作都会确定性地将我们引向特定的下一个状态和奖励。因此，我们只需要评估每个动作一个过渡。请记住，动力学函数</a:t>
            </a:r>
            <a:r>
              <a:rPr lang="en-US" altLang="zh-CN" dirty="0"/>
              <a:t>p</a:t>
            </a:r>
            <a:r>
              <a:rPr lang="zh-CN" altLang="en-US" dirty="0"/>
              <a:t>通常是随机的，因此它可能并不总是那么简单。但是，只要我们可以访问</a:t>
            </a:r>
            <a:r>
              <a:rPr lang="en-US" altLang="zh-CN" dirty="0"/>
              <a:t>p</a:t>
            </a:r>
            <a:r>
              <a:rPr lang="zh-CN" altLang="en-US" dirty="0"/>
              <a:t>，就始终可以通过为每个动作计算</a:t>
            </a:r>
            <a:r>
              <a:rPr lang="en-US" altLang="zh-CN" dirty="0"/>
              <a:t>Bellman</a:t>
            </a:r>
            <a:r>
              <a:rPr lang="zh-CN" altLang="en-US" dirty="0"/>
              <a:t>最优方程的右侧并找到最大值来从</a:t>
            </a:r>
            <a:r>
              <a:rPr lang="en-US" altLang="zh-CN" dirty="0"/>
              <a:t>v star</a:t>
            </a:r>
            <a:r>
              <a:rPr lang="zh-CN" altLang="en-US" dirty="0"/>
              <a:t>找到最佳动作。相反，如果我们可以使用</a:t>
            </a:r>
            <a:r>
              <a:rPr lang="en-US" altLang="zh-CN" dirty="0"/>
              <a:t>q</a:t>
            </a:r>
            <a:r>
              <a:rPr lang="zh-CN" altLang="en-US" dirty="0"/>
              <a:t>星，则可以更轻松地提出最佳策略。在这种情况下，我们根本不需要向前迈出一步。我们只需选择任何动作</a:t>
            </a:r>
            <a:r>
              <a:rPr lang="en-US" altLang="zh-CN" dirty="0"/>
              <a:t>a</a:t>
            </a:r>
            <a:r>
              <a:rPr lang="zh-CN" altLang="en-US" dirty="0"/>
              <a:t>，即可最大化</a:t>
            </a:r>
            <a:r>
              <a:rPr lang="en-US" altLang="zh-CN" dirty="0"/>
              <a:t>s</a:t>
            </a:r>
            <a:r>
              <a:rPr lang="zh-CN" altLang="en-US" dirty="0"/>
              <a:t>和</a:t>
            </a:r>
            <a:r>
              <a:rPr lang="en-US" altLang="zh-CN" dirty="0"/>
              <a:t>a</a:t>
            </a:r>
            <a:r>
              <a:rPr lang="zh-CN" altLang="en-US" dirty="0"/>
              <a:t>的</a:t>
            </a:r>
            <a:r>
              <a:rPr lang="en-US" altLang="zh-CN" dirty="0"/>
              <a:t>q</a:t>
            </a:r>
            <a:r>
              <a:rPr lang="zh-CN" altLang="en-US" dirty="0"/>
              <a:t>星。动作值函数会为每个动作缓存一步一步的结果。从这个意义上讲，找到最佳行动值函数的问题与找到最佳策略的目标相对应。 </a:t>
            </a:r>
          </a:p>
        </p:txBody>
      </p:sp>
      <p:sp>
        <p:nvSpPr>
          <p:cNvPr id="4" name="灯片编号占位符 3"/>
          <p:cNvSpPr>
            <a:spLocks noGrp="1"/>
          </p:cNvSpPr>
          <p:nvPr>
            <p:ph type="sldNum" sz="quarter" idx="5"/>
          </p:nvPr>
        </p:nvSpPr>
        <p:spPr/>
        <p:txBody>
          <a:bodyPr/>
          <a:lstStyle/>
          <a:p>
            <a:fld id="{2263A04B-7322-49A4-BF02-FC1A81E6BC64}" type="slidenum">
              <a:rPr lang="zh-CN" altLang="en-US" smtClean="0"/>
              <a:t>6</a:t>
            </a:fld>
            <a:endParaRPr lang="zh-CN" altLang="en-US"/>
          </a:p>
        </p:txBody>
      </p:sp>
    </p:spTree>
    <p:extLst>
      <p:ext uri="{BB962C8B-B14F-4D97-AF65-F5344CB8AC3E}">
        <p14:creationId xmlns:p14="http://schemas.microsoft.com/office/powerpoint/2010/main" val="2865045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总结：找到最优的值函数是最优策略的关键。其中最优动作值函数更容易解出最优策略。 </a:t>
                </a:r>
                <a:r>
                  <a:rPr lang="en-US" altLang="zh-CN" dirty="0"/>
                  <a:t>[</a:t>
                </a:r>
                <a:r>
                  <a:rPr lang="zh-CN" altLang="en-US" dirty="0"/>
                  <a:t>声音</a:t>
                </a:r>
                <a:r>
                  <a:rPr lang="en-US" altLang="zh-CN" dirty="0"/>
                  <a:t>]</a:t>
                </a:r>
                <a:r>
                  <a:rPr lang="zh-CN" altLang="en-US" dirty="0"/>
                  <a:t>最优值函数和最优策略之间的这种对应关系将帮助我们推导许多强化学习算法，我们将在本专业的后面对此进行探讨。</a:t>
                </a:r>
              </a:p>
            </p:txBody>
          </p:sp>
        </mc:Choice>
        <mc:Fallback xmlns="">
          <p:sp>
            <p:nvSpPr>
              <p:cNvPr id="3" name="备注占位符 2"/>
              <p:cNvSpPr>
                <a:spLocks noGrp="1"/>
              </p:cNvSpPr>
              <p:nvPr>
                <p:ph type="body" idx="1"/>
              </p:nvPr>
            </p:nvSpPr>
            <p:spPr/>
            <p:txBody>
              <a:bodyPr/>
              <a:lstStyle/>
              <a:p>
                <a:r>
                  <a:rPr lang="zh-CN" altLang="en-US" dirty="0"/>
                  <a:t>本节就到这里。我们学习的两个最重要的内容是：状态值函数</a:t>
                </a:r>
                <a:r>
                  <a:rPr lang="zh-CN" altLang="en-US" b="1" i="0">
                    <a:latin typeface="Cambria Math" panose="02040503050406030204" pitchFamily="18" charset="0"/>
                  </a:rPr>
                  <a:t>𝒗</a:t>
                </a:r>
                <a:r>
                  <a:rPr lang="en-US" altLang="zh-CN" b="1" i="0">
                    <a:latin typeface="Cambria Math" panose="02040503050406030204" pitchFamily="18" charset="0"/>
                  </a:rPr>
                  <a:t>_</a:t>
                </a:r>
                <a:r>
                  <a:rPr lang="zh-CN" altLang="en-US" b="1" i="0">
                    <a:solidFill>
                      <a:srgbClr val="00B0F0"/>
                    </a:solidFill>
                    <a:latin typeface="Cambria Math" panose="02040503050406030204" pitchFamily="18" charset="0"/>
                  </a:rPr>
                  <a:t>𝝅 (</a:t>
                </a:r>
                <a:r>
                  <a:rPr lang="zh-CN" altLang="en-US" b="1" i="0">
                    <a:solidFill>
                      <a:srgbClr val="FF0000"/>
                    </a:solidFill>
                    <a:latin typeface="Cambria Math" panose="02040503050406030204" pitchFamily="18" charset="0"/>
                  </a:rPr>
                  <a:t>𝒔)</a:t>
                </a:r>
                <a:r>
                  <a:rPr lang="zh-CN" altLang="en-US" b="1" dirty="0"/>
                  <a:t>的贝尔曼最优方程</a:t>
                </a:r>
                <a:endParaRPr lang="en-US" altLang="zh-CN" b="1" dirty="0"/>
              </a:p>
              <a:p>
                <a:endParaRPr lang="en-US" altLang="zh-CN" dirty="0"/>
              </a:p>
              <a:p>
                <a:r>
                  <a:rPr lang="zh-CN" altLang="en-US" dirty="0"/>
                  <a:t>动作值函数</a:t>
                </a:r>
                <a:r>
                  <a:rPr lang="en-US" altLang="zh-CN" b="1" i="0">
                    <a:latin typeface="Cambria Math" panose="02040503050406030204" pitchFamily="18" charset="0"/>
                  </a:rPr>
                  <a:t>𝒒_</a:t>
                </a:r>
                <a:r>
                  <a:rPr lang="zh-CN" altLang="en-US" b="1" i="0">
                    <a:solidFill>
                      <a:srgbClr val="00B0F0"/>
                    </a:solidFill>
                    <a:latin typeface="Cambria Math" panose="02040503050406030204" pitchFamily="18" charset="0"/>
                  </a:rPr>
                  <a:t>𝝅 </a:t>
                </a:r>
                <a:r>
                  <a:rPr lang="zh-CN" altLang="en-US" b="1" i="0">
                    <a:latin typeface="Cambria Math" panose="02040503050406030204" pitchFamily="18" charset="0"/>
                  </a:rPr>
                  <a:t>(</a:t>
                </a:r>
                <a:r>
                  <a:rPr lang="en-US" altLang="zh-CN" b="1" i="0">
                    <a:solidFill>
                      <a:srgbClr val="FF0000"/>
                    </a:solidFill>
                    <a:latin typeface="Cambria Math" panose="02040503050406030204" pitchFamily="18" charset="0"/>
                  </a:rPr>
                  <a:t>𝒔,𝒂</a:t>
                </a:r>
                <a:r>
                  <a:rPr lang="zh-CN" altLang="en-US" b="1" i="0">
                    <a:latin typeface="Cambria Math" panose="02040503050406030204" pitchFamily="18" charset="0"/>
                  </a:rPr>
                  <a:t>)</a:t>
                </a:r>
                <a:r>
                  <a:rPr lang="zh-CN" altLang="en-US" b="1" dirty="0"/>
                  <a:t>的贝尔曼最优方程，我们并了解了二者之间的关系。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mc:Fallback>
      </mc:AlternateContent>
      <p:sp>
        <p:nvSpPr>
          <p:cNvPr id="4" name="灯片编号占位符 3"/>
          <p:cNvSpPr>
            <a:spLocks noGrp="1"/>
          </p:cNvSpPr>
          <p:nvPr>
            <p:ph type="sldNum" sz="quarter" idx="5"/>
          </p:nvPr>
        </p:nvSpPr>
        <p:spPr/>
        <p:txBody>
          <a:bodyPr/>
          <a:lstStyle/>
          <a:p>
            <a:fld id="{2263A04B-7322-49A4-BF02-FC1A81E6BC64}" type="slidenum">
              <a:rPr lang="zh-CN" altLang="en-US" smtClean="0"/>
              <a:t>7</a:t>
            </a:fld>
            <a:endParaRPr lang="zh-CN" altLang="en-US"/>
          </a:p>
        </p:txBody>
      </p:sp>
    </p:spTree>
    <p:extLst>
      <p:ext uri="{BB962C8B-B14F-4D97-AF65-F5344CB8AC3E}">
        <p14:creationId xmlns:p14="http://schemas.microsoft.com/office/powerpoint/2010/main" val="782274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6A0FA-6148-4117-B975-6A1E65C2CCB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0E48F53-CC5E-4F78-B28E-AF43CDA2DB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647F75B-7805-4033-893C-64FD839C8834}"/>
              </a:ext>
            </a:extLst>
          </p:cNvPr>
          <p:cNvSpPr>
            <a:spLocks noGrp="1"/>
          </p:cNvSpPr>
          <p:nvPr>
            <p:ph type="dt" sz="half" idx="10"/>
          </p:nvPr>
        </p:nvSpPr>
        <p:spPr/>
        <p:txBody>
          <a:bodyPr/>
          <a:lstStyle/>
          <a:p>
            <a:fld id="{B4287DEC-C99D-41E8-8C68-24D5A3135997}" type="datetimeFigureOut">
              <a:rPr lang="zh-CN" altLang="en-US" smtClean="0"/>
              <a:t>2020/4/29</a:t>
            </a:fld>
            <a:endParaRPr lang="zh-CN" altLang="en-US"/>
          </a:p>
        </p:txBody>
      </p:sp>
      <p:sp>
        <p:nvSpPr>
          <p:cNvPr id="5" name="页脚占位符 4">
            <a:extLst>
              <a:ext uri="{FF2B5EF4-FFF2-40B4-BE49-F238E27FC236}">
                <a16:creationId xmlns:a16="http://schemas.microsoft.com/office/drawing/2014/main" id="{07C4CFD6-8A15-4DA8-B6C1-8B25B5D2F2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64E535-D781-4C7F-B188-1B7882DD8812}"/>
              </a:ext>
            </a:extLst>
          </p:cNvPr>
          <p:cNvSpPr>
            <a:spLocks noGrp="1"/>
          </p:cNvSpPr>
          <p:nvPr>
            <p:ph type="sldNum" sz="quarter" idx="12"/>
          </p:nvPr>
        </p:nvSpPr>
        <p:spPr/>
        <p:txBody>
          <a:bodyPr/>
          <a:lstStyle/>
          <a:p>
            <a:fld id="{F59F49DE-473E-4454-8D92-6877844E2188}" type="slidenum">
              <a:rPr lang="zh-CN" altLang="en-US" smtClean="0"/>
              <a:t>‹#›</a:t>
            </a:fld>
            <a:endParaRPr lang="zh-CN" altLang="en-US"/>
          </a:p>
        </p:txBody>
      </p:sp>
    </p:spTree>
    <p:extLst>
      <p:ext uri="{BB962C8B-B14F-4D97-AF65-F5344CB8AC3E}">
        <p14:creationId xmlns:p14="http://schemas.microsoft.com/office/powerpoint/2010/main" val="2237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D8576-8DEF-4092-96C3-78F877CDD8B6}"/>
              </a:ext>
            </a:extLst>
          </p:cNvPr>
          <p:cNvSpPr>
            <a:spLocks noGrp="1"/>
          </p:cNvSpPr>
          <p:nvPr>
            <p:ph type="title"/>
          </p:nvPr>
        </p:nvSpPr>
        <p:spPr/>
        <p:txBody>
          <a:bodyPr/>
          <a:lstStyle>
            <a:lvl1pPr>
              <a:defRPr>
                <a:latin typeface=" 楷体"/>
                <a:ea typeface="楷体" panose="02010609060101010101" pitchFamily="49"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957941AC-6D72-4F50-B4BE-8BE255357F38}"/>
              </a:ext>
            </a:extLst>
          </p:cNvPr>
          <p:cNvSpPr>
            <a:spLocks noGrp="1"/>
          </p:cNvSpPr>
          <p:nvPr>
            <p:ph idx="1"/>
          </p:nvPr>
        </p:nvSpPr>
        <p:spPr/>
        <p:txBody>
          <a:bodyPr/>
          <a:lstStyle>
            <a:lvl1pPr>
              <a:defRPr>
                <a:latin typeface=" 楷体"/>
                <a:ea typeface="楷体" panose="02010609060101010101" pitchFamily="49" charset="-122"/>
              </a:defRPr>
            </a:lvl1pPr>
            <a:lvl2pPr>
              <a:defRPr>
                <a:latin typeface=" 楷体"/>
                <a:ea typeface="楷体" panose="02010609060101010101" pitchFamily="49" charset="-122"/>
              </a:defRPr>
            </a:lvl2pPr>
            <a:lvl3pPr>
              <a:defRPr>
                <a:latin typeface=" 楷体"/>
                <a:ea typeface="楷体" panose="02010609060101010101" pitchFamily="49" charset="-122"/>
              </a:defRPr>
            </a:lvl3pPr>
            <a:lvl4pPr>
              <a:defRPr>
                <a:latin typeface=" 楷体"/>
                <a:ea typeface="楷体" panose="02010609060101010101" pitchFamily="49" charset="-122"/>
              </a:defRPr>
            </a:lvl4pPr>
            <a:lvl5pPr>
              <a:defRPr>
                <a:latin typeface=" 楷体"/>
                <a:ea typeface="楷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9D85F0-F691-4C6F-9A02-827197004AC3}"/>
              </a:ext>
            </a:extLst>
          </p:cNvPr>
          <p:cNvSpPr>
            <a:spLocks noGrp="1"/>
          </p:cNvSpPr>
          <p:nvPr>
            <p:ph type="dt" sz="half" idx="10"/>
          </p:nvPr>
        </p:nvSpPr>
        <p:spPr/>
        <p:txBody>
          <a:bodyPr/>
          <a:lstStyle>
            <a:lvl1pPr>
              <a:defRPr>
                <a:latin typeface=" 楷体"/>
                <a:ea typeface="楷体" panose="02010609060101010101" pitchFamily="49" charset="-122"/>
              </a:defRPr>
            </a:lvl1pPr>
          </a:lstStyle>
          <a:p>
            <a:fld id="{B4287DEC-C99D-41E8-8C68-24D5A3135997}" type="datetimeFigureOut">
              <a:rPr lang="zh-CN" altLang="en-US" smtClean="0"/>
              <a:pPr/>
              <a:t>2020/4/29</a:t>
            </a:fld>
            <a:endParaRPr lang="zh-CN" altLang="en-US"/>
          </a:p>
        </p:txBody>
      </p:sp>
      <p:sp>
        <p:nvSpPr>
          <p:cNvPr id="5" name="页脚占位符 4">
            <a:extLst>
              <a:ext uri="{FF2B5EF4-FFF2-40B4-BE49-F238E27FC236}">
                <a16:creationId xmlns:a16="http://schemas.microsoft.com/office/drawing/2014/main" id="{A3EE906D-D2B7-4ACA-A277-41897A1F2425}"/>
              </a:ext>
            </a:extLst>
          </p:cNvPr>
          <p:cNvSpPr>
            <a:spLocks noGrp="1"/>
          </p:cNvSpPr>
          <p:nvPr>
            <p:ph type="ftr" sz="quarter" idx="11"/>
          </p:nvPr>
        </p:nvSpPr>
        <p:spPr/>
        <p:txBody>
          <a:bodyPr/>
          <a:lstStyle>
            <a:lvl1pPr>
              <a:defRPr>
                <a:latin typeface=" 楷体"/>
                <a:ea typeface="楷体" panose="02010609060101010101" pitchFamily="49" charset="-122"/>
              </a:defRPr>
            </a:lvl1pPr>
          </a:lstStyle>
          <a:p>
            <a:endParaRPr lang="zh-CN" altLang="en-US"/>
          </a:p>
        </p:txBody>
      </p:sp>
      <p:sp>
        <p:nvSpPr>
          <p:cNvPr id="6" name="灯片编号占位符 5">
            <a:extLst>
              <a:ext uri="{FF2B5EF4-FFF2-40B4-BE49-F238E27FC236}">
                <a16:creationId xmlns:a16="http://schemas.microsoft.com/office/drawing/2014/main" id="{94334866-E51C-43F6-B822-E08A68BB5C69}"/>
              </a:ext>
            </a:extLst>
          </p:cNvPr>
          <p:cNvSpPr>
            <a:spLocks noGrp="1"/>
          </p:cNvSpPr>
          <p:nvPr>
            <p:ph type="sldNum" sz="quarter" idx="12"/>
          </p:nvPr>
        </p:nvSpPr>
        <p:spPr/>
        <p:txBody>
          <a:bodyPr/>
          <a:lstStyle>
            <a:lvl1pPr>
              <a:defRPr>
                <a:latin typeface=" 楷体"/>
                <a:ea typeface="楷体" panose="02010609060101010101" pitchFamily="49" charset="-122"/>
              </a:defRPr>
            </a:lvl1pPr>
          </a:lstStyle>
          <a:p>
            <a:fld id="{F59F49DE-473E-4454-8D92-6877844E2188}" type="slidenum">
              <a:rPr lang="zh-CN" altLang="en-US" smtClean="0"/>
              <a:pPr/>
              <a:t>‹#›</a:t>
            </a:fld>
            <a:endParaRPr lang="zh-CN" altLang="en-US"/>
          </a:p>
        </p:txBody>
      </p:sp>
    </p:spTree>
    <p:extLst>
      <p:ext uri="{BB962C8B-B14F-4D97-AF65-F5344CB8AC3E}">
        <p14:creationId xmlns:p14="http://schemas.microsoft.com/office/powerpoint/2010/main" val="6738578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0566166-CD34-443B-8783-3A7E6307A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D62ABE-879E-4576-A2A6-EEDDD938E8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F6A234-0B47-4B1E-B883-4DC8AD9A1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87DEC-C99D-41E8-8C68-24D5A3135997}" type="datetimeFigureOut">
              <a:rPr lang="zh-CN" altLang="en-US" smtClean="0"/>
              <a:t>2020/4/29</a:t>
            </a:fld>
            <a:endParaRPr lang="zh-CN" altLang="en-US"/>
          </a:p>
        </p:txBody>
      </p:sp>
      <p:sp>
        <p:nvSpPr>
          <p:cNvPr id="5" name="页脚占位符 4">
            <a:extLst>
              <a:ext uri="{FF2B5EF4-FFF2-40B4-BE49-F238E27FC236}">
                <a16:creationId xmlns:a16="http://schemas.microsoft.com/office/drawing/2014/main" id="{0D6E3E09-5CF0-49CD-91B2-EA3E256250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57F5D99-316F-482E-8AEA-00AE5208D6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F49DE-473E-4454-8D92-6877844E2188}" type="slidenum">
              <a:rPr lang="zh-CN" altLang="en-US" smtClean="0"/>
              <a:t>‹#›</a:t>
            </a:fld>
            <a:endParaRPr lang="zh-CN" altLang="en-US"/>
          </a:p>
        </p:txBody>
      </p:sp>
    </p:spTree>
    <p:extLst>
      <p:ext uri="{BB962C8B-B14F-4D97-AF65-F5344CB8AC3E}">
        <p14:creationId xmlns:p14="http://schemas.microsoft.com/office/powerpoint/2010/main" val="2245190315"/>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8.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7" Type="http://schemas.openxmlformats.org/officeDocument/2006/relationships/image" Target="../media/image10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0.png"/><Relationship Id="rId10" Type="http://schemas.openxmlformats.org/officeDocument/2006/relationships/image" Target="../media/image12.png"/><Relationship Id="rId4" Type="http://schemas.openxmlformats.org/officeDocument/2006/relationships/image" Target="../media/image70.png"/><Relationship Id="rId9" Type="http://schemas.openxmlformats.org/officeDocument/2006/relationships/image" Target="../media/image110.png"/></Relationships>
</file>

<file path=ppt/slides/_rels/slide5.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3.jpeg"/><Relationship Id="rId18" Type="http://schemas.openxmlformats.org/officeDocument/2006/relationships/image" Target="../media/image28.jpeg"/><Relationship Id="rId3" Type="http://schemas.openxmlformats.org/officeDocument/2006/relationships/image" Target="../media/image13.png"/><Relationship Id="rId21" Type="http://schemas.openxmlformats.org/officeDocument/2006/relationships/image" Target="../media/image31.jpeg"/><Relationship Id="rId7" Type="http://schemas.openxmlformats.org/officeDocument/2006/relationships/image" Target="../media/image17.jpeg"/><Relationship Id="rId12" Type="http://schemas.openxmlformats.org/officeDocument/2006/relationships/image" Target="../media/image22.jpeg"/><Relationship Id="rId17" Type="http://schemas.openxmlformats.org/officeDocument/2006/relationships/image" Target="../media/image27.jpeg"/><Relationship Id="rId2" Type="http://schemas.openxmlformats.org/officeDocument/2006/relationships/notesSlide" Target="../notesSlides/notesSlide5.xml"/><Relationship Id="rId16" Type="http://schemas.openxmlformats.org/officeDocument/2006/relationships/image" Target="../media/image26.jpeg"/><Relationship Id="rId20"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jpeg"/><Relationship Id="rId5" Type="http://schemas.openxmlformats.org/officeDocument/2006/relationships/image" Target="../media/image15.png"/><Relationship Id="rId15" Type="http://schemas.openxmlformats.org/officeDocument/2006/relationships/image" Target="../media/image25.jpeg"/><Relationship Id="rId10" Type="http://schemas.openxmlformats.org/officeDocument/2006/relationships/image" Target="../media/image20.jpeg"/><Relationship Id="rId19" Type="http://schemas.openxmlformats.org/officeDocument/2006/relationships/image" Target="../media/image29.jpeg"/><Relationship Id="rId4" Type="http://schemas.openxmlformats.org/officeDocument/2006/relationships/image" Target="../media/image14.png"/><Relationship Id="rId9" Type="http://schemas.openxmlformats.org/officeDocument/2006/relationships/image" Target="../media/image19.jpeg"/><Relationship Id="rId14" Type="http://schemas.openxmlformats.org/officeDocument/2006/relationships/image" Target="../media/image24.jpeg"/><Relationship Id="rId22" Type="http://schemas.openxmlformats.org/officeDocument/2006/relationships/image" Target="../media/image3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15442-6150-4A2F-AA9C-AE6B2DA10A70}"/>
              </a:ext>
            </a:extLst>
          </p:cNvPr>
          <p:cNvSpPr>
            <a:spLocks noGrp="1"/>
          </p:cNvSpPr>
          <p:nvPr>
            <p:ph type="ctrTitle"/>
          </p:nvPr>
        </p:nvSpPr>
        <p:spPr>
          <a:xfrm>
            <a:off x="1524000" y="1864553"/>
            <a:ext cx="9144000" cy="2387600"/>
          </a:xfrm>
        </p:spPr>
        <p:txBody>
          <a:bodyPr>
            <a:normAutofit fontScale="90000"/>
          </a:bodyPr>
          <a:lstStyle/>
          <a:p>
            <a:pPr>
              <a:lnSpc>
                <a:spcPct val="150000"/>
              </a:lnSpc>
            </a:pPr>
            <a:r>
              <a:rPr lang="zh-CN" altLang="en-US" dirty="0">
                <a:latin typeface="楷体" panose="02010609060101010101" pitchFamily="49" charset="-122"/>
                <a:ea typeface="楷体" panose="02010609060101010101" pitchFamily="49" charset="-122"/>
              </a:rPr>
              <a:t>强化学习基础</a:t>
            </a:r>
            <a:br>
              <a:rPr lang="en-US" altLang="zh-CN" dirty="0">
                <a:latin typeface="楷体" panose="02010609060101010101" pitchFamily="49" charset="-122"/>
                <a:ea typeface="楷体" panose="02010609060101010101" pitchFamily="49" charset="-122"/>
              </a:rPr>
            </a:br>
            <a:r>
              <a:rPr lang="en-US" altLang="zh-CN" dirty="0">
                <a:latin typeface="楷体" panose="02010609060101010101" pitchFamily="49" charset="-122"/>
                <a:ea typeface="楷体" panose="02010609060101010101" pitchFamily="49" charset="-122"/>
              </a:rPr>
              <a:t>3.</a:t>
            </a:r>
            <a:r>
              <a:rPr lang="zh-CN" altLang="en-US" dirty="0">
                <a:latin typeface="楷体" panose="02010609060101010101" pitchFamily="49" charset="-122"/>
                <a:ea typeface="楷体" panose="02010609060101010101" pitchFamily="49" charset="-122"/>
              </a:rPr>
              <a:t>马尔可夫决策过程</a:t>
            </a:r>
            <a:r>
              <a:rPr lang="en-US" altLang="zh-CN" dirty="0">
                <a:latin typeface="楷体" panose="02010609060101010101" pitchFamily="49" charset="-122"/>
                <a:ea typeface="楷体" panose="02010609060101010101" pitchFamily="49" charset="-122"/>
              </a:rPr>
              <a:t>(MDP)</a:t>
            </a:r>
            <a:br>
              <a:rPr lang="en-US" altLang="zh-CN" dirty="0">
                <a:latin typeface="楷体" panose="02010609060101010101" pitchFamily="49" charset="-122"/>
                <a:ea typeface="楷体" panose="02010609060101010101" pitchFamily="49" charset="-122"/>
              </a:rPr>
            </a:br>
            <a:r>
              <a:rPr lang="en-US" altLang="zh-CN" sz="5400" dirty="0">
                <a:solidFill>
                  <a:srgbClr val="00B0F0"/>
                </a:solidFill>
                <a:latin typeface="楷体" panose="02010609060101010101" pitchFamily="49" charset="-122"/>
                <a:ea typeface="楷体" panose="02010609060101010101" pitchFamily="49" charset="-122"/>
              </a:rPr>
              <a:t>3.8 </a:t>
            </a:r>
            <a:r>
              <a:rPr lang="zh-CN" altLang="en-US" sz="5400" dirty="0">
                <a:solidFill>
                  <a:srgbClr val="00B0F0"/>
                </a:solidFill>
                <a:latin typeface="楷体" panose="02010609060101010101" pitchFamily="49" charset="-122"/>
                <a:ea typeface="楷体" panose="02010609060101010101" pitchFamily="49" charset="-122"/>
              </a:rPr>
              <a:t>获取最优策略</a:t>
            </a:r>
            <a:endParaRPr lang="zh-CN" altLang="en-US" dirty="0">
              <a:solidFill>
                <a:srgbClr val="00B0F0"/>
              </a:solidFill>
              <a:latin typeface="楷体" panose="02010609060101010101" pitchFamily="49" charset="-122"/>
              <a:ea typeface="楷体" panose="02010609060101010101" pitchFamily="49" charset="-122"/>
            </a:endParaRPr>
          </a:p>
        </p:txBody>
      </p:sp>
      <p:sp>
        <p:nvSpPr>
          <p:cNvPr id="3" name="副标题 2">
            <a:extLst>
              <a:ext uri="{FF2B5EF4-FFF2-40B4-BE49-F238E27FC236}">
                <a16:creationId xmlns:a16="http://schemas.microsoft.com/office/drawing/2014/main" id="{9D152726-6704-4CE5-A36D-C471596E4EC6}"/>
              </a:ext>
            </a:extLst>
          </p:cNvPr>
          <p:cNvSpPr>
            <a:spLocks noGrp="1"/>
          </p:cNvSpPr>
          <p:nvPr>
            <p:ph type="subTitle" idx="1"/>
          </p:nvPr>
        </p:nvSpPr>
        <p:spPr>
          <a:xfrm>
            <a:off x="1524000" y="4657049"/>
            <a:ext cx="9144000" cy="1655762"/>
          </a:xfrm>
        </p:spPr>
        <p:txBody>
          <a:bodyPr/>
          <a:lstStyle/>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吴贺俊</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中山大学</a:t>
            </a:r>
          </a:p>
        </p:txBody>
      </p:sp>
    </p:spTree>
    <p:extLst>
      <p:ext uri="{BB962C8B-B14F-4D97-AF65-F5344CB8AC3E}">
        <p14:creationId xmlns:p14="http://schemas.microsoft.com/office/powerpoint/2010/main" val="77459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BCCAC-61BD-4AD6-A891-22491C87BCB8}"/>
              </a:ext>
            </a:extLst>
          </p:cNvPr>
          <p:cNvSpPr>
            <a:spLocks noGrp="1"/>
          </p:cNvSpPr>
          <p:nvPr>
            <p:ph type="title"/>
          </p:nvPr>
        </p:nvSpPr>
        <p:spPr/>
        <p:txBody>
          <a:bodyPr/>
          <a:lstStyle/>
          <a:p>
            <a:r>
              <a:rPr lang="zh-CN" altLang="en-US" dirty="0"/>
              <a:t>学习内容</a:t>
            </a:r>
          </a:p>
        </p:txBody>
      </p:sp>
      <p:sp>
        <p:nvSpPr>
          <p:cNvPr id="3" name="内容占位符 2">
            <a:extLst>
              <a:ext uri="{FF2B5EF4-FFF2-40B4-BE49-F238E27FC236}">
                <a16:creationId xmlns:a16="http://schemas.microsoft.com/office/drawing/2014/main" id="{A9B99C52-ED26-40F8-87AE-8C0C878129A7}"/>
              </a:ext>
            </a:extLst>
          </p:cNvPr>
          <p:cNvSpPr>
            <a:spLocks noGrp="1"/>
          </p:cNvSpPr>
          <p:nvPr>
            <p:ph idx="1"/>
          </p:nvPr>
        </p:nvSpPr>
        <p:spPr/>
        <p:txBody>
          <a:bodyPr/>
          <a:lstStyle/>
          <a:p>
            <a:r>
              <a:rPr lang="zh-CN" altLang="en-US" dirty="0"/>
              <a:t>掌握如何获取最优策略</a:t>
            </a:r>
            <a:endParaRPr lang="en-US" altLang="zh-CN" dirty="0"/>
          </a:p>
          <a:p>
            <a:endParaRPr lang="en-US" altLang="zh-CN" dirty="0"/>
          </a:p>
          <a:p>
            <a:r>
              <a:rPr lang="zh-CN" altLang="en-US" dirty="0"/>
              <a:t>理解最优值函数和最优策略的关系</a:t>
            </a:r>
            <a:endParaRPr lang="en-US" altLang="zh-CN" dirty="0"/>
          </a:p>
          <a:p>
            <a:endParaRPr lang="en-US" altLang="zh-CN" dirty="0"/>
          </a:p>
          <a:p>
            <a:r>
              <a:rPr lang="zh-CN" altLang="en-US" dirty="0"/>
              <a:t>学会为给定</a:t>
            </a:r>
            <a:r>
              <a:rPr lang="en-US" altLang="zh-CN" dirty="0"/>
              <a:t>MDP</a:t>
            </a:r>
            <a:r>
              <a:rPr lang="zh-CN" altLang="en-US" dirty="0"/>
              <a:t>验证其最优值函数</a:t>
            </a:r>
            <a:endParaRPr lang="en-US" altLang="zh-CN" dirty="0"/>
          </a:p>
          <a:p>
            <a:endParaRPr lang="en-US" altLang="zh-CN" dirty="0"/>
          </a:p>
          <a:p>
            <a:endParaRPr lang="en-US" altLang="zh-CN" dirty="0"/>
          </a:p>
          <a:p>
            <a:endParaRPr lang="zh-CN" altLang="en-US" dirty="0"/>
          </a:p>
          <a:p>
            <a:endParaRPr lang="en-US" altLang="zh-CN" dirty="0"/>
          </a:p>
        </p:txBody>
      </p:sp>
    </p:spTree>
    <p:extLst>
      <p:ext uri="{BB962C8B-B14F-4D97-AF65-F5344CB8AC3E}">
        <p14:creationId xmlns:p14="http://schemas.microsoft.com/office/powerpoint/2010/main" val="342293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47A8AA-A76D-49B0-AAA3-000FDED7C9BE}"/>
              </a:ext>
            </a:extLst>
          </p:cNvPr>
          <p:cNvSpPr>
            <a:spLocks noGrp="1"/>
          </p:cNvSpPr>
          <p:nvPr>
            <p:ph type="title"/>
          </p:nvPr>
        </p:nvSpPr>
        <p:spPr/>
        <p:txBody>
          <a:bodyPr/>
          <a:lstStyle/>
          <a:p>
            <a:r>
              <a:rPr lang="zh-CN" altLang="en-US" dirty="0"/>
              <a:t>确定最优值函数</a:t>
            </a: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0617558A-6A6F-4649-A3D8-7AFB69A4A28E}"/>
                  </a:ext>
                </a:extLst>
              </p:cNvPr>
              <p:cNvSpPr/>
              <p:nvPr/>
            </p:nvSpPr>
            <p:spPr>
              <a:xfrm>
                <a:off x="1336933" y="5236454"/>
                <a:ext cx="5081334" cy="10007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zh-CN" altLang="en-US" sz="2400" b="1" i="1" smtClean="0">
                              <a:solidFill>
                                <a:srgbClr val="FF0000"/>
                              </a:solidFill>
                              <a:latin typeface="Cambria Math" panose="02040503050406030204" pitchFamily="18" charset="0"/>
                            </a:rPr>
                          </m:ctrlPr>
                        </m:limLowPr>
                        <m:e>
                          <m:r>
                            <a:rPr lang="zh-CN" altLang="en-US" sz="2400" b="1">
                              <a:solidFill>
                                <a:srgbClr val="FF0000"/>
                              </a:solidFill>
                              <a:latin typeface="Cambria Math" panose="02040503050406030204" pitchFamily="18" charset="0"/>
                            </a:rPr>
                            <m:t>𝐦𝐚𝐱</m:t>
                          </m:r>
                        </m:e>
                        <m:lim>
                          <m:r>
                            <a:rPr lang="en-US" altLang="zh-CN" sz="2400" b="1" i="1" smtClean="0">
                              <a:solidFill>
                                <a:srgbClr val="FF0000"/>
                              </a:solidFill>
                              <a:latin typeface="Cambria Math" panose="02040503050406030204" pitchFamily="18" charset="0"/>
                            </a:rPr>
                            <m:t>𝒂</m:t>
                          </m:r>
                        </m:lim>
                      </m:limLow>
                      <m:nary>
                        <m:naryPr>
                          <m:chr m:val="∑"/>
                          <m:limLoc m:val="undOvr"/>
                          <m:grow m:val="on"/>
                          <m:supHide m:val="on"/>
                          <m:ctrlPr>
                            <a:rPr lang="zh-CN" altLang="en-US" sz="2400" b="1" i="1">
                              <a:latin typeface="Cambria Math" panose="02040503050406030204" pitchFamily="18" charset="0"/>
                            </a:rPr>
                          </m:ctrlPr>
                        </m:naryPr>
                        <m:sub>
                          <m:sSup>
                            <m:sSupPr>
                              <m:ctrlPr>
                                <a:rPr lang="zh-CN" altLang="en-US" sz="2400" b="1" i="1">
                                  <a:latin typeface="Cambria Math" panose="02040503050406030204" pitchFamily="18" charset="0"/>
                                </a:rPr>
                              </m:ctrlPr>
                            </m:sSupPr>
                            <m:e>
                              <m:r>
                                <a:rPr lang="zh-CN" altLang="en-US" sz="2400" b="1" i="1">
                                  <a:latin typeface="Cambria Math" panose="02040503050406030204" pitchFamily="18" charset="0"/>
                                </a:rPr>
                                <m:t>𝒔</m:t>
                              </m:r>
                            </m:e>
                            <m:sup>
                              <m:r>
                                <a:rPr lang="zh-CN" altLang="en-US" sz="2400" b="1">
                                  <a:latin typeface="Cambria Math" panose="02040503050406030204" pitchFamily="18" charset="0"/>
                                </a:rPr>
                                <m:t>′</m:t>
                              </m:r>
                            </m:sup>
                          </m:sSup>
                          <m:r>
                            <a:rPr lang="zh-CN" altLang="en-US" sz="2400" b="1" i="1">
                              <a:latin typeface="Cambria Math" panose="02040503050406030204" pitchFamily="18" charset="0"/>
                            </a:rPr>
                            <m:t>𝒓</m:t>
                          </m:r>
                        </m:sub>
                        <m:sup/>
                        <m:e>
                          <m:r>
                            <a:rPr lang="zh-CN" altLang="en-US" sz="2400" b="1" i="1">
                              <a:latin typeface="Cambria Math" panose="02040503050406030204" pitchFamily="18" charset="0"/>
                            </a:rPr>
                            <m:t>𝒑</m:t>
                          </m:r>
                          <m:d>
                            <m:dPr>
                              <m:ctrlPr>
                                <a:rPr lang="zh-CN" altLang="en-US" sz="2400" b="1" i="1">
                                  <a:latin typeface="Cambria Math" panose="02040503050406030204" pitchFamily="18" charset="0"/>
                                </a:rPr>
                              </m:ctrlPr>
                            </m:dPr>
                            <m:e>
                              <m:sSup>
                                <m:sSupPr>
                                  <m:ctrlPr>
                                    <a:rPr lang="zh-CN" altLang="en-US" sz="2400" b="1" i="1">
                                      <a:latin typeface="Cambria Math" panose="02040503050406030204" pitchFamily="18" charset="0"/>
                                    </a:rPr>
                                  </m:ctrlPr>
                                </m:sSupPr>
                                <m:e>
                                  <m:r>
                                    <a:rPr lang="zh-CN" altLang="en-US" sz="2400" b="1" i="1">
                                      <a:latin typeface="Cambria Math" panose="02040503050406030204" pitchFamily="18" charset="0"/>
                                    </a:rPr>
                                    <m:t>𝒔</m:t>
                                  </m:r>
                                </m:e>
                                <m:sup>
                                  <m:r>
                                    <a:rPr lang="zh-CN" altLang="en-US" sz="2400" b="1">
                                      <a:latin typeface="Cambria Math" panose="02040503050406030204" pitchFamily="18" charset="0"/>
                                    </a:rPr>
                                    <m:t>′</m:t>
                                  </m:r>
                                </m:sup>
                              </m:sSup>
                              <m:r>
                                <a:rPr lang="zh-CN" altLang="en-US" sz="2400" b="1">
                                  <a:latin typeface="Cambria Math" panose="02040503050406030204" pitchFamily="18" charset="0"/>
                                </a:rPr>
                                <m:t>,</m:t>
                              </m:r>
                              <m:r>
                                <a:rPr lang="zh-CN" altLang="en-US" sz="2400" b="1" i="1">
                                  <a:latin typeface="Cambria Math" panose="02040503050406030204" pitchFamily="18" charset="0"/>
                                </a:rPr>
                                <m:t>𝒓</m:t>
                              </m:r>
                            </m:e>
                            <m:e>
                              <m:r>
                                <a:rPr lang="zh-CN" altLang="en-US" sz="2400" b="1" i="1">
                                  <a:latin typeface="Cambria Math" panose="02040503050406030204" pitchFamily="18" charset="0"/>
                                </a:rPr>
                                <m:t>𝒔</m:t>
                              </m:r>
                              <m:r>
                                <a:rPr lang="zh-CN" altLang="en-US" sz="2400" b="1">
                                  <a:latin typeface="Cambria Math" panose="02040503050406030204" pitchFamily="18" charset="0"/>
                                </a:rPr>
                                <m:t>,</m:t>
                              </m:r>
                              <m:r>
                                <a:rPr lang="zh-CN" altLang="en-US" sz="2400" b="1" i="1">
                                  <a:latin typeface="Cambria Math" panose="02040503050406030204" pitchFamily="18" charset="0"/>
                                </a:rPr>
                                <m:t>𝒂</m:t>
                              </m:r>
                            </m:e>
                          </m:d>
                          <m:r>
                            <a:rPr lang="en-US" altLang="zh-CN" sz="2400" b="1" i="1">
                              <a:latin typeface="Cambria Math" panose="02040503050406030204" pitchFamily="18" charset="0"/>
                            </a:rPr>
                            <m:t>[</m:t>
                          </m:r>
                          <m:r>
                            <a:rPr lang="zh-CN" altLang="en-US" sz="2400" b="1" i="1">
                              <a:latin typeface="Cambria Math" panose="02040503050406030204" pitchFamily="18" charset="0"/>
                            </a:rPr>
                            <m:t>𝒓</m:t>
                          </m:r>
                          <m:r>
                            <a:rPr lang="zh-CN" altLang="en-US" sz="2400" b="1">
                              <a:latin typeface="Cambria Math" panose="02040503050406030204" pitchFamily="18" charset="0"/>
                            </a:rPr>
                            <m:t>+</m:t>
                          </m:r>
                          <m:r>
                            <a:rPr lang="zh-CN" altLang="en-US" sz="2400" b="1" i="1">
                              <a:latin typeface="Cambria Math" panose="02040503050406030204" pitchFamily="18" charset="0"/>
                            </a:rPr>
                            <m:t>𝜸</m:t>
                          </m:r>
                          <m:sSub>
                            <m:sSubPr>
                              <m:ctrlPr>
                                <a:rPr lang="zh-CN" altLang="en-US" sz="2400" b="1" i="1">
                                  <a:solidFill>
                                    <a:srgbClr val="FF0000"/>
                                  </a:solidFill>
                                  <a:latin typeface="Cambria Math" panose="02040503050406030204" pitchFamily="18" charset="0"/>
                                </a:rPr>
                              </m:ctrlPr>
                            </m:sSubPr>
                            <m:e>
                              <m:r>
                                <a:rPr lang="zh-CN" altLang="en-US" sz="2400" b="1" i="1">
                                  <a:solidFill>
                                    <a:srgbClr val="FF0000"/>
                                  </a:solidFill>
                                  <a:latin typeface="Cambria Math" panose="02040503050406030204" pitchFamily="18" charset="0"/>
                                </a:rPr>
                                <m:t>𝒗</m:t>
                              </m:r>
                            </m:e>
                            <m:sub>
                              <m:r>
                                <a:rPr lang="zh-CN" altLang="en-US" sz="2400" b="1" i="1">
                                  <a:solidFill>
                                    <a:srgbClr val="FF0000"/>
                                  </a:solidFill>
                                  <a:latin typeface="Cambria Math" panose="02040503050406030204" pitchFamily="18" charset="0"/>
                                </a:rPr>
                                <m:t>∗</m:t>
                              </m:r>
                            </m:sub>
                          </m:sSub>
                          <m:d>
                            <m:dPr>
                              <m:ctrlPr>
                                <a:rPr lang="zh-CN" altLang="en-US" sz="2400" b="1" i="1">
                                  <a:solidFill>
                                    <a:srgbClr val="FF0000"/>
                                  </a:solidFill>
                                  <a:latin typeface="Cambria Math" panose="02040503050406030204" pitchFamily="18" charset="0"/>
                                </a:rPr>
                              </m:ctrlPr>
                            </m:dPr>
                            <m:e>
                              <m:sSup>
                                <m:sSupPr>
                                  <m:ctrlPr>
                                    <a:rPr lang="zh-CN" altLang="en-US" sz="2400" b="1" i="1">
                                      <a:solidFill>
                                        <a:srgbClr val="FF0000"/>
                                      </a:solidFill>
                                      <a:latin typeface="Cambria Math" panose="02040503050406030204" pitchFamily="18" charset="0"/>
                                    </a:rPr>
                                  </m:ctrlPr>
                                </m:sSupPr>
                                <m:e>
                                  <m:r>
                                    <a:rPr lang="zh-CN" altLang="en-US" sz="2400" b="1" i="1">
                                      <a:solidFill>
                                        <a:srgbClr val="FF0000"/>
                                      </a:solidFill>
                                      <a:latin typeface="Cambria Math" panose="02040503050406030204" pitchFamily="18" charset="0"/>
                                    </a:rPr>
                                    <m:t>𝒔</m:t>
                                  </m:r>
                                </m:e>
                                <m:sup>
                                  <m:r>
                                    <a:rPr lang="zh-CN" altLang="en-US" sz="2400" b="1">
                                      <a:solidFill>
                                        <a:srgbClr val="FF0000"/>
                                      </a:solidFill>
                                      <a:latin typeface="Cambria Math" panose="02040503050406030204" pitchFamily="18" charset="0"/>
                                    </a:rPr>
                                    <m:t>′</m:t>
                                  </m:r>
                                </m:sup>
                              </m:sSup>
                            </m:e>
                          </m:d>
                          <m:r>
                            <a:rPr lang="en-US" altLang="zh-CN" sz="2400" b="1" i="1" smtClean="0">
                              <a:solidFill>
                                <a:schemeClr val="tx1"/>
                              </a:solidFill>
                              <a:latin typeface="Cambria Math" panose="02040503050406030204" pitchFamily="18" charset="0"/>
                            </a:rPr>
                            <m:t>]</m:t>
                          </m:r>
                        </m:e>
                      </m:nary>
                    </m:oMath>
                  </m:oMathPara>
                </a14:m>
                <a:endParaRPr lang="zh-CN" altLang="en-US" sz="2400" dirty="0"/>
              </a:p>
            </p:txBody>
          </p:sp>
        </mc:Choice>
        <mc:Fallback xmlns="">
          <p:sp>
            <p:nvSpPr>
              <p:cNvPr id="7" name="矩形 6">
                <a:extLst>
                  <a:ext uri="{FF2B5EF4-FFF2-40B4-BE49-F238E27FC236}">
                    <a16:creationId xmlns:a16="http://schemas.microsoft.com/office/drawing/2014/main" id="{0617558A-6A6F-4649-A3D8-7AFB69A4A28E}"/>
                  </a:ext>
                </a:extLst>
              </p:cNvPr>
              <p:cNvSpPr>
                <a:spLocks noRot="1" noChangeAspect="1" noMove="1" noResize="1" noEditPoints="1" noAdjustHandles="1" noChangeArrowheads="1" noChangeShapeType="1" noTextEdit="1"/>
              </p:cNvSpPr>
              <p:nvPr/>
            </p:nvSpPr>
            <p:spPr>
              <a:xfrm>
                <a:off x="1336933" y="5236454"/>
                <a:ext cx="5081334" cy="100072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133919BC-EF01-4F24-B37E-0ADC725F7286}"/>
                  </a:ext>
                </a:extLst>
              </p:cNvPr>
              <p:cNvSpPr/>
              <p:nvPr/>
            </p:nvSpPr>
            <p:spPr>
              <a:xfrm>
                <a:off x="272876" y="5404727"/>
                <a:ext cx="1476693" cy="523220"/>
              </a:xfrm>
              <a:prstGeom prst="rect">
                <a:avLst/>
              </a:prstGeom>
            </p:spPr>
            <p:txBody>
              <a:bodyPr wrap="square">
                <a:spAutoFit/>
              </a:bodyPr>
              <a:lstStyle/>
              <a:p>
                <a14:m>
                  <m:oMath xmlns:m="http://schemas.openxmlformats.org/officeDocument/2006/math">
                    <m:sSub>
                      <m:sSubPr>
                        <m:ctrlPr>
                          <a:rPr lang="en-US" altLang="zh-CN" sz="2800" b="1" i="1" smtClean="0">
                            <a:latin typeface="Cambria Math" panose="02040503050406030204" pitchFamily="18" charset="0"/>
                          </a:rPr>
                        </m:ctrlPr>
                      </m:sSubPr>
                      <m:e>
                        <m:r>
                          <a:rPr lang="zh-CN" altLang="en-US" sz="2800" b="1" i="1">
                            <a:latin typeface="Cambria Math" panose="02040503050406030204" pitchFamily="18" charset="0"/>
                          </a:rPr>
                          <m:t>𝒗</m:t>
                        </m:r>
                      </m:e>
                      <m:sub>
                        <m:r>
                          <a:rPr lang="zh-CN" altLang="en-US" sz="2800" b="1" i="1">
                            <a:solidFill>
                              <a:srgbClr val="00B0F0"/>
                            </a:solidFill>
                            <a:latin typeface="Cambria Math" panose="02040503050406030204" pitchFamily="18" charset="0"/>
                          </a:rPr>
                          <m:t>∗</m:t>
                        </m:r>
                      </m:sub>
                    </m:sSub>
                    <m:d>
                      <m:dPr>
                        <m:ctrlPr>
                          <a:rPr lang="zh-CN" altLang="en-US" sz="2800" b="1" i="1">
                            <a:solidFill>
                              <a:srgbClr val="00B0F0"/>
                            </a:solidFill>
                            <a:latin typeface="Cambria Math" panose="02040503050406030204" pitchFamily="18" charset="0"/>
                          </a:rPr>
                        </m:ctrlPr>
                      </m:dPr>
                      <m:e>
                        <m:r>
                          <a:rPr lang="zh-CN" altLang="en-US" sz="2800" b="1" i="1" smtClean="0">
                            <a:solidFill>
                              <a:srgbClr val="FF0000"/>
                            </a:solidFill>
                            <a:latin typeface="Cambria Math" panose="02040503050406030204" pitchFamily="18" charset="0"/>
                          </a:rPr>
                          <m:t>𝒔</m:t>
                        </m:r>
                      </m:e>
                    </m:d>
                    <m:r>
                      <a:rPr lang="en-US" altLang="zh-CN" sz="2800" b="1" i="1" smtClean="0">
                        <a:solidFill>
                          <a:srgbClr val="A24744"/>
                        </a:solidFill>
                        <a:latin typeface="Cambria Math" panose="02040503050406030204" pitchFamily="18" charset="0"/>
                      </a:rPr>
                      <m:t> </m:t>
                    </m:r>
                  </m:oMath>
                </a14:m>
                <a:r>
                  <a:rPr lang="en-US" altLang="zh-CN" sz="2800" b="1" dirty="0">
                    <a:solidFill>
                      <a:srgbClr val="00B0F0"/>
                    </a:solidFill>
                    <a:latin typeface="Cambria Math" panose="02040503050406030204" pitchFamily="18" charset="0"/>
                  </a:rPr>
                  <a:t>=</a:t>
                </a:r>
              </a:p>
            </p:txBody>
          </p:sp>
        </mc:Choice>
        <mc:Fallback xmlns="">
          <p:sp>
            <p:nvSpPr>
              <p:cNvPr id="8" name="矩形 7">
                <a:extLst>
                  <a:ext uri="{FF2B5EF4-FFF2-40B4-BE49-F238E27FC236}">
                    <a16:creationId xmlns:a16="http://schemas.microsoft.com/office/drawing/2014/main" id="{133919BC-EF01-4F24-B37E-0ADC725F7286}"/>
                  </a:ext>
                </a:extLst>
              </p:cNvPr>
              <p:cNvSpPr>
                <a:spLocks noRot="1" noChangeAspect="1" noMove="1" noResize="1" noEditPoints="1" noAdjustHandles="1" noChangeArrowheads="1" noChangeShapeType="1" noTextEdit="1"/>
              </p:cNvSpPr>
              <p:nvPr/>
            </p:nvSpPr>
            <p:spPr>
              <a:xfrm>
                <a:off x="272876" y="5404727"/>
                <a:ext cx="1476693" cy="523220"/>
              </a:xfrm>
              <a:prstGeom prst="rect">
                <a:avLst/>
              </a:prstGeom>
              <a:blipFill>
                <a:blip r:embed="rId4"/>
                <a:stretch>
                  <a:fillRect t="-12941" b="-329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52022303-47C7-4A98-93AA-5A020760ED8D}"/>
                  </a:ext>
                </a:extLst>
              </p:cNvPr>
              <p:cNvSpPr/>
              <p:nvPr/>
            </p:nvSpPr>
            <p:spPr>
              <a:xfrm>
                <a:off x="7776225" y="5469874"/>
                <a:ext cx="1476693" cy="523220"/>
              </a:xfrm>
              <a:prstGeom prst="rect">
                <a:avLst/>
              </a:prstGeom>
            </p:spPr>
            <p:txBody>
              <a:bodyPr wrap="square">
                <a:spAutoFit/>
              </a:bodyPr>
              <a:lstStyle/>
              <a:p>
                <a14:m>
                  <m:oMath xmlns:m="http://schemas.openxmlformats.org/officeDocument/2006/math">
                    <m:sSub>
                      <m:sSubPr>
                        <m:ctrlPr>
                          <a:rPr lang="en-US" altLang="zh-CN" sz="2800" b="1" i="1" smtClean="0">
                            <a:latin typeface="Cambria Math" panose="02040503050406030204" pitchFamily="18" charset="0"/>
                          </a:rPr>
                        </m:ctrlPr>
                      </m:sSubPr>
                      <m:e>
                        <m:r>
                          <a:rPr lang="zh-CN" altLang="en-US" sz="2800" b="1" i="1">
                            <a:latin typeface="Cambria Math" panose="02040503050406030204" pitchFamily="18" charset="0"/>
                          </a:rPr>
                          <m:t>𝒗</m:t>
                        </m:r>
                      </m:e>
                      <m:sub>
                        <m:r>
                          <a:rPr lang="zh-CN" altLang="en-US" sz="2800" b="1" i="1">
                            <a:solidFill>
                              <a:srgbClr val="00B0F0"/>
                            </a:solidFill>
                            <a:latin typeface="Cambria Math" panose="02040503050406030204" pitchFamily="18" charset="0"/>
                          </a:rPr>
                          <m:t>∗</m:t>
                        </m:r>
                      </m:sub>
                    </m:sSub>
                    <m:d>
                      <m:dPr>
                        <m:ctrlPr>
                          <a:rPr lang="zh-CN" altLang="en-US" sz="2800" b="1" i="1">
                            <a:solidFill>
                              <a:srgbClr val="00B0F0"/>
                            </a:solidFill>
                            <a:latin typeface="Cambria Math" panose="02040503050406030204" pitchFamily="18" charset="0"/>
                          </a:rPr>
                        </m:ctrlPr>
                      </m:dPr>
                      <m:e>
                        <m:r>
                          <a:rPr lang="zh-CN" altLang="en-US" sz="2800" b="1" i="1" smtClean="0">
                            <a:solidFill>
                              <a:srgbClr val="FF0000"/>
                            </a:solidFill>
                            <a:latin typeface="Cambria Math" panose="02040503050406030204" pitchFamily="18" charset="0"/>
                          </a:rPr>
                          <m:t>𝒔</m:t>
                        </m:r>
                      </m:e>
                    </m:d>
                    <m:r>
                      <a:rPr lang="en-US" altLang="zh-CN" sz="2800" b="1" i="1" smtClean="0">
                        <a:solidFill>
                          <a:srgbClr val="A24744"/>
                        </a:solidFill>
                        <a:latin typeface="Cambria Math" panose="02040503050406030204" pitchFamily="18" charset="0"/>
                      </a:rPr>
                      <m:t> </m:t>
                    </m:r>
                  </m:oMath>
                </a14:m>
                <a:r>
                  <a:rPr lang="en-US" altLang="zh-CN" sz="2800" b="1" dirty="0">
                    <a:solidFill>
                      <a:srgbClr val="00B0F0"/>
                    </a:solidFill>
                    <a:latin typeface="Cambria Math" panose="02040503050406030204" pitchFamily="18" charset="0"/>
                  </a:rPr>
                  <a:t>=</a:t>
                </a:r>
              </a:p>
            </p:txBody>
          </p:sp>
        </mc:Choice>
        <mc:Fallback xmlns="">
          <p:sp>
            <p:nvSpPr>
              <p:cNvPr id="12" name="矩形 11">
                <a:extLst>
                  <a:ext uri="{FF2B5EF4-FFF2-40B4-BE49-F238E27FC236}">
                    <a16:creationId xmlns:a16="http://schemas.microsoft.com/office/drawing/2014/main" id="{52022303-47C7-4A98-93AA-5A020760ED8D}"/>
                  </a:ext>
                </a:extLst>
              </p:cNvPr>
              <p:cNvSpPr>
                <a:spLocks noRot="1" noChangeAspect="1" noMove="1" noResize="1" noEditPoints="1" noAdjustHandles="1" noChangeArrowheads="1" noChangeShapeType="1" noTextEdit="1"/>
              </p:cNvSpPr>
              <p:nvPr/>
            </p:nvSpPr>
            <p:spPr>
              <a:xfrm>
                <a:off x="7776225" y="5469874"/>
                <a:ext cx="1476693" cy="523220"/>
              </a:xfrm>
              <a:prstGeom prst="rect">
                <a:avLst/>
              </a:prstGeom>
              <a:blipFill>
                <a:blip r:embed="rId6"/>
                <a:stretch>
                  <a:fillRect t="-11628"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66967E0F-1B35-4BA4-8CB3-ED914FB3E738}"/>
                  </a:ext>
                </a:extLst>
              </p:cNvPr>
              <p:cNvSpPr/>
              <p:nvPr/>
            </p:nvSpPr>
            <p:spPr>
              <a:xfrm>
                <a:off x="8228132" y="5469874"/>
                <a:ext cx="4076700" cy="71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rPr>
                          </m:ctrlPr>
                        </m:sSubPr>
                        <m:e>
                          <m:limLow>
                            <m:limLowPr>
                              <m:ctrlPr>
                                <a:rPr lang="zh-CN" altLang="en-US" sz="2800" b="1" i="1">
                                  <a:solidFill>
                                    <a:srgbClr val="FF0000"/>
                                  </a:solidFill>
                                  <a:latin typeface="Cambria Math" panose="02040503050406030204" pitchFamily="18" charset="0"/>
                                </a:rPr>
                              </m:ctrlPr>
                            </m:limLowPr>
                            <m:e>
                              <m:r>
                                <a:rPr lang="zh-CN" altLang="en-US" sz="2800" b="1">
                                  <a:solidFill>
                                    <a:srgbClr val="FF0000"/>
                                  </a:solidFill>
                                  <a:latin typeface="Cambria Math" panose="02040503050406030204" pitchFamily="18" charset="0"/>
                                </a:rPr>
                                <m:t>𝐦𝐚𝐱</m:t>
                              </m:r>
                            </m:e>
                            <m:lim>
                              <m:r>
                                <a:rPr lang="en-US" altLang="zh-CN" sz="2800" b="1" i="1">
                                  <a:solidFill>
                                    <a:srgbClr val="FF0000"/>
                                  </a:solidFill>
                                  <a:latin typeface="Cambria Math" panose="02040503050406030204" pitchFamily="18" charset="0"/>
                                </a:rPr>
                                <m:t>𝒂</m:t>
                              </m:r>
                              <m:r>
                                <a:rPr lang="en-US" altLang="zh-CN" sz="2800" b="1" i="1" smtClean="0">
                                  <a:solidFill>
                                    <a:srgbClr val="FF0000"/>
                                  </a:solidFill>
                                  <a:latin typeface="Cambria Math" panose="02040503050406030204" pitchFamily="18" charset="0"/>
                                  <a:ea typeface="Cambria Math" panose="02040503050406030204" pitchFamily="18" charset="0"/>
                                </a:rPr>
                                <m:t>∈</m:t>
                              </m:r>
                              <m:r>
                                <a:rPr lang="zh-CN" altLang="en-US" sz="2800" b="1" i="1" smtClean="0">
                                  <a:solidFill>
                                    <a:srgbClr val="FF0000"/>
                                  </a:solidFill>
                                  <a:latin typeface="Cambria Math" panose="02040503050406030204" pitchFamily="18" charset="0"/>
                                  <a:ea typeface="Cambria Math" panose="02040503050406030204" pitchFamily="18" charset="0"/>
                                </a:rPr>
                                <m:t>𝓐</m:t>
                              </m:r>
                              <m:r>
                                <a:rPr lang="en-US" altLang="zh-CN" sz="2800" b="1" i="1" smtClean="0">
                                  <a:solidFill>
                                    <a:srgbClr val="FF0000"/>
                                  </a:solidFill>
                                  <a:latin typeface="Cambria Math" panose="02040503050406030204" pitchFamily="18" charset="0"/>
                                  <a:ea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𝒔</m:t>
                              </m:r>
                              <m:r>
                                <a:rPr lang="en-US" altLang="zh-CN" sz="2800" b="1" i="1" smtClean="0">
                                  <a:solidFill>
                                    <a:srgbClr val="FF0000"/>
                                  </a:solidFill>
                                  <a:latin typeface="Cambria Math" panose="02040503050406030204" pitchFamily="18" charset="0"/>
                                  <a:ea typeface="Cambria Math" panose="02040503050406030204" pitchFamily="18" charset="0"/>
                                </a:rPr>
                                <m:t>)</m:t>
                              </m:r>
                            </m:lim>
                          </m:limLow>
                          <m:r>
                            <a:rPr lang="en-US" altLang="zh-CN" sz="2800" b="1" i="1">
                              <a:latin typeface="Cambria Math" panose="02040503050406030204" pitchFamily="18" charset="0"/>
                            </a:rPr>
                            <m:t>𝒒</m:t>
                          </m:r>
                        </m:e>
                        <m:sub>
                          <m:r>
                            <a:rPr lang="zh-CN" altLang="en-US" sz="2800" b="1" i="1">
                              <a:solidFill>
                                <a:srgbClr val="00B0F0"/>
                              </a:solidFill>
                              <a:latin typeface="Cambria Math" panose="02040503050406030204" pitchFamily="18" charset="0"/>
                            </a:rPr>
                            <m:t>𝝅</m:t>
                          </m:r>
                          <m:r>
                            <a:rPr lang="zh-CN" altLang="en-US" sz="2800" b="1" i="1">
                              <a:solidFill>
                                <a:srgbClr val="00B0F0"/>
                              </a:solidFill>
                              <a:latin typeface="Cambria Math" panose="02040503050406030204" pitchFamily="18" charset="0"/>
                            </a:rPr>
                            <m:t>∗</m:t>
                          </m:r>
                        </m:sub>
                      </m:sSub>
                      <m:r>
                        <a:rPr lang="zh-CN" altLang="en-US" sz="2800" b="1">
                          <a:latin typeface="Cambria Math" panose="02040503050406030204" pitchFamily="18" charset="0"/>
                        </a:rPr>
                        <m:t>(</m:t>
                      </m:r>
                      <m:r>
                        <a:rPr lang="en-US" altLang="zh-CN" sz="2800" b="1" i="1">
                          <a:solidFill>
                            <a:srgbClr val="FF0000"/>
                          </a:solidFill>
                          <a:latin typeface="Cambria Math" panose="02040503050406030204" pitchFamily="18" charset="0"/>
                        </a:rPr>
                        <m:t>𝒔</m:t>
                      </m:r>
                      <m:r>
                        <a:rPr lang="en-US" altLang="zh-CN" sz="2800" b="1">
                          <a:solidFill>
                            <a:srgbClr val="FF0000"/>
                          </a:solidFill>
                          <a:latin typeface="Cambria Math" panose="02040503050406030204" pitchFamily="18" charset="0"/>
                        </a:rPr>
                        <m:t>,</m:t>
                      </m:r>
                      <m:r>
                        <a:rPr lang="en-US" altLang="zh-CN" sz="2800" b="1" i="1">
                          <a:solidFill>
                            <a:srgbClr val="FF0000"/>
                          </a:solidFill>
                          <a:latin typeface="Cambria Math" panose="02040503050406030204" pitchFamily="18" charset="0"/>
                        </a:rPr>
                        <m:t>𝒂</m:t>
                      </m:r>
                      <m:r>
                        <a:rPr lang="zh-CN" altLang="en-US" sz="2800" b="1">
                          <a:latin typeface="Cambria Math" panose="02040503050406030204" pitchFamily="18" charset="0"/>
                        </a:rPr>
                        <m:t>)</m:t>
                      </m:r>
                    </m:oMath>
                  </m:oMathPara>
                </a14:m>
                <a:endParaRPr lang="zh-CN" altLang="en-US" sz="2800" dirty="0"/>
              </a:p>
            </p:txBody>
          </p:sp>
        </mc:Choice>
        <mc:Fallback xmlns="">
          <p:sp>
            <p:nvSpPr>
              <p:cNvPr id="13" name="矩形 12">
                <a:extLst>
                  <a:ext uri="{FF2B5EF4-FFF2-40B4-BE49-F238E27FC236}">
                    <a16:creationId xmlns:a16="http://schemas.microsoft.com/office/drawing/2014/main" id="{66967E0F-1B35-4BA4-8CB3-ED914FB3E738}"/>
                  </a:ext>
                </a:extLst>
              </p:cNvPr>
              <p:cNvSpPr>
                <a:spLocks noRot="1" noChangeAspect="1" noMove="1" noResize="1" noEditPoints="1" noAdjustHandles="1" noChangeArrowheads="1" noChangeShapeType="1" noTextEdit="1"/>
              </p:cNvSpPr>
              <p:nvPr/>
            </p:nvSpPr>
            <p:spPr>
              <a:xfrm>
                <a:off x="8228132" y="5469874"/>
                <a:ext cx="4076700" cy="711670"/>
              </a:xfrm>
              <a:prstGeom prst="rect">
                <a:avLst/>
              </a:prstGeom>
              <a:blipFill>
                <a:blip r:embed="rId7"/>
                <a:stretch>
                  <a:fillRect/>
                </a:stretch>
              </a:blipFill>
            </p:spPr>
            <p:txBody>
              <a:bodyPr/>
              <a:lstStyle/>
              <a:p>
                <a:r>
                  <a:rPr lang="zh-CN" altLang="en-US">
                    <a:noFill/>
                  </a:rPr>
                  <a:t> </a:t>
                </a:r>
              </a:p>
            </p:txBody>
          </p:sp>
        </mc:Fallback>
      </mc:AlternateContent>
      <p:sp>
        <p:nvSpPr>
          <p:cNvPr id="3" name="椭圆 2">
            <a:extLst>
              <a:ext uri="{FF2B5EF4-FFF2-40B4-BE49-F238E27FC236}">
                <a16:creationId xmlns:a16="http://schemas.microsoft.com/office/drawing/2014/main" id="{392EE5F3-6EB3-4C10-AF42-8547916CF34C}"/>
              </a:ext>
            </a:extLst>
          </p:cNvPr>
          <p:cNvSpPr/>
          <p:nvPr/>
        </p:nvSpPr>
        <p:spPr>
          <a:xfrm>
            <a:off x="2572512" y="1840992"/>
            <a:ext cx="499872" cy="4876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a:extLst>
              <a:ext uri="{FF2B5EF4-FFF2-40B4-BE49-F238E27FC236}">
                <a16:creationId xmlns:a16="http://schemas.microsoft.com/office/drawing/2014/main" id="{190E816C-62B7-44F6-94EF-72435A9815BB}"/>
              </a:ext>
            </a:extLst>
          </p:cNvPr>
          <p:cNvCxnSpPr>
            <a:stCxn id="3" idx="3"/>
          </p:cNvCxnSpPr>
          <p:nvPr/>
        </p:nvCxnSpPr>
        <p:spPr>
          <a:xfrm flipH="1">
            <a:off x="1749569" y="2257253"/>
            <a:ext cx="896148" cy="117174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C6FC07B3-9405-4500-A331-A15BE4449661}"/>
              </a:ext>
            </a:extLst>
          </p:cNvPr>
          <p:cNvCxnSpPr>
            <a:cxnSpLocks/>
            <a:stCxn id="3" idx="5"/>
            <a:endCxn id="20" idx="0"/>
          </p:cNvCxnSpPr>
          <p:nvPr/>
        </p:nvCxnSpPr>
        <p:spPr>
          <a:xfrm>
            <a:off x="2999179" y="2257253"/>
            <a:ext cx="945612" cy="117174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3C1E7A66-088E-4635-B192-999222293ADA}"/>
              </a:ext>
            </a:extLst>
          </p:cNvPr>
          <p:cNvCxnSpPr>
            <a:cxnSpLocks/>
            <a:stCxn id="3" idx="4"/>
            <a:endCxn id="19" idx="0"/>
          </p:cNvCxnSpPr>
          <p:nvPr/>
        </p:nvCxnSpPr>
        <p:spPr>
          <a:xfrm>
            <a:off x="2822448" y="2328672"/>
            <a:ext cx="2932" cy="108985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 name="椭圆 17">
            <a:extLst>
              <a:ext uri="{FF2B5EF4-FFF2-40B4-BE49-F238E27FC236}">
                <a16:creationId xmlns:a16="http://schemas.microsoft.com/office/drawing/2014/main" id="{CA13578B-8298-4163-9B19-FDE2CEBDBC5E}"/>
              </a:ext>
            </a:extLst>
          </p:cNvPr>
          <p:cNvSpPr/>
          <p:nvPr/>
        </p:nvSpPr>
        <p:spPr>
          <a:xfrm>
            <a:off x="1572839" y="3432312"/>
            <a:ext cx="279446" cy="2971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B9588E55-0E90-46A8-8D08-92A800201CEB}"/>
              </a:ext>
            </a:extLst>
          </p:cNvPr>
          <p:cNvPicPr>
            <a:picLocks noChangeAspect="1"/>
          </p:cNvPicPr>
          <p:nvPr/>
        </p:nvPicPr>
        <p:blipFill>
          <a:blip r:embed="rId8"/>
          <a:stretch>
            <a:fillRect/>
          </a:stretch>
        </p:blipFill>
        <p:spPr>
          <a:xfrm>
            <a:off x="2679063" y="3418522"/>
            <a:ext cx="292633" cy="310923"/>
          </a:xfrm>
          <a:prstGeom prst="rect">
            <a:avLst/>
          </a:prstGeom>
        </p:spPr>
      </p:pic>
      <p:pic>
        <p:nvPicPr>
          <p:cNvPr id="20" name="图片 19">
            <a:extLst>
              <a:ext uri="{FF2B5EF4-FFF2-40B4-BE49-F238E27FC236}">
                <a16:creationId xmlns:a16="http://schemas.microsoft.com/office/drawing/2014/main" id="{7B6A9E62-979E-4840-9F8C-43E48B634C1E}"/>
              </a:ext>
            </a:extLst>
          </p:cNvPr>
          <p:cNvPicPr>
            <a:picLocks noChangeAspect="1"/>
          </p:cNvPicPr>
          <p:nvPr/>
        </p:nvPicPr>
        <p:blipFill>
          <a:blip r:embed="rId8"/>
          <a:stretch>
            <a:fillRect/>
          </a:stretch>
        </p:blipFill>
        <p:spPr>
          <a:xfrm>
            <a:off x="3798474" y="3428999"/>
            <a:ext cx="292633" cy="310923"/>
          </a:xfrm>
          <a:prstGeom prst="rect">
            <a:avLst/>
          </a:prstGeom>
        </p:spPr>
      </p:pic>
      <p:pic>
        <p:nvPicPr>
          <p:cNvPr id="31" name="图片 30">
            <a:extLst>
              <a:ext uri="{FF2B5EF4-FFF2-40B4-BE49-F238E27FC236}">
                <a16:creationId xmlns:a16="http://schemas.microsoft.com/office/drawing/2014/main" id="{ED1EE5DE-3358-452C-8134-F32B2789F8D4}"/>
              </a:ext>
            </a:extLst>
          </p:cNvPr>
          <p:cNvPicPr>
            <a:picLocks noChangeAspect="1"/>
          </p:cNvPicPr>
          <p:nvPr/>
        </p:nvPicPr>
        <p:blipFill>
          <a:blip r:embed="rId9"/>
          <a:stretch>
            <a:fillRect/>
          </a:stretch>
        </p:blipFill>
        <p:spPr>
          <a:xfrm>
            <a:off x="838200" y="4736165"/>
            <a:ext cx="512108" cy="499915"/>
          </a:xfrm>
          <a:prstGeom prst="rect">
            <a:avLst/>
          </a:prstGeom>
        </p:spPr>
      </p:pic>
      <p:pic>
        <p:nvPicPr>
          <p:cNvPr id="32" name="图片 31">
            <a:extLst>
              <a:ext uri="{FF2B5EF4-FFF2-40B4-BE49-F238E27FC236}">
                <a16:creationId xmlns:a16="http://schemas.microsoft.com/office/drawing/2014/main" id="{76979F80-CC30-43F0-B29F-247ADB9286C9}"/>
              </a:ext>
            </a:extLst>
          </p:cNvPr>
          <p:cNvPicPr>
            <a:picLocks noChangeAspect="1"/>
          </p:cNvPicPr>
          <p:nvPr/>
        </p:nvPicPr>
        <p:blipFill>
          <a:blip r:embed="rId9"/>
          <a:stretch>
            <a:fillRect/>
          </a:stretch>
        </p:blipFill>
        <p:spPr>
          <a:xfrm>
            <a:off x="1592987" y="4741824"/>
            <a:ext cx="512108" cy="499915"/>
          </a:xfrm>
          <a:prstGeom prst="rect">
            <a:avLst/>
          </a:prstGeom>
        </p:spPr>
      </p:pic>
      <p:pic>
        <p:nvPicPr>
          <p:cNvPr id="33" name="图片 32">
            <a:extLst>
              <a:ext uri="{FF2B5EF4-FFF2-40B4-BE49-F238E27FC236}">
                <a16:creationId xmlns:a16="http://schemas.microsoft.com/office/drawing/2014/main" id="{633A352F-7C3A-48AD-8429-DBC24C4ECD9A}"/>
              </a:ext>
            </a:extLst>
          </p:cNvPr>
          <p:cNvPicPr>
            <a:picLocks noChangeAspect="1"/>
          </p:cNvPicPr>
          <p:nvPr/>
        </p:nvPicPr>
        <p:blipFill>
          <a:blip r:embed="rId9"/>
          <a:stretch>
            <a:fillRect/>
          </a:stretch>
        </p:blipFill>
        <p:spPr>
          <a:xfrm>
            <a:off x="2197643" y="4736539"/>
            <a:ext cx="512108" cy="499915"/>
          </a:xfrm>
          <a:prstGeom prst="rect">
            <a:avLst/>
          </a:prstGeom>
        </p:spPr>
      </p:pic>
      <p:pic>
        <p:nvPicPr>
          <p:cNvPr id="34" name="图片 33">
            <a:extLst>
              <a:ext uri="{FF2B5EF4-FFF2-40B4-BE49-F238E27FC236}">
                <a16:creationId xmlns:a16="http://schemas.microsoft.com/office/drawing/2014/main" id="{8D2579AE-CC75-4C62-B058-E9D94301F873}"/>
              </a:ext>
            </a:extLst>
          </p:cNvPr>
          <p:cNvPicPr>
            <a:picLocks noChangeAspect="1"/>
          </p:cNvPicPr>
          <p:nvPr/>
        </p:nvPicPr>
        <p:blipFill>
          <a:blip r:embed="rId9"/>
          <a:stretch>
            <a:fillRect/>
          </a:stretch>
        </p:blipFill>
        <p:spPr>
          <a:xfrm>
            <a:off x="2959877" y="4736538"/>
            <a:ext cx="512108" cy="499915"/>
          </a:xfrm>
          <a:prstGeom prst="rect">
            <a:avLst/>
          </a:prstGeom>
        </p:spPr>
      </p:pic>
      <p:pic>
        <p:nvPicPr>
          <p:cNvPr id="35" name="图片 34">
            <a:extLst>
              <a:ext uri="{FF2B5EF4-FFF2-40B4-BE49-F238E27FC236}">
                <a16:creationId xmlns:a16="http://schemas.microsoft.com/office/drawing/2014/main" id="{80E41773-1136-45DF-85A0-EC5701C3D53C}"/>
              </a:ext>
            </a:extLst>
          </p:cNvPr>
          <p:cNvPicPr>
            <a:picLocks noChangeAspect="1"/>
          </p:cNvPicPr>
          <p:nvPr/>
        </p:nvPicPr>
        <p:blipFill>
          <a:blip r:embed="rId9"/>
          <a:stretch>
            <a:fillRect/>
          </a:stretch>
        </p:blipFill>
        <p:spPr>
          <a:xfrm>
            <a:off x="3621546" y="4736166"/>
            <a:ext cx="512108" cy="499915"/>
          </a:xfrm>
          <a:prstGeom prst="rect">
            <a:avLst/>
          </a:prstGeom>
        </p:spPr>
      </p:pic>
      <p:pic>
        <p:nvPicPr>
          <p:cNvPr id="36" name="图片 35">
            <a:extLst>
              <a:ext uri="{FF2B5EF4-FFF2-40B4-BE49-F238E27FC236}">
                <a16:creationId xmlns:a16="http://schemas.microsoft.com/office/drawing/2014/main" id="{7474E0ED-7749-4765-BF0D-481206D9E621}"/>
              </a:ext>
            </a:extLst>
          </p:cNvPr>
          <p:cNvPicPr>
            <a:picLocks noChangeAspect="1"/>
          </p:cNvPicPr>
          <p:nvPr/>
        </p:nvPicPr>
        <p:blipFill>
          <a:blip r:embed="rId9"/>
          <a:stretch>
            <a:fillRect/>
          </a:stretch>
        </p:blipFill>
        <p:spPr>
          <a:xfrm>
            <a:off x="4376333" y="4736165"/>
            <a:ext cx="512108" cy="499915"/>
          </a:xfrm>
          <a:prstGeom prst="rect">
            <a:avLst/>
          </a:prstGeom>
        </p:spPr>
      </p:pic>
      <p:cxnSp>
        <p:nvCxnSpPr>
          <p:cNvPr id="38" name="直接箭头连接符 37">
            <a:extLst>
              <a:ext uri="{FF2B5EF4-FFF2-40B4-BE49-F238E27FC236}">
                <a16:creationId xmlns:a16="http://schemas.microsoft.com/office/drawing/2014/main" id="{646BF4EA-D58B-4AD1-9148-834B3791D0D6}"/>
              </a:ext>
            </a:extLst>
          </p:cNvPr>
          <p:cNvCxnSpPr>
            <a:stCxn id="18" idx="3"/>
            <a:endCxn id="31" idx="0"/>
          </p:cNvCxnSpPr>
          <p:nvPr/>
        </p:nvCxnSpPr>
        <p:spPr>
          <a:xfrm flipH="1">
            <a:off x="1094254" y="3685931"/>
            <a:ext cx="519509" cy="105023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605526EF-6822-40B5-BB88-FC40D073190E}"/>
              </a:ext>
            </a:extLst>
          </p:cNvPr>
          <p:cNvCxnSpPr>
            <a:stCxn id="18" idx="4"/>
            <a:endCxn id="32" idx="0"/>
          </p:cNvCxnSpPr>
          <p:nvPr/>
        </p:nvCxnSpPr>
        <p:spPr>
          <a:xfrm>
            <a:off x="1712562" y="3729445"/>
            <a:ext cx="136479" cy="101237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7CE1C283-33CD-4A1E-B221-1C0CAE45EF6C}"/>
              </a:ext>
            </a:extLst>
          </p:cNvPr>
          <p:cNvCxnSpPr>
            <a:stCxn id="19" idx="1"/>
            <a:endCxn id="33" idx="0"/>
          </p:cNvCxnSpPr>
          <p:nvPr/>
        </p:nvCxnSpPr>
        <p:spPr>
          <a:xfrm flipH="1">
            <a:off x="2453697" y="3573984"/>
            <a:ext cx="225366" cy="116255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a:extLst>
              <a:ext uri="{FF2B5EF4-FFF2-40B4-BE49-F238E27FC236}">
                <a16:creationId xmlns:a16="http://schemas.microsoft.com/office/drawing/2014/main" id="{4D860C5F-939B-47CA-8134-BF62461B2331}"/>
              </a:ext>
            </a:extLst>
          </p:cNvPr>
          <p:cNvCxnSpPr>
            <a:stCxn id="19" idx="3"/>
            <a:endCxn id="34" idx="0"/>
          </p:cNvCxnSpPr>
          <p:nvPr/>
        </p:nvCxnSpPr>
        <p:spPr>
          <a:xfrm>
            <a:off x="2971696" y="3573984"/>
            <a:ext cx="244235" cy="116255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918C32A9-AE4B-49D6-9087-7CC26C74533F}"/>
              </a:ext>
            </a:extLst>
          </p:cNvPr>
          <p:cNvCxnSpPr>
            <a:stCxn id="20" idx="2"/>
            <a:endCxn id="35" idx="0"/>
          </p:cNvCxnSpPr>
          <p:nvPr/>
        </p:nvCxnSpPr>
        <p:spPr>
          <a:xfrm flipH="1">
            <a:off x="3877600" y="3739922"/>
            <a:ext cx="67191" cy="9962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09667598-76EA-41A6-AC7D-BB4B97CEB56B}"/>
              </a:ext>
            </a:extLst>
          </p:cNvPr>
          <p:cNvCxnSpPr>
            <a:stCxn id="20" idx="3"/>
            <a:endCxn id="36" idx="0"/>
          </p:cNvCxnSpPr>
          <p:nvPr/>
        </p:nvCxnSpPr>
        <p:spPr>
          <a:xfrm>
            <a:off x="4091107" y="3584461"/>
            <a:ext cx="541280" cy="115170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5" name="任意多边形: 形状 54">
            <a:extLst>
              <a:ext uri="{FF2B5EF4-FFF2-40B4-BE49-F238E27FC236}">
                <a16:creationId xmlns:a16="http://schemas.microsoft.com/office/drawing/2014/main" id="{A8B75FBC-7F4A-4721-BAB9-D3F8CED2F5B6}"/>
              </a:ext>
            </a:extLst>
          </p:cNvPr>
          <p:cNvSpPr/>
          <p:nvPr/>
        </p:nvSpPr>
        <p:spPr>
          <a:xfrm>
            <a:off x="2292578" y="2713597"/>
            <a:ext cx="1075572" cy="223672"/>
          </a:xfrm>
          <a:custGeom>
            <a:avLst/>
            <a:gdLst>
              <a:gd name="connsiteX0" fmla="*/ 0 w 1075572"/>
              <a:gd name="connsiteY0" fmla="*/ 0 h 223672"/>
              <a:gd name="connsiteX1" fmla="*/ 536141 w 1075572"/>
              <a:gd name="connsiteY1" fmla="*/ 223666 h 223672"/>
              <a:gd name="connsiteX2" fmla="*/ 1075572 w 1075572"/>
              <a:gd name="connsiteY2" fmla="*/ 6579 h 223672"/>
            </a:gdLst>
            <a:ahLst/>
            <a:cxnLst>
              <a:cxn ang="0">
                <a:pos x="connsiteX0" y="connsiteY0"/>
              </a:cxn>
              <a:cxn ang="0">
                <a:pos x="connsiteX1" y="connsiteY1"/>
              </a:cxn>
              <a:cxn ang="0">
                <a:pos x="connsiteX2" y="connsiteY2"/>
              </a:cxn>
            </a:cxnLst>
            <a:rect l="l" t="t" r="r" b="b"/>
            <a:pathLst>
              <a:path w="1075572" h="223672">
                <a:moveTo>
                  <a:pt x="0" y="0"/>
                </a:moveTo>
                <a:cubicBezTo>
                  <a:pt x="178439" y="111285"/>
                  <a:pt x="356879" y="222570"/>
                  <a:pt x="536141" y="223666"/>
                </a:cubicBezTo>
                <a:cubicBezTo>
                  <a:pt x="715403" y="224763"/>
                  <a:pt x="915497" y="82779"/>
                  <a:pt x="1075572" y="6579"/>
                </a:cubicBezTo>
              </a:path>
            </a:pathLst>
          </a:cu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973C680B-663C-4519-9FED-5C9F3A657B4C}"/>
                  </a:ext>
                </a:extLst>
              </p:cNvPr>
              <p:cNvSpPr txBox="1"/>
              <p:nvPr/>
            </p:nvSpPr>
            <p:spPr>
              <a:xfrm>
                <a:off x="380397" y="1558472"/>
                <a:ext cx="794961"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5400" i="1" smtClean="0">
                              <a:latin typeface="Cambria Math" panose="02040503050406030204" pitchFamily="18" charset="0"/>
                            </a:rPr>
                          </m:ctrlPr>
                        </m:sSubPr>
                        <m:e>
                          <m:r>
                            <m:rPr>
                              <m:sty m:val="p"/>
                            </m:rPr>
                            <a:rPr lang="en-US" altLang="zh-CN" sz="5400" i="1">
                              <a:latin typeface="Cambria Math" panose="02040503050406030204" pitchFamily="18" charset="0"/>
                            </a:rPr>
                            <m:t>v</m:t>
                          </m:r>
                        </m:e>
                        <m:sub>
                          <m:r>
                            <a:rPr lang="en-US" altLang="zh-CN" sz="5400" b="0" i="1" smtClean="0">
                              <a:latin typeface="Cambria Math" panose="02040503050406030204" pitchFamily="18" charset="0"/>
                            </a:rPr>
                            <m:t>∗</m:t>
                          </m:r>
                        </m:sub>
                      </m:sSub>
                    </m:oMath>
                  </m:oMathPara>
                </a14:m>
                <a:endParaRPr lang="zh-CN" altLang="en-US" sz="5400" dirty="0">
                  <a:latin typeface="Times New Roman" panose="02020603050405020304" pitchFamily="18" charset="0"/>
                  <a:cs typeface="Times New Roman" panose="02020603050405020304" pitchFamily="18" charset="0"/>
                </a:endParaRPr>
              </a:p>
            </p:txBody>
          </p:sp>
        </mc:Choice>
        <mc:Fallback xmlns="">
          <p:sp>
            <p:nvSpPr>
              <p:cNvPr id="56" name="文本框 55">
                <a:extLst>
                  <a:ext uri="{FF2B5EF4-FFF2-40B4-BE49-F238E27FC236}">
                    <a16:creationId xmlns:a16="http://schemas.microsoft.com/office/drawing/2014/main" id="{973C680B-663C-4519-9FED-5C9F3A657B4C}"/>
                  </a:ext>
                </a:extLst>
              </p:cNvPr>
              <p:cNvSpPr txBox="1">
                <a:spLocks noRot="1" noChangeAspect="1" noMove="1" noResize="1" noEditPoints="1" noAdjustHandles="1" noChangeArrowheads="1" noChangeShapeType="1" noTextEdit="1"/>
              </p:cNvSpPr>
              <p:nvPr/>
            </p:nvSpPr>
            <p:spPr>
              <a:xfrm>
                <a:off x="380397" y="1558472"/>
                <a:ext cx="794961" cy="830997"/>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668B059C-FF69-4ADC-95C4-4E04555DB4A4}"/>
                  </a:ext>
                </a:extLst>
              </p:cNvPr>
              <p:cNvSpPr/>
              <p:nvPr/>
            </p:nvSpPr>
            <p:spPr>
              <a:xfrm>
                <a:off x="6706300" y="1379327"/>
                <a:ext cx="1044773"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5400" i="1">
                              <a:solidFill>
                                <a:prstClr val="black"/>
                              </a:solidFill>
                              <a:latin typeface="Cambria Math" panose="02040503050406030204" pitchFamily="18" charset="0"/>
                            </a:rPr>
                          </m:ctrlPr>
                        </m:sSubPr>
                        <m:e>
                          <m:r>
                            <m:rPr>
                              <m:sty m:val="p"/>
                            </m:rPr>
                            <a:rPr lang="en-US" altLang="zh-CN" sz="5400" i="1" smtClean="0">
                              <a:solidFill>
                                <a:prstClr val="black"/>
                              </a:solidFill>
                              <a:latin typeface="Cambria Math" panose="02040503050406030204" pitchFamily="18" charset="0"/>
                            </a:rPr>
                            <m:t>q</m:t>
                          </m:r>
                        </m:e>
                        <m:sub>
                          <m:r>
                            <a:rPr lang="en-US" altLang="zh-CN" sz="5400" i="1">
                              <a:solidFill>
                                <a:prstClr val="black"/>
                              </a:solidFill>
                              <a:latin typeface="Cambria Math" panose="02040503050406030204" pitchFamily="18" charset="0"/>
                            </a:rPr>
                            <m:t>∗</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7" name="矩形 56">
                <a:extLst>
                  <a:ext uri="{FF2B5EF4-FFF2-40B4-BE49-F238E27FC236}">
                    <a16:creationId xmlns:a16="http://schemas.microsoft.com/office/drawing/2014/main" id="{668B059C-FF69-4ADC-95C4-4E04555DB4A4}"/>
                  </a:ext>
                </a:extLst>
              </p:cNvPr>
              <p:cNvSpPr>
                <a:spLocks noRot="1" noChangeAspect="1" noMove="1" noResize="1" noEditPoints="1" noAdjustHandles="1" noChangeArrowheads="1" noChangeShapeType="1" noTextEdit="1"/>
              </p:cNvSpPr>
              <p:nvPr/>
            </p:nvSpPr>
            <p:spPr>
              <a:xfrm>
                <a:off x="6706300" y="1379327"/>
                <a:ext cx="1044773" cy="923330"/>
              </a:xfrm>
              <a:prstGeom prst="rect">
                <a:avLst/>
              </a:prstGeom>
              <a:blipFill>
                <a:blip r:embed="rId11"/>
                <a:stretch>
                  <a:fillRect/>
                </a:stretch>
              </a:blipFill>
            </p:spPr>
            <p:txBody>
              <a:bodyPr/>
              <a:lstStyle/>
              <a:p>
                <a:r>
                  <a:rPr lang="zh-CN" altLang="en-US">
                    <a:noFill/>
                  </a:rPr>
                  <a:t> </a:t>
                </a:r>
              </a:p>
            </p:txBody>
          </p:sp>
        </mc:Fallback>
      </mc:AlternateContent>
      <p:sp>
        <p:nvSpPr>
          <p:cNvPr id="58" name="文本框 57">
            <a:extLst>
              <a:ext uri="{FF2B5EF4-FFF2-40B4-BE49-F238E27FC236}">
                <a16:creationId xmlns:a16="http://schemas.microsoft.com/office/drawing/2014/main" id="{C20486DB-AF0D-48FA-A31E-E5EF565F3362}"/>
              </a:ext>
            </a:extLst>
          </p:cNvPr>
          <p:cNvSpPr txBox="1"/>
          <p:nvPr/>
        </p:nvSpPr>
        <p:spPr>
          <a:xfrm>
            <a:off x="2645717" y="1379327"/>
            <a:ext cx="45785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a:t>
            </a:r>
            <a:endParaRPr lang="zh-CN" altLang="en-US" dirty="0">
              <a:latin typeface="Times New Roman" panose="02020603050405020304" pitchFamily="18" charset="0"/>
              <a:cs typeface="Times New Roman" panose="02020603050405020304" pitchFamily="18" charset="0"/>
            </a:endParaRPr>
          </a:p>
        </p:txBody>
      </p:sp>
      <p:sp>
        <p:nvSpPr>
          <p:cNvPr id="60" name="文本框 59">
            <a:extLst>
              <a:ext uri="{FF2B5EF4-FFF2-40B4-BE49-F238E27FC236}">
                <a16:creationId xmlns:a16="http://schemas.microsoft.com/office/drawing/2014/main" id="{3681CD7A-2CE5-489B-B8CD-74E90846708F}"/>
              </a:ext>
            </a:extLst>
          </p:cNvPr>
          <p:cNvSpPr txBox="1"/>
          <p:nvPr/>
        </p:nvSpPr>
        <p:spPr>
          <a:xfrm>
            <a:off x="1495586" y="2471980"/>
            <a:ext cx="60950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max</a:t>
            </a:r>
            <a:endParaRPr lang="zh-CN" altLang="en-US" dirty="0">
              <a:latin typeface="Times New Roman" panose="02020603050405020304" pitchFamily="18" charset="0"/>
              <a:cs typeface="Times New Roman" panose="02020603050405020304" pitchFamily="18" charset="0"/>
            </a:endParaRPr>
          </a:p>
        </p:txBody>
      </p:sp>
      <p:sp>
        <p:nvSpPr>
          <p:cNvPr id="61" name="文本框 60">
            <a:extLst>
              <a:ext uri="{FF2B5EF4-FFF2-40B4-BE49-F238E27FC236}">
                <a16:creationId xmlns:a16="http://schemas.microsoft.com/office/drawing/2014/main" id="{28A6C2B3-EC83-42CD-8991-034B36EFD9CC}"/>
              </a:ext>
            </a:extLst>
          </p:cNvPr>
          <p:cNvSpPr txBox="1"/>
          <p:nvPr/>
        </p:nvSpPr>
        <p:spPr>
          <a:xfrm>
            <a:off x="4133654" y="3153905"/>
            <a:ext cx="2926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a:t>
            </a:r>
            <a:endParaRPr lang="zh-CN" altLang="en-US" dirty="0">
              <a:latin typeface="Times New Roman" panose="02020603050405020304" pitchFamily="18" charset="0"/>
              <a:cs typeface="Times New Roman" panose="02020603050405020304" pitchFamily="18" charset="0"/>
            </a:endParaRPr>
          </a:p>
        </p:txBody>
      </p:sp>
      <p:sp>
        <p:nvSpPr>
          <p:cNvPr id="62" name="文本框 61">
            <a:extLst>
              <a:ext uri="{FF2B5EF4-FFF2-40B4-BE49-F238E27FC236}">
                <a16:creationId xmlns:a16="http://schemas.microsoft.com/office/drawing/2014/main" id="{4FCBD9F8-72D0-4B5E-8C1C-29F23D042DDD}"/>
              </a:ext>
            </a:extLst>
          </p:cNvPr>
          <p:cNvSpPr txBox="1"/>
          <p:nvPr/>
        </p:nvSpPr>
        <p:spPr>
          <a:xfrm>
            <a:off x="4426287" y="3913322"/>
            <a:ext cx="46215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r</a:t>
            </a:r>
            <a:endParaRPr lang="zh-CN" altLang="en-US" dirty="0">
              <a:latin typeface="Times New Roman" panose="02020603050405020304" pitchFamily="18" charset="0"/>
              <a:cs typeface="Times New Roman" panose="02020603050405020304" pitchFamily="18" charset="0"/>
            </a:endParaRPr>
          </a:p>
        </p:txBody>
      </p:sp>
      <p:sp>
        <p:nvSpPr>
          <p:cNvPr id="63" name="文本框 62">
            <a:extLst>
              <a:ext uri="{FF2B5EF4-FFF2-40B4-BE49-F238E27FC236}">
                <a16:creationId xmlns:a16="http://schemas.microsoft.com/office/drawing/2014/main" id="{5F3D9656-727D-4CEC-BC21-A46C77DFC0B4}"/>
              </a:ext>
            </a:extLst>
          </p:cNvPr>
          <p:cNvSpPr txBox="1"/>
          <p:nvPr/>
        </p:nvSpPr>
        <p:spPr>
          <a:xfrm>
            <a:off x="5044698" y="4736165"/>
            <a:ext cx="51210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a:t>
            </a:r>
          </a:p>
        </p:txBody>
      </p:sp>
      <p:pic>
        <p:nvPicPr>
          <p:cNvPr id="64" name="图片 63">
            <a:extLst>
              <a:ext uri="{FF2B5EF4-FFF2-40B4-BE49-F238E27FC236}">
                <a16:creationId xmlns:a16="http://schemas.microsoft.com/office/drawing/2014/main" id="{3905FA99-6067-4DAB-8E9F-015F4046A659}"/>
              </a:ext>
            </a:extLst>
          </p:cNvPr>
          <p:cNvPicPr>
            <a:picLocks noChangeAspect="1"/>
          </p:cNvPicPr>
          <p:nvPr/>
        </p:nvPicPr>
        <p:blipFill>
          <a:blip r:embed="rId12"/>
          <a:stretch>
            <a:fillRect/>
          </a:stretch>
        </p:blipFill>
        <p:spPr>
          <a:xfrm>
            <a:off x="8825612" y="1687382"/>
            <a:ext cx="292633" cy="317019"/>
          </a:xfrm>
          <a:prstGeom prst="rect">
            <a:avLst/>
          </a:prstGeom>
        </p:spPr>
      </p:pic>
      <p:cxnSp>
        <p:nvCxnSpPr>
          <p:cNvPr id="66" name="直接箭头连接符 65">
            <a:extLst>
              <a:ext uri="{FF2B5EF4-FFF2-40B4-BE49-F238E27FC236}">
                <a16:creationId xmlns:a16="http://schemas.microsoft.com/office/drawing/2014/main" id="{26500EA2-EC32-4129-9AE0-C41A91E987C7}"/>
              </a:ext>
            </a:extLst>
          </p:cNvPr>
          <p:cNvCxnSpPr>
            <a:stCxn id="64" idx="2"/>
          </p:cNvCxnSpPr>
          <p:nvPr/>
        </p:nvCxnSpPr>
        <p:spPr>
          <a:xfrm flipH="1">
            <a:off x="8228132" y="2004401"/>
            <a:ext cx="743797" cy="70919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8" name="直接箭头连接符 67">
            <a:extLst>
              <a:ext uri="{FF2B5EF4-FFF2-40B4-BE49-F238E27FC236}">
                <a16:creationId xmlns:a16="http://schemas.microsoft.com/office/drawing/2014/main" id="{6DB207EC-0F43-4999-8A91-D0A8157C8A09}"/>
              </a:ext>
            </a:extLst>
          </p:cNvPr>
          <p:cNvCxnSpPr>
            <a:cxnSpLocks/>
            <a:stCxn id="64" idx="2"/>
          </p:cNvCxnSpPr>
          <p:nvPr/>
        </p:nvCxnSpPr>
        <p:spPr>
          <a:xfrm>
            <a:off x="8971929" y="2004401"/>
            <a:ext cx="743796" cy="70919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pic>
        <p:nvPicPr>
          <p:cNvPr id="70" name="图片 69">
            <a:extLst>
              <a:ext uri="{FF2B5EF4-FFF2-40B4-BE49-F238E27FC236}">
                <a16:creationId xmlns:a16="http://schemas.microsoft.com/office/drawing/2014/main" id="{58CE4985-93DF-445E-A880-55831365EAC4}"/>
              </a:ext>
            </a:extLst>
          </p:cNvPr>
          <p:cNvPicPr>
            <a:picLocks noChangeAspect="1"/>
          </p:cNvPicPr>
          <p:nvPr/>
        </p:nvPicPr>
        <p:blipFill>
          <a:blip r:embed="rId9"/>
          <a:stretch>
            <a:fillRect/>
          </a:stretch>
        </p:blipFill>
        <p:spPr>
          <a:xfrm>
            <a:off x="7971920" y="2713698"/>
            <a:ext cx="512108" cy="499915"/>
          </a:xfrm>
          <a:prstGeom prst="rect">
            <a:avLst/>
          </a:prstGeom>
        </p:spPr>
      </p:pic>
      <p:pic>
        <p:nvPicPr>
          <p:cNvPr id="71" name="图片 70">
            <a:extLst>
              <a:ext uri="{FF2B5EF4-FFF2-40B4-BE49-F238E27FC236}">
                <a16:creationId xmlns:a16="http://schemas.microsoft.com/office/drawing/2014/main" id="{853F815C-6A4E-4EA7-A043-391E6169BDE0}"/>
              </a:ext>
            </a:extLst>
          </p:cNvPr>
          <p:cNvPicPr>
            <a:picLocks noChangeAspect="1"/>
          </p:cNvPicPr>
          <p:nvPr/>
        </p:nvPicPr>
        <p:blipFill>
          <a:blip r:embed="rId9"/>
          <a:stretch>
            <a:fillRect/>
          </a:stretch>
        </p:blipFill>
        <p:spPr>
          <a:xfrm>
            <a:off x="9459830" y="2713511"/>
            <a:ext cx="512108" cy="499915"/>
          </a:xfrm>
          <a:prstGeom prst="rect">
            <a:avLst/>
          </a:prstGeom>
        </p:spPr>
      </p:pic>
      <p:cxnSp>
        <p:nvCxnSpPr>
          <p:cNvPr id="73" name="直接箭头连接符 72">
            <a:extLst>
              <a:ext uri="{FF2B5EF4-FFF2-40B4-BE49-F238E27FC236}">
                <a16:creationId xmlns:a16="http://schemas.microsoft.com/office/drawing/2014/main" id="{A173AE99-D0DA-4664-9354-D31631263B28}"/>
              </a:ext>
            </a:extLst>
          </p:cNvPr>
          <p:cNvCxnSpPr>
            <a:stCxn id="70" idx="2"/>
          </p:cNvCxnSpPr>
          <p:nvPr/>
        </p:nvCxnSpPr>
        <p:spPr>
          <a:xfrm flipH="1">
            <a:off x="7567127" y="3213613"/>
            <a:ext cx="660847" cy="128374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5" name="直接箭头连接符 74">
            <a:extLst>
              <a:ext uri="{FF2B5EF4-FFF2-40B4-BE49-F238E27FC236}">
                <a16:creationId xmlns:a16="http://schemas.microsoft.com/office/drawing/2014/main" id="{D2545369-93FC-4252-83F6-1A45DD44FA9C}"/>
              </a:ext>
            </a:extLst>
          </p:cNvPr>
          <p:cNvCxnSpPr>
            <a:cxnSpLocks/>
            <a:stCxn id="70" idx="2"/>
          </p:cNvCxnSpPr>
          <p:nvPr/>
        </p:nvCxnSpPr>
        <p:spPr>
          <a:xfrm>
            <a:off x="8227974" y="3213613"/>
            <a:ext cx="743954" cy="128374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pic>
        <p:nvPicPr>
          <p:cNvPr id="77" name="图片 76">
            <a:extLst>
              <a:ext uri="{FF2B5EF4-FFF2-40B4-BE49-F238E27FC236}">
                <a16:creationId xmlns:a16="http://schemas.microsoft.com/office/drawing/2014/main" id="{617595A0-4C68-45E7-8D13-7A0E3840D90E}"/>
              </a:ext>
            </a:extLst>
          </p:cNvPr>
          <p:cNvPicPr>
            <a:picLocks noChangeAspect="1"/>
          </p:cNvPicPr>
          <p:nvPr/>
        </p:nvPicPr>
        <p:blipFill>
          <a:blip r:embed="rId12"/>
          <a:stretch>
            <a:fillRect/>
          </a:stretch>
        </p:blipFill>
        <p:spPr>
          <a:xfrm>
            <a:off x="7420810" y="4508086"/>
            <a:ext cx="292633" cy="317019"/>
          </a:xfrm>
          <a:prstGeom prst="rect">
            <a:avLst/>
          </a:prstGeom>
        </p:spPr>
      </p:pic>
      <p:pic>
        <p:nvPicPr>
          <p:cNvPr id="78" name="图片 77">
            <a:extLst>
              <a:ext uri="{FF2B5EF4-FFF2-40B4-BE49-F238E27FC236}">
                <a16:creationId xmlns:a16="http://schemas.microsoft.com/office/drawing/2014/main" id="{32A1F5A2-4144-416E-8E2D-01FDF0936567}"/>
              </a:ext>
            </a:extLst>
          </p:cNvPr>
          <p:cNvPicPr>
            <a:picLocks noChangeAspect="1"/>
          </p:cNvPicPr>
          <p:nvPr/>
        </p:nvPicPr>
        <p:blipFill>
          <a:blip r:embed="rId12"/>
          <a:stretch>
            <a:fillRect/>
          </a:stretch>
        </p:blipFill>
        <p:spPr>
          <a:xfrm>
            <a:off x="8825611" y="4508086"/>
            <a:ext cx="292633" cy="317019"/>
          </a:xfrm>
          <a:prstGeom prst="rect">
            <a:avLst/>
          </a:prstGeom>
        </p:spPr>
      </p:pic>
      <p:cxnSp>
        <p:nvCxnSpPr>
          <p:cNvPr id="80" name="直接箭头连接符 79">
            <a:extLst>
              <a:ext uri="{FF2B5EF4-FFF2-40B4-BE49-F238E27FC236}">
                <a16:creationId xmlns:a16="http://schemas.microsoft.com/office/drawing/2014/main" id="{1F0E6724-E2D8-40E7-B759-3FAC4B9CF1F7}"/>
              </a:ext>
            </a:extLst>
          </p:cNvPr>
          <p:cNvCxnSpPr>
            <a:stCxn id="71" idx="2"/>
          </p:cNvCxnSpPr>
          <p:nvPr/>
        </p:nvCxnSpPr>
        <p:spPr>
          <a:xfrm flipH="1">
            <a:off x="9459830" y="3213426"/>
            <a:ext cx="256054" cy="128392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pic>
        <p:nvPicPr>
          <p:cNvPr id="81" name="图片 80">
            <a:extLst>
              <a:ext uri="{FF2B5EF4-FFF2-40B4-BE49-F238E27FC236}">
                <a16:creationId xmlns:a16="http://schemas.microsoft.com/office/drawing/2014/main" id="{E0C9A7C5-4B21-422B-9BBC-5F61063B3F01}"/>
              </a:ext>
            </a:extLst>
          </p:cNvPr>
          <p:cNvPicPr>
            <a:picLocks noChangeAspect="1"/>
          </p:cNvPicPr>
          <p:nvPr/>
        </p:nvPicPr>
        <p:blipFill>
          <a:blip r:embed="rId12"/>
          <a:stretch>
            <a:fillRect/>
          </a:stretch>
        </p:blipFill>
        <p:spPr>
          <a:xfrm>
            <a:off x="9343827" y="4508086"/>
            <a:ext cx="292633" cy="317019"/>
          </a:xfrm>
          <a:prstGeom prst="rect">
            <a:avLst/>
          </a:prstGeom>
        </p:spPr>
      </p:pic>
      <p:pic>
        <p:nvPicPr>
          <p:cNvPr id="82" name="图片 81">
            <a:extLst>
              <a:ext uri="{FF2B5EF4-FFF2-40B4-BE49-F238E27FC236}">
                <a16:creationId xmlns:a16="http://schemas.microsoft.com/office/drawing/2014/main" id="{958EE1A5-BA02-4B8E-9D60-81497086859A}"/>
              </a:ext>
            </a:extLst>
          </p:cNvPr>
          <p:cNvPicPr>
            <a:picLocks noChangeAspect="1"/>
          </p:cNvPicPr>
          <p:nvPr/>
        </p:nvPicPr>
        <p:blipFill>
          <a:blip r:embed="rId12"/>
          <a:stretch>
            <a:fillRect/>
          </a:stretch>
        </p:blipFill>
        <p:spPr>
          <a:xfrm>
            <a:off x="10505807" y="4497355"/>
            <a:ext cx="292633" cy="317019"/>
          </a:xfrm>
          <a:prstGeom prst="rect">
            <a:avLst/>
          </a:prstGeom>
        </p:spPr>
      </p:pic>
      <p:cxnSp>
        <p:nvCxnSpPr>
          <p:cNvPr id="84" name="直接箭头连接符 83">
            <a:extLst>
              <a:ext uri="{FF2B5EF4-FFF2-40B4-BE49-F238E27FC236}">
                <a16:creationId xmlns:a16="http://schemas.microsoft.com/office/drawing/2014/main" id="{9D1F37CE-9CFF-40EC-B9CF-6890B11E9D18}"/>
              </a:ext>
            </a:extLst>
          </p:cNvPr>
          <p:cNvCxnSpPr>
            <a:stCxn id="71" idx="2"/>
            <a:endCxn id="82" idx="0"/>
          </p:cNvCxnSpPr>
          <p:nvPr/>
        </p:nvCxnSpPr>
        <p:spPr>
          <a:xfrm>
            <a:off x="9715884" y="3213426"/>
            <a:ext cx="936240" cy="128392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02" name="任意多边形: 形状 101">
            <a:extLst>
              <a:ext uri="{FF2B5EF4-FFF2-40B4-BE49-F238E27FC236}">
                <a16:creationId xmlns:a16="http://schemas.microsoft.com/office/drawing/2014/main" id="{EFB63A4B-2214-4A05-A163-C0A3F27083B8}"/>
              </a:ext>
            </a:extLst>
          </p:cNvPr>
          <p:cNvSpPr/>
          <p:nvPr/>
        </p:nvSpPr>
        <p:spPr>
          <a:xfrm>
            <a:off x="7897550" y="3818546"/>
            <a:ext cx="690341" cy="273189"/>
          </a:xfrm>
          <a:custGeom>
            <a:avLst/>
            <a:gdLst>
              <a:gd name="connsiteX0" fmla="*/ 0 w 690341"/>
              <a:gd name="connsiteY0" fmla="*/ 36334 h 163885"/>
              <a:gd name="connsiteX1" fmla="*/ 351226 w 690341"/>
              <a:gd name="connsiteY1" fmla="*/ 163502 h 163885"/>
              <a:gd name="connsiteX2" fmla="*/ 690341 w 690341"/>
              <a:gd name="connsiteY2" fmla="*/ 0 h 163885"/>
            </a:gdLst>
            <a:ahLst/>
            <a:cxnLst>
              <a:cxn ang="0">
                <a:pos x="connsiteX0" y="connsiteY0"/>
              </a:cxn>
              <a:cxn ang="0">
                <a:pos x="connsiteX1" y="connsiteY1"/>
              </a:cxn>
              <a:cxn ang="0">
                <a:pos x="connsiteX2" y="connsiteY2"/>
              </a:cxn>
            </a:cxnLst>
            <a:rect l="l" t="t" r="r" b="b"/>
            <a:pathLst>
              <a:path w="690341" h="163885">
                <a:moveTo>
                  <a:pt x="0" y="36334"/>
                </a:moveTo>
                <a:cubicBezTo>
                  <a:pt x="118084" y="102946"/>
                  <a:pt x="236169" y="169558"/>
                  <a:pt x="351226" y="163502"/>
                </a:cubicBezTo>
                <a:cubicBezTo>
                  <a:pt x="466283" y="157446"/>
                  <a:pt x="603544" y="65603"/>
                  <a:pt x="690341" y="0"/>
                </a:cubicBezTo>
              </a:path>
            </a:pathLst>
          </a:cu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4" name="弧形 103">
            <a:extLst>
              <a:ext uri="{FF2B5EF4-FFF2-40B4-BE49-F238E27FC236}">
                <a16:creationId xmlns:a16="http://schemas.microsoft.com/office/drawing/2014/main" id="{13BBBC9D-48F9-4F21-864D-10BAFEB3C80A}"/>
              </a:ext>
            </a:extLst>
          </p:cNvPr>
          <p:cNvSpPr/>
          <p:nvPr/>
        </p:nvSpPr>
        <p:spPr>
          <a:xfrm flipV="1">
            <a:off x="9044521" y="2841312"/>
            <a:ext cx="1387563" cy="1205070"/>
          </a:xfrm>
          <a:prstGeom prst="arc">
            <a:avLst>
              <a:gd name="adj1" fmla="val 15063763"/>
              <a:gd name="adj2" fmla="val 18961914"/>
            </a:avLst>
          </a:prstGeom>
          <a:ln w="127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5" name="文本框 104">
            <a:extLst>
              <a:ext uri="{FF2B5EF4-FFF2-40B4-BE49-F238E27FC236}">
                <a16:creationId xmlns:a16="http://schemas.microsoft.com/office/drawing/2014/main" id="{91E9179D-7395-4C7C-9B00-31FB0DA3482B}"/>
              </a:ext>
            </a:extLst>
          </p:cNvPr>
          <p:cNvSpPr txBox="1"/>
          <p:nvPr/>
        </p:nvSpPr>
        <p:spPr>
          <a:xfrm>
            <a:off x="8722565" y="1245296"/>
            <a:ext cx="530353"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s,a</a:t>
            </a:r>
            <a:endParaRPr lang="zh-CN" altLang="en-US" dirty="0">
              <a:latin typeface="Times New Roman" panose="02020603050405020304" pitchFamily="18" charset="0"/>
              <a:cs typeface="Times New Roman" panose="02020603050405020304" pitchFamily="18" charset="0"/>
            </a:endParaRPr>
          </a:p>
        </p:txBody>
      </p:sp>
      <p:sp>
        <p:nvSpPr>
          <p:cNvPr id="106" name="文本框 105">
            <a:extLst>
              <a:ext uri="{FF2B5EF4-FFF2-40B4-BE49-F238E27FC236}">
                <a16:creationId xmlns:a16="http://schemas.microsoft.com/office/drawing/2014/main" id="{07655374-0EA4-4725-B07B-35406A94133D}"/>
              </a:ext>
            </a:extLst>
          </p:cNvPr>
          <p:cNvSpPr txBox="1"/>
          <p:nvPr/>
        </p:nvSpPr>
        <p:spPr>
          <a:xfrm>
            <a:off x="9490143" y="1973970"/>
            <a:ext cx="2926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r</a:t>
            </a:r>
            <a:endParaRPr lang="zh-CN" altLang="en-US" dirty="0">
              <a:latin typeface="Times New Roman" panose="02020603050405020304" pitchFamily="18" charset="0"/>
              <a:cs typeface="Times New Roman" panose="02020603050405020304" pitchFamily="18" charset="0"/>
            </a:endParaRPr>
          </a:p>
        </p:txBody>
      </p:sp>
      <p:sp>
        <p:nvSpPr>
          <p:cNvPr id="107" name="文本框 106">
            <a:extLst>
              <a:ext uri="{FF2B5EF4-FFF2-40B4-BE49-F238E27FC236}">
                <a16:creationId xmlns:a16="http://schemas.microsoft.com/office/drawing/2014/main" id="{88D065F2-4B0D-4126-9214-572B7E80BC78}"/>
              </a:ext>
            </a:extLst>
          </p:cNvPr>
          <p:cNvSpPr txBox="1"/>
          <p:nvPr/>
        </p:nvSpPr>
        <p:spPr>
          <a:xfrm>
            <a:off x="10161346" y="2761367"/>
            <a:ext cx="34333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a:t>
            </a:r>
          </a:p>
        </p:txBody>
      </p:sp>
      <p:sp>
        <p:nvSpPr>
          <p:cNvPr id="108" name="文本框 107">
            <a:extLst>
              <a:ext uri="{FF2B5EF4-FFF2-40B4-BE49-F238E27FC236}">
                <a16:creationId xmlns:a16="http://schemas.microsoft.com/office/drawing/2014/main" id="{5BC12EE7-7C1D-4764-847A-7C6CBBDBFB5C}"/>
              </a:ext>
            </a:extLst>
          </p:cNvPr>
          <p:cNvSpPr txBox="1"/>
          <p:nvPr/>
        </p:nvSpPr>
        <p:spPr>
          <a:xfrm>
            <a:off x="10854283" y="4445042"/>
            <a:ext cx="34333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a:t>
            </a:r>
          </a:p>
        </p:txBody>
      </p:sp>
      <p:pic>
        <p:nvPicPr>
          <p:cNvPr id="109" name="图片 108">
            <a:extLst>
              <a:ext uri="{FF2B5EF4-FFF2-40B4-BE49-F238E27FC236}">
                <a16:creationId xmlns:a16="http://schemas.microsoft.com/office/drawing/2014/main" id="{8710FC58-9941-46A7-90DA-E030D921D9F0}"/>
              </a:ext>
            </a:extLst>
          </p:cNvPr>
          <p:cNvPicPr>
            <a:picLocks noChangeAspect="1"/>
          </p:cNvPicPr>
          <p:nvPr/>
        </p:nvPicPr>
        <p:blipFill>
          <a:blip r:embed="rId13"/>
          <a:stretch>
            <a:fillRect/>
          </a:stretch>
        </p:blipFill>
        <p:spPr>
          <a:xfrm>
            <a:off x="7060510" y="3591820"/>
            <a:ext cx="682811" cy="499915"/>
          </a:xfrm>
          <a:prstGeom prst="rect">
            <a:avLst/>
          </a:prstGeom>
        </p:spPr>
      </p:pic>
    </p:spTree>
    <p:extLst>
      <p:ext uri="{BB962C8B-B14F-4D97-AF65-F5344CB8AC3E}">
        <p14:creationId xmlns:p14="http://schemas.microsoft.com/office/powerpoint/2010/main" val="310039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fade">
                                      <p:cBhvr>
                                        <p:cTn id="35" dur="500"/>
                                        <p:tgtEl>
                                          <p:spTgt spid="6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childTnLst>
                          </p:cTn>
                        </p:par>
                        <p:par>
                          <p:cTn id="40" fill="hold">
                            <p:stCondLst>
                              <p:cond delay="0"/>
                            </p:stCondLst>
                            <p:childTnLst>
                              <p:par>
                                <p:cTn id="41" presetID="10" presetClass="entr" presetSubtype="0"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par>
                          <p:cTn id="44" fill="hold">
                            <p:stCondLst>
                              <p:cond delay="500"/>
                            </p:stCondLst>
                            <p:childTnLst>
                              <p:par>
                                <p:cTn id="45" presetID="1" presetClass="entr" presetSubtype="0" fill="hold" nodeType="after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childTnLst>
                          </p:cTn>
                        </p:par>
                        <p:par>
                          <p:cTn id="51" fill="hold">
                            <p:stCondLst>
                              <p:cond delay="1000"/>
                            </p:stCondLst>
                            <p:childTnLst>
                              <p:par>
                                <p:cTn id="52" presetID="1" presetClass="entr" presetSubtype="0" fill="hold" nodeType="afterEffect">
                                  <p:stCondLst>
                                    <p:cond delay="0"/>
                                  </p:stCondLst>
                                  <p:childTnLst>
                                    <p:set>
                                      <p:cBhvr>
                                        <p:cTn id="53" dur="1" fill="hold">
                                          <p:stCondLst>
                                            <p:cond delay="0"/>
                                          </p:stCondLst>
                                        </p:cTn>
                                        <p:tgtEl>
                                          <p:spTgt spid="42"/>
                                        </p:tgtEl>
                                        <p:attrNameLst>
                                          <p:attrName>style.visibility</p:attrName>
                                        </p:attrNameLst>
                                      </p:cBhvr>
                                      <p:to>
                                        <p:strVal val="visible"/>
                                      </p:to>
                                    </p:set>
                                  </p:childTnLst>
                                </p:cTn>
                              </p:par>
                            </p:childTnLst>
                          </p:cTn>
                        </p:par>
                        <p:par>
                          <p:cTn id="54" fill="hold">
                            <p:stCondLst>
                              <p:cond delay="1000"/>
                            </p:stCondLst>
                            <p:childTnLst>
                              <p:par>
                                <p:cTn id="55" presetID="10" presetClass="entr" presetSubtype="0" fill="hold" nodeType="after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par>
                          <p:cTn id="58" fill="hold">
                            <p:stCondLst>
                              <p:cond delay="1500"/>
                            </p:stCondLst>
                            <p:childTnLst>
                              <p:par>
                                <p:cTn id="59" presetID="1" presetClass="entr" presetSubtype="0" fill="hold" nodeType="after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childTnLst>
                          </p:cTn>
                        </p:par>
                        <p:par>
                          <p:cTn id="61" fill="hold">
                            <p:stCondLst>
                              <p:cond delay="1500"/>
                            </p:stCondLst>
                            <p:childTnLst>
                              <p:par>
                                <p:cTn id="62" presetID="10" presetClass="entr" presetSubtype="0" fill="hold" nodeType="after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childTnLst>
                          </p:cTn>
                        </p:par>
                        <p:par>
                          <p:cTn id="65" fill="hold">
                            <p:stCondLst>
                              <p:cond delay="2000"/>
                            </p:stCondLst>
                            <p:childTnLst>
                              <p:par>
                                <p:cTn id="66" presetID="1" presetClass="entr" presetSubtype="0" fill="hold" nodeType="afterEffect">
                                  <p:stCondLst>
                                    <p:cond delay="0"/>
                                  </p:stCondLst>
                                  <p:childTnLst>
                                    <p:set>
                                      <p:cBhvr>
                                        <p:cTn id="67" dur="1" fill="hold">
                                          <p:stCondLst>
                                            <p:cond delay="0"/>
                                          </p:stCondLst>
                                        </p:cTn>
                                        <p:tgtEl>
                                          <p:spTgt spid="50"/>
                                        </p:tgtEl>
                                        <p:attrNameLst>
                                          <p:attrName>style.visibility</p:attrName>
                                        </p:attrNameLst>
                                      </p:cBhvr>
                                      <p:to>
                                        <p:strVal val="visible"/>
                                      </p:to>
                                    </p:set>
                                  </p:childTnLst>
                                </p:cTn>
                              </p:par>
                            </p:childTnLst>
                          </p:cTn>
                        </p:par>
                        <p:par>
                          <p:cTn id="68" fill="hold">
                            <p:stCondLst>
                              <p:cond delay="2000"/>
                            </p:stCondLst>
                            <p:childTnLst>
                              <p:par>
                                <p:cTn id="69" presetID="10" presetClass="entr" presetSubtype="0" fill="hold" nodeType="after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500"/>
                                        <p:tgtEl>
                                          <p:spTgt spid="35"/>
                                        </p:tgtEl>
                                      </p:cBhvr>
                                    </p:animEffect>
                                  </p:childTnLst>
                                </p:cTn>
                              </p:par>
                            </p:childTnLst>
                          </p:cTn>
                        </p:par>
                        <p:par>
                          <p:cTn id="72" fill="hold">
                            <p:stCondLst>
                              <p:cond delay="2500"/>
                            </p:stCondLst>
                            <p:childTnLst>
                              <p:par>
                                <p:cTn id="73" presetID="1" presetClass="entr" presetSubtype="0" fill="hold" nodeType="after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par>
                          <p:cTn id="75" fill="hold">
                            <p:stCondLst>
                              <p:cond delay="2500"/>
                            </p:stCondLst>
                            <p:childTnLst>
                              <p:par>
                                <p:cTn id="76" presetID="10" presetClass="entr" presetSubtype="0" fill="hold" grpId="0" nodeType="afterEffect">
                                  <p:stCondLst>
                                    <p:cond delay="0"/>
                                  </p:stCondLst>
                                  <p:childTnLst>
                                    <p:set>
                                      <p:cBhvr>
                                        <p:cTn id="77" dur="1" fill="hold">
                                          <p:stCondLst>
                                            <p:cond delay="0"/>
                                          </p:stCondLst>
                                        </p:cTn>
                                        <p:tgtEl>
                                          <p:spTgt spid="62"/>
                                        </p:tgtEl>
                                        <p:attrNameLst>
                                          <p:attrName>style.visibility</p:attrName>
                                        </p:attrNameLst>
                                      </p:cBhvr>
                                      <p:to>
                                        <p:strVal val="visible"/>
                                      </p:to>
                                    </p:set>
                                    <p:animEffect transition="in" filter="fade">
                                      <p:cBhvr>
                                        <p:cTn id="78" dur="500"/>
                                        <p:tgtEl>
                                          <p:spTgt spid="62"/>
                                        </p:tgtEl>
                                      </p:cBhvr>
                                    </p:animEffect>
                                  </p:childTnLst>
                                </p:cTn>
                              </p:par>
                            </p:childTnLst>
                          </p:cTn>
                        </p:par>
                        <p:par>
                          <p:cTn id="79" fill="hold">
                            <p:stCondLst>
                              <p:cond delay="3000"/>
                            </p:stCondLst>
                            <p:childTnLst>
                              <p:par>
                                <p:cTn id="80" presetID="10" presetClass="entr" presetSubtype="0" fill="hold" nodeType="after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500"/>
                                        <p:tgtEl>
                                          <p:spTgt spid="36"/>
                                        </p:tgtEl>
                                      </p:cBhvr>
                                    </p:animEffect>
                                  </p:childTnLst>
                                </p:cTn>
                              </p:par>
                            </p:childTnLst>
                          </p:cTn>
                        </p:par>
                        <p:par>
                          <p:cTn id="83" fill="hold">
                            <p:stCondLst>
                              <p:cond delay="3500"/>
                            </p:stCondLst>
                            <p:childTnLst>
                              <p:par>
                                <p:cTn id="84" presetID="10" presetClass="entr" presetSubtype="0" fill="hold" grpId="0" nodeType="after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additive="base">
                                        <p:cTn id="91" dur="500" fill="hold"/>
                                        <p:tgtEl>
                                          <p:spTgt spid="8"/>
                                        </p:tgtEl>
                                        <p:attrNameLst>
                                          <p:attrName>ppt_x</p:attrName>
                                        </p:attrNameLst>
                                      </p:cBhvr>
                                      <p:tavLst>
                                        <p:tav tm="0">
                                          <p:val>
                                            <p:strVal val="#ppt_x"/>
                                          </p:val>
                                        </p:tav>
                                        <p:tav tm="100000">
                                          <p:val>
                                            <p:strVal val="#ppt_x"/>
                                          </p:val>
                                        </p:tav>
                                      </p:tavLst>
                                    </p:anim>
                                    <p:anim calcmode="lin" valueType="num">
                                      <p:cBhvr additive="base">
                                        <p:cTn id="92" dur="500" fill="hold"/>
                                        <p:tgtEl>
                                          <p:spTgt spid="8"/>
                                        </p:tgtEl>
                                        <p:attrNameLst>
                                          <p:attrName>ppt_y</p:attrName>
                                        </p:attrNameLst>
                                      </p:cBhvr>
                                      <p:tavLst>
                                        <p:tav tm="0">
                                          <p:val>
                                            <p:strVal val="1+#ppt_h/2"/>
                                          </p:val>
                                        </p:tav>
                                        <p:tav tm="100000">
                                          <p:val>
                                            <p:strVal val="#ppt_y"/>
                                          </p:val>
                                        </p:tav>
                                      </p:tavLst>
                                    </p:anim>
                                  </p:childTnLst>
                                </p:cTn>
                              </p:par>
                            </p:childTnLst>
                          </p:cTn>
                        </p:par>
                        <p:par>
                          <p:cTn id="93" fill="hold">
                            <p:stCondLst>
                              <p:cond delay="500"/>
                            </p:stCondLst>
                            <p:childTnLst>
                              <p:par>
                                <p:cTn id="94" presetID="2" presetClass="entr" presetSubtype="4" fill="hold" grpId="0" nodeType="afterEffect">
                                  <p:stCondLst>
                                    <p:cond delay="0"/>
                                  </p:stCondLst>
                                  <p:childTnLst>
                                    <p:set>
                                      <p:cBhvr>
                                        <p:cTn id="95" dur="1" fill="hold">
                                          <p:stCondLst>
                                            <p:cond delay="0"/>
                                          </p:stCondLst>
                                        </p:cTn>
                                        <p:tgtEl>
                                          <p:spTgt spid="7"/>
                                        </p:tgtEl>
                                        <p:attrNameLst>
                                          <p:attrName>style.visibility</p:attrName>
                                        </p:attrNameLst>
                                      </p:cBhvr>
                                      <p:to>
                                        <p:strVal val="visible"/>
                                      </p:to>
                                    </p:set>
                                    <p:anim calcmode="lin" valueType="num">
                                      <p:cBhvr additive="base">
                                        <p:cTn id="96" dur="500" fill="hold"/>
                                        <p:tgtEl>
                                          <p:spTgt spid="7"/>
                                        </p:tgtEl>
                                        <p:attrNameLst>
                                          <p:attrName>ppt_x</p:attrName>
                                        </p:attrNameLst>
                                      </p:cBhvr>
                                      <p:tavLst>
                                        <p:tav tm="0">
                                          <p:val>
                                            <p:strVal val="#ppt_x"/>
                                          </p:val>
                                        </p:tav>
                                        <p:tav tm="100000">
                                          <p:val>
                                            <p:strVal val="#ppt_x"/>
                                          </p:val>
                                        </p:tav>
                                      </p:tavLst>
                                    </p:anim>
                                    <p:anim calcmode="lin" valueType="num">
                                      <p:cBhvr additive="base">
                                        <p:cTn id="9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57"/>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64"/>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05"/>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66"/>
                                        </p:tgtEl>
                                        <p:attrNameLst>
                                          <p:attrName>style.visibility</p:attrName>
                                        </p:attrNameLst>
                                      </p:cBhvr>
                                      <p:to>
                                        <p:strVal val="visible"/>
                                      </p:to>
                                    </p:set>
                                  </p:childTnLst>
                                </p:cTn>
                              </p:par>
                            </p:childTnLst>
                          </p:cTn>
                        </p:par>
                        <p:par>
                          <p:cTn id="110" fill="hold">
                            <p:stCondLst>
                              <p:cond delay="0"/>
                            </p:stCondLst>
                            <p:childTnLst>
                              <p:par>
                                <p:cTn id="111" presetID="10" presetClass="entr" presetSubtype="0" fill="hold" nodeType="afterEffect">
                                  <p:stCondLst>
                                    <p:cond delay="0"/>
                                  </p:stCondLst>
                                  <p:childTnLst>
                                    <p:set>
                                      <p:cBhvr>
                                        <p:cTn id="112" dur="1" fill="hold">
                                          <p:stCondLst>
                                            <p:cond delay="0"/>
                                          </p:stCondLst>
                                        </p:cTn>
                                        <p:tgtEl>
                                          <p:spTgt spid="70"/>
                                        </p:tgtEl>
                                        <p:attrNameLst>
                                          <p:attrName>style.visibility</p:attrName>
                                        </p:attrNameLst>
                                      </p:cBhvr>
                                      <p:to>
                                        <p:strVal val="visible"/>
                                      </p:to>
                                    </p:set>
                                    <p:animEffect transition="in" filter="fade">
                                      <p:cBhvr>
                                        <p:cTn id="113" dur="500"/>
                                        <p:tgtEl>
                                          <p:spTgt spid="70"/>
                                        </p:tgtEl>
                                      </p:cBhvr>
                                    </p:animEffect>
                                  </p:childTnLst>
                                </p:cTn>
                              </p:par>
                            </p:childTnLst>
                          </p:cTn>
                        </p:par>
                        <p:par>
                          <p:cTn id="114" fill="hold">
                            <p:stCondLst>
                              <p:cond delay="500"/>
                            </p:stCondLst>
                            <p:childTnLst>
                              <p:par>
                                <p:cTn id="115" presetID="1" presetClass="entr" presetSubtype="0" fill="hold" nodeType="afterEffect">
                                  <p:stCondLst>
                                    <p:cond delay="0"/>
                                  </p:stCondLst>
                                  <p:childTnLst>
                                    <p:set>
                                      <p:cBhvr>
                                        <p:cTn id="116" dur="1" fill="hold">
                                          <p:stCondLst>
                                            <p:cond delay="0"/>
                                          </p:stCondLst>
                                        </p:cTn>
                                        <p:tgtEl>
                                          <p:spTgt spid="68"/>
                                        </p:tgtEl>
                                        <p:attrNameLst>
                                          <p:attrName>style.visibility</p:attrName>
                                        </p:attrNameLst>
                                      </p:cBhvr>
                                      <p:to>
                                        <p:strVal val="visible"/>
                                      </p:to>
                                    </p:set>
                                  </p:childTnLst>
                                </p:cTn>
                              </p:par>
                            </p:childTnLst>
                          </p:cTn>
                        </p:par>
                        <p:par>
                          <p:cTn id="117" fill="hold">
                            <p:stCondLst>
                              <p:cond delay="500"/>
                            </p:stCondLst>
                            <p:childTnLst>
                              <p:par>
                                <p:cTn id="118" presetID="10" presetClass="entr" presetSubtype="0" fill="hold" grpId="0" nodeType="afterEffect">
                                  <p:stCondLst>
                                    <p:cond delay="0"/>
                                  </p:stCondLst>
                                  <p:childTnLst>
                                    <p:set>
                                      <p:cBhvr>
                                        <p:cTn id="119" dur="1" fill="hold">
                                          <p:stCondLst>
                                            <p:cond delay="0"/>
                                          </p:stCondLst>
                                        </p:cTn>
                                        <p:tgtEl>
                                          <p:spTgt spid="106"/>
                                        </p:tgtEl>
                                        <p:attrNameLst>
                                          <p:attrName>style.visibility</p:attrName>
                                        </p:attrNameLst>
                                      </p:cBhvr>
                                      <p:to>
                                        <p:strVal val="visible"/>
                                      </p:to>
                                    </p:set>
                                    <p:animEffect transition="in" filter="fade">
                                      <p:cBhvr>
                                        <p:cTn id="120" dur="500"/>
                                        <p:tgtEl>
                                          <p:spTgt spid="106"/>
                                        </p:tgtEl>
                                      </p:cBhvr>
                                    </p:animEffect>
                                  </p:childTnLst>
                                </p:cTn>
                              </p:par>
                            </p:childTnLst>
                          </p:cTn>
                        </p:par>
                        <p:par>
                          <p:cTn id="121" fill="hold">
                            <p:stCondLst>
                              <p:cond delay="1000"/>
                            </p:stCondLst>
                            <p:childTnLst>
                              <p:par>
                                <p:cTn id="122" presetID="10" presetClass="entr" presetSubtype="0" fill="hold" nodeType="afterEffect">
                                  <p:stCondLst>
                                    <p:cond delay="0"/>
                                  </p:stCondLst>
                                  <p:childTnLst>
                                    <p:set>
                                      <p:cBhvr>
                                        <p:cTn id="123" dur="1" fill="hold">
                                          <p:stCondLst>
                                            <p:cond delay="0"/>
                                          </p:stCondLst>
                                        </p:cTn>
                                        <p:tgtEl>
                                          <p:spTgt spid="71"/>
                                        </p:tgtEl>
                                        <p:attrNameLst>
                                          <p:attrName>style.visibility</p:attrName>
                                        </p:attrNameLst>
                                      </p:cBhvr>
                                      <p:to>
                                        <p:strVal val="visible"/>
                                      </p:to>
                                    </p:set>
                                    <p:animEffect transition="in" filter="fade">
                                      <p:cBhvr>
                                        <p:cTn id="124" dur="500"/>
                                        <p:tgtEl>
                                          <p:spTgt spid="71"/>
                                        </p:tgtEl>
                                      </p:cBhvr>
                                    </p:animEffect>
                                  </p:childTnLst>
                                </p:cTn>
                              </p:par>
                            </p:childTnLst>
                          </p:cTn>
                        </p:par>
                        <p:par>
                          <p:cTn id="125" fill="hold">
                            <p:stCondLst>
                              <p:cond delay="1500"/>
                            </p:stCondLst>
                            <p:childTnLst>
                              <p:par>
                                <p:cTn id="126" presetID="10" presetClass="entr" presetSubtype="0" fill="hold" grpId="0" nodeType="afterEffect">
                                  <p:stCondLst>
                                    <p:cond delay="0"/>
                                  </p:stCondLst>
                                  <p:childTnLst>
                                    <p:set>
                                      <p:cBhvr>
                                        <p:cTn id="127" dur="1" fill="hold">
                                          <p:stCondLst>
                                            <p:cond delay="0"/>
                                          </p:stCondLst>
                                        </p:cTn>
                                        <p:tgtEl>
                                          <p:spTgt spid="107"/>
                                        </p:tgtEl>
                                        <p:attrNameLst>
                                          <p:attrName>style.visibility</p:attrName>
                                        </p:attrNameLst>
                                      </p:cBhvr>
                                      <p:to>
                                        <p:strVal val="visible"/>
                                      </p:to>
                                    </p:set>
                                    <p:animEffect transition="in" filter="fade">
                                      <p:cBhvr>
                                        <p:cTn id="128" dur="500"/>
                                        <p:tgtEl>
                                          <p:spTgt spid="107"/>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73"/>
                                        </p:tgtEl>
                                        <p:attrNameLst>
                                          <p:attrName>style.visibility</p:attrName>
                                        </p:attrNameLst>
                                      </p:cBhvr>
                                      <p:to>
                                        <p:strVal val="visible"/>
                                      </p:to>
                                    </p:set>
                                  </p:childTnLst>
                                </p:cTn>
                              </p:par>
                            </p:childTnLst>
                          </p:cTn>
                        </p:par>
                        <p:par>
                          <p:cTn id="133" fill="hold">
                            <p:stCondLst>
                              <p:cond delay="0"/>
                            </p:stCondLst>
                            <p:childTnLst>
                              <p:par>
                                <p:cTn id="134" presetID="10" presetClass="entr" presetSubtype="0" fill="hold" nodeType="afterEffect">
                                  <p:stCondLst>
                                    <p:cond delay="0"/>
                                  </p:stCondLst>
                                  <p:childTnLst>
                                    <p:set>
                                      <p:cBhvr>
                                        <p:cTn id="135" dur="1" fill="hold">
                                          <p:stCondLst>
                                            <p:cond delay="0"/>
                                          </p:stCondLst>
                                        </p:cTn>
                                        <p:tgtEl>
                                          <p:spTgt spid="77"/>
                                        </p:tgtEl>
                                        <p:attrNameLst>
                                          <p:attrName>style.visibility</p:attrName>
                                        </p:attrNameLst>
                                      </p:cBhvr>
                                      <p:to>
                                        <p:strVal val="visible"/>
                                      </p:to>
                                    </p:set>
                                    <p:animEffect transition="in" filter="fade">
                                      <p:cBhvr>
                                        <p:cTn id="136" dur="500"/>
                                        <p:tgtEl>
                                          <p:spTgt spid="77"/>
                                        </p:tgtEl>
                                      </p:cBhvr>
                                    </p:animEffect>
                                  </p:childTnLst>
                                </p:cTn>
                              </p:par>
                            </p:childTnLst>
                          </p:cTn>
                        </p:par>
                        <p:par>
                          <p:cTn id="137" fill="hold">
                            <p:stCondLst>
                              <p:cond delay="500"/>
                            </p:stCondLst>
                            <p:childTnLst>
                              <p:par>
                                <p:cTn id="138" presetID="1" presetClass="entr" presetSubtype="0" fill="hold" nodeType="afterEffect">
                                  <p:stCondLst>
                                    <p:cond delay="0"/>
                                  </p:stCondLst>
                                  <p:childTnLst>
                                    <p:set>
                                      <p:cBhvr>
                                        <p:cTn id="139" dur="1" fill="hold">
                                          <p:stCondLst>
                                            <p:cond delay="0"/>
                                          </p:stCondLst>
                                        </p:cTn>
                                        <p:tgtEl>
                                          <p:spTgt spid="75"/>
                                        </p:tgtEl>
                                        <p:attrNameLst>
                                          <p:attrName>style.visibility</p:attrName>
                                        </p:attrNameLst>
                                      </p:cBhvr>
                                      <p:to>
                                        <p:strVal val="visible"/>
                                      </p:to>
                                    </p:set>
                                  </p:childTnLst>
                                </p:cTn>
                              </p:par>
                            </p:childTnLst>
                          </p:cTn>
                        </p:par>
                        <p:par>
                          <p:cTn id="140" fill="hold">
                            <p:stCondLst>
                              <p:cond delay="500"/>
                            </p:stCondLst>
                            <p:childTnLst>
                              <p:par>
                                <p:cTn id="141" presetID="10" presetClass="entr" presetSubtype="0" fill="hold" nodeType="after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fade">
                                      <p:cBhvr>
                                        <p:cTn id="143" dur="500"/>
                                        <p:tgtEl>
                                          <p:spTgt spid="78"/>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102"/>
                                        </p:tgtEl>
                                        <p:attrNameLst>
                                          <p:attrName>style.visibility</p:attrName>
                                        </p:attrNameLst>
                                      </p:cBhvr>
                                      <p:to>
                                        <p:strVal val="visible"/>
                                      </p:to>
                                    </p:set>
                                  </p:childTnLst>
                                </p:cTn>
                              </p:par>
                            </p:childTnLst>
                          </p:cTn>
                        </p:par>
                        <p:par>
                          <p:cTn id="147" fill="hold">
                            <p:stCondLst>
                              <p:cond delay="1000"/>
                            </p:stCondLst>
                            <p:childTnLst>
                              <p:par>
                                <p:cTn id="148" presetID="10" presetClass="entr" presetSubtype="0" fill="hold" nodeType="afterEffect">
                                  <p:stCondLst>
                                    <p:cond delay="0"/>
                                  </p:stCondLst>
                                  <p:childTnLst>
                                    <p:set>
                                      <p:cBhvr>
                                        <p:cTn id="149" dur="1" fill="hold">
                                          <p:stCondLst>
                                            <p:cond delay="0"/>
                                          </p:stCondLst>
                                        </p:cTn>
                                        <p:tgtEl>
                                          <p:spTgt spid="109"/>
                                        </p:tgtEl>
                                        <p:attrNameLst>
                                          <p:attrName>style.visibility</p:attrName>
                                        </p:attrNameLst>
                                      </p:cBhvr>
                                      <p:to>
                                        <p:strVal val="visible"/>
                                      </p:to>
                                    </p:set>
                                    <p:animEffect transition="in" filter="fade">
                                      <p:cBhvr>
                                        <p:cTn id="150" dur="500"/>
                                        <p:tgtEl>
                                          <p:spTgt spid="109"/>
                                        </p:tgtEl>
                                      </p:cBhvr>
                                    </p:animEffect>
                                  </p:childTnLst>
                                </p:cTn>
                              </p:par>
                            </p:childTnLst>
                          </p:cTn>
                        </p:par>
                        <p:par>
                          <p:cTn id="151" fill="hold">
                            <p:stCondLst>
                              <p:cond delay="1500"/>
                            </p:stCondLst>
                            <p:childTnLst>
                              <p:par>
                                <p:cTn id="152" presetID="1" presetClass="entr" presetSubtype="0" fill="hold" nodeType="afterEffect">
                                  <p:stCondLst>
                                    <p:cond delay="0"/>
                                  </p:stCondLst>
                                  <p:childTnLst>
                                    <p:set>
                                      <p:cBhvr>
                                        <p:cTn id="153" dur="1" fill="hold">
                                          <p:stCondLst>
                                            <p:cond delay="0"/>
                                          </p:stCondLst>
                                        </p:cTn>
                                        <p:tgtEl>
                                          <p:spTgt spid="80"/>
                                        </p:tgtEl>
                                        <p:attrNameLst>
                                          <p:attrName>style.visibility</p:attrName>
                                        </p:attrNameLst>
                                      </p:cBhvr>
                                      <p:to>
                                        <p:strVal val="visible"/>
                                      </p:to>
                                    </p:set>
                                  </p:childTnLst>
                                </p:cTn>
                              </p:par>
                            </p:childTnLst>
                          </p:cTn>
                        </p:par>
                        <p:par>
                          <p:cTn id="154" fill="hold">
                            <p:stCondLst>
                              <p:cond delay="1500"/>
                            </p:stCondLst>
                            <p:childTnLst>
                              <p:par>
                                <p:cTn id="155" presetID="10" presetClass="entr" presetSubtype="0" fill="hold" nodeType="afterEffect">
                                  <p:stCondLst>
                                    <p:cond delay="0"/>
                                  </p:stCondLst>
                                  <p:childTnLst>
                                    <p:set>
                                      <p:cBhvr>
                                        <p:cTn id="156" dur="1" fill="hold">
                                          <p:stCondLst>
                                            <p:cond delay="0"/>
                                          </p:stCondLst>
                                        </p:cTn>
                                        <p:tgtEl>
                                          <p:spTgt spid="81"/>
                                        </p:tgtEl>
                                        <p:attrNameLst>
                                          <p:attrName>style.visibility</p:attrName>
                                        </p:attrNameLst>
                                      </p:cBhvr>
                                      <p:to>
                                        <p:strVal val="visible"/>
                                      </p:to>
                                    </p:set>
                                    <p:animEffect transition="in" filter="fade">
                                      <p:cBhvr>
                                        <p:cTn id="157" dur="500"/>
                                        <p:tgtEl>
                                          <p:spTgt spid="81"/>
                                        </p:tgtEl>
                                      </p:cBhvr>
                                    </p:animEffect>
                                  </p:childTnLst>
                                </p:cTn>
                              </p:par>
                            </p:childTnLst>
                          </p:cTn>
                        </p:par>
                        <p:par>
                          <p:cTn id="158" fill="hold">
                            <p:stCondLst>
                              <p:cond delay="2000"/>
                            </p:stCondLst>
                            <p:childTnLst>
                              <p:par>
                                <p:cTn id="159" presetID="1" presetClass="entr" presetSubtype="0" fill="hold" nodeType="afterEffect">
                                  <p:stCondLst>
                                    <p:cond delay="0"/>
                                  </p:stCondLst>
                                  <p:childTnLst>
                                    <p:set>
                                      <p:cBhvr>
                                        <p:cTn id="160" dur="1" fill="hold">
                                          <p:stCondLst>
                                            <p:cond delay="0"/>
                                          </p:stCondLst>
                                        </p:cTn>
                                        <p:tgtEl>
                                          <p:spTgt spid="84"/>
                                        </p:tgtEl>
                                        <p:attrNameLst>
                                          <p:attrName>style.visibility</p:attrName>
                                        </p:attrNameLst>
                                      </p:cBhvr>
                                      <p:to>
                                        <p:strVal val="visible"/>
                                      </p:to>
                                    </p:set>
                                  </p:childTnLst>
                                </p:cTn>
                              </p:par>
                            </p:childTnLst>
                          </p:cTn>
                        </p:par>
                        <p:par>
                          <p:cTn id="161" fill="hold">
                            <p:stCondLst>
                              <p:cond delay="2000"/>
                            </p:stCondLst>
                            <p:childTnLst>
                              <p:par>
                                <p:cTn id="162" presetID="10" presetClass="entr" presetSubtype="0" fill="hold" nodeType="afterEffect">
                                  <p:stCondLst>
                                    <p:cond delay="0"/>
                                  </p:stCondLst>
                                  <p:childTnLst>
                                    <p:set>
                                      <p:cBhvr>
                                        <p:cTn id="163" dur="1" fill="hold">
                                          <p:stCondLst>
                                            <p:cond delay="0"/>
                                          </p:stCondLst>
                                        </p:cTn>
                                        <p:tgtEl>
                                          <p:spTgt spid="82"/>
                                        </p:tgtEl>
                                        <p:attrNameLst>
                                          <p:attrName>style.visibility</p:attrName>
                                        </p:attrNameLst>
                                      </p:cBhvr>
                                      <p:to>
                                        <p:strVal val="visible"/>
                                      </p:to>
                                    </p:set>
                                    <p:animEffect transition="in" filter="fade">
                                      <p:cBhvr>
                                        <p:cTn id="164" dur="500"/>
                                        <p:tgtEl>
                                          <p:spTgt spid="82"/>
                                        </p:tgtEl>
                                      </p:cBhvr>
                                    </p:animEffect>
                                  </p:childTnLst>
                                </p:cTn>
                              </p:par>
                            </p:childTnLst>
                          </p:cTn>
                        </p:par>
                        <p:par>
                          <p:cTn id="165" fill="hold">
                            <p:stCondLst>
                              <p:cond delay="2500"/>
                            </p:stCondLst>
                            <p:childTnLst>
                              <p:par>
                                <p:cTn id="166" presetID="10" presetClass="entr" presetSubtype="0" fill="hold" grpId="0" nodeType="afterEffect">
                                  <p:stCondLst>
                                    <p:cond delay="0"/>
                                  </p:stCondLst>
                                  <p:childTnLst>
                                    <p:set>
                                      <p:cBhvr>
                                        <p:cTn id="167" dur="1" fill="hold">
                                          <p:stCondLst>
                                            <p:cond delay="0"/>
                                          </p:stCondLst>
                                        </p:cTn>
                                        <p:tgtEl>
                                          <p:spTgt spid="108"/>
                                        </p:tgtEl>
                                        <p:attrNameLst>
                                          <p:attrName>style.visibility</p:attrName>
                                        </p:attrNameLst>
                                      </p:cBhvr>
                                      <p:to>
                                        <p:strVal val="visible"/>
                                      </p:to>
                                    </p:set>
                                    <p:animEffect transition="in" filter="fade">
                                      <p:cBhvr>
                                        <p:cTn id="168" dur="500"/>
                                        <p:tgtEl>
                                          <p:spTgt spid="108"/>
                                        </p:tgtEl>
                                      </p:cBhvr>
                                    </p:animEffect>
                                  </p:childTnLst>
                                </p:cTn>
                              </p:par>
                            </p:childTnLst>
                          </p:cTn>
                        </p:par>
                        <p:par>
                          <p:cTn id="169" fill="hold">
                            <p:stCondLst>
                              <p:cond delay="3000"/>
                            </p:stCondLst>
                            <p:childTnLst>
                              <p:par>
                                <p:cTn id="170" presetID="10" presetClass="entr" presetSubtype="0" fill="hold" grpId="0" nodeType="afterEffect">
                                  <p:stCondLst>
                                    <p:cond delay="0"/>
                                  </p:stCondLst>
                                  <p:childTnLst>
                                    <p:set>
                                      <p:cBhvr>
                                        <p:cTn id="171" dur="1" fill="hold">
                                          <p:stCondLst>
                                            <p:cond delay="0"/>
                                          </p:stCondLst>
                                        </p:cTn>
                                        <p:tgtEl>
                                          <p:spTgt spid="104"/>
                                        </p:tgtEl>
                                        <p:attrNameLst>
                                          <p:attrName>style.visibility</p:attrName>
                                        </p:attrNameLst>
                                      </p:cBhvr>
                                      <p:to>
                                        <p:strVal val="visible"/>
                                      </p:to>
                                    </p:set>
                                    <p:animEffect transition="in" filter="fade">
                                      <p:cBhvr>
                                        <p:cTn id="172" dur="500"/>
                                        <p:tgtEl>
                                          <p:spTgt spid="104"/>
                                        </p:tgtEl>
                                      </p:cBhvr>
                                    </p:animEffect>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grpId="0" nodeType="clickEffect">
                                  <p:stCondLst>
                                    <p:cond delay="0"/>
                                  </p:stCondLst>
                                  <p:childTnLst>
                                    <p:set>
                                      <p:cBhvr>
                                        <p:cTn id="176" dur="1" fill="hold">
                                          <p:stCondLst>
                                            <p:cond delay="0"/>
                                          </p:stCondLst>
                                        </p:cTn>
                                        <p:tgtEl>
                                          <p:spTgt spid="12"/>
                                        </p:tgtEl>
                                        <p:attrNameLst>
                                          <p:attrName>style.visibility</p:attrName>
                                        </p:attrNameLst>
                                      </p:cBhvr>
                                      <p:to>
                                        <p:strVal val="visible"/>
                                      </p:to>
                                    </p:set>
                                    <p:anim calcmode="lin" valueType="num">
                                      <p:cBhvr additive="base">
                                        <p:cTn id="177" dur="500" fill="hold"/>
                                        <p:tgtEl>
                                          <p:spTgt spid="12"/>
                                        </p:tgtEl>
                                        <p:attrNameLst>
                                          <p:attrName>ppt_x</p:attrName>
                                        </p:attrNameLst>
                                      </p:cBhvr>
                                      <p:tavLst>
                                        <p:tav tm="0">
                                          <p:val>
                                            <p:strVal val="#ppt_x"/>
                                          </p:val>
                                        </p:tav>
                                        <p:tav tm="100000">
                                          <p:val>
                                            <p:strVal val="#ppt_x"/>
                                          </p:val>
                                        </p:tav>
                                      </p:tavLst>
                                    </p:anim>
                                    <p:anim calcmode="lin" valueType="num">
                                      <p:cBhvr additive="base">
                                        <p:cTn id="178" dur="500" fill="hold"/>
                                        <p:tgtEl>
                                          <p:spTgt spid="12"/>
                                        </p:tgtEl>
                                        <p:attrNameLst>
                                          <p:attrName>ppt_y</p:attrName>
                                        </p:attrNameLst>
                                      </p:cBhvr>
                                      <p:tavLst>
                                        <p:tav tm="0">
                                          <p:val>
                                            <p:strVal val="1+#ppt_h/2"/>
                                          </p:val>
                                        </p:tav>
                                        <p:tav tm="100000">
                                          <p:val>
                                            <p:strVal val="#ppt_y"/>
                                          </p:val>
                                        </p:tav>
                                      </p:tavLst>
                                    </p:anim>
                                  </p:childTnLst>
                                </p:cTn>
                              </p:par>
                            </p:childTnLst>
                          </p:cTn>
                        </p:par>
                        <p:par>
                          <p:cTn id="179" fill="hold">
                            <p:stCondLst>
                              <p:cond delay="500"/>
                            </p:stCondLst>
                            <p:childTnLst>
                              <p:par>
                                <p:cTn id="180" presetID="2" presetClass="entr" presetSubtype="4" fill="hold" grpId="0" nodeType="afterEffect">
                                  <p:stCondLst>
                                    <p:cond delay="0"/>
                                  </p:stCondLst>
                                  <p:childTnLst>
                                    <p:set>
                                      <p:cBhvr>
                                        <p:cTn id="181" dur="1" fill="hold">
                                          <p:stCondLst>
                                            <p:cond delay="0"/>
                                          </p:stCondLst>
                                        </p:cTn>
                                        <p:tgtEl>
                                          <p:spTgt spid="13"/>
                                        </p:tgtEl>
                                        <p:attrNameLst>
                                          <p:attrName>style.visibility</p:attrName>
                                        </p:attrNameLst>
                                      </p:cBhvr>
                                      <p:to>
                                        <p:strVal val="visible"/>
                                      </p:to>
                                    </p:set>
                                    <p:anim calcmode="lin" valueType="num">
                                      <p:cBhvr additive="base">
                                        <p:cTn id="182" dur="500" fill="hold"/>
                                        <p:tgtEl>
                                          <p:spTgt spid="13"/>
                                        </p:tgtEl>
                                        <p:attrNameLst>
                                          <p:attrName>ppt_x</p:attrName>
                                        </p:attrNameLst>
                                      </p:cBhvr>
                                      <p:tavLst>
                                        <p:tav tm="0">
                                          <p:val>
                                            <p:strVal val="#ppt_x"/>
                                          </p:val>
                                        </p:tav>
                                        <p:tav tm="100000">
                                          <p:val>
                                            <p:strVal val="#ppt_x"/>
                                          </p:val>
                                        </p:tav>
                                      </p:tavLst>
                                    </p:anim>
                                    <p:anim calcmode="lin" valueType="num">
                                      <p:cBhvr additive="base">
                                        <p:cTn id="18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13" grpId="0"/>
      <p:bldP spid="18" grpId="0" animBg="1"/>
      <p:bldP spid="55" grpId="0" animBg="1"/>
      <p:bldP spid="57" grpId="0"/>
      <p:bldP spid="60" grpId="0"/>
      <p:bldP spid="61" grpId="0"/>
      <p:bldP spid="62" grpId="0"/>
      <p:bldP spid="63" grpId="0"/>
      <p:bldP spid="102" grpId="0" animBg="1"/>
      <p:bldP spid="104" grpId="0" animBg="1"/>
      <p:bldP spid="105" grpId="0"/>
      <p:bldP spid="106" grpId="0"/>
      <p:bldP spid="107" grpId="0"/>
      <p:bldP spid="10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06291-057C-4C27-AFDD-C03BDDD150D2}"/>
              </a:ext>
            </a:extLst>
          </p:cNvPr>
          <p:cNvSpPr>
            <a:spLocks noGrp="1"/>
          </p:cNvSpPr>
          <p:nvPr>
            <p:ph type="title"/>
          </p:nvPr>
        </p:nvSpPr>
        <p:spPr/>
        <p:txBody>
          <a:bodyPr/>
          <a:lstStyle/>
          <a:p>
            <a:r>
              <a:rPr lang="zh-CN" altLang="en-US" dirty="0"/>
              <a:t>回收机器人的贝尔曼最优方程</a:t>
            </a: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EC63DCC3-F5F7-4C7E-9654-92462226F087}"/>
                  </a:ext>
                </a:extLst>
              </p:cNvPr>
              <p:cNvSpPr/>
              <p:nvPr/>
            </p:nvSpPr>
            <p:spPr>
              <a:xfrm>
                <a:off x="272875" y="5335447"/>
                <a:ext cx="6974179" cy="115198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800" b="1" i="1">
                              <a:latin typeface="Cambria Math" panose="02040503050406030204" pitchFamily="18" charset="0"/>
                            </a:rPr>
                          </m:ctrlPr>
                        </m:sSubPr>
                        <m:e>
                          <m:r>
                            <a:rPr lang="zh-CN" altLang="en-US" sz="2800" b="1" i="1">
                              <a:latin typeface="Cambria Math" panose="02040503050406030204" pitchFamily="18" charset="0"/>
                            </a:rPr>
                            <m:t>𝝅</m:t>
                          </m:r>
                        </m:e>
                        <m:sub>
                          <m:r>
                            <a:rPr lang="zh-CN" altLang="en-US" sz="2800" b="1" i="0">
                              <a:latin typeface="Cambria Math" panose="02040503050406030204" pitchFamily="18" charset="0"/>
                            </a:rPr>
                            <m:t>∗</m:t>
                          </m:r>
                        </m:sub>
                      </m:sSub>
                      <m:r>
                        <a:rPr lang="zh-CN" altLang="en-US" sz="2800" b="1" i="0">
                          <a:latin typeface="Cambria Math" panose="02040503050406030204" pitchFamily="18" charset="0"/>
                        </a:rPr>
                        <m:t>(</m:t>
                      </m:r>
                      <m:r>
                        <a:rPr lang="zh-CN" altLang="en-US" sz="2800" b="1" i="1">
                          <a:latin typeface="Cambria Math" panose="02040503050406030204" pitchFamily="18" charset="0"/>
                        </a:rPr>
                        <m:t>𝒔</m:t>
                      </m:r>
                      <m:r>
                        <a:rPr lang="zh-CN" altLang="en-US" sz="2800" b="1" i="0">
                          <a:latin typeface="Cambria Math" panose="02040503050406030204" pitchFamily="18" charset="0"/>
                        </a:rPr>
                        <m:t>)=</m:t>
                      </m:r>
                      <m:limLow>
                        <m:limLowPr>
                          <m:ctrlPr>
                            <a:rPr lang="zh-CN" altLang="en-US" sz="2800" b="1" i="1">
                              <a:latin typeface="Cambria Math" panose="02040503050406030204" pitchFamily="18" charset="0"/>
                            </a:rPr>
                          </m:ctrlPr>
                        </m:limLowPr>
                        <m:e>
                          <m:r>
                            <a:rPr lang="zh-CN" altLang="en-US" sz="2800" b="1" i="0">
                              <a:latin typeface="Cambria Math" panose="02040503050406030204" pitchFamily="18" charset="0"/>
                            </a:rPr>
                            <m:t>𝐚𝐫𝐠𝐦𝐚𝐱</m:t>
                          </m:r>
                        </m:e>
                        <m:lim>
                          <m:r>
                            <a:rPr lang="zh-CN" altLang="en-US" sz="2800" b="1" i="1">
                              <a:latin typeface="Cambria Math" panose="02040503050406030204" pitchFamily="18" charset="0"/>
                            </a:rPr>
                            <m:t>𝒂</m:t>
                          </m:r>
                        </m:lim>
                      </m:limLow>
                      <m:nary>
                        <m:naryPr>
                          <m:chr m:val="∑"/>
                          <m:limLoc m:val="undOvr"/>
                          <m:grow m:val="on"/>
                          <m:supHide m:val="on"/>
                          <m:ctrlPr>
                            <a:rPr lang="zh-CN" altLang="en-US" sz="2800" b="1" i="1" smtClean="0">
                              <a:solidFill>
                                <a:srgbClr val="FF0000"/>
                              </a:solidFill>
                              <a:latin typeface="Cambria Math" panose="02040503050406030204" pitchFamily="18" charset="0"/>
                            </a:rPr>
                          </m:ctrlPr>
                        </m:naryPr>
                        <m:sub>
                          <m:sSup>
                            <m:sSupPr>
                              <m:ctrlPr>
                                <a:rPr lang="zh-CN" altLang="en-US" sz="2800" b="1" i="1">
                                  <a:solidFill>
                                    <a:srgbClr val="FF0000"/>
                                  </a:solidFill>
                                  <a:latin typeface="Cambria Math" panose="02040503050406030204" pitchFamily="18" charset="0"/>
                                </a:rPr>
                              </m:ctrlPr>
                            </m:sSupPr>
                            <m:e>
                              <m:r>
                                <a:rPr lang="zh-CN" altLang="en-US" sz="2800" b="1" i="1">
                                  <a:solidFill>
                                    <a:srgbClr val="FF0000"/>
                                  </a:solidFill>
                                  <a:latin typeface="Cambria Math" panose="02040503050406030204" pitchFamily="18" charset="0"/>
                                </a:rPr>
                                <m:t>𝒔</m:t>
                              </m:r>
                            </m:e>
                            <m:sup>
                              <m:r>
                                <a:rPr lang="zh-CN" altLang="en-US" sz="2800" b="1">
                                  <a:solidFill>
                                    <a:srgbClr val="FF0000"/>
                                  </a:solidFill>
                                  <a:latin typeface="Cambria Math" panose="02040503050406030204" pitchFamily="18" charset="0"/>
                                </a:rPr>
                                <m:t>′</m:t>
                              </m:r>
                            </m:sup>
                          </m:sSup>
                          <m:r>
                            <a:rPr lang="zh-CN" altLang="en-US" sz="2800" b="1" i="1">
                              <a:solidFill>
                                <a:srgbClr val="FF0000"/>
                              </a:solidFill>
                              <a:latin typeface="Cambria Math" panose="02040503050406030204" pitchFamily="18" charset="0"/>
                            </a:rPr>
                            <m:t>𝒓</m:t>
                          </m:r>
                        </m:sub>
                        <m:sup/>
                        <m:e>
                          <m:d>
                            <m:dPr>
                              <m:begChr m:val=""/>
                              <m:ctrlPr>
                                <a:rPr lang="zh-CN" altLang="en-US" sz="2800" b="1" i="1" smtClean="0">
                                  <a:solidFill>
                                    <a:srgbClr val="FF0000"/>
                                  </a:solidFill>
                                  <a:latin typeface="Cambria Math" panose="02040503050406030204" pitchFamily="18" charset="0"/>
                                </a:rPr>
                              </m:ctrlPr>
                            </m:dPr>
                            <m:e>
                              <m:r>
                                <a:rPr lang="zh-CN" altLang="en-US" sz="2800" b="1" i="1">
                                  <a:solidFill>
                                    <a:srgbClr val="FF0000"/>
                                  </a:solidFill>
                                  <a:latin typeface="Cambria Math" panose="02040503050406030204" pitchFamily="18" charset="0"/>
                                </a:rPr>
                                <m:t>𝒑</m:t>
                              </m:r>
                              <m:r>
                                <a:rPr lang="zh-CN" altLang="en-US" sz="2800" b="1">
                                  <a:solidFill>
                                    <a:srgbClr val="FF0000"/>
                                  </a:solidFill>
                                  <a:latin typeface="Cambria Math" panose="02040503050406030204" pitchFamily="18" charset="0"/>
                                </a:rPr>
                                <m:t>(</m:t>
                              </m:r>
                              <m:sSup>
                                <m:sSupPr>
                                  <m:ctrlPr>
                                    <a:rPr lang="zh-CN" altLang="en-US" sz="2800" b="1" i="1">
                                      <a:solidFill>
                                        <a:srgbClr val="FF0000"/>
                                      </a:solidFill>
                                      <a:latin typeface="Cambria Math" panose="02040503050406030204" pitchFamily="18" charset="0"/>
                                    </a:rPr>
                                  </m:ctrlPr>
                                </m:sSupPr>
                                <m:e>
                                  <m:r>
                                    <a:rPr lang="zh-CN" altLang="en-US" sz="2800" b="1" i="1">
                                      <a:solidFill>
                                        <a:srgbClr val="FF0000"/>
                                      </a:solidFill>
                                      <a:latin typeface="Cambria Math" panose="02040503050406030204" pitchFamily="18" charset="0"/>
                                    </a:rPr>
                                    <m:t>𝒔</m:t>
                                  </m:r>
                                </m:e>
                                <m:sup>
                                  <m:r>
                                    <a:rPr lang="zh-CN" altLang="en-US" sz="2800" b="1">
                                      <a:solidFill>
                                        <a:srgbClr val="FF0000"/>
                                      </a:solidFill>
                                      <a:latin typeface="Cambria Math" panose="02040503050406030204" pitchFamily="18" charset="0"/>
                                    </a:rPr>
                                    <m:t>′</m:t>
                                  </m:r>
                                </m:sup>
                              </m:sSup>
                              <m:r>
                                <a:rPr lang="zh-CN" altLang="en-US" sz="2800" b="1">
                                  <a:solidFill>
                                    <a:srgbClr val="FF0000"/>
                                  </a:solidFill>
                                  <a:latin typeface="Cambria Math" panose="02040503050406030204" pitchFamily="18" charset="0"/>
                                </a:rPr>
                                <m:t>,</m:t>
                              </m:r>
                              <m:r>
                                <a:rPr lang="zh-CN" altLang="en-US" sz="2800" b="1" i="1">
                                  <a:solidFill>
                                    <a:srgbClr val="FF0000"/>
                                  </a:solidFill>
                                  <a:latin typeface="Cambria Math" panose="02040503050406030204" pitchFamily="18" charset="0"/>
                                </a:rPr>
                                <m:t>𝒓</m:t>
                              </m:r>
                              <m:r>
                                <a:rPr lang="zh-CN" altLang="en-US" sz="2800" b="1">
                                  <a:solidFill>
                                    <a:srgbClr val="FF0000"/>
                                  </a:solidFill>
                                  <a:latin typeface="Cambria Math" panose="02040503050406030204" pitchFamily="18" charset="0"/>
                                </a:rPr>
                                <m:t>|</m:t>
                              </m:r>
                              <m:r>
                                <a:rPr lang="zh-CN" altLang="en-US" sz="2800" b="1" i="1">
                                  <a:solidFill>
                                    <a:srgbClr val="FF0000"/>
                                  </a:solidFill>
                                  <a:latin typeface="Cambria Math" panose="02040503050406030204" pitchFamily="18" charset="0"/>
                                </a:rPr>
                                <m:t>𝒔</m:t>
                              </m:r>
                              <m:r>
                                <a:rPr lang="zh-CN" altLang="en-US" sz="2800" b="1">
                                  <a:solidFill>
                                    <a:srgbClr val="FF0000"/>
                                  </a:solidFill>
                                  <a:latin typeface="Cambria Math" panose="02040503050406030204" pitchFamily="18" charset="0"/>
                                </a:rPr>
                                <m:t>,</m:t>
                              </m:r>
                              <m:r>
                                <a:rPr lang="zh-CN" altLang="en-US" sz="2800" b="1" i="1">
                                  <a:solidFill>
                                    <a:srgbClr val="FF0000"/>
                                  </a:solidFill>
                                  <a:latin typeface="Cambria Math" panose="02040503050406030204" pitchFamily="18" charset="0"/>
                                </a:rPr>
                                <m:t>𝒂</m:t>
                              </m:r>
                              <m:r>
                                <a:rPr lang="zh-CN" altLang="en-US" sz="2800" b="1">
                                  <a:solidFill>
                                    <a:srgbClr val="FF0000"/>
                                  </a:solidFill>
                                  <a:latin typeface="Cambria Math" panose="02040503050406030204" pitchFamily="18" charset="0"/>
                                </a:rPr>
                                <m:t>)[</m:t>
                              </m:r>
                              <m:r>
                                <a:rPr lang="zh-CN" altLang="en-US" sz="2800" b="1" i="1">
                                  <a:solidFill>
                                    <a:srgbClr val="FF0000"/>
                                  </a:solidFill>
                                  <a:latin typeface="Cambria Math" panose="02040503050406030204" pitchFamily="18" charset="0"/>
                                </a:rPr>
                                <m:t>𝒓</m:t>
                              </m:r>
                              <m:r>
                                <a:rPr lang="zh-CN" altLang="en-US" sz="2800" b="1">
                                  <a:solidFill>
                                    <a:srgbClr val="FF0000"/>
                                  </a:solidFill>
                                  <a:latin typeface="Cambria Math" panose="02040503050406030204" pitchFamily="18" charset="0"/>
                                </a:rPr>
                                <m:t>+</m:t>
                              </m:r>
                              <m:r>
                                <a:rPr lang="zh-CN" altLang="en-US" sz="2800" b="1" i="1">
                                  <a:solidFill>
                                    <a:srgbClr val="FF0000"/>
                                  </a:solidFill>
                                  <a:latin typeface="Cambria Math" panose="02040503050406030204" pitchFamily="18" charset="0"/>
                                </a:rPr>
                                <m:t>𝜸</m:t>
                              </m:r>
                              <m:sSub>
                                <m:sSubPr>
                                  <m:ctrlPr>
                                    <a:rPr lang="zh-CN" altLang="en-US" sz="2800" b="1" i="1">
                                      <a:solidFill>
                                        <a:srgbClr val="FF0000"/>
                                      </a:solidFill>
                                      <a:latin typeface="Cambria Math" panose="02040503050406030204" pitchFamily="18" charset="0"/>
                                    </a:rPr>
                                  </m:ctrlPr>
                                </m:sSubPr>
                                <m:e>
                                  <m:r>
                                    <a:rPr lang="zh-CN" altLang="en-US" sz="2800" b="1" i="1">
                                      <a:solidFill>
                                        <a:srgbClr val="FF0000"/>
                                      </a:solidFill>
                                      <a:latin typeface="Cambria Math" panose="02040503050406030204" pitchFamily="18" charset="0"/>
                                    </a:rPr>
                                    <m:t>𝒗</m:t>
                                  </m:r>
                                </m:e>
                                <m:sub>
                                  <m:r>
                                    <a:rPr lang="zh-CN" altLang="en-US" sz="2800" b="1">
                                      <a:solidFill>
                                        <a:srgbClr val="FF0000"/>
                                      </a:solidFill>
                                      <a:latin typeface="Cambria Math" panose="02040503050406030204" pitchFamily="18" charset="0"/>
                                    </a:rPr>
                                    <m:t>∗</m:t>
                                  </m:r>
                                </m:sub>
                              </m:sSub>
                              <m:r>
                                <a:rPr lang="zh-CN" altLang="en-US" sz="2800" b="1">
                                  <a:solidFill>
                                    <a:srgbClr val="FF0000"/>
                                  </a:solidFill>
                                  <a:latin typeface="Cambria Math" panose="02040503050406030204" pitchFamily="18" charset="0"/>
                                </a:rPr>
                                <m:t>(</m:t>
                              </m:r>
                              <m:sSup>
                                <m:sSupPr>
                                  <m:ctrlPr>
                                    <a:rPr lang="zh-CN" altLang="en-US" sz="2800" b="1" i="1">
                                      <a:solidFill>
                                        <a:srgbClr val="FF0000"/>
                                      </a:solidFill>
                                      <a:latin typeface="Cambria Math" panose="02040503050406030204" pitchFamily="18" charset="0"/>
                                    </a:rPr>
                                  </m:ctrlPr>
                                </m:sSupPr>
                                <m:e>
                                  <m:r>
                                    <a:rPr lang="zh-CN" altLang="en-US" sz="2800" b="1" i="1">
                                      <a:solidFill>
                                        <a:srgbClr val="FF0000"/>
                                      </a:solidFill>
                                      <a:latin typeface="Cambria Math" panose="02040503050406030204" pitchFamily="18" charset="0"/>
                                    </a:rPr>
                                    <m:t>𝒔</m:t>
                                  </m:r>
                                </m:e>
                                <m:sup>
                                  <m:r>
                                    <a:rPr lang="zh-CN" altLang="en-US" sz="2800" b="1">
                                      <a:solidFill>
                                        <a:srgbClr val="FF0000"/>
                                      </a:solidFill>
                                      <a:latin typeface="Cambria Math" panose="02040503050406030204" pitchFamily="18" charset="0"/>
                                    </a:rPr>
                                    <m:t>′</m:t>
                                  </m:r>
                                </m:sup>
                              </m:sSup>
                            </m:e>
                          </m:d>
                        </m:e>
                      </m:nary>
                    </m:oMath>
                  </m:oMathPara>
                </a14:m>
                <a:endParaRPr lang="zh-CN" altLang="en-US" sz="2800" b="1" dirty="0"/>
              </a:p>
            </p:txBody>
          </p:sp>
        </mc:Choice>
        <mc:Fallback xmlns="">
          <p:sp>
            <p:nvSpPr>
              <p:cNvPr id="7" name="矩形 6">
                <a:extLst>
                  <a:ext uri="{FF2B5EF4-FFF2-40B4-BE49-F238E27FC236}">
                    <a16:creationId xmlns:a16="http://schemas.microsoft.com/office/drawing/2014/main" id="{EC63DCC3-F5F7-4C7E-9654-92462226F087}"/>
                  </a:ext>
                </a:extLst>
              </p:cNvPr>
              <p:cNvSpPr>
                <a:spLocks noRot="1" noChangeAspect="1" noMove="1" noResize="1" noEditPoints="1" noAdjustHandles="1" noChangeArrowheads="1" noChangeShapeType="1" noTextEdit="1"/>
              </p:cNvSpPr>
              <p:nvPr/>
            </p:nvSpPr>
            <p:spPr>
              <a:xfrm>
                <a:off x="272875" y="5335447"/>
                <a:ext cx="6974179" cy="1151982"/>
              </a:xfrm>
              <a:prstGeom prst="rect">
                <a:avLst/>
              </a:prstGeom>
              <a:blipFill>
                <a:blip r:embed="rId4"/>
                <a:stretch>
                  <a:fillRect/>
                </a:stretch>
              </a:blipFill>
            </p:spPr>
            <p:txBody>
              <a:bodyPr/>
              <a:lstStyle/>
              <a:p>
                <a:r>
                  <a:rPr lang="zh-CN" altLang="en-US">
                    <a:noFill/>
                  </a:rPr>
                  <a:t> </a:t>
                </a:r>
              </a:p>
            </p:txBody>
          </p:sp>
        </mc:Fallback>
      </mc:AlternateContent>
      <p:sp>
        <p:nvSpPr>
          <p:cNvPr id="8" name="矩形: 圆角 7">
            <a:extLst>
              <a:ext uri="{FF2B5EF4-FFF2-40B4-BE49-F238E27FC236}">
                <a16:creationId xmlns:a16="http://schemas.microsoft.com/office/drawing/2014/main" id="{CF674056-B2EF-4AB6-8A63-1B1422E5689C}"/>
              </a:ext>
            </a:extLst>
          </p:cNvPr>
          <p:cNvSpPr/>
          <p:nvPr/>
        </p:nvSpPr>
        <p:spPr>
          <a:xfrm>
            <a:off x="2979921" y="5335447"/>
            <a:ext cx="4300183" cy="1151982"/>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5F96343-1A04-4ED6-BAB4-AD4E0657413F}"/>
                  </a:ext>
                </a:extLst>
              </p:cNvPr>
              <p:cNvSpPr/>
              <p:nvPr/>
            </p:nvSpPr>
            <p:spPr>
              <a:xfrm>
                <a:off x="1336933" y="4388156"/>
                <a:ext cx="5081334" cy="10007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zh-CN" altLang="en-US" sz="2400" b="1" i="1" smtClean="0">
                              <a:solidFill>
                                <a:srgbClr val="FF0000"/>
                              </a:solidFill>
                              <a:latin typeface="Cambria Math" panose="02040503050406030204" pitchFamily="18" charset="0"/>
                            </a:rPr>
                          </m:ctrlPr>
                        </m:limLowPr>
                        <m:e>
                          <m:r>
                            <a:rPr lang="zh-CN" altLang="en-US" sz="2400" b="1">
                              <a:solidFill>
                                <a:srgbClr val="FF0000"/>
                              </a:solidFill>
                              <a:latin typeface="Cambria Math" panose="02040503050406030204" pitchFamily="18" charset="0"/>
                            </a:rPr>
                            <m:t>𝐦𝐚𝐱</m:t>
                          </m:r>
                        </m:e>
                        <m:lim>
                          <m:r>
                            <a:rPr lang="en-US" altLang="zh-CN" sz="2400" b="1" i="1" smtClean="0">
                              <a:solidFill>
                                <a:srgbClr val="FF0000"/>
                              </a:solidFill>
                              <a:latin typeface="Cambria Math" panose="02040503050406030204" pitchFamily="18" charset="0"/>
                            </a:rPr>
                            <m:t>𝒂</m:t>
                          </m:r>
                        </m:lim>
                      </m:limLow>
                      <m:nary>
                        <m:naryPr>
                          <m:chr m:val="∑"/>
                          <m:limLoc m:val="undOvr"/>
                          <m:grow m:val="on"/>
                          <m:supHide m:val="on"/>
                          <m:ctrlPr>
                            <a:rPr lang="zh-CN" altLang="en-US" sz="2400" b="1" i="1">
                              <a:latin typeface="Cambria Math" panose="02040503050406030204" pitchFamily="18" charset="0"/>
                            </a:rPr>
                          </m:ctrlPr>
                        </m:naryPr>
                        <m:sub>
                          <m:sSup>
                            <m:sSupPr>
                              <m:ctrlPr>
                                <a:rPr lang="zh-CN" altLang="en-US" sz="2400" b="1" i="1">
                                  <a:latin typeface="Cambria Math" panose="02040503050406030204" pitchFamily="18" charset="0"/>
                                </a:rPr>
                              </m:ctrlPr>
                            </m:sSupPr>
                            <m:e>
                              <m:r>
                                <a:rPr lang="zh-CN" altLang="en-US" sz="2400" b="1" i="1">
                                  <a:latin typeface="Cambria Math" panose="02040503050406030204" pitchFamily="18" charset="0"/>
                                </a:rPr>
                                <m:t>𝒔</m:t>
                              </m:r>
                            </m:e>
                            <m:sup>
                              <m:r>
                                <a:rPr lang="zh-CN" altLang="en-US" sz="2400" b="1">
                                  <a:latin typeface="Cambria Math" panose="02040503050406030204" pitchFamily="18" charset="0"/>
                                </a:rPr>
                                <m:t>′</m:t>
                              </m:r>
                            </m:sup>
                          </m:sSup>
                          <m:r>
                            <a:rPr lang="zh-CN" altLang="en-US" sz="2400" b="1" i="1">
                              <a:latin typeface="Cambria Math" panose="02040503050406030204" pitchFamily="18" charset="0"/>
                            </a:rPr>
                            <m:t>𝒓</m:t>
                          </m:r>
                        </m:sub>
                        <m:sup/>
                        <m:e>
                          <m:r>
                            <a:rPr lang="zh-CN" altLang="en-US" sz="2400" b="1" i="1">
                              <a:latin typeface="Cambria Math" panose="02040503050406030204" pitchFamily="18" charset="0"/>
                            </a:rPr>
                            <m:t>𝒑</m:t>
                          </m:r>
                          <m:d>
                            <m:dPr>
                              <m:ctrlPr>
                                <a:rPr lang="zh-CN" altLang="en-US" sz="2400" b="1" i="1">
                                  <a:latin typeface="Cambria Math" panose="02040503050406030204" pitchFamily="18" charset="0"/>
                                </a:rPr>
                              </m:ctrlPr>
                            </m:dPr>
                            <m:e>
                              <m:sSup>
                                <m:sSupPr>
                                  <m:ctrlPr>
                                    <a:rPr lang="zh-CN" altLang="en-US" sz="2400" b="1" i="1">
                                      <a:latin typeface="Cambria Math" panose="02040503050406030204" pitchFamily="18" charset="0"/>
                                    </a:rPr>
                                  </m:ctrlPr>
                                </m:sSupPr>
                                <m:e>
                                  <m:r>
                                    <a:rPr lang="zh-CN" altLang="en-US" sz="2400" b="1" i="1">
                                      <a:latin typeface="Cambria Math" panose="02040503050406030204" pitchFamily="18" charset="0"/>
                                    </a:rPr>
                                    <m:t>𝒔</m:t>
                                  </m:r>
                                </m:e>
                                <m:sup>
                                  <m:r>
                                    <a:rPr lang="zh-CN" altLang="en-US" sz="2400" b="1">
                                      <a:latin typeface="Cambria Math" panose="02040503050406030204" pitchFamily="18" charset="0"/>
                                    </a:rPr>
                                    <m:t>′</m:t>
                                  </m:r>
                                </m:sup>
                              </m:sSup>
                              <m:r>
                                <a:rPr lang="zh-CN" altLang="en-US" sz="2400" b="1">
                                  <a:latin typeface="Cambria Math" panose="02040503050406030204" pitchFamily="18" charset="0"/>
                                </a:rPr>
                                <m:t>,</m:t>
                              </m:r>
                              <m:r>
                                <a:rPr lang="zh-CN" altLang="en-US" sz="2400" b="1" i="1">
                                  <a:latin typeface="Cambria Math" panose="02040503050406030204" pitchFamily="18" charset="0"/>
                                </a:rPr>
                                <m:t>𝒓</m:t>
                              </m:r>
                            </m:e>
                            <m:e>
                              <m:r>
                                <a:rPr lang="zh-CN" altLang="en-US" sz="2400" b="1" i="1">
                                  <a:latin typeface="Cambria Math" panose="02040503050406030204" pitchFamily="18" charset="0"/>
                                </a:rPr>
                                <m:t>𝒔</m:t>
                              </m:r>
                              <m:r>
                                <a:rPr lang="zh-CN" altLang="en-US" sz="2400" b="1">
                                  <a:latin typeface="Cambria Math" panose="02040503050406030204" pitchFamily="18" charset="0"/>
                                </a:rPr>
                                <m:t>,</m:t>
                              </m:r>
                              <m:r>
                                <a:rPr lang="zh-CN" altLang="en-US" sz="2400" b="1" i="1">
                                  <a:latin typeface="Cambria Math" panose="02040503050406030204" pitchFamily="18" charset="0"/>
                                </a:rPr>
                                <m:t>𝒂</m:t>
                              </m:r>
                            </m:e>
                          </m:d>
                          <m:r>
                            <a:rPr lang="en-US" altLang="zh-CN" sz="2400" b="1" i="1">
                              <a:latin typeface="Cambria Math" panose="02040503050406030204" pitchFamily="18" charset="0"/>
                            </a:rPr>
                            <m:t>[</m:t>
                          </m:r>
                          <m:r>
                            <a:rPr lang="zh-CN" altLang="en-US" sz="2400" b="1" i="1">
                              <a:latin typeface="Cambria Math" panose="02040503050406030204" pitchFamily="18" charset="0"/>
                            </a:rPr>
                            <m:t>𝒓</m:t>
                          </m:r>
                          <m:r>
                            <a:rPr lang="zh-CN" altLang="en-US" sz="2400" b="1">
                              <a:latin typeface="Cambria Math" panose="02040503050406030204" pitchFamily="18" charset="0"/>
                            </a:rPr>
                            <m:t>+</m:t>
                          </m:r>
                          <m:r>
                            <a:rPr lang="zh-CN" altLang="en-US" sz="2400" b="1" i="1">
                              <a:latin typeface="Cambria Math" panose="02040503050406030204" pitchFamily="18" charset="0"/>
                            </a:rPr>
                            <m:t>𝜸</m:t>
                          </m:r>
                          <m:sSub>
                            <m:sSubPr>
                              <m:ctrlPr>
                                <a:rPr lang="zh-CN" altLang="en-US" sz="2400" b="1" i="1">
                                  <a:solidFill>
                                    <a:srgbClr val="FF0000"/>
                                  </a:solidFill>
                                  <a:latin typeface="Cambria Math" panose="02040503050406030204" pitchFamily="18" charset="0"/>
                                </a:rPr>
                              </m:ctrlPr>
                            </m:sSubPr>
                            <m:e>
                              <m:r>
                                <a:rPr lang="zh-CN" altLang="en-US" sz="2400" b="1" i="1">
                                  <a:solidFill>
                                    <a:srgbClr val="FF0000"/>
                                  </a:solidFill>
                                  <a:latin typeface="Cambria Math" panose="02040503050406030204" pitchFamily="18" charset="0"/>
                                </a:rPr>
                                <m:t>𝒗</m:t>
                              </m:r>
                            </m:e>
                            <m:sub>
                              <m:r>
                                <a:rPr lang="zh-CN" altLang="en-US" sz="2400" b="1" i="1">
                                  <a:solidFill>
                                    <a:srgbClr val="FF0000"/>
                                  </a:solidFill>
                                  <a:latin typeface="Cambria Math" panose="02040503050406030204" pitchFamily="18" charset="0"/>
                                </a:rPr>
                                <m:t>∗</m:t>
                              </m:r>
                            </m:sub>
                          </m:sSub>
                          <m:d>
                            <m:dPr>
                              <m:ctrlPr>
                                <a:rPr lang="zh-CN" altLang="en-US" sz="2400" b="1" i="1">
                                  <a:solidFill>
                                    <a:srgbClr val="FF0000"/>
                                  </a:solidFill>
                                  <a:latin typeface="Cambria Math" panose="02040503050406030204" pitchFamily="18" charset="0"/>
                                </a:rPr>
                              </m:ctrlPr>
                            </m:dPr>
                            <m:e>
                              <m:sSup>
                                <m:sSupPr>
                                  <m:ctrlPr>
                                    <a:rPr lang="zh-CN" altLang="en-US" sz="2400" b="1" i="1">
                                      <a:solidFill>
                                        <a:srgbClr val="FF0000"/>
                                      </a:solidFill>
                                      <a:latin typeface="Cambria Math" panose="02040503050406030204" pitchFamily="18" charset="0"/>
                                    </a:rPr>
                                  </m:ctrlPr>
                                </m:sSupPr>
                                <m:e>
                                  <m:r>
                                    <a:rPr lang="zh-CN" altLang="en-US" sz="2400" b="1" i="1">
                                      <a:solidFill>
                                        <a:srgbClr val="FF0000"/>
                                      </a:solidFill>
                                      <a:latin typeface="Cambria Math" panose="02040503050406030204" pitchFamily="18" charset="0"/>
                                    </a:rPr>
                                    <m:t>𝒔</m:t>
                                  </m:r>
                                </m:e>
                                <m:sup>
                                  <m:r>
                                    <a:rPr lang="zh-CN" altLang="en-US" sz="2400" b="1">
                                      <a:solidFill>
                                        <a:srgbClr val="FF0000"/>
                                      </a:solidFill>
                                      <a:latin typeface="Cambria Math" panose="02040503050406030204" pitchFamily="18" charset="0"/>
                                    </a:rPr>
                                    <m:t>′</m:t>
                                  </m:r>
                                </m:sup>
                              </m:sSup>
                            </m:e>
                          </m:d>
                          <m:r>
                            <a:rPr lang="en-US" altLang="zh-CN" sz="2400" b="1" i="1" smtClean="0">
                              <a:solidFill>
                                <a:schemeClr val="tx1"/>
                              </a:solidFill>
                              <a:latin typeface="Cambria Math" panose="02040503050406030204" pitchFamily="18" charset="0"/>
                            </a:rPr>
                            <m:t>]</m:t>
                          </m:r>
                        </m:e>
                      </m:nary>
                    </m:oMath>
                  </m:oMathPara>
                </a14:m>
                <a:endParaRPr lang="zh-CN" altLang="en-US" sz="2400" dirty="0"/>
              </a:p>
            </p:txBody>
          </p:sp>
        </mc:Choice>
        <mc:Fallback xmlns="">
          <p:sp>
            <p:nvSpPr>
              <p:cNvPr id="9" name="矩形 8">
                <a:extLst>
                  <a:ext uri="{FF2B5EF4-FFF2-40B4-BE49-F238E27FC236}">
                    <a16:creationId xmlns:a16="http://schemas.microsoft.com/office/drawing/2014/main" id="{55F96343-1A04-4ED6-BAB4-AD4E0657413F}"/>
                  </a:ext>
                </a:extLst>
              </p:cNvPr>
              <p:cNvSpPr>
                <a:spLocks noRot="1" noChangeAspect="1" noMove="1" noResize="1" noEditPoints="1" noAdjustHandles="1" noChangeArrowheads="1" noChangeShapeType="1" noTextEdit="1"/>
              </p:cNvSpPr>
              <p:nvPr/>
            </p:nvSpPr>
            <p:spPr>
              <a:xfrm>
                <a:off x="1336933" y="4388156"/>
                <a:ext cx="5081334" cy="100072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A56F1BF2-037C-45E6-9FFD-4E3A5F3FBF0D}"/>
                  </a:ext>
                </a:extLst>
              </p:cNvPr>
              <p:cNvSpPr/>
              <p:nvPr/>
            </p:nvSpPr>
            <p:spPr>
              <a:xfrm>
                <a:off x="272876" y="4556429"/>
                <a:ext cx="1476693" cy="523220"/>
              </a:xfrm>
              <a:prstGeom prst="rect">
                <a:avLst/>
              </a:prstGeom>
            </p:spPr>
            <p:txBody>
              <a:bodyPr wrap="square">
                <a:spAutoFit/>
              </a:bodyPr>
              <a:lstStyle/>
              <a:p>
                <a14:m>
                  <m:oMath xmlns:m="http://schemas.openxmlformats.org/officeDocument/2006/math">
                    <m:sSub>
                      <m:sSubPr>
                        <m:ctrlPr>
                          <a:rPr lang="en-US" altLang="zh-CN" sz="2800" b="1" i="1" smtClean="0">
                            <a:latin typeface="Cambria Math" panose="02040503050406030204" pitchFamily="18" charset="0"/>
                          </a:rPr>
                        </m:ctrlPr>
                      </m:sSubPr>
                      <m:e>
                        <m:r>
                          <a:rPr lang="zh-CN" altLang="en-US" sz="2800" b="1" i="1">
                            <a:latin typeface="Cambria Math" panose="02040503050406030204" pitchFamily="18" charset="0"/>
                          </a:rPr>
                          <m:t>𝒗</m:t>
                        </m:r>
                      </m:e>
                      <m:sub>
                        <m:r>
                          <a:rPr lang="zh-CN" altLang="en-US" sz="2800" b="1" i="1">
                            <a:solidFill>
                              <a:srgbClr val="00B0F0"/>
                            </a:solidFill>
                            <a:latin typeface="Cambria Math" panose="02040503050406030204" pitchFamily="18" charset="0"/>
                          </a:rPr>
                          <m:t>∗</m:t>
                        </m:r>
                      </m:sub>
                    </m:sSub>
                    <m:d>
                      <m:dPr>
                        <m:ctrlPr>
                          <a:rPr lang="zh-CN" altLang="en-US" sz="2800" b="1" i="1">
                            <a:solidFill>
                              <a:srgbClr val="00B0F0"/>
                            </a:solidFill>
                            <a:latin typeface="Cambria Math" panose="02040503050406030204" pitchFamily="18" charset="0"/>
                          </a:rPr>
                        </m:ctrlPr>
                      </m:dPr>
                      <m:e>
                        <m:r>
                          <a:rPr lang="zh-CN" altLang="en-US" sz="2800" b="1" i="1" smtClean="0">
                            <a:solidFill>
                              <a:srgbClr val="FF0000"/>
                            </a:solidFill>
                            <a:latin typeface="Cambria Math" panose="02040503050406030204" pitchFamily="18" charset="0"/>
                          </a:rPr>
                          <m:t>𝒔</m:t>
                        </m:r>
                      </m:e>
                    </m:d>
                    <m:r>
                      <a:rPr lang="en-US" altLang="zh-CN" sz="2800" b="1" i="1" smtClean="0">
                        <a:solidFill>
                          <a:srgbClr val="A24744"/>
                        </a:solidFill>
                        <a:latin typeface="Cambria Math" panose="02040503050406030204" pitchFamily="18" charset="0"/>
                      </a:rPr>
                      <m:t> </m:t>
                    </m:r>
                  </m:oMath>
                </a14:m>
                <a:r>
                  <a:rPr lang="en-US" altLang="zh-CN" sz="2800" b="1" dirty="0">
                    <a:solidFill>
                      <a:srgbClr val="00B0F0"/>
                    </a:solidFill>
                    <a:latin typeface="Cambria Math" panose="02040503050406030204" pitchFamily="18" charset="0"/>
                  </a:rPr>
                  <a:t>=</a:t>
                </a:r>
              </a:p>
            </p:txBody>
          </p:sp>
        </mc:Choice>
        <mc:Fallback xmlns="">
          <p:sp>
            <p:nvSpPr>
              <p:cNvPr id="10" name="矩形 9">
                <a:extLst>
                  <a:ext uri="{FF2B5EF4-FFF2-40B4-BE49-F238E27FC236}">
                    <a16:creationId xmlns:a16="http://schemas.microsoft.com/office/drawing/2014/main" id="{A56F1BF2-037C-45E6-9FFD-4E3A5F3FBF0D}"/>
                  </a:ext>
                </a:extLst>
              </p:cNvPr>
              <p:cNvSpPr>
                <a:spLocks noRot="1" noChangeAspect="1" noMove="1" noResize="1" noEditPoints="1" noAdjustHandles="1" noChangeArrowheads="1" noChangeShapeType="1" noTextEdit="1"/>
              </p:cNvSpPr>
              <p:nvPr/>
            </p:nvSpPr>
            <p:spPr>
              <a:xfrm>
                <a:off x="272876" y="4556429"/>
                <a:ext cx="1476693" cy="523220"/>
              </a:xfrm>
              <a:prstGeom prst="rect">
                <a:avLst/>
              </a:prstGeom>
              <a:blipFill>
                <a:blip r:embed="rId6"/>
                <a:stretch>
                  <a:fillRect t="-11628"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2CA7DD0F-46D7-4F7D-87A8-75509717BBD3}"/>
                  </a:ext>
                </a:extLst>
              </p:cNvPr>
              <p:cNvSpPr/>
              <p:nvPr/>
            </p:nvSpPr>
            <p:spPr>
              <a:xfrm>
                <a:off x="7677742" y="5577981"/>
                <a:ext cx="4162293" cy="731547"/>
              </a:xfrm>
              <a:prstGeom prst="rect">
                <a:avLst/>
              </a:prstGeom>
            </p:spPr>
            <p:txBody>
              <a:bodyPr wrap="none">
                <a:spAutoFit/>
              </a:bodyPr>
              <a:lstStyle/>
              <a:p>
                <a:r>
                  <a:rPr lang="en-US" altLang="zh-CN" sz="2800" b="1" dirty="0"/>
                  <a:t> </a:t>
                </a:r>
                <a14:m>
                  <m:oMath xmlns:m="http://schemas.openxmlformats.org/officeDocument/2006/math">
                    <m:sSub>
                      <m:sSubPr>
                        <m:ctrlPr>
                          <a:rPr lang="zh-CN" altLang="en-US" sz="2800" b="1" i="1">
                            <a:latin typeface="Cambria Math" panose="02040503050406030204" pitchFamily="18" charset="0"/>
                          </a:rPr>
                        </m:ctrlPr>
                      </m:sSubPr>
                      <m:e>
                        <m:r>
                          <a:rPr lang="zh-CN" altLang="en-US" sz="2800" b="1" i="1">
                            <a:latin typeface="Cambria Math" panose="02040503050406030204" pitchFamily="18" charset="0"/>
                          </a:rPr>
                          <m:t>𝝅</m:t>
                        </m:r>
                      </m:e>
                      <m:sub>
                        <m:r>
                          <a:rPr lang="zh-CN" altLang="en-US" sz="2800" b="1">
                            <a:latin typeface="Cambria Math" panose="02040503050406030204" pitchFamily="18" charset="0"/>
                          </a:rPr>
                          <m:t>∗</m:t>
                        </m:r>
                      </m:sub>
                    </m:sSub>
                    <m:r>
                      <a:rPr lang="zh-CN" altLang="en-US" sz="2800" b="1">
                        <a:latin typeface="Cambria Math" panose="02040503050406030204" pitchFamily="18" charset="0"/>
                      </a:rPr>
                      <m:t>(</m:t>
                    </m:r>
                    <m:r>
                      <a:rPr lang="zh-CN" altLang="en-US" sz="2800" b="1" i="1">
                        <a:latin typeface="Cambria Math" panose="02040503050406030204" pitchFamily="18" charset="0"/>
                      </a:rPr>
                      <m:t>𝒔</m:t>
                    </m:r>
                    <m:r>
                      <a:rPr lang="zh-CN" altLang="en-US" sz="2800" b="1">
                        <a:latin typeface="Cambria Math" panose="02040503050406030204" pitchFamily="18" charset="0"/>
                      </a:rPr>
                      <m:t>)=</m:t>
                    </m:r>
                    <m:limLow>
                      <m:limLowPr>
                        <m:ctrlPr>
                          <a:rPr lang="zh-CN" altLang="en-US" sz="2800" b="1" i="1">
                            <a:latin typeface="Cambria Math" panose="02040503050406030204" pitchFamily="18" charset="0"/>
                          </a:rPr>
                        </m:ctrlPr>
                      </m:limLowPr>
                      <m:e>
                        <m:r>
                          <a:rPr lang="zh-CN" altLang="en-US" sz="2800" b="1">
                            <a:latin typeface="Cambria Math" panose="02040503050406030204" pitchFamily="18" charset="0"/>
                          </a:rPr>
                          <m:t>𝐚𝐫𝐠𝐦𝐚𝐱</m:t>
                        </m:r>
                        <m:r>
                          <a:rPr lang="en-US" altLang="zh-CN" sz="2800" b="1" i="0" smtClean="0">
                            <a:latin typeface="Cambria Math" panose="02040503050406030204" pitchFamily="18" charset="0"/>
                          </a:rPr>
                          <m:t> </m:t>
                        </m:r>
                      </m:e>
                      <m:lim>
                        <m:r>
                          <a:rPr lang="zh-CN" altLang="en-US" sz="2800" b="1" i="1">
                            <a:latin typeface="Cambria Math" panose="02040503050406030204" pitchFamily="18" charset="0"/>
                          </a:rPr>
                          <m:t>𝒂</m:t>
                        </m:r>
                      </m:lim>
                    </m:limLow>
                    <m:sSub>
                      <m:sSubPr>
                        <m:ctrlPr>
                          <a:rPr lang="zh-CN" altLang="en-US" sz="2800" b="1" i="1">
                            <a:solidFill>
                              <a:srgbClr val="C00000"/>
                            </a:solidFill>
                            <a:latin typeface="Cambria Math" panose="02040503050406030204" pitchFamily="18" charset="0"/>
                          </a:rPr>
                        </m:ctrlPr>
                      </m:sSubPr>
                      <m:e>
                        <m:r>
                          <a:rPr lang="zh-CN" altLang="en-US" sz="2800" b="1" i="1">
                            <a:solidFill>
                              <a:srgbClr val="C00000"/>
                            </a:solidFill>
                            <a:latin typeface="Cambria Math" panose="02040503050406030204" pitchFamily="18" charset="0"/>
                          </a:rPr>
                          <m:t>𝒒</m:t>
                        </m:r>
                      </m:e>
                      <m:sub>
                        <m:r>
                          <a:rPr lang="zh-CN" altLang="en-US" sz="2800" b="1">
                            <a:solidFill>
                              <a:srgbClr val="C00000"/>
                            </a:solidFill>
                            <a:latin typeface="Cambria Math" panose="02040503050406030204" pitchFamily="18" charset="0"/>
                          </a:rPr>
                          <m:t>∗</m:t>
                        </m:r>
                      </m:sub>
                    </m:sSub>
                    <m:r>
                      <a:rPr lang="zh-CN" altLang="en-US" sz="2800" b="1">
                        <a:latin typeface="Cambria Math" panose="02040503050406030204" pitchFamily="18" charset="0"/>
                      </a:rPr>
                      <m:t>(</m:t>
                    </m:r>
                    <m:r>
                      <a:rPr lang="zh-CN" altLang="en-US" sz="2800" b="1" i="1">
                        <a:latin typeface="Cambria Math" panose="02040503050406030204" pitchFamily="18" charset="0"/>
                      </a:rPr>
                      <m:t>𝒔</m:t>
                    </m:r>
                    <m:r>
                      <a:rPr lang="zh-CN" altLang="en-US" sz="2800" b="1">
                        <a:latin typeface="Cambria Math" panose="02040503050406030204" pitchFamily="18" charset="0"/>
                      </a:rPr>
                      <m:t>,</m:t>
                    </m:r>
                    <m:r>
                      <a:rPr lang="zh-CN" altLang="en-US" sz="2800" b="1" i="1">
                        <a:latin typeface="Cambria Math" panose="02040503050406030204" pitchFamily="18" charset="0"/>
                      </a:rPr>
                      <m:t>𝒂</m:t>
                    </m:r>
                    <m:r>
                      <a:rPr lang="en-US" altLang="zh-CN" sz="2800" b="1" i="1">
                        <a:latin typeface="Cambria Math" panose="02040503050406030204" pitchFamily="18" charset="0"/>
                      </a:rPr>
                      <m:t>)</m:t>
                    </m:r>
                  </m:oMath>
                </a14:m>
                <a:endParaRPr lang="zh-CN" altLang="en-US" sz="2800" b="1" dirty="0"/>
              </a:p>
            </p:txBody>
          </p:sp>
        </mc:Choice>
        <mc:Fallback xmlns="">
          <p:sp>
            <p:nvSpPr>
              <p:cNvPr id="11" name="矩形 10">
                <a:extLst>
                  <a:ext uri="{FF2B5EF4-FFF2-40B4-BE49-F238E27FC236}">
                    <a16:creationId xmlns:a16="http://schemas.microsoft.com/office/drawing/2014/main" id="{2CA7DD0F-46D7-4F7D-87A8-75509717BBD3}"/>
                  </a:ext>
                </a:extLst>
              </p:cNvPr>
              <p:cNvSpPr>
                <a:spLocks noRot="1" noChangeAspect="1" noMove="1" noResize="1" noEditPoints="1" noAdjustHandles="1" noChangeArrowheads="1" noChangeShapeType="1" noTextEdit="1"/>
              </p:cNvSpPr>
              <p:nvPr/>
            </p:nvSpPr>
            <p:spPr>
              <a:xfrm>
                <a:off x="7677742" y="5577981"/>
                <a:ext cx="4162293" cy="73154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412266B-7AC7-4D37-A79B-B3C21B621386}"/>
                  </a:ext>
                </a:extLst>
              </p:cNvPr>
              <p:cNvSpPr txBox="1"/>
              <p:nvPr/>
            </p:nvSpPr>
            <p:spPr>
              <a:xfrm>
                <a:off x="1011222" y="1503772"/>
                <a:ext cx="10580012" cy="2471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h</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𝑚𝑎𝑥</m:t>
                      </m:r>
                      <m:d>
                        <m:dPr>
                          <m:begChr m:val="{"/>
                          <m:endChr m:val="}"/>
                          <m:ctrlPr>
                            <a:rPr lang="en-US" altLang="zh-CN" sz="2400" b="0" i="1" smtClean="0">
                              <a:latin typeface="Cambria Math" panose="02040503050406030204" pitchFamily="18" charset="0"/>
                            </a:rPr>
                          </m:ctrlPr>
                        </m:dPr>
                        <m:e>
                          <m:eqArr>
                            <m:eqArrPr>
                              <m:ctrlPr>
                                <a:rPr lang="en-US" altLang="zh-CN" sz="2400" i="1">
                                  <a:latin typeface="Cambria Math" panose="02040503050406030204" pitchFamily="18" charset="0"/>
                                </a:rPr>
                              </m:ctrlPr>
                            </m:eqArrPr>
                            <m:e>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h</m:t>
                                  </m:r>
                                </m:e>
                                <m:e>
                                  <m:r>
                                    <a:rPr lang="en-US" altLang="zh-CN" sz="2400" i="1">
                                      <a:latin typeface="Cambria Math" panose="02040503050406030204" pitchFamily="18" charset="0"/>
                                    </a:rPr>
                                    <m:t>h</m:t>
                                  </m:r>
                                  <m:r>
                                    <a:rPr lang="en-US" altLang="zh-CN" sz="2400" i="1">
                                      <a:latin typeface="Cambria Math" panose="02040503050406030204" pitchFamily="18" charset="0"/>
                                    </a:rPr>
                                    <m:t>,</m:t>
                                  </m:r>
                                  <m:r>
                                    <a:rPr lang="en-US" altLang="zh-CN" sz="2400" i="1">
                                      <a:latin typeface="Cambria Math" panose="02040503050406030204" pitchFamily="18" charset="0"/>
                                    </a:rPr>
                                    <m:t>𝑠</m:t>
                                  </m:r>
                                </m:e>
                              </m:d>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𝑟</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h</m:t>
                                      </m:r>
                                      <m:r>
                                        <a:rPr lang="en-US" altLang="zh-CN" sz="2400" i="1">
                                          <a:latin typeface="Cambria Math" panose="02040503050406030204" pitchFamily="18" charset="0"/>
                                        </a:rPr>
                                        <m:t>,</m:t>
                                      </m:r>
                                      <m:r>
                                        <a:rPr lang="en-US" altLang="zh-CN" sz="2400" i="1">
                                          <a:latin typeface="Cambria Math" panose="02040503050406030204" pitchFamily="18" charset="0"/>
                                        </a:rPr>
                                        <m:t>𝑠</m:t>
                                      </m:r>
                                      <m:r>
                                        <a:rPr lang="en-US" altLang="zh-CN" sz="2400" i="1">
                                          <a:latin typeface="Cambria Math" panose="02040503050406030204" pitchFamily="18" charset="0"/>
                                        </a:rPr>
                                        <m:t>,</m:t>
                                      </m:r>
                                      <m:r>
                                        <a:rPr lang="en-US" altLang="zh-CN" sz="2400" i="1">
                                          <a:latin typeface="Cambria Math" panose="02040503050406030204" pitchFamily="18" charset="0"/>
                                        </a:rPr>
                                        <m:t>h</m:t>
                                      </m:r>
                                    </m:e>
                                  </m:d>
                                  <m:r>
                                    <a:rPr lang="en-US" altLang="zh-CN" sz="2400" i="1">
                                      <a:latin typeface="Cambria Math" panose="02040503050406030204" pitchFamily="18" charset="0"/>
                                    </a:rPr>
                                    <m:t>+</m:t>
                                  </m:r>
                                  <m:r>
                                    <a:rPr lang="zh-CN" altLang="en-US" sz="2400" i="1">
                                      <a:latin typeface="Cambria Math" panose="02040503050406030204" pitchFamily="18" charset="0"/>
                                    </a:rPr>
                                    <m:t>𝛾</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h</m:t>
                                      </m:r>
                                    </m:e>
                                  </m:d>
                                </m:e>
                              </m:d>
                              <m:r>
                                <a:rPr lang="en-US" altLang="zh-CN" sz="2400" i="1">
                                  <a:latin typeface="Cambria Math" panose="02040503050406030204" pitchFamily="18" charset="0"/>
                                </a:rPr>
                                <m:t>+</m:t>
                              </m:r>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𝑙</m:t>
                                  </m:r>
                                </m:e>
                                <m:e>
                                  <m:r>
                                    <a:rPr lang="en-US" altLang="zh-CN" sz="2400" i="1">
                                      <a:latin typeface="Cambria Math" panose="02040503050406030204" pitchFamily="18" charset="0"/>
                                    </a:rPr>
                                    <m:t>h</m:t>
                                  </m:r>
                                  <m:r>
                                    <a:rPr lang="en-US" altLang="zh-CN" sz="2400" i="1">
                                      <a:latin typeface="Cambria Math" panose="02040503050406030204" pitchFamily="18" charset="0"/>
                                    </a:rPr>
                                    <m:t>,</m:t>
                                  </m:r>
                                  <m:r>
                                    <a:rPr lang="en-US" altLang="zh-CN" sz="2400" i="1">
                                      <a:latin typeface="Cambria Math" panose="02040503050406030204" pitchFamily="18" charset="0"/>
                                    </a:rPr>
                                    <m:t>𝑠</m:t>
                                  </m:r>
                                </m:e>
                              </m:d>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𝑟</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h</m:t>
                                      </m:r>
                                      <m:r>
                                        <a:rPr lang="en-US" altLang="zh-CN" sz="2400" i="1">
                                          <a:latin typeface="Cambria Math" panose="02040503050406030204" pitchFamily="18" charset="0"/>
                                        </a:rPr>
                                        <m:t>,</m:t>
                                      </m:r>
                                      <m:r>
                                        <a:rPr lang="en-US" altLang="zh-CN" sz="2400" i="1">
                                          <a:latin typeface="Cambria Math" panose="02040503050406030204" pitchFamily="18" charset="0"/>
                                        </a:rPr>
                                        <m:t>𝑠</m:t>
                                      </m:r>
                                      <m:r>
                                        <a:rPr lang="en-US" altLang="zh-CN" sz="2400" i="1">
                                          <a:latin typeface="Cambria Math" panose="02040503050406030204" pitchFamily="18" charset="0"/>
                                        </a:rPr>
                                        <m:t>,</m:t>
                                      </m:r>
                                      <m:r>
                                        <a:rPr lang="en-US" altLang="zh-CN" sz="2400" i="1">
                                          <a:latin typeface="Cambria Math" panose="02040503050406030204" pitchFamily="18" charset="0"/>
                                        </a:rPr>
                                        <m:t>𝑙</m:t>
                                      </m:r>
                                    </m:e>
                                  </m:d>
                                  <m:r>
                                    <a:rPr lang="en-US" altLang="zh-CN" sz="2400" i="1">
                                      <a:latin typeface="Cambria Math" panose="02040503050406030204" pitchFamily="18" charset="0"/>
                                    </a:rPr>
                                    <m:t>+</m:t>
                                  </m:r>
                                  <m:r>
                                    <a:rPr lang="zh-CN" altLang="en-US" sz="2400" i="1">
                                      <a:latin typeface="Cambria Math" panose="02040503050406030204" pitchFamily="18" charset="0"/>
                                    </a:rPr>
                                    <m:t>𝛾</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𝑙</m:t>
                                      </m:r>
                                    </m:e>
                                  </m:d>
                                </m:e>
                              </m:d>
                              <m:r>
                                <a:rPr lang="en-US" altLang="zh-CN" sz="2400" i="1">
                                  <a:latin typeface="Cambria Math" panose="02040503050406030204" pitchFamily="18" charset="0"/>
                                </a:rPr>
                                <m:t>,</m:t>
                              </m:r>
                            </m:e>
                            <m:e>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h</m:t>
                                  </m:r>
                                </m:e>
                                <m:e>
                                  <m:r>
                                    <a:rPr lang="en-US" altLang="zh-CN" sz="2400" i="1">
                                      <a:latin typeface="Cambria Math" panose="02040503050406030204" pitchFamily="18" charset="0"/>
                                    </a:rPr>
                                    <m:t>h</m:t>
                                  </m:r>
                                  <m:r>
                                    <a:rPr lang="en-US" altLang="zh-CN" sz="2400" i="1">
                                      <a:latin typeface="Cambria Math" panose="02040503050406030204" pitchFamily="18" charset="0"/>
                                    </a:rPr>
                                    <m:t>,</m:t>
                                  </m:r>
                                  <m:r>
                                    <a:rPr lang="en-US" altLang="zh-CN" sz="2400" i="1">
                                      <a:latin typeface="Cambria Math" panose="02040503050406030204" pitchFamily="18" charset="0"/>
                                    </a:rPr>
                                    <m:t>𝑤</m:t>
                                  </m:r>
                                </m:e>
                              </m:d>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𝑟</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h</m:t>
                                      </m:r>
                                      <m:r>
                                        <a:rPr lang="en-US" altLang="zh-CN" sz="2400" i="1">
                                          <a:latin typeface="Cambria Math" panose="02040503050406030204" pitchFamily="18" charset="0"/>
                                        </a:rPr>
                                        <m:t>,</m:t>
                                      </m:r>
                                      <m:r>
                                        <a:rPr lang="en-US" altLang="zh-CN" sz="2400" i="1">
                                          <a:latin typeface="Cambria Math" panose="02040503050406030204" pitchFamily="18" charset="0"/>
                                        </a:rPr>
                                        <m:t>𝑤</m:t>
                                      </m:r>
                                      <m:r>
                                        <a:rPr lang="en-US" altLang="zh-CN" sz="2400" i="1">
                                          <a:latin typeface="Cambria Math" panose="02040503050406030204" pitchFamily="18" charset="0"/>
                                        </a:rPr>
                                        <m:t>,</m:t>
                                      </m:r>
                                      <m:r>
                                        <a:rPr lang="en-US" altLang="zh-CN" sz="2400" i="1">
                                          <a:latin typeface="Cambria Math" panose="02040503050406030204" pitchFamily="18" charset="0"/>
                                        </a:rPr>
                                        <m:t>h</m:t>
                                      </m:r>
                                    </m:e>
                                  </m:d>
                                  <m:r>
                                    <a:rPr lang="en-US" altLang="zh-CN" sz="2400" i="1">
                                      <a:latin typeface="Cambria Math" panose="02040503050406030204" pitchFamily="18" charset="0"/>
                                    </a:rPr>
                                    <m:t>+</m:t>
                                  </m:r>
                                  <m:r>
                                    <a:rPr lang="zh-CN" altLang="en-US" sz="2400" i="1">
                                      <a:latin typeface="Cambria Math" panose="02040503050406030204" pitchFamily="18" charset="0"/>
                                    </a:rPr>
                                    <m:t>𝛾</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h</m:t>
                                      </m:r>
                                    </m:e>
                                  </m:d>
                                </m:e>
                              </m:d>
                              <m:r>
                                <a:rPr lang="en-US" altLang="zh-CN" sz="2400" i="1">
                                  <a:latin typeface="Cambria Math" panose="02040503050406030204" pitchFamily="18" charset="0"/>
                                </a:rPr>
                                <m:t>+</m:t>
                              </m:r>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𝑙</m:t>
                                  </m:r>
                                </m:e>
                                <m:e>
                                  <m:r>
                                    <a:rPr lang="en-US" altLang="zh-CN" sz="2400" i="1">
                                      <a:latin typeface="Cambria Math" panose="02040503050406030204" pitchFamily="18" charset="0"/>
                                    </a:rPr>
                                    <m:t>h</m:t>
                                  </m:r>
                                  <m:r>
                                    <a:rPr lang="en-US" altLang="zh-CN" sz="2400" i="1">
                                      <a:latin typeface="Cambria Math" panose="02040503050406030204" pitchFamily="18" charset="0"/>
                                    </a:rPr>
                                    <m:t>,</m:t>
                                  </m:r>
                                  <m:r>
                                    <a:rPr lang="en-US" altLang="zh-CN" sz="2400" i="1">
                                      <a:latin typeface="Cambria Math" panose="02040503050406030204" pitchFamily="18" charset="0"/>
                                    </a:rPr>
                                    <m:t>𝑤</m:t>
                                  </m:r>
                                </m:e>
                              </m:d>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𝑟</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h</m:t>
                                      </m:r>
                                      <m:r>
                                        <a:rPr lang="en-US" altLang="zh-CN" sz="2400" i="1">
                                          <a:latin typeface="Cambria Math" panose="02040503050406030204" pitchFamily="18" charset="0"/>
                                        </a:rPr>
                                        <m:t>,</m:t>
                                      </m:r>
                                      <m:r>
                                        <a:rPr lang="en-US" altLang="zh-CN" sz="2400" i="1">
                                          <a:latin typeface="Cambria Math" panose="02040503050406030204" pitchFamily="18" charset="0"/>
                                        </a:rPr>
                                        <m:t>𝑤</m:t>
                                      </m:r>
                                      <m:r>
                                        <a:rPr lang="en-US" altLang="zh-CN" sz="2400" i="1">
                                          <a:latin typeface="Cambria Math" panose="02040503050406030204" pitchFamily="18" charset="0"/>
                                        </a:rPr>
                                        <m:t>,</m:t>
                                      </m:r>
                                      <m:r>
                                        <a:rPr lang="en-US" altLang="zh-CN" sz="2400" i="1">
                                          <a:latin typeface="Cambria Math" panose="02040503050406030204" pitchFamily="18" charset="0"/>
                                        </a:rPr>
                                        <m:t>𝑙</m:t>
                                      </m:r>
                                    </m:e>
                                  </m:d>
                                  <m:r>
                                    <a:rPr lang="en-US" altLang="zh-CN" sz="2400" i="1">
                                      <a:latin typeface="Cambria Math" panose="02040503050406030204" pitchFamily="18" charset="0"/>
                                    </a:rPr>
                                    <m:t>+</m:t>
                                  </m:r>
                                  <m:r>
                                    <a:rPr lang="zh-CN" altLang="en-US" sz="2400" i="1">
                                      <a:latin typeface="Cambria Math" panose="02040503050406030204" pitchFamily="18" charset="0"/>
                                    </a:rPr>
                                    <m:t>𝛾</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𝑙</m:t>
                                      </m:r>
                                    </m:e>
                                  </m:d>
                                </m:e>
                              </m:d>
                            </m:e>
                          </m:eqArr>
                        </m:e>
                      </m:d>
                    </m:oMath>
                  </m:oMathPara>
                </a14:m>
                <a:endParaRPr lang="en-US" altLang="zh-CN" sz="6000" b="0" dirty="0">
                  <a:latin typeface="Cambria Math" panose="02040503050406030204" pitchFamily="18" charset="0"/>
                  <a:ea typeface="Cambria Math" panose="02040503050406030204" pitchFamily="18" charset="0"/>
                </a:endParaRPr>
              </a:p>
              <a:p>
                <a:r>
                  <a:rPr lang="en-US" altLang="zh-CN" sz="2400" dirty="0"/>
                  <a:t>           = </a:t>
                </a:r>
                <a14:m>
                  <m:oMath xmlns:m="http://schemas.openxmlformats.org/officeDocument/2006/math">
                    <m:r>
                      <a:rPr lang="en-US" altLang="zh-CN" sz="2400" i="1">
                        <a:latin typeface="Cambria Math" panose="02040503050406030204" pitchFamily="18" charset="0"/>
                      </a:rPr>
                      <m:t>𝑚𝑎𝑥</m:t>
                    </m:r>
                    <m:d>
                      <m:dPr>
                        <m:begChr m:val="{"/>
                        <m:endChr m:val="}"/>
                        <m:ctrlPr>
                          <a:rPr lang="en-US" altLang="zh-CN" sz="2400" i="1" smtClean="0">
                            <a:latin typeface="Cambria Math" panose="02040503050406030204" pitchFamily="18" charset="0"/>
                          </a:rPr>
                        </m:ctrlPr>
                      </m:dPr>
                      <m:e>
                        <m:eqArr>
                          <m:eqArrPr>
                            <m:ctrlPr>
                              <a:rPr lang="en-US" altLang="zh-CN" sz="2400" i="1">
                                <a:latin typeface="Cambria Math" panose="02040503050406030204" pitchFamily="18" charset="0"/>
                              </a:rPr>
                            </m:ctrlPr>
                          </m:eqArrPr>
                          <m:e>
                            <m:r>
                              <m:rPr>
                                <m:sty m:val="p"/>
                              </m:rPr>
                              <a:rPr lang="el-GR" altLang="zh-CN" sz="2400" i="1">
                                <a:latin typeface="Cambria Math" panose="02040503050406030204" pitchFamily="18" charset="0"/>
                              </a:rPr>
                              <m:t>α</m:t>
                            </m:r>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𝑠</m:t>
                                    </m:r>
                                  </m:sub>
                                </m:sSub>
                                <m:r>
                                  <a:rPr lang="en-US" altLang="zh-CN" sz="2400" i="1">
                                    <a:latin typeface="Cambria Math" panose="02040503050406030204" pitchFamily="18" charset="0"/>
                                  </a:rPr>
                                  <m:t>+</m:t>
                                </m:r>
                                <m:r>
                                  <a:rPr lang="zh-CN" altLang="en-US" sz="2400" i="1">
                                    <a:latin typeface="Cambria Math" panose="02040503050406030204" pitchFamily="18" charset="0"/>
                                  </a:rPr>
                                  <m:t>𝛾</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h</m:t>
                                    </m:r>
                                  </m:e>
                                </m:d>
                              </m:e>
                            </m:d>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1−</m:t>
                                </m:r>
                                <m:r>
                                  <m:rPr>
                                    <m:sty m:val="p"/>
                                  </m:rPr>
                                  <a:rPr lang="el-GR" altLang="zh-CN" sz="2400" i="1">
                                    <a:latin typeface="Cambria Math" panose="02040503050406030204" pitchFamily="18" charset="0"/>
                                  </a:rPr>
                                  <m:t>α</m:t>
                                </m:r>
                              </m:e>
                            </m:d>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𝑠</m:t>
                                    </m:r>
                                  </m:sub>
                                </m:sSub>
                                <m:r>
                                  <a:rPr lang="en-US" altLang="zh-CN" sz="2400" i="1">
                                    <a:latin typeface="Cambria Math" panose="02040503050406030204" pitchFamily="18" charset="0"/>
                                  </a:rPr>
                                  <m:t>+</m:t>
                                </m:r>
                                <m:r>
                                  <a:rPr lang="zh-CN" altLang="en-US" sz="2400" i="1">
                                    <a:latin typeface="Cambria Math" panose="02040503050406030204" pitchFamily="18" charset="0"/>
                                  </a:rPr>
                                  <m:t>𝛾</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𝑙</m:t>
                                    </m:r>
                                  </m:e>
                                </m:d>
                              </m:e>
                            </m:d>
                            <m:r>
                              <a:rPr lang="en-US" altLang="zh-CN" sz="2400" i="1">
                                <a:latin typeface="Cambria Math" panose="02040503050406030204" pitchFamily="18" charset="0"/>
                              </a:rPr>
                              <m:t>,</m:t>
                            </m:r>
                          </m:e>
                          <m:e>
                            <m:r>
                              <a:rPr lang="en-US" altLang="zh-CN" sz="2400" i="1">
                                <a:latin typeface="Cambria Math" panose="02040503050406030204" pitchFamily="18" charset="0"/>
                              </a:rPr>
                              <m:t>1</m:t>
                            </m:r>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𝑤</m:t>
                                    </m:r>
                                  </m:sub>
                                </m:sSub>
                                <m:r>
                                  <a:rPr lang="en-US" altLang="zh-CN" sz="2400" i="1">
                                    <a:latin typeface="Cambria Math" panose="02040503050406030204" pitchFamily="18" charset="0"/>
                                  </a:rPr>
                                  <m:t>+</m:t>
                                </m:r>
                                <m:r>
                                  <a:rPr lang="zh-CN" altLang="en-US" sz="2400" i="1">
                                    <a:latin typeface="Cambria Math" panose="02040503050406030204" pitchFamily="18" charset="0"/>
                                  </a:rPr>
                                  <m:t>𝛾</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h</m:t>
                                    </m:r>
                                  </m:e>
                                </m:d>
                              </m:e>
                            </m:d>
                            <m:r>
                              <a:rPr lang="en-US" altLang="zh-CN" sz="2400" i="1">
                                <a:latin typeface="Cambria Math" panose="02040503050406030204" pitchFamily="18" charset="0"/>
                              </a:rPr>
                              <m:t>+0</m:t>
                            </m:r>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𝑤</m:t>
                                    </m:r>
                                  </m:sub>
                                </m:sSub>
                                <m:r>
                                  <a:rPr lang="en-US" altLang="zh-CN" sz="2400" i="1">
                                    <a:latin typeface="Cambria Math" panose="02040503050406030204" pitchFamily="18" charset="0"/>
                                  </a:rPr>
                                  <m:t>+</m:t>
                                </m:r>
                                <m:r>
                                  <a:rPr lang="zh-CN" altLang="en-US" sz="2400" i="1">
                                    <a:latin typeface="Cambria Math" panose="02040503050406030204" pitchFamily="18" charset="0"/>
                                  </a:rPr>
                                  <m:t>𝛾</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𝑙</m:t>
                                    </m:r>
                                  </m:e>
                                </m:d>
                              </m:e>
                            </m:d>
                          </m:e>
                        </m:eqArr>
                      </m:e>
                    </m:d>
                  </m:oMath>
                </a14:m>
                <a:endParaRPr lang="en-US" altLang="zh-CN" sz="6000" dirty="0">
                  <a:latin typeface="Cambria Math" panose="02040503050406030204" pitchFamily="18" charset="0"/>
                  <a:ea typeface="Cambria Math" panose="02040503050406030204" pitchFamily="18" charset="0"/>
                </a:endParaRPr>
              </a:p>
              <a:p>
                <a:r>
                  <a:rPr lang="en-US" altLang="zh-CN" sz="2400" dirty="0"/>
                  <a:t>           = </a:t>
                </a:r>
                <a14:m>
                  <m:oMath xmlns:m="http://schemas.openxmlformats.org/officeDocument/2006/math">
                    <m:r>
                      <a:rPr lang="en-US" altLang="zh-CN" sz="2400" i="1">
                        <a:latin typeface="Cambria Math" panose="02040503050406030204" pitchFamily="18" charset="0"/>
                      </a:rPr>
                      <m:t>𝑚𝑎𝑥</m:t>
                    </m:r>
                    <m:d>
                      <m:dPr>
                        <m:begChr m:val="{"/>
                        <m:endChr m:val="}"/>
                        <m:ctrlPr>
                          <a:rPr lang="en-US" altLang="zh-CN" sz="2400" i="1" smtClean="0">
                            <a:latin typeface="Cambria Math" panose="02040503050406030204" pitchFamily="18" charset="0"/>
                          </a:rPr>
                        </m:ctrlPr>
                      </m:dPr>
                      <m:e>
                        <m:eqArr>
                          <m:eqArrPr>
                            <m:ctrlPr>
                              <a:rPr lang="en-US" altLang="zh-CN" sz="2400" i="1">
                                <a:latin typeface="Cambria Math" panose="02040503050406030204" pitchFamily="18" charset="0"/>
                              </a:rPr>
                            </m:ctrlPr>
                          </m:eqArr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𝑠</m:t>
                                </m:r>
                              </m:sub>
                            </m:sSub>
                            <m:r>
                              <a:rPr lang="en-US" altLang="zh-CN" sz="2400" i="1">
                                <a:latin typeface="Cambria Math" panose="02040503050406030204" pitchFamily="18" charset="0"/>
                              </a:rPr>
                              <m:t>+</m:t>
                            </m:r>
                            <m:r>
                              <a:rPr lang="zh-CN" altLang="en-US" sz="2400" i="1">
                                <a:latin typeface="Cambria Math" panose="02040503050406030204" pitchFamily="18" charset="0"/>
                              </a:rPr>
                              <m:t>𝛾</m:t>
                            </m:r>
                            <m:d>
                              <m:dPr>
                                <m:begChr m:val="["/>
                                <m:endChr m:val="]"/>
                                <m:ctrlPr>
                                  <a:rPr lang="en-US" altLang="zh-CN" sz="2400" i="1">
                                    <a:latin typeface="Cambria Math" panose="02040503050406030204" pitchFamily="18" charset="0"/>
                                  </a:rPr>
                                </m:ctrlPr>
                              </m:dPr>
                              <m:e>
                                <m:r>
                                  <m:rPr>
                                    <m:sty m:val="p"/>
                                  </m:rPr>
                                  <a:rPr lang="el-GR" altLang="zh-CN" sz="2400" i="1">
                                    <a:latin typeface="Cambria Math" panose="02040503050406030204" pitchFamily="18" charset="0"/>
                                  </a:rPr>
                                  <m:t>α</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h</m:t>
                                    </m:r>
                                  </m:e>
                                </m:d>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1−</m:t>
                                    </m:r>
                                    <m:r>
                                      <m:rPr>
                                        <m:sty m:val="p"/>
                                      </m:rPr>
                                      <a:rPr lang="el-GR" altLang="zh-CN" sz="2400" i="1">
                                        <a:latin typeface="Cambria Math" panose="02040503050406030204" pitchFamily="18" charset="0"/>
                                      </a:rPr>
                                      <m:t>α</m:t>
                                    </m:r>
                                  </m:e>
                                </m:d>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𝑙</m:t>
                                    </m:r>
                                  </m:e>
                                </m:d>
                              </m:e>
                            </m:d>
                            <m:r>
                              <a:rPr lang="en-US" altLang="zh-CN" sz="2400" i="1">
                                <a:latin typeface="Cambria Math" panose="02040503050406030204" pitchFamily="18" charset="0"/>
                              </a:rPr>
                              <m:t>,</m:t>
                            </m:r>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𝑤</m:t>
                                </m:r>
                              </m:sub>
                            </m:sSub>
                            <m:r>
                              <a:rPr lang="en-US" altLang="zh-CN" sz="2400" i="1">
                                <a:latin typeface="Cambria Math" panose="02040503050406030204" pitchFamily="18" charset="0"/>
                              </a:rPr>
                              <m:t>+</m:t>
                            </m:r>
                            <m:r>
                              <a:rPr lang="zh-CN" altLang="en-US" sz="2400" i="1">
                                <a:latin typeface="Cambria Math" panose="02040503050406030204" pitchFamily="18" charset="0"/>
                              </a:rPr>
                              <m:t>𝛾</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h</m:t>
                                </m:r>
                              </m:e>
                            </m:d>
                          </m:e>
                        </m:eqArr>
                      </m:e>
                    </m:d>
                  </m:oMath>
                </a14:m>
                <a:r>
                  <a:rPr lang="en-US" altLang="zh-CN" sz="2400" dirty="0">
                    <a:latin typeface="Cambria Math" panose="02040503050406030204" pitchFamily="18" charset="0"/>
                    <a:ea typeface="Cambria Math" panose="02040503050406030204" pitchFamily="18" charset="0"/>
                    <a:cs typeface="Times New Roman" panose="02020603050405020304" pitchFamily="18" charset="0"/>
                  </a:rPr>
                  <a:t>.</a:t>
                </a:r>
                <a:endParaRPr lang="zh-CN" altLang="en-US" sz="6000" dirty="0">
                  <a:latin typeface="Cambria Math" panose="020405030504060302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3412266B-7AC7-4D37-A79B-B3C21B621386}"/>
                  </a:ext>
                </a:extLst>
              </p:cNvPr>
              <p:cNvSpPr txBox="1">
                <a:spLocks noRot="1" noChangeAspect="1" noMove="1" noResize="1" noEditPoints="1" noAdjustHandles="1" noChangeArrowheads="1" noChangeShapeType="1" noTextEdit="1"/>
              </p:cNvSpPr>
              <p:nvPr/>
            </p:nvSpPr>
            <p:spPr>
              <a:xfrm>
                <a:off x="1011222" y="1503772"/>
                <a:ext cx="10580012" cy="2471446"/>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A1F0C3DB-46E7-4ABF-A803-F7B670CB648A}"/>
                  </a:ext>
                </a:extLst>
              </p:cNvPr>
              <p:cNvSpPr/>
              <p:nvPr/>
            </p:nvSpPr>
            <p:spPr>
              <a:xfrm>
                <a:off x="7776225" y="4621576"/>
                <a:ext cx="1476693" cy="523220"/>
              </a:xfrm>
              <a:prstGeom prst="rect">
                <a:avLst/>
              </a:prstGeom>
            </p:spPr>
            <p:txBody>
              <a:bodyPr wrap="square">
                <a:spAutoFit/>
              </a:bodyPr>
              <a:lstStyle/>
              <a:p>
                <a14:m>
                  <m:oMath xmlns:m="http://schemas.openxmlformats.org/officeDocument/2006/math">
                    <m:sSub>
                      <m:sSubPr>
                        <m:ctrlPr>
                          <a:rPr lang="en-US" altLang="zh-CN" sz="2800" b="1" i="1" smtClean="0">
                            <a:latin typeface="Cambria Math" panose="02040503050406030204" pitchFamily="18" charset="0"/>
                          </a:rPr>
                        </m:ctrlPr>
                      </m:sSubPr>
                      <m:e>
                        <m:r>
                          <a:rPr lang="zh-CN" altLang="en-US" sz="2800" b="1" i="1">
                            <a:latin typeface="Cambria Math" panose="02040503050406030204" pitchFamily="18" charset="0"/>
                          </a:rPr>
                          <m:t>𝒗</m:t>
                        </m:r>
                      </m:e>
                      <m:sub>
                        <m:r>
                          <a:rPr lang="zh-CN" altLang="en-US" sz="2800" b="1" i="1">
                            <a:solidFill>
                              <a:srgbClr val="00B0F0"/>
                            </a:solidFill>
                            <a:latin typeface="Cambria Math" panose="02040503050406030204" pitchFamily="18" charset="0"/>
                          </a:rPr>
                          <m:t>∗</m:t>
                        </m:r>
                      </m:sub>
                    </m:sSub>
                    <m:d>
                      <m:dPr>
                        <m:ctrlPr>
                          <a:rPr lang="zh-CN" altLang="en-US" sz="2800" b="1" i="1">
                            <a:solidFill>
                              <a:srgbClr val="00B0F0"/>
                            </a:solidFill>
                            <a:latin typeface="Cambria Math" panose="02040503050406030204" pitchFamily="18" charset="0"/>
                          </a:rPr>
                        </m:ctrlPr>
                      </m:dPr>
                      <m:e>
                        <m:r>
                          <a:rPr lang="zh-CN" altLang="en-US" sz="2800" b="1" i="1" smtClean="0">
                            <a:solidFill>
                              <a:srgbClr val="FF0000"/>
                            </a:solidFill>
                            <a:latin typeface="Cambria Math" panose="02040503050406030204" pitchFamily="18" charset="0"/>
                          </a:rPr>
                          <m:t>𝒔</m:t>
                        </m:r>
                      </m:e>
                    </m:d>
                    <m:r>
                      <a:rPr lang="en-US" altLang="zh-CN" sz="2800" b="1" i="1" smtClean="0">
                        <a:solidFill>
                          <a:srgbClr val="A24744"/>
                        </a:solidFill>
                        <a:latin typeface="Cambria Math" panose="02040503050406030204" pitchFamily="18" charset="0"/>
                      </a:rPr>
                      <m:t> </m:t>
                    </m:r>
                  </m:oMath>
                </a14:m>
                <a:r>
                  <a:rPr lang="en-US" altLang="zh-CN" sz="2800" b="1" dirty="0">
                    <a:solidFill>
                      <a:srgbClr val="00B0F0"/>
                    </a:solidFill>
                    <a:latin typeface="Cambria Math" panose="02040503050406030204" pitchFamily="18" charset="0"/>
                  </a:rPr>
                  <a:t>=</a:t>
                </a:r>
              </a:p>
            </p:txBody>
          </p:sp>
        </mc:Choice>
        <mc:Fallback xmlns="">
          <p:sp>
            <p:nvSpPr>
              <p:cNvPr id="12" name="矩形 11">
                <a:extLst>
                  <a:ext uri="{FF2B5EF4-FFF2-40B4-BE49-F238E27FC236}">
                    <a16:creationId xmlns:a16="http://schemas.microsoft.com/office/drawing/2014/main" id="{A1F0C3DB-46E7-4ABF-A803-F7B670CB648A}"/>
                  </a:ext>
                </a:extLst>
              </p:cNvPr>
              <p:cNvSpPr>
                <a:spLocks noRot="1" noChangeAspect="1" noMove="1" noResize="1" noEditPoints="1" noAdjustHandles="1" noChangeArrowheads="1" noChangeShapeType="1" noTextEdit="1"/>
              </p:cNvSpPr>
              <p:nvPr/>
            </p:nvSpPr>
            <p:spPr>
              <a:xfrm>
                <a:off x="7776225" y="4621576"/>
                <a:ext cx="1476693" cy="523220"/>
              </a:xfrm>
              <a:prstGeom prst="rect">
                <a:avLst/>
              </a:prstGeom>
              <a:blipFill>
                <a:blip r:embed="rId9"/>
                <a:stretch>
                  <a:fillRect t="-11628"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F7D9B87F-7B47-4466-A1D8-06D5EEC04AD6}"/>
                  </a:ext>
                </a:extLst>
              </p:cNvPr>
              <p:cNvSpPr/>
              <p:nvPr/>
            </p:nvSpPr>
            <p:spPr>
              <a:xfrm>
                <a:off x="8228132" y="4621576"/>
                <a:ext cx="4076700" cy="71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rPr>
                          </m:ctrlPr>
                        </m:sSubPr>
                        <m:e>
                          <m:limLow>
                            <m:limLowPr>
                              <m:ctrlPr>
                                <a:rPr lang="zh-CN" altLang="en-US" sz="2800" b="1" i="1">
                                  <a:solidFill>
                                    <a:srgbClr val="FF0000"/>
                                  </a:solidFill>
                                  <a:latin typeface="Cambria Math" panose="02040503050406030204" pitchFamily="18" charset="0"/>
                                </a:rPr>
                              </m:ctrlPr>
                            </m:limLowPr>
                            <m:e>
                              <m:r>
                                <a:rPr lang="zh-CN" altLang="en-US" sz="2800" b="1">
                                  <a:solidFill>
                                    <a:srgbClr val="FF0000"/>
                                  </a:solidFill>
                                  <a:latin typeface="Cambria Math" panose="02040503050406030204" pitchFamily="18" charset="0"/>
                                </a:rPr>
                                <m:t>𝐦𝐚𝐱</m:t>
                              </m:r>
                            </m:e>
                            <m:lim>
                              <m:r>
                                <a:rPr lang="en-US" altLang="zh-CN" sz="2800" b="1" i="1">
                                  <a:solidFill>
                                    <a:srgbClr val="FF0000"/>
                                  </a:solidFill>
                                  <a:latin typeface="Cambria Math" panose="02040503050406030204" pitchFamily="18" charset="0"/>
                                </a:rPr>
                                <m:t>𝒂</m:t>
                              </m:r>
                              <m:r>
                                <a:rPr lang="en-US" altLang="zh-CN" sz="2800" b="1" i="1" smtClean="0">
                                  <a:solidFill>
                                    <a:srgbClr val="FF0000"/>
                                  </a:solidFill>
                                  <a:latin typeface="Cambria Math" panose="02040503050406030204" pitchFamily="18" charset="0"/>
                                  <a:ea typeface="Cambria Math" panose="02040503050406030204" pitchFamily="18" charset="0"/>
                                </a:rPr>
                                <m:t>∈</m:t>
                              </m:r>
                              <m:r>
                                <a:rPr lang="zh-CN" altLang="en-US" sz="2800" b="1" i="1" smtClean="0">
                                  <a:solidFill>
                                    <a:srgbClr val="FF0000"/>
                                  </a:solidFill>
                                  <a:latin typeface="Cambria Math" panose="02040503050406030204" pitchFamily="18" charset="0"/>
                                  <a:ea typeface="Cambria Math" panose="02040503050406030204" pitchFamily="18" charset="0"/>
                                </a:rPr>
                                <m:t>𝓐</m:t>
                              </m:r>
                              <m:r>
                                <a:rPr lang="en-US" altLang="zh-CN" sz="2800" b="1" i="1" smtClean="0">
                                  <a:solidFill>
                                    <a:srgbClr val="FF0000"/>
                                  </a:solidFill>
                                  <a:latin typeface="Cambria Math" panose="02040503050406030204" pitchFamily="18" charset="0"/>
                                  <a:ea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𝒔</m:t>
                              </m:r>
                              <m:r>
                                <a:rPr lang="en-US" altLang="zh-CN" sz="2800" b="1" i="1" smtClean="0">
                                  <a:solidFill>
                                    <a:srgbClr val="FF0000"/>
                                  </a:solidFill>
                                  <a:latin typeface="Cambria Math" panose="02040503050406030204" pitchFamily="18" charset="0"/>
                                  <a:ea typeface="Cambria Math" panose="02040503050406030204" pitchFamily="18" charset="0"/>
                                </a:rPr>
                                <m:t>)</m:t>
                              </m:r>
                            </m:lim>
                          </m:limLow>
                          <m:r>
                            <a:rPr lang="en-US" altLang="zh-CN" sz="2800" b="1" i="1">
                              <a:latin typeface="Cambria Math" panose="02040503050406030204" pitchFamily="18" charset="0"/>
                            </a:rPr>
                            <m:t>𝒒</m:t>
                          </m:r>
                        </m:e>
                        <m:sub>
                          <m:r>
                            <a:rPr lang="zh-CN" altLang="en-US" sz="2800" b="1" i="1">
                              <a:solidFill>
                                <a:srgbClr val="00B0F0"/>
                              </a:solidFill>
                              <a:latin typeface="Cambria Math" panose="02040503050406030204" pitchFamily="18" charset="0"/>
                            </a:rPr>
                            <m:t>𝝅</m:t>
                          </m:r>
                          <m:r>
                            <a:rPr lang="zh-CN" altLang="en-US" sz="2800" b="1" i="1">
                              <a:solidFill>
                                <a:srgbClr val="00B0F0"/>
                              </a:solidFill>
                              <a:latin typeface="Cambria Math" panose="02040503050406030204" pitchFamily="18" charset="0"/>
                            </a:rPr>
                            <m:t>∗</m:t>
                          </m:r>
                        </m:sub>
                      </m:sSub>
                      <m:r>
                        <a:rPr lang="zh-CN" altLang="en-US" sz="2800" b="1">
                          <a:latin typeface="Cambria Math" panose="02040503050406030204" pitchFamily="18" charset="0"/>
                        </a:rPr>
                        <m:t>(</m:t>
                      </m:r>
                      <m:r>
                        <a:rPr lang="en-US" altLang="zh-CN" sz="2800" b="1" i="1">
                          <a:solidFill>
                            <a:srgbClr val="FF0000"/>
                          </a:solidFill>
                          <a:latin typeface="Cambria Math" panose="02040503050406030204" pitchFamily="18" charset="0"/>
                        </a:rPr>
                        <m:t>𝒔</m:t>
                      </m:r>
                      <m:r>
                        <a:rPr lang="en-US" altLang="zh-CN" sz="2800" b="1">
                          <a:solidFill>
                            <a:srgbClr val="FF0000"/>
                          </a:solidFill>
                          <a:latin typeface="Cambria Math" panose="02040503050406030204" pitchFamily="18" charset="0"/>
                        </a:rPr>
                        <m:t>,</m:t>
                      </m:r>
                      <m:r>
                        <a:rPr lang="en-US" altLang="zh-CN" sz="2800" b="1" i="1">
                          <a:solidFill>
                            <a:srgbClr val="FF0000"/>
                          </a:solidFill>
                          <a:latin typeface="Cambria Math" panose="02040503050406030204" pitchFamily="18" charset="0"/>
                        </a:rPr>
                        <m:t>𝒂</m:t>
                      </m:r>
                      <m:r>
                        <a:rPr lang="zh-CN" altLang="en-US" sz="2800" b="1">
                          <a:latin typeface="Cambria Math" panose="02040503050406030204" pitchFamily="18" charset="0"/>
                        </a:rPr>
                        <m:t>)</m:t>
                      </m:r>
                    </m:oMath>
                  </m:oMathPara>
                </a14:m>
                <a:endParaRPr lang="zh-CN" altLang="en-US" sz="2800" dirty="0"/>
              </a:p>
            </p:txBody>
          </p:sp>
        </mc:Choice>
        <mc:Fallback xmlns="">
          <p:sp>
            <p:nvSpPr>
              <p:cNvPr id="13" name="矩形 12">
                <a:extLst>
                  <a:ext uri="{FF2B5EF4-FFF2-40B4-BE49-F238E27FC236}">
                    <a16:creationId xmlns:a16="http://schemas.microsoft.com/office/drawing/2014/main" id="{F7D9B87F-7B47-4466-A1D8-06D5EEC04AD6}"/>
                  </a:ext>
                </a:extLst>
              </p:cNvPr>
              <p:cNvSpPr>
                <a:spLocks noRot="1" noChangeAspect="1" noMove="1" noResize="1" noEditPoints="1" noAdjustHandles="1" noChangeArrowheads="1" noChangeShapeType="1" noTextEdit="1"/>
              </p:cNvSpPr>
              <p:nvPr/>
            </p:nvSpPr>
            <p:spPr>
              <a:xfrm>
                <a:off x="8228132" y="4621576"/>
                <a:ext cx="4076700" cy="711670"/>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0734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P spid="11"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6ADD8A-7C9A-49C9-B688-2D7B6B0AAD3D}"/>
              </a:ext>
            </a:extLst>
          </p:cNvPr>
          <p:cNvSpPr>
            <a:spLocks noGrp="1"/>
          </p:cNvSpPr>
          <p:nvPr>
            <p:ph type="title"/>
          </p:nvPr>
        </p:nvSpPr>
        <p:spPr/>
        <p:txBody>
          <a:bodyPr/>
          <a:lstStyle/>
          <a:p>
            <a:r>
              <a:rPr lang="zh-CN" altLang="en-US" dirty="0"/>
              <a:t>无终止态</a:t>
            </a:r>
            <a:r>
              <a:rPr lang="en-US" altLang="zh-CN" dirty="0"/>
              <a:t>MDP</a:t>
            </a:r>
            <a:r>
              <a:rPr lang="zh-CN" altLang="en-US" dirty="0"/>
              <a:t>的状态值函数（网格世界）</a:t>
            </a:r>
          </a:p>
        </p:txBody>
      </p:sp>
      <p:pic>
        <p:nvPicPr>
          <p:cNvPr id="8" name="内容占位符 7">
            <a:extLst>
              <a:ext uri="{FF2B5EF4-FFF2-40B4-BE49-F238E27FC236}">
                <a16:creationId xmlns:a16="http://schemas.microsoft.com/office/drawing/2014/main" id="{D08A5067-ADF8-4F1D-A7D6-AF8499AB4D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8248" y="2396373"/>
            <a:ext cx="9182896" cy="3429297"/>
          </a:xfrm>
        </p:spPr>
      </p:pic>
      <p:sp>
        <p:nvSpPr>
          <p:cNvPr id="41" name="矩形 40">
            <a:extLst>
              <a:ext uri="{FF2B5EF4-FFF2-40B4-BE49-F238E27FC236}">
                <a16:creationId xmlns:a16="http://schemas.microsoft.com/office/drawing/2014/main" id="{29C8AC21-8E08-4835-97A2-A0F4319E6043}"/>
              </a:ext>
            </a:extLst>
          </p:cNvPr>
          <p:cNvSpPr/>
          <p:nvPr/>
        </p:nvSpPr>
        <p:spPr>
          <a:xfrm>
            <a:off x="3440624" y="2544740"/>
            <a:ext cx="501157" cy="513592"/>
          </a:xfrm>
          <a:prstGeom prst="rect">
            <a:avLst/>
          </a:prstGeom>
          <a:solidFill>
            <a:schemeClr val="accent5">
              <a:lumMod val="75000"/>
              <a:alpha val="50000"/>
            </a:schemeClr>
          </a:solidFill>
          <a:ln w="76200">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0AB1BA3E-160C-4BED-B4F3-248242A67565}"/>
              </a:ext>
            </a:extLst>
          </p:cNvPr>
          <p:cNvSpPr/>
          <p:nvPr/>
        </p:nvSpPr>
        <p:spPr>
          <a:xfrm>
            <a:off x="3440624" y="3058332"/>
            <a:ext cx="501157" cy="513592"/>
          </a:xfrm>
          <a:prstGeom prst="rect">
            <a:avLst/>
          </a:prstGeom>
          <a:solidFill>
            <a:srgbClr val="00B050">
              <a:alpha val="50000"/>
            </a:srgbClr>
          </a:solidFill>
          <a:ln w="76200">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73343804-6D65-457E-AE9A-53C91004D089}"/>
              </a:ext>
            </a:extLst>
          </p:cNvPr>
          <p:cNvPicPr>
            <a:picLocks noChangeAspect="1"/>
          </p:cNvPicPr>
          <p:nvPr/>
        </p:nvPicPr>
        <p:blipFill>
          <a:blip r:embed="rId4"/>
          <a:stretch>
            <a:fillRect/>
          </a:stretch>
        </p:blipFill>
        <p:spPr>
          <a:xfrm>
            <a:off x="6617909" y="2544740"/>
            <a:ext cx="506012" cy="518205"/>
          </a:xfrm>
          <a:prstGeom prst="rect">
            <a:avLst/>
          </a:prstGeom>
        </p:spPr>
      </p:pic>
      <p:sp>
        <p:nvSpPr>
          <p:cNvPr id="10" name="文本框 9">
            <a:extLst>
              <a:ext uri="{FF2B5EF4-FFF2-40B4-BE49-F238E27FC236}">
                <a16:creationId xmlns:a16="http://schemas.microsoft.com/office/drawing/2014/main" id="{65B620E2-EB16-4DD2-B2BE-A2796A5C519A}"/>
              </a:ext>
            </a:extLst>
          </p:cNvPr>
          <p:cNvSpPr txBox="1"/>
          <p:nvPr/>
        </p:nvSpPr>
        <p:spPr>
          <a:xfrm>
            <a:off x="4640826" y="1898509"/>
            <a:ext cx="2483095" cy="461665"/>
          </a:xfrm>
          <a:prstGeom prst="rect">
            <a:avLst/>
          </a:prstGeom>
          <a:noFill/>
        </p:spPr>
        <p:txBody>
          <a:bodyPr wrap="square" rtlCol="0">
            <a:spAutoFit/>
          </a:bodyPr>
          <a:lstStyle/>
          <a:p>
            <a:r>
              <a:rPr lang="en-US" altLang="zh-CN" sz="2400" b="1" dirty="0">
                <a:solidFill>
                  <a:srgbClr val="4472C4"/>
                </a:solidFill>
                <a:latin typeface="Times New Roman" panose="02020603050405020304" pitchFamily="18" charset="0"/>
                <a:cs typeface="Times New Roman" panose="02020603050405020304" pitchFamily="18" charset="0"/>
              </a:rPr>
              <a:t>0+0.9*17.5=14.0</a:t>
            </a:r>
            <a:endParaRPr lang="zh-CN" altLang="en-US" sz="2400" b="1" dirty="0">
              <a:solidFill>
                <a:srgbClr val="4472C4"/>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29FECDC4-B4E3-4BE7-8AEF-B53210CFA2C9}"/>
              </a:ext>
            </a:extLst>
          </p:cNvPr>
          <p:cNvSpPr txBox="1"/>
          <p:nvPr/>
        </p:nvSpPr>
        <p:spPr>
          <a:xfrm>
            <a:off x="4547870" y="1921746"/>
            <a:ext cx="2576051" cy="461665"/>
          </a:xfrm>
          <a:prstGeom prst="rect">
            <a:avLst/>
          </a:prstGeom>
          <a:noFill/>
        </p:spPr>
        <p:txBody>
          <a:bodyPr wrap="square" rtlCol="0">
            <a:spAutoFit/>
          </a:bodyPr>
          <a:lstStyle/>
          <a:p>
            <a:r>
              <a:rPr lang="en-US" altLang="zh-CN" sz="2400" b="1" dirty="0">
                <a:solidFill>
                  <a:srgbClr val="4472C4"/>
                </a:solidFill>
                <a:latin typeface="Times New Roman" panose="02020603050405020304" pitchFamily="18" charset="0"/>
                <a:cs typeface="Times New Roman" panose="02020603050405020304" pitchFamily="18" charset="0"/>
              </a:rPr>
              <a:t>-1+0.9*16.0=13.4</a:t>
            </a:r>
            <a:endParaRPr lang="zh-CN" altLang="en-US" sz="2400" b="1" dirty="0"/>
          </a:p>
        </p:txBody>
      </p:sp>
      <p:pic>
        <p:nvPicPr>
          <p:cNvPr id="12" name="图片 11">
            <a:extLst>
              <a:ext uri="{FF2B5EF4-FFF2-40B4-BE49-F238E27FC236}">
                <a16:creationId xmlns:a16="http://schemas.microsoft.com/office/drawing/2014/main" id="{5E4AC17E-BFBB-49F3-A8D1-38FF881F3A99}"/>
              </a:ext>
            </a:extLst>
          </p:cNvPr>
          <p:cNvPicPr>
            <a:picLocks noChangeAspect="1"/>
          </p:cNvPicPr>
          <p:nvPr/>
        </p:nvPicPr>
        <p:blipFill>
          <a:blip r:embed="rId4"/>
          <a:stretch>
            <a:fillRect/>
          </a:stretch>
        </p:blipFill>
        <p:spPr>
          <a:xfrm>
            <a:off x="6617909" y="3059989"/>
            <a:ext cx="506012" cy="518205"/>
          </a:xfrm>
          <a:prstGeom prst="rect">
            <a:avLst/>
          </a:prstGeom>
        </p:spPr>
      </p:pic>
      <p:pic>
        <p:nvPicPr>
          <p:cNvPr id="13" name="图片 12">
            <a:extLst>
              <a:ext uri="{FF2B5EF4-FFF2-40B4-BE49-F238E27FC236}">
                <a16:creationId xmlns:a16="http://schemas.microsoft.com/office/drawing/2014/main" id="{55BE9991-B56C-49CF-AC9E-2ED3B5A9F767}"/>
              </a:ext>
            </a:extLst>
          </p:cNvPr>
          <p:cNvPicPr>
            <a:picLocks noChangeAspect="1"/>
          </p:cNvPicPr>
          <p:nvPr/>
        </p:nvPicPr>
        <p:blipFill>
          <a:blip r:embed="rId4"/>
          <a:stretch>
            <a:fillRect/>
          </a:stretch>
        </p:blipFill>
        <p:spPr>
          <a:xfrm>
            <a:off x="3435769" y="3540566"/>
            <a:ext cx="506012" cy="518205"/>
          </a:xfrm>
          <a:prstGeom prst="rect">
            <a:avLst/>
          </a:prstGeom>
        </p:spPr>
      </p:pic>
      <p:pic>
        <p:nvPicPr>
          <p:cNvPr id="14" name="图片 13">
            <a:extLst>
              <a:ext uri="{FF2B5EF4-FFF2-40B4-BE49-F238E27FC236}">
                <a16:creationId xmlns:a16="http://schemas.microsoft.com/office/drawing/2014/main" id="{FD43A708-9FBC-4B98-BEBC-EFE217735860}"/>
              </a:ext>
            </a:extLst>
          </p:cNvPr>
          <p:cNvPicPr>
            <a:picLocks noChangeAspect="1"/>
          </p:cNvPicPr>
          <p:nvPr/>
        </p:nvPicPr>
        <p:blipFill>
          <a:blip r:embed="rId4"/>
          <a:stretch>
            <a:fillRect/>
          </a:stretch>
        </p:blipFill>
        <p:spPr>
          <a:xfrm>
            <a:off x="6617909" y="3571924"/>
            <a:ext cx="506012" cy="518205"/>
          </a:xfrm>
          <a:prstGeom prst="rect">
            <a:avLst/>
          </a:prstGeom>
        </p:spPr>
      </p:pic>
      <p:sp>
        <p:nvSpPr>
          <p:cNvPr id="15" name="文本框 14">
            <a:extLst>
              <a:ext uri="{FF2B5EF4-FFF2-40B4-BE49-F238E27FC236}">
                <a16:creationId xmlns:a16="http://schemas.microsoft.com/office/drawing/2014/main" id="{262EE3A3-22E1-491F-8D6C-AC573F8AD85A}"/>
              </a:ext>
            </a:extLst>
          </p:cNvPr>
          <p:cNvSpPr txBox="1"/>
          <p:nvPr/>
        </p:nvSpPr>
        <p:spPr>
          <a:xfrm>
            <a:off x="4555018" y="1911028"/>
            <a:ext cx="2654710" cy="461665"/>
          </a:xfrm>
          <a:prstGeom prst="rect">
            <a:avLst/>
          </a:prstGeom>
          <a:noFill/>
        </p:spPr>
        <p:txBody>
          <a:bodyPr wrap="square" rtlCol="0">
            <a:spAutoFit/>
          </a:bodyPr>
          <a:lstStyle/>
          <a:p>
            <a:r>
              <a:rPr lang="en-US" altLang="zh-CN" sz="2400" b="1" dirty="0">
                <a:solidFill>
                  <a:srgbClr val="4472C4"/>
                </a:solidFill>
                <a:latin typeface="Times New Roman" panose="02020603050405020304" pitchFamily="18" charset="0"/>
                <a:cs typeface="Times New Roman" panose="02020603050405020304" pitchFamily="18" charset="0"/>
              </a:rPr>
              <a:t>0+0.9*14.4=13.0</a:t>
            </a:r>
            <a:endParaRPr lang="zh-CN" altLang="en-US" sz="2400" b="1" dirty="0">
              <a:solidFill>
                <a:srgbClr val="4472C4"/>
              </a:solidFill>
              <a:latin typeface="Times New Roman" panose="02020603050405020304" pitchFamily="18" charset="0"/>
              <a:cs typeface="Times New Roman" panose="02020603050405020304" pitchFamily="18" charset="0"/>
            </a:endParaRPr>
          </a:p>
        </p:txBody>
      </p:sp>
      <p:pic>
        <p:nvPicPr>
          <p:cNvPr id="16" name="图片 15">
            <a:extLst>
              <a:ext uri="{FF2B5EF4-FFF2-40B4-BE49-F238E27FC236}">
                <a16:creationId xmlns:a16="http://schemas.microsoft.com/office/drawing/2014/main" id="{E3F31523-5CC3-4AEF-9E95-CAF684C2615E}"/>
              </a:ext>
            </a:extLst>
          </p:cNvPr>
          <p:cNvPicPr>
            <a:picLocks noChangeAspect="1"/>
          </p:cNvPicPr>
          <p:nvPr/>
        </p:nvPicPr>
        <p:blipFill>
          <a:blip r:embed="rId4"/>
          <a:stretch>
            <a:fillRect/>
          </a:stretch>
        </p:blipFill>
        <p:spPr>
          <a:xfrm>
            <a:off x="2947680" y="3053719"/>
            <a:ext cx="506012" cy="518205"/>
          </a:xfrm>
          <a:prstGeom prst="rect">
            <a:avLst/>
          </a:prstGeom>
        </p:spPr>
      </p:pic>
      <p:pic>
        <p:nvPicPr>
          <p:cNvPr id="17" name="图片 16">
            <a:extLst>
              <a:ext uri="{FF2B5EF4-FFF2-40B4-BE49-F238E27FC236}">
                <a16:creationId xmlns:a16="http://schemas.microsoft.com/office/drawing/2014/main" id="{897C7FD4-B119-4B5F-8E92-40F60AD11FD0}"/>
              </a:ext>
            </a:extLst>
          </p:cNvPr>
          <p:cNvPicPr>
            <a:picLocks noChangeAspect="1"/>
          </p:cNvPicPr>
          <p:nvPr/>
        </p:nvPicPr>
        <p:blipFill>
          <a:blip r:embed="rId4"/>
          <a:stretch>
            <a:fillRect/>
          </a:stretch>
        </p:blipFill>
        <p:spPr>
          <a:xfrm>
            <a:off x="6111897" y="3062945"/>
            <a:ext cx="506012" cy="518205"/>
          </a:xfrm>
          <a:prstGeom prst="rect">
            <a:avLst/>
          </a:prstGeom>
        </p:spPr>
      </p:pic>
      <p:sp>
        <p:nvSpPr>
          <p:cNvPr id="18" name="文本框 17">
            <a:extLst>
              <a:ext uri="{FF2B5EF4-FFF2-40B4-BE49-F238E27FC236}">
                <a16:creationId xmlns:a16="http://schemas.microsoft.com/office/drawing/2014/main" id="{286C7912-4991-446C-992F-B36476971C35}"/>
              </a:ext>
            </a:extLst>
          </p:cNvPr>
          <p:cNvSpPr txBox="1"/>
          <p:nvPr/>
        </p:nvSpPr>
        <p:spPr>
          <a:xfrm>
            <a:off x="4508540" y="1884438"/>
            <a:ext cx="2654710" cy="461665"/>
          </a:xfrm>
          <a:prstGeom prst="rect">
            <a:avLst/>
          </a:prstGeom>
          <a:noFill/>
        </p:spPr>
        <p:txBody>
          <a:bodyPr wrap="square" rtlCol="0">
            <a:spAutoFit/>
          </a:bodyPr>
          <a:lstStyle/>
          <a:p>
            <a:r>
              <a:rPr lang="en-US" altLang="zh-CN" sz="2400" b="1" dirty="0">
                <a:solidFill>
                  <a:srgbClr val="4472C4"/>
                </a:solidFill>
                <a:latin typeface="Times New Roman" panose="02020603050405020304" pitchFamily="18" charset="0"/>
                <a:cs typeface="Times New Roman" panose="02020603050405020304" pitchFamily="18" charset="0"/>
              </a:rPr>
              <a:t>0+0.9*17.8=16.0</a:t>
            </a:r>
            <a:endParaRPr lang="zh-CN" altLang="en-US" sz="2400" b="1" dirty="0">
              <a:solidFill>
                <a:srgbClr val="4472C4"/>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CD35EBFE-A81E-4C6E-BFD3-B500C4E8A8D7}"/>
              </a:ext>
            </a:extLst>
          </p:cNvPr>
          <p:cNvSpPr/>
          <p:nvPr/>
        </p:nvSpPr>
        <p:spPr>
          <a:xfrm>
            <a:off x="9743769" y="3053719"/>
            <a:ext cx="506012" cy="52743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3AF19702-337B-4C83-A464-70BA5531E66D}"/>
              </a:ext>
            </a:extLst>
          </p:cNvPr>
          <p:cNvPicPr>
            <a:picLocks noChangeAspect="1"/>
          </p:cNvPicPr>
          <p:nvPr/>
        </p:nvPicPr>
        <p:blipFill>
          <a:blip r:embed="rId5"/>
          <a:stretch>
            <a:fillRect/>
          </a:stretch>
        </p:blipFill>
        <p:spPr>
          <a:xfrm>
            <a:off x="6617909" y="3036807"/>
            <a:ext cx="506012" cy="512108"/>
          </a:xfrm>
          <a:prstGeom prst="rect">
            <a:avLst/>
          </a:prstGeom>
        </p:spPr>
      </p:pic>
      <p:sp>
        <p:nvSpPr>
          <p:cNvPr id="21" name="文本框 20">
            <a:extLst>
              <a:ext uri="{FF2B5EF4-FFF2-40B4-BE49-F238E27FC236}">
                <a16:creationId xmlns:a16="http://schemas.microsoft.com/office/drawing/2014/main" id="{D7BAC35A-002B-49BB-AD45-433559FE171B}"/>
              </a:ext>
            </a:extLst>
          </p:cNvPr>
          <p:cNvSpPr txBox="1"/>
          <p:nvPr/>
        </p:nvSpPr>
        <p:spPr>
          <a:xfrm>
            <a:off x="4508540" y="1897733"/>
            <a:ext cx="2869298" cy="461665"/>
          </a:xfrm>
          <a:prstGeom prst="rect">
            <a:avLst/>
          </a:prstGeom>
          <a:noFill/>
        </p:spPr>
        <p:txBody>
          <a:bodyPr wrap="square" rtlCol="0">
            <a:spAutoFit/>
          </a:bodyPr>
          <a:lstStyle/>
          <a:p>
            <a:r>
              <a:rPr lang="en-US" altLang="zh-CN" sz="2400" b="1" dirty="0">
                <a:solidFill>
                  <a:srgbClr val="4472C4"/>
                </a:solidFill>
                <a:latin typeface="Times New Roman" panose="02020603050405020304" pitchFamily="18" charset="0"/>
                <a:cs typeface="Times New Roman" panose="02020603050405020304" pitchFamily="18" charset="0"/>
              </a:rPr>
              <a:t>0+0.9*19.8=17.8</a:t>
            </a:r>
            <a:endParaRPr lang="zh-CN" altLang="en-US" sz="2400" b="1" dirty="0">
              <a:solidFill>
                <a:srgbClr val="4472C4"/>
              </a:solidFill>
              <a:latin typeface="Times New Roman" panose="02020603050405020304" pitchFamily="18" charset="0"/>
              <a:cs typeface="Times New Roman" panose="02020603050405020304" pitchFamily="18" charset="0"/>
            </a:endParaRPr>
          </a:p>
        </p:txBody>
      </p:sp>
      <p:pic>
        <p:nvPicPr>
          <p:cNvPr id="22" name="图片 21">
            <a:extLst>
              <a:ext uri="{FF2B5EF4-FFF2-40B4-BE49-F238E27FC236}">
                <a16:creationId xmlns:a16="http://schemas.microsoft.com/office/drawing/2014/main" id="{FF019DDF-8B9A-4619-8E19-7EB2870C7E85}"/>
              </a:ext>
            </a:extLst>
          </p:cNvPr>
          <p:cNvPicPr>
            <a:picLocks noChangeAspect="1"/>
          </p:cNvPicPr>
          <p:nvPr/>
        </p:nvPicPr>
        <p:blipFill>
          <a:blip r:embed="rId4"/>
          <a:stretch>
            <a:fillRect/>
          </a:stretch>
        </p:blipFill>
        <p:spPr>
          <a:xfrm>
            <a:off x="5629367" y="3062643"/>
            <a:ext cx="506012" cy="518205"/>
          </a:xfrm>
          <a:prstGeom prst="rect">
            <a:avLst/>
          </a:prstGeom>
        </p:spPr>
      </p:pic>
      <p:pic>
        <p:nvPicPr>
          <p:cNvPr id="23" name="图片 22">
            <a:extLst>
              <a:ext uri="{FF2B5EF4-FFF2-40B4-BE49-F238E27FC236}">
                <a16:creationId xmlns:a16="http://schemas.microsoft.com/office/drawing/2014/main" id="{85DBC941-8B0F-46ED-9F6B-7B99EDDD023F}"/>
              </a:ext>
            </a:extLst>
          </p:cNvPr>
          <p:cNvPicPr>
            <a:picLocks noChangeAspect="1"/>
          </p:cNvPicPr>
          <p:nvPr/>
        </p:nvPicPr>
        <p:blipFill>
          <a:blip r:embed="rId4"/>
          <a:stretch>
            <a:fillRect/>
          </a:stretch>
        </p:blipFill>
        <p:spPr>
          <a:xfrm>
            <a:off x="5146837" y="3540566"/>
            <a:ext cx="506012" cy="518205"/>
          </a:xfrm>
          <a:prstGeom prst="rect">
            <a:avLst/>
          </a:prstGeom>
        </p:spPr>
      </p:pic>
      <p:pic>
        <p:nvPicPr>
          <p:cNvPr id="24" name="图片 23">
            <a:extLst>
              <a:ext uri="{FF2B5EF4-FFF2-40B4-BE49-F238E27FC236}">
                <a16:creationId xmlns:a16="http://schemas.microsoft.com/office/drawing/2014/main" id="{E771B547-3001-4766-8BAC-56CA71746FEC}"/>
              </a:ext>
            </a:extLst>
          </p:cNvPr>
          <p:cNvPicPr>
            <a:picLocks noChangeAspect="1"/>
          </p:cNvPicPr>
          <p:nvPr/>
        </p:nvPicPr>
        <p:blipFill>
          <a:blip r:embed="rId4"/>
          <a:stretch>
            <a:fillRect/>
          </a:stretch>
        </p:blipFill>
        <p:spPr>
          <a:xfrm>
            <a:off x="2459474" y="3062642"/>
            <a:ext cx="506012" cy="518205"/>
          </a:xfrm>
          <a:prstGeom prst="rect">
            <a:avLst/>
          </a:prstGeom>
        </p:spPr>
      </p:pic>
      <p:pic>
        <p:nvPicPr>
          <p:cNvPr id="25" name="图片 24">
            <a:extLst>
              <a:ext uri="{FF2B5EF4-FFF2-40B4-BE49-F238E27FC236}">
                <a16:creationId xmlns:a16="http://schemas.microsoft.com/office/drawing/2014/main" id="{BF986F00-155B-4D95-9332-8EBC39EE8A3C}"/>
              </a:ext>
            </a:extLst>
          </p:cNvPr>
          <p:cNvPicPr>
            <a:picLocks noChangeAspect="1"/>
          </p:cNvPicPr>
          <p:nvPr/>
        </p:nvPicPr>
        <p:blipFill>
          <a:blip r:embed="rId4"/>
          <a:stretch>
            <a:fillRect/>
          </a:stretch>
        </p:blipFill>
        <p:spPr>
          <a:xfrm>
            <a:off x="1959138" y="3549868"/>
            <a:ext cx="506012" cy="518205"/>
          </a:xfrm>
          <a:prstGeom prst="rect">
            <a:avLst/>
          </a:prstGeom>
        </p:spPr>
      </p:pic>
      <p:pic>
        <p:nvPicPr>
          <p:cNvPr id="26" name="图片 25">
            <a:extLst>
              <a:ext uri="{FF2B5EF4-FFF2-40B4-BE49-F238E27FC236}">
                <a16:creationId xmlns:a16="http://schemas.microsoft.com/office/drawing/2014/main" id="{F79B68D1-E8E2-493D-AD22-310D37FFA382}"/>
              </a:ext>
            </a:extLst>
          </p:cNvPr>
          <p:cNvPicPr>
            <a:picLocks noChangeAspect="1"/>
          </p:cNvPicPr>
          <p:nvPr/>
        </p:nvPicPr>
        <p:blipFill>
          <a:blip r:embed="rId5"/>
          <a:stretch>
            <a:fillRect/>
          </a:stretch>
        </p:blipFill>
        <p:spPr>
          <a:xfrm>
            <a:off x="2459474" y="3546663"/>
            <a:ext cx="506012" cy="512108"/>
          </a:xfrm>
          <a:prstGeom prst="rect">
            <a:avLst/>
          </a:prstGeom>
        </p:spPr>
      </p:pic>
      <p:pic>
        <p:nvPicPr>
          <p:cNvPr id="27" name="图片 26">
            <a:extLst>
              <a:ext uri="{FF2B5EF4-FFF2-40B4-BE49-F238E27FC236}">
                <a16:creationId xmlns:a16="http://schemas.microsoft.com/office/drawing/2014/main" id="{AC332639-4AD5-4DE7-91E4-59FCC6794945}"/>
              </a:ext>
            </a:extLst>
          </p:cNvPr>
          <p:cNvPicPr>
            <a:picLocks noChangeAspect="1"/>
          </p:cNvPicPr>
          <p:nvPr/>
        </p:nvPicPr>
        <p:blipFill>
          <a:blip r:embed="rId6"/>
          <a:stretch>
            <a:fillRect/>
          </a:stretch>
        </p:blipFill>
        <p:spPr>
          <a:xfrm>
            <a:off x="8733156" y="3510083"/>
            <a:ext cx="560881" cy="579170"/>
          </a:xfrm>
          <a:prstGeom prst="rect">
            <a:avLst/>
          </a:prstGeom>
        </p:spPr>
      </p:pic>
      <p:pic>
        <p:nvPicPr>
          <p:cNvPr id="28" name="图片 27">
            <a:extLst>
              <a:ext uri="{FF2B5EF4-FFF2-40B4-BE49-F238E27FC236}">
                <a16:creationId xmlns:a16="http://schemas.microsoft.com/office/drawing/2014/main" id="{01C4034C-D3F8-4AE8-925E-D9F883BBC4EC}"/>
              </a:ext>
            </a:extLst>
          </p:cNvPr>
          <p:cNvPicPr>
            <a:picLocks noChangeAspect="1"/>
          </p:cNvPicPr>
          <p:nvPr/>
        </p:nvPicPr>
        <p:blipFill>
          <a:blip r:embed="rId5"/>
          <a:stretch>
            <a:fillRect/>
          </a:stretch>
        </p:blipFill>
        <p:spPr>
          <a:xfrm>
            <a:off x="1959138" y="2562975"/>
            <a:ext cx="506012" cy="512108"/>
          </a:xfrm>
          <a:prstGeom prst="rect">
            <a:avLst/>
          </a:prstGeom>
        </p:spPr>
      </p:pic>
      <p:pic>
        <p:nvPicPr>
          <p:cNvPr id="29" name="图片 28">
            <a:extLst>
              <a:ext uri="{FF2B5EF4-FFF2-40B4-BE49-F238E27FC236}">
                <a16:creationId xmlns:a16="http://schemas.microsoft.com/office/drawing/2014/main" id="{DC212E53-410F-4E70-8458-33A6A2F9662D}"/>
              </a:ext>
            </a:extLst>
          </p:cNvPr>
          <p:cNvPicPr>
            <a:picLocks noChangeAspect="1"/>
          </p:cNvPicPr>
          <p:nvPr/>
        </p:nvPicPr>
        <p:blipFill>
          <a:blip r:embed="rId4"/>
          <a:stretch>
            <a:fillRect/>
          </a:stretch>
        </p:blipFill>
        <p:spPr>
          <a:xfrm>
            <a:off x="1943680" y="4542858"/>
            <a:ext cx="506012" cy="518205"/>
          </a:xfrm>
          <a:prstGeom prst="rect">
            <a:avLst/>
          </a:prstGeom>
        </p:spPr>
      </p:pic>
      <p:pic>
        <p:nvPicPr>
          <p:cNvPr id="30" name="图片 29">
            <a:extLst>
              <a:ext uri="{FF2B5EF4-FFF2-40B4-BE49-F238E27FC236}">
                <a16:creationId xmlns:a16="http://schemas.microsoft.com/office/drawing/2014/main" id="{B7B8946C-7B2C-4FF5-8CEB-F5DBE2ED469D}"/>
              </a:ext>
            </a:extLst>
          </p:cNvPr>
          <p:cNvPicPr>
            <a:picLocks noChangeAspect="1"/>
          </p:cNvPicPr>
          <p:nvPr/>
        </p:nvPicPr>
        <p:blipFill>
          <a:blip r:embed="rId4"/>
          <a:stretch>
            <a:fillRect/>
          </a:stretch>
        </p:blipFill>
        <p:spPr>
          <a:xfrm>
            <a:off x="5116874" y="4543811"/>
            <a:ext cx="506012" cy="518205"/>
          </a:xfrm>
          <a:prstGeom prst="rect">
            <a:avLst/>
          </a:prstGeom>
        </p:spPr>
      </p:pic>
      <p:sp>
        <p:nvSpPr>
          <p:cNvPr id="31" name="文本框 30">
            <a:extLst>
              <a:ext uri="{FF2B5EF4-FFF2-40B4-BE49-F238E27FC236}">
                <a16:creationId xmlns:a16="http://schemas.microsoft.com/office/drawing/2014/main" id="{F44F3854-C4C4-4F57-9922-D139D92A556A}"/>
              </a:ext>
            </a:extLst>
          </p:cNvPr>
          <p:cNvSpPr txBox="1"/>
          <p:nvPr/>
        </p:nvSpPr>
        <p:spPr>
          <a:xfrm>
            <a:off x="4404853" y="1847463"/>
            <a:ext cx="3046604" cy="461665"/>
          </a:xfrm>
          <a:prstGeom prst="rect">
            <a:avLst/>
          </a:prstGeom>
          <a:noFill/>
        </p:spPr>
        <p:txBody>
          <a:bodyPr wrap="square" rtlCol="0">
            <a:spAutoFit/>
          </a:bodyPr>
          <a:lstStyle/>
          <a:p>
            <a:r>
              <a:rPr lang="en-US" altLang="zh-CN" sz="2400" b="1" dirty="0">
                <a:solidFill>
                  <a:srgbClr val="4472C4"/>
                </a:solidFill>
                <a:latin typeface="Times New Roman" panose="02020603050405020304" pitchFamily="18" charset="0"/>
                <a:cs typeface="Times New Roman" panose="02020603050405020304" pitchFamily="18" charset="0"/>
              </a:rPr>
              <a:t>10+0.9*16.0=24.4</a:t>
            </a:r>
            <a:endParaRPr lang="zh-CN" altLang="en-US" sz="2400" b="1" dirty="0">
              <a:solidFill>
                <a:srgbClr val="4472C4"/>
              </a:solidFill>
              <a:latin typeface="Times New Roman" panose="02020603050405020304" pitchFamily="18" charset="0"/>
              <a:cs typeface="Times New Roman" panose="02020603050405020304" pitchFamily="18" charset="0"/>
            </a:endParaRPr>
          </a:p>
        </p:txBody>
      </p:sp>
      <p:pic>
        <p:nvPicPr>
          <p:cNvPr id="32" name="图片 31">
            <a:extLst>
              <a:ext uri="{FF2B5EF4-FFF2-40B4-BE49-F238E27FC236}">
                <a16:creationId xmlns:a16="http://schemas.microsoft.com/office/drawing/2014/main" id="{DD277266-5FF8-454B-B37B-35E82DDDBCE5}"/>
              </a:ext>
            </a:extLst>
          </p:cNvPr>
          <p:cNvPicPr>
            <a:picLocks noChangeAspect="1"/>
          </p:cNvPicPr>
          <p:nvPr/>
        </p:nvPicPr>
        <p:blipFill>
          <a:blip r:embed="rId6"/>
          <a:stretch>
            <a:fillRect/>
          </a:stretch>
        </p:blipFill>
        <p:spPr>
          <a:xfrm>
            <a:off x="8271651" y="2544740"/>
            <a:ext cx="560881" cy="579170"/>
          </a:xfrm>
          <a:prstGeom prst="rect">
            <a:avLst/>
          </a:prstGeom>
        </p:spPr>
      </p:pic>
      <p:pic>
        <p:nvPicPr>
          <p:cNvPr id="33" name="图片 32">
            <a:extLst>
              <a:ext uri="{FF2B5EF4-FFF2-40B4-BE49-F238E27FC236}">
                <a16:creationId xmlns:a16="http://schemas.microsoft.com/office/drawing/2014/main" id="{6AF61761-2C41-4721-9397-E466A7DEFFFF}"/>
              </a:ext>
            </a:extLst>
          </p:cNvPr>
          <p:cNvPicPr>
            <a:picLocks noChangeAspect="1"/>
          </p:cNvPicPr>
          <p:nvPr/>
        </p:nvPicPr>
        <p:blipFill>
          <a:blip r:embed="rId5"/>
          <a:stretch>
            <a:fillRect/>
          </a:stretch>
        </p:blipFill>
        <p:spPr>
          <a:xfrm>
            <a:off x="5126706" y="2575089"/>
            <a:ext cx="506012" cy="512108"/>
          </a:xfrm>
          <a:prstGeom prst="rect">
            <a:avLst/>
          </a:prstGeom>
        </p:spPr>
      </p:pic>
      <p:sp>
        <p:nvSpPr>
          <p:cNvPr id="36" name="矩形 35">
            <a:extLst>
              <a:ext uri="{FF2B5EF4-FFF2-40B4-BE49-F238E27FC236}">
                <a16:creationId xmlns:a16="http://schemas.microsoft.com/office/drawing/2014/main" id="{E46ED880-F67C-4985-967D-A197B25EE99C}"/>
              </a:ext>
            </a:extLst>
          </p:cNvPr>
          <p:cNvSpPr/>
          <p:nvPr/>
        </p:nvSpPr>
        <p:spPr>
          <a:xfrm>
            <a:off x="7757652" y="2544740"/>
            <a:ext cx="2530486" cy="251632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5" name="Picture 1">
            <a:extLst>
              <a:ext uri="{FF2B5EF4-FFF2-40B4-BE49-F238E27FC236}">
                <a16:creationId xmlns:a16="http://schemas.microsoft.com/office/drawing/2014/main" id="{5FB3731B-B1C7-42B7-B99C-2EF4B90920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480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1CE8051-576B-4321-9AF7-B237B7D759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0480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E6DCA770-5825-4909-B9B8-705B1125CB9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5359400-4E0A-43D4-A49B-DD28139D1F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E4C1E4EC-6568-4B7F-9DB7-1B784D1D7D7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EC3C5F5-7D73-46C9-A340-5A431832203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4FC77B18-0847-4224-BF6B-0F3608C3D90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51969C5-EB02-4752-8BF3-F46E7F2EE7B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50D15F86-9D17-43FA-B9BF-685AEEBF4D4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0C49753-6AF9-4AE2-9312-26F4C5DDC6D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E4BD9BAF-9D82-45E4-8804-AB9365CF782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E5104467-FB4D-4B5E-B288-B11E9D1F00D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80368815-BBAE-4480-B65B-33661924C0F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3FC460CD-3E56-4BE3-B8E8-06BFA6FEB12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a:extLst>
              <a:ext uri="{FF2B5EF4-FFF2-40B4-BE49-F238E27FC236}">
                <a16:creationId xmlns:a16="http://schemas.microsoft.com/office/drawing/2014/main" id="{BCBDD599-6EF4-4091-9643-AA0914A4534C}"/>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B7CFACD0-9633-4C8E-B80F-C5A6C84D50D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a:extLst>
              <a:ext uri="{FF2B5EF4-FFF2-40B4-BE49-F238E27FC236}">
                <a16:creationId xmlns:a16="http://schemas.microsoft.com/office/drawing/2014/main" id="{A26FF2A7-1880-49B8-B130-3BDBEFDF2B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480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DB4A0DF9-F102-4423-9A29-39191CB5A3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0480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a:extLst>
              <a:ext uri="{FF2B5EF4-FFF2-40B4-BE49-F238E27FC236}">
                <a16:creationId xmlns:a16="http://schemas.microsoft.com/office/drawing/2014/main" id="{41FC4EC5-BD38-48AF-A70D-24F822BD2F2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9A6A0498-44CB-4FEB-A55B-64466FB836C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a:extLst>
              <a:ext uri="{FF2B5EF4-FFF2-40B4-BE49-F238E27FC236}">
                <a16:creationId xmlns:a16="http://schemas.microsoft.com/office/drawing/2014/main" id="{2F579743-A946-4CE4-904F-2F04177B8E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BD497DD1-2F5A-4394-A30F-85654E35FF9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a:extLst>
              <a:ext uri="{FF2B5EF4-FFF2-40B4-BE49-F238E27FC236}">
                <a16:creationId xmlns:a16="http://schemas.microsoft.com/office/drawing/2014/main" id="{F59E8D86-2EC8-4C1D-A5CE-77B03B62881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3A609BEA-1465-4960-886B-FB5501EC658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a:extLst>
              <a:ext uri="{FF2B5EF4-FFF2-40B4-BE49-F238E27FC236}">
                <a16:creationId xmlns:a16="http://schemas.microsoft.com/office/drawing/2014/main" id="{6E85C7CC-6EC6-4B78-A962-927FDE43DDA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C41E0E7A-0F59-4D9C-96BC-87B3C36B770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27">
            <a:extLst>
              <a:ext uri="{FF2B5EF4-FFF2-40B4-BE49-F238E27FC236}">
                <a16:creationId xmlns:a16="http://schemas.microsoft.com/office/drawing/2014/main" id="{B253C435-ECF8-4598-B5B9-9016605BADE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512EDDC8-B1D1-4947-A603-E565BE7E653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a:extLst>
              <a:ext uri="{FF2B5EF4-FFF2-40B4-BE49-F238E27FC236}">
                <a16:creationId xmlns:a16="http://schemas.microsoft.com/office/drawing/2014/main" id="{C7C87A8E-30E8-4956-B452-276C0BBC5C9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05DB02DC-C640-4DFF-B9E1-538F5A6C0D3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31">
            <a:extLst>
              <a:ext uri="{FF2B5EF4-FFF2-40B4-BE49-F238E27FC236}">
                <a16:creationId xmlns:a16="http://schemas.microsoft.com/office/drawing/2014/main" id="{C19F9E93-8496-49A2-8D09-1C3580BB316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CEB1C7AA-3D7D-4739-836E-878DF33E10AB}"/>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0"/>
            <a:ext cx="238125" cy="23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43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41"/>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9"/>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15"/>
                                        </p:tgtEl>
                                      </p:cBhvr>
                                    </p:animEffect>
                                    <p:set>
                                      <p:cBhvr>
                                        <p:cTn id="48" dur="1" fill="hold">
                                          <p:stCondLst>
                                            <p:cond delay="499"/>
                                          </p:stCondLst>
                                        </p:cTn>
                                        <p:tgtEl>
                                          <p:spTgt spid="15"/>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3"/>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4"/>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0"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18"/>
                                        </p:tgtEl>
                                      </p:cBhvr>
                                    </p:animEffect>
                                    <p:set>
                                      <p:cBhvr>
                                        <p:cTn id="72" dur="1" fill="hold">
                                          <p:stCondLst>
                                            <p:cond delay="499"/>
                                          </p:stCondLst>
                                        </p:cTn>
                                        <p:tgtEl>
                                          <p:spTgt spid="1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 presetClass="exit" presetSubtype="0" fill="hold" nodeType="withEffect">
                                  <p:stCondLst>
                                    <p:cond delay="0"/>
                                  </p:stCondLst>
                                  <p:childTnLst>
                                    <p:set>
                                      <p:cBhvr>
                                        <p:cTn id="79" dur="1" fill="hold">
                                          <p:stCondLst>
                                            <p:cond delay="0"/>
                                          </p:stCondLst>
                                        </p:cTn>
                                        <p:tgtEl>
                                          <p:spTgt spid="20"/>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17"/>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16"/>
                                        </p:tgtEl>
                                        <p:attrNameLst>
                                          <p:attrName>style.visibility</p:attrName>
                                        </p:attrNameLst>
                                      </p:cBhvr>
                                      <p:to>
                                        <p:strVal val="hidden"/>
                                      </p:to>
                                    </p:set>
                                  </p:childTnLst>
                                </p:cTn>
                              </p:par>
                              <p:par>
                                <p:cTn id="84" presetID="1" presetClass="entr" presetSubtype="0" fill="hold" nodeType="withEffect">
                                  <p:stCondLst>
                                    <p:cond delay="0"/>
                                  </p:stCondLst>
                                  <p:childTnLst>
                                    <p:set>
                                      <p:cBhvr>
                                        <p:cTn id="85" dur="1" fill="hold">
                                          <p:stCondLst>
                                            <p:cond delay="0"/>
                                          </p:stCondLst>
                                        </p:cTn>
                                        <p:tgtEl>
                                          <p:spTgt spid="22"/>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3"/>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25"/>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24"/>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26"/>
                                        </p:tgtEl>
                                        <p:attrNameLst>
                                          <p:attrName>style.visibility</p:attrName>
                                        </p:attrNameLst>
                                      </p:cBhvr>
                                      <p:to>
                                        <p:strVal val="visible"/>
                                      </p:to>
                                    </p:set>
                                  </p:childTnLst>
                                </p:cTn>
                              </p:par>
                              <p:par>
                                <p:cTn id="94" presetID="1" presetClass="exit" presetSubtype="0" fill="hold" grpId="1" nodeType="withEffect">
                                  <p:stCondLst>
                                    <p:cond delay="0"/>
                                  </p:stCondLst>
                                  <p:childTnLst>
                                    <p:set>
                                      <p:cBhvr>
                                        <p:cTn id="95" dur="1" fill="hold">
                                          <p:stCondLst>
                                            <p:cond delay="0"/>
                                          </p:stCondLst>
                                        </p:cTn>
                                        <p:tgtEl>
                                          <p:spTgt spid="42"/>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27"/>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21"/>
                                        </p:tgtEl>
                                      </p:cBhvr>
                                    </p:animEffect>
                                    <p:set>
                                      <p:cBhvr>
                                        <p:cTn id="104" dur="1" fill="hold">
                                          <p:stCondLst>
                                            <p:cond delay="499"/>
                                          </p:stCondLst>
                                        </p:cTn>
                                        <p:tgtEl>
                                          <p:spTgt spid="21"/>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25"/>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24"/>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23"/>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22"/>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26"/>
                                        </p:tgtEl>
                                        <p:attrNameLst>
                                          <p:attrName>style.visibility</p:attrName>
                                        </p:attrNameLst>
                                      </p:cBhvr>
                                      <p:to>
                                        <p:strVal val="hidden"/>
                                      </p:to>
                                    </p:set>
                                  </p:childTnLst>
                                </p:cTn>
                              </p:par>
                              <p:par>
                                <p:cTn id="115" presetID="1" presetClass="entr" presetSubtype="0" fill="hold" nodeType="withEffect">
                                  <p:stCondLst>
                                    <p:cond delay="0"/>
                                  </p:stCondLst>
                                  <p:childTnLst>
                                    <p:set>
                                      <p:cBhvr>
                                        <p:cTn id="116" dur="1" fill="hold">
                                          <p:stCondLst>
                                            <p:cond delay="0"/>
                                          </p:stCondLst>
                                        </p:cTn>
                                        <p:tgtEl>
                                          <p:spTgt spid="2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par>
                                <p:cTn id="123" presetID="10" presetClass="entr" presetSubtype="0" fill="hold" grpId="0" nodeType="withEffect">
                                  <p:stCondLst>
                                    <p:cond delay="0"/>
                                  </p:stCondLst>
                                  <p:childTnLst>
                                    <p:set>
                                      <p:cBhvr>
                                        <p:cTn id="124" dur="1" fill="hold">
                                          <p:stCondLst>
                                            <p:cond delay="0"/>
                                          </p:stCondLst>
                                        </p:cTn>
                                        <p:tgtEl>
                                          <p:spTgt spid="31"/>
                                        </p:tgtEl>
                                        <p:attrNameLst>
                                          <p:attrName>style.visibility</p:attrName>
                                        </p:attrNameLst>
                                      </p:cBhvr>
                                      <p:to>
                                        <p:strVal val="visible"/>
                                      </p:to>
                                    </p:set>
                                    <p:animEffect transition="in" filter="fade">
                                      <p:cBhvr>
                                        <p:cTn id="125" dur="500"/>
                                        <p:tgtEl>
                                          <p:spTgt spid="31"/>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nodeType="clickEffect">
                                  <p:stCondLst>
                                    <p:cond delay="0"/>
                                  </p:stCondLst>
                                  <p:childTnLst>
                                    <p:set>
                                      <p:cBhvr>
                                        <p:cTn id="129" dur="1" fill="hold">
                                          <p:stCondLst>
                                            <p:cond delay="0"/>
                                          </p:stCondLst>
                                        </p:cTn>
                                        <p:tgtEl>
                                          <p:spTgt spid="32"/>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nodeType="clickEffect">
                                  <p:stCondLst>
                                    <p:cond delay="0"/>
                                  </p:stCondLst>
                                  <p:childTnLst>
                                    <p:set>
                                      <p:cBhvr>
                                        <p:cTn id="133" dur="1" fill="hold">
                                          <p:stCondLst>
                                            <p:cond delay="0"/>
                                          </p:stCondLst>
                                        </p:cTn>
                                        <p:tgtEl>
                                          <p:spTgt spid="33"/>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nodeType="clickEffect">
                                  <p:stCondLst>
                                    <p:cond delay="0"/>
                                  </p:stCondLst>
                                  <p:childTnLst>
                                    <p:set>
                                      <p:cBhvr>
                                        <p:cTn id="137" dur="1" fill="hold">
                                          <p:stCondLst>
                                            <p:cond delay="0"/>
                                          </p:stCondLst>
                                        </p:cTn>
                                        <p:tgtEl>
                                          <p:spTgt spid="28"/>
                                        </p:tgtEl>
                                        <p:attrNameLst>
                                          <p:attrName>style.visibility</p:attrName>
                                        </p:attrNameLst>
                                      </p:cBhvr>
                                      <p:to>
                                        <p:strVal val="hidden"/>
                                      </p:to>
                                    </p:set>
                                  </p:childTnLst>
                                </p:cTn>
                              </p:par>
                              <p:par>
                                <p:cTn id="138" presetID="1" presetClass="exit" presetSubtype="0" fill="hold" nodeType="withEffect">
                                  <p:stCondLst>
                                    <p:cond delay="0"/>
                                  </p:stCondLst>
                                  <p:childTnLst>
                                    <p:set>
                                      <p:cBhvr>
                                        <p:cTn id="139" dur="1" fill="hold">
                                          <p:stCondLst>
                                            <p:cond delay="0"/>
                                          </p:stCondLst>
                                        </p:cTn>
                                        <p:tgtEl>
                                          <p:spTgt spid="29"/>
                                        </p:tgtEl>
                                        <p:attrNameLst>
                                          <p:attrName>style.visibility</p:attrName>
                                        </p:attrNameLst>
                                      </p:cBhvr>
                                      <p:to>
                                        <p:strVal val="hidden"/>
                                      </p:to>
                                    </p:set>
                                  </p:childTnLst>
                                </p:cTn>
                              </p:par>
                              <p:par>
                                <p:cTn id="140" presetID="1" presetClass="exit" presetSubtype="0" fill="hold" nodeType="withEffect">
                                  <p:stCondLst>
                                    <p:cond delay="0"/>
                                  </p:stCondLst>
                                  <p:childTnLst>
                                    <p:set>
                                      <p:cBhvr>
                                        <p:cTn id="141" dur="1" fill="hold">
                                          <p:stCondLst>
                                            <p:cond delay="0"/>
                                          </p:stCondLst>
                                        </p:cTn>
                                        <p:tgtEl>
                                          <p:spTgt spid="33"/>
                                        </p:tgtEl>
                                        <p:attrNameLst>
                                          <p:attrName>style.visibility</p:attrName>
                                        </p:attrNameLst>
                                      </p:cBhvr>
                                      <p:to>
                                        <p:strVal val="hidden"/>
                                      </p:to>
                                    </p:set>
                                  </p:childTnLst>
                                </p:cTn>
                              </p:par>
                              <p:par>
                                <p:cTn id="142" presetID="1" presetClass="exit" presetSubtype="0" fill="hold" nodeType="withEffect">
                                  <p:stCondLst>
                                    <p:cond delay="0"/>
                                  </p:stCondLst>
                                  <p:childTnLst>
                                    <p:set>
                                      <p:cBhvr>
                                        <p:cTn id="143" dur="1" fill="hold">
                                          <p:stCondLst>
                                            <p:cond delay="0"/>
                                          </p:stCondLst>
                                        </p:cTn>
                                        <p:tgtEl>
                                          <p:spTgt spid="30"/>
                                        </p:tgtEl>
                                        <p:attrNameLst>
                                          <p:attrName>style.visibility</p:attrName>
                                        </p:attrNameLst>
                                      </p:cBhvr>
                                      <p:to>
                                        <p:strVal val="hidden"/>
                                      </p:to>
                                    </p:set>
                                  </p:childTnLst>
                                </p:cTn>
                              </p:par>
                              <p:par>
                                <p:cTn id="144" presetID="10" presetClass="exit" presetSubtype="0" fill="hold" grpId="1" nodeType="withEffect">
                                  <p:stCondLst>
                                    <p:cond delay="0"/>
                                  </p:stCondLst>
                                  <p:childTnLst>
                                    <p:animEffect transition="out" filter="fade">
                                      <p:cBhvr>
                                        <p:cTn id="145" dur="500"/>
                                        <p:tgtEl>
                                          <p:spTgt spid="31"/>
                                        </p:tgtEl>
                                      </p:cBhvr>
                                    </p:animEffect>
                                    <p:set>
                                      <p:cBhvr>
                                        <p:cTn id="146" dur="1" fill="hold">
                                          <p:stCondLst>
                                            <p:cond delay="499"/>
                                          </p:stCondLst>
                                        </p:cTn>
                                        <p:tgtEl>
                                          <p:spTgt spid="31"/>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32"/>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19"/>
                                        </p:tgtEl>
                                        <p:attrNameLst>
                                          <p:attrName>style.visibility</p:attrName>
                                        </p:attrNameLst>
                                      </p:cBhvr>
                                      <p:to>
                                        <p:strVal val="hidden"/>
                                      </p:to>
                                    </p:set>
                                  </p:childTnLst>
                                </p:cTn>
                              </p:par>
                              <p:par>
                                <p:cTn id="151" presetID="1" presetClass="exit" presetSubtype="0" fill="hold" nodeType="withEffect">
                                  <p:stCondLst>
                                    <p:cond delay="0"/>
                                  </p:stCondLst>
                                  <p:childTnLst>
                                    <p:set>
                                      <p:cBhvr>
                                        <p:cTn id="152" dur="1" fill="hold">
                                          <p:stCondLst>
                                            <p:cond delay="0"/>
                                          </p:stCondLst>
                                        </p:cTn>
                                        <p:tgtEl>
                                          <p:spTgt spid="27"/>
                                        </p:tgtEl>
                                        <p:attrNameLst>
                                          <p:attrName>style.visibility</p:attrName>
                                        </p:attrNameLst>
                                      </p:cBhvr>
                                      <p:to>
                                        <p:strVal val="hidden"/>
                                      </p:to>
                                    </p:set>
                                  </p:childTnLst>
                                </p:cTn>
                              </p:par>
                            </p:childTnLst>
                          </p:cTn>
                        </p:par>
                        <p:par>
                          <p:cTn id="153" fill="hold">
                            <p:stCondLst>
                              <p:cond delay="500"/>
                            </p:stCondLst>
                            <p:childTnLst>
                              <p:par>
                                <p:cTn id="154" presetID="1" presetClass="entr" presetSubtype="0" fill="hold" grpId="0" nodeType="afterEffect">
                                  <p:stCondLst>
                                    <p:cond delay="0"/>
                                  </p:stCondLst>
                                  <p:childTnLst>
                                    <p:set>
                                      <p:cBhvr>
                                        <p:cTn id="155"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2" grpId="0" animBg="1"/>
      <p:bldP spid="42" grpId="1" animBg="1"/>
      <p:bldP spid="10" grpId="0"/>
      <p:bldP spid="10" grpId="1"/>
      <p:bldP spid="11" grpId="0"/>
      <p:bldP spid="11" grpId="1"/>
      <p:bldP spid="15" grpId="0"/>
      <p:bldP spid="15" grpId="1"/>
      <p:bldP spid="18" grpId="0"/>
      <p:bldP spid="18" grpId="1"/>
      <p:bldP spid="19" grpId="0" animBg="1"/>
      <p:bldP spid="19" grpId="1" animBg="1"/>
      <p:bldP spid="21" grpId="0"/>
      <p:bldP spid="21" grpId="1"/>
      <p:bldP spid="31" grpId="0"/>
      <p:bldP spid="31" grpId="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EFBCE-187C-4815-A2D7-139DF33BDD72}"/>
              </a:ext>
            </a:extLst>
          </p:cNvPr>
          <p:cNvSpPr>
            <a:spLocks noGrp="1"/>
          </p:cNvSpPr>
          <p:nvPr>
            <p:ph type="title"/>
          </p:nvPr>
        </p:nvSpPr>
        <p:spPr/>
        <p:txBody>
          <a:bodyPr/>
          <a:lstStyle/>
          <a:p>
            <a:r>
              <a:rPr lang="zh-CN" altLang="en-US" dirty="0"/>
              <a:t>找到最优策略</a:t>
            </a:r>
          </a:p>
        </p:txBody>
      </p:sp>
      <p:sp>
        <p:nvSpPr>
          <p:cNvPr id="3" name="内容占位符 2">
            <a:extLst>
              <a:ext uri="{FF2B5EF4-FFF2-40B4-BE49-F238E27FC236}">
                <a16:creationId xmlns:a16="http://schemas.microsoft.com/office/drawing/2014/main" id="{526704E3-BC61-4690-9C90-80D2CA1B1F3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465916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D5A00-D605-4BB6-99D8-3A9ED55DC26A}"/>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66A2ECAF-689D-464A-A2E1-83CB85FCA62C}"/>
              </a:ext>
            </a:extLst>
          </p:cNvPr>
          <p:cNvSpPr>
            <a:spLocks noGrp="1"/>
          </p:cNvSpPr>
          <p:nvPr>
            <p:ph idx="1"/>
          </p:nvPr>
        </p:nvSpPr>
        <p:spPr/>
        <p:txBody>
          <a:bodyPr>
            <a:normAutofit/>
          </a:bodyPr>
          <a:lstStyle/>
          <a:p>
            <a:endParaRPr lang="en-US" altLang="zh-CN" sz="3200" dirty="0"/>
          </a:p>
          <a:p>
            <a:pPr lvl="1"/>
            <a:endParaRPr lang="zh-CN" altLang="en-US" sz="2800" dirty="0"/>
          </a:p>
        </p:txBody>
      </p:sp>
      <p:sp>
        <p:nvSpPr>
          <p:cNvPr id="4" name="内容占位符 2">
            <a:extLst>
              <a:ext uri="{FF2B5EF4-FFF2-40B4-BE49-F238E27FC236}">
                <a16:creationId xmlns:a16="http://schemas.microsoft.com/office/drawing/2014/main" id="{A167253E-2FEB-4243-BBBD-E913AD806F18}"/>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 楷体"/>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 楷体"/>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 楷体"/>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 楷体"/>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 楷体"/>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通过计算最优值函数来找到最优策略</a:t>
            </a:r>
            <a:endParaRPr lang="en-US" altLang="zh-CN" b="1" dirty="0"/>
          </a:p>
          <a:p>
            <a:endParaRPr lang="en-US" altLang="zh-CN" dirty="0"/>
          </a:p>
          <a:p>
            <a:r>
              <a:rPr lang="zh-CN" altLang="en-US" dirty="0"/>
              <a:t>用最优动作值函数即</a:t>
            </a:r>
            <a:r>
              <a:rPr lang="en-US" altLang="zh-CN" dirty="0"/>
              <a:t>Q</a:t>
            </a:r>
            <a:r>
              <a:rPr lang="zh-CN" altLang="en-US" dirty="0"/>
              <a:t>函数来解出最优策略更容易</a:t>
            </a:r>
            <a:endParaRPr lang="en-US" altLang="zh-CN" dirty="0"/>
          </a:p>
          <a:p>
            <a:endParaRPr lang="en-US" altLang="zh-CN" dirty="0"/>
          </a:p>
          <a:p>
            <a:endParaRPr lang="en-US" altLang="zh-CN" dirty="0"/>
          </a:p>
          <a:p>
            <a:endParaRPr lang="zh-CN" altLang="en-US" dirty="0"/>
          </a:p>
          <a:p>
            <a:endParaRPr lang="en-US" altLang="zh-CN" dirty="0"/>
          </a:p>
        </p:txBody>
      </p:sp>
    </p:spTree>
    <p:extLst>
      <p:ext uri="{BB962C8B-B14F-4D97-AF65-F5344CB8AC3E}">
        <p14:creationId xmlns:p14="http://schemas.microsoft.com/office/powerpoint/2010/main" val="38064584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4739</TotalTime>
  <Words>2083</Words>
  <Application>Microsoft Office PowerPoint</Application>
  <PresentationFormat>宽屏</PresentationFormat>
  <Paragraphs>71</Paragraphs>
  <Slides>7</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 楷体</vt:lpstr>
      <vt:lpstr>等线</vt:lpstr>
      <vt:lpstr>等线 Light</vt:lpstr>
      <vt:lpstr>楷体</vt:lpstr>
      <vt:lpstr>Arial</vt:lpstr>
      <vt:lpstr>Cambria Math</vt:lpstr>
      <vt:lpstr>Times New Roman</vt:lpstr>
      <vt:lpstr>Office 主题​​</vt:lpstr>
      <vt:lpstr>强化学习基础 3.马尔可夫决策过程(MDP) 3.8 获取最优策略</vt:lpstr>
      <vt:lpstr>学习内容</vt:lpstr>
      <vt:lpstr>确定最优值函数</vt:lpstr>
      <vt:lpstr>回收机器人的贝尔曼最优方程</vt:lpstr>
      <vt:lpstr>无终止态MDP的状态值函数（网格世界）</vt:lpstr>
      <vt:lpstr>找到最优策略</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强化学习基础 第一节</dc:title>
  <dc:creator>wu</dc:creator>
  <cp:lastModifiedBy>wu</cp:lastModifiedBy>
  <cp:revision>717</cp:revision>
  <dcterms:created xsi:type="dcterms:W3CDTF">2020-03-15T08:43:03Z</dcterms:created>
  <dcterms:modified xsi:type="dcterms:W3CDTF">2020-04-29T04:30:45Z</dcterms:modified>
</cp:coreProperties>
</file>