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92" r:id="rId4"/>
    <p:sldId id="293" r:id="rId5"/>
    <p:sldId id="297" r:id="rId6"/>
    <p:sldId id="29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BF8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60" d="100"/>
          <a:sy n="60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2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0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6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本节就到这里：我们开了个头，说明可以用动态规划解决最优值函数的计算问题，但我们还没具体深入其细节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策略评估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复习状态值函数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动态规划算法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DF1DF-D5DE-4A4D-8FBE-D6EFC2AD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复习：状态值函数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722142-72A9-4B99-B89C-23D79A35CD2E}"/>
                  </a:ext>
                </a:extLst>
              </p:cNvPr>
              <p:cNvSpPr/>
              <p:nvPr/>
            </p:nvSpPr>
            <p:spPr>
              <a:xfrm>
                <a:off x="-674288" y="2247255"/>
                <a:ext cx="5866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722142-72A9-4B99-B89C-23D79A35C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288" y="2247255"/>
                <a:ext cx="58669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B31C27-B100-4469-82A6-6EA3B581CF9B}"/>
                  </a:ext>
                </a:extLst>
              </p:cNvPr>
              <p:cNvSpPr/>
              <p:nvPr/>
            </p:nvSpPr>
            <p:spPr>
              <a:xfrm>
                <a:off x="663773" y="3133648"/>
                <a:ext cx="4494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B31C27-B100-4469-82A6-6EA3B581C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3" y="3133648"/>
                <a:ext cx="44948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378E16-A888-4E74-9AAC-93B4C92490B7}"/>
                  </a:ext>
                </a:extLst>
              </p:cNvPr>
              <p:cNvSpPr/>
              <p:nvPr/>
            </p:nvSpPr>
            <p:spPr>
              <a:xfrm>
                <a:off x="729875" y="3951630"/>
                <a:ext cx="1867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378E16-A888-4E74-9AAC-93B4C924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5" y="3951630"/>
                <a:ext cx="1867114" cy="461665"/>
              </a:xfrm>
              <a:prstGeom prst="rect">
                <a:avLst/>
              </a:prstGeom>
              <a:blipFill>
                <a:blip r:embed="rId5"/>
                <a:stretch>
                  <a:fillRect r="-32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CA479A-545D-4442-8C3A-CBD109509673}"/>
                  </a:ext>
                </a:extLst>
              </p:cNvPr>
              <p:cNvSpPr/>
              <p:nvPr/>
            </p:nvSpPr>
            <p:spPr>
              <a:xfrm>
                <a:off x="2383051" y="3951630"/>
                <a:ext cx="29509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400" dirty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CA479A-545D-4442-8C3A-CBD109509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51" y="3951630"/>
                <a:ext cx="2950921" cy="461665"/>
              </a:xfrm>
              <a:prstGeom prst="rect">
                <a:avLst/>
              </a:prstGeom>
              <a:blipFill>
                <a:blip r:embed="rId6"/>
                <a:stretch>
                  <a:fillRect l="-20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E64710-69C2-4363-9BC2-B2927CE34B2B}"/>
                  </a:ext>
                </a:extLst>
              </p:cNvPr>
              <p:cNvSpPr/>
              <p:nvPr/>
            </p:nvSpPr>
            <p:spPr>
              <a:xfrm>
                <a:off x="6725433" y="3037827"/>
                <a:ext cx="3942567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4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E64710-69C2-4363-9BC2-B2927CE34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33" y="3037827"/>
                <a:ext cx="3942567" cy="10990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68202F-EF08-4530-A2A3-24F7B51D0A50}"/>
                  </a:ext>
                </a:extLst>
              </p:cNvPr>
              <p:cNvSpPr/>
              <p:nvPr/>
            </p:nvSpPr>
            <p:spPr>
              <a:xfrm>
                <a:off x="6822141" y="4455908"/>
                <a:ext cx="5750805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68202F-EF08-4530-A2A3-24F7B51D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4455908"/>
                <a:ext cx="5750805" cy="1099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B014F2D-B8CA-45DD-AAB4-C66F0F90D097}"/>
                  </a:ext>
                </a:extLst>
              </p:cNvPr>
              <p:cNvSpPr/>
              <p:nvPr/>
            </p:nvSpPr>
            <p:spPr>
              <a:xfrm>
                <a:off x="663773" y="4554268"/>
                <a:ext cx="6486778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B014F2D-B8CA-45DD-AAB4-C66F0F90D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3" y="4554268"/>
                <a:ext cx="6486778" cy="1000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C6850D-BD7A-47A9-9E26-513E3293CF14}"/>
              </a:ext>
            </a:extLst>
          </p:cNvPr>
          <p:cNvCxnSpPr>
            <a:stCxn id="12" idx="2"/>
          </p:cNvCxnSpPr>
          <p:nvPr/>
        </p:nvCxnSpPr>
        <p:spPr>
          <a:xfrm>
            <a:off x="3907162" y="5554991"/>
            <a:ext cx="2372452" cy="61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2FA3CFE-37B2-47DF-B536-E2CE5ABB5962}"/>
              </a:ext>
            </a:extLst>
          </p:cNvPr>
          <p:cNvCxnSpPr>
            <a:stCxn id="11" idx="2"/>
          </p:cNvCxnSpPr>
          <p:nvPr/>
        </p:nvCxnSpPr>
        <p:spPr>
          <a:xfrm flipH="1">
            <a:off x="6279614" y="5554991"/>
            <a:ext cx="3417930" cy="61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1CE020A-308B-4A39-822A-526BC533ECB7}"/>
              </a:ext>
            </a:extLst>
          </p:cNvPr>
          <p:cNvSpPr/>
          <p:nvPr/>
        </p:nvSpPr>
        <p:spPr>
          <a:xfrm>
            <a:off x="2911183" y="5862218"/>
            <a:ext cx="6786361" cy="693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线性方程组求解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B990-B9E9-4BFA-BDF1-8CC275C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递归计算效率低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36D46-5AF4-4350-8AFB-192EA06A1559}"/>
                  </a:ext>
                </a:extLst>
              </p:cNvPr>
              <p:cNvSpPr/>
              <p:nvPr/>
            </p:nvSpPr>
            <p:spPr>
              <a:xfrm>
                <a:off x="727114" y="1525216"/>
                <a:ext cx="7171980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A24744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36D46-5AF4-4350-8AFB-192EA06A1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4" y="1525216"/>
                <a:ext cx="7171980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E310DD-6509-4C3D-8844-5681FD48F870}"/>
                  </a:ext>
                </a:extLst>
              </p:cNvPr>
              <p:cNvSpPr/>
              <p:nvPr/>
            </p:nvSpPr>
            <p:spPr>
              <a:xfrm>
                <a:off x="4280053" y="2744907"/>
                <a:ext cx="272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E310DD-6509-4C3D-8844-5681FD48F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53" y="2744907"/>
                <a:ext cx="272766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087D413-79C9-4A12-B0B9-E2D90A95FF1F}"/>
                  </a:ext>
                </a:extLst>
              </p:cNvPr>
              <p:cNvSpPr/>
              <p:nvPr/>
            </p:nvSpPr>
            <p:spPr>
              <a:xfrm>
                <a:off x="207062" y="3232979"/>
                <a:ext cx="5750805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087D413-79C9-4A12-B0B9-E2D90A95F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2" y="3232979"/>
                <a:ext cx="5750805" cy="1099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93F6FD-EE50-4AAC-8387-6EEB702B1658}"/>
                  </a:ext>
                </a:extLst>
              </p:cNvPr>
              <p:cNvSpPr/>
              <p:nvPr/>
            </p:nvSpPr>
            <p:spPr>
              <a:xfrm>
                <a:off x="-341101" y="2718499"/>
                <a:ext cx="5866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93F6FD-EE50-4AAC-8387-6EEB702B1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1101" y="2718499"/>
                <a:ext cx="58669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93D1349-F631-440C-BE1B-22CAF3333E6C}"/>
              </a:ext>
            </a:extLst>
          </p:cNvPr>
          <p:cNvSpPr/>
          <p:nvPr/>
        </p:nvSpPr>
        <p:spPr>
          <a:xfrm>
            <a:off x="7899094" y="699455"/>
            <a:ext cx="4197426" cy="10007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斐波那契数列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AA88BD-9184-431B-9771-E34972DD66A8}"/>
              </a:ext>
            </a:extLst>
          </p:cNvPr>
          <p:cNvSpPr/>
          <p:nvPr/>
        </p:nvSpPr>
        <p:spPr>
          <a:xfrm>
            <a:off x="983751" y="5076939"/>
            <a:ext cx="4197426" cy="1000723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00B0F0"/>
                </a:solidFill>
              </a:rPr>
              <a:t>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A24BA28-740A-41B8-9016-54EF3B81B42F}"/>
                  </a:ext>
                </a:extLst>
              </p:cNvPr>
              <p:cNvSpPr/>
              <p:nvPr/>
            </p:nvSpPr>
            <p:spPr>
              <a:xfrm>
                <a:off x="7896896" y="1892344"/>
                <a:ext cx="41729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A24BA28-740A-41B8-9016-54EF3B81B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896" y="1892344"/>
                <a:ext cx="4172987" cy="830997"/>
              </a:xfrm>
              <a:prstGeom prst="rect">
                <a:avLst/>
              </a:prstGeom>
              <a:blipFill>
                <a:blip r:embed="rId8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8D846F-A679-4CD8-B318-B25B17AE2D20}"/>
              </a:ext>
            </a:extLst>
          </p:cNvPr>
          <p:cNvSpPr/>
          <p:nvPr/>
        </p:nvSpPr>
        <p:spPr>
          <a:xfrm>
            <a:off x="8951713" y="3432476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F(5)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950A65-B64D-42BA-86A0-BC8948F5875F}"/>
              </a:ext>
            </a:extLst>
          </p:cNvPr>
          <p:cNvSpPr/>
          <p:nvPr/>
        </p:nvSpPr>
        <p:spPr>
          <a:xfrm>
            <a:off x="8258286" y="4161728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F(4)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1E98725-0932-48AC-B7A6-F31EDC6AE393}"/>
              </a:ext>
            </a:extLst>
          </p:cNvPr>
          <p:cNvSpPr/>
          <p:nvPr/>
        </p:nvSpPr>
        <p:spPr>
          <a:xfrm>
            <a:off x="7628378" y="4956970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F(3)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5910FE-A193-4A22-B90A-A57D5608AE93}"/>
              </a:ext>
            </a:extLst>
          </p:cNvPr>
          <p:cNvSpPr/>
          <p:nvPr/>
        </p:nvSpPr>
        <p:spPr>
          <a:xfrm>
            <a:off x="7007722" y="5657365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F(2)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643FA90-5062-45D5-B5CF-0836D4909571}"/>
              </a:ext>
            </a:extLst>
          </p:cNvPr>
          <p:cNvSpPr/>
          <p:nvPr/>
        </p:nvSpPr>
        <p:spPr>
          <a:xfrm>
            <a:off x="6352400" y="6335949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F(1)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61C0CD5-B83D-44A4-B789-9C62E1C8E0A7}"/>
              </a:ext>
            </a:extLst>
          </p:cNvPr>
          <p:cNvSpPr/>
          <p:nvPr/>
        </p:nvSpPr>
        <p:spPr>
          <a:xfrm>
            <a:off x="7628378" y="6334977"/>
            <a:ext cx="935831" cy="423690"/>
          </a:xfrm>
          <a:prstGeom prst="roundRect">
            <a:avLst/>
          </a:prstGeom>
          <a:solidFill>
            <a:srgbClr val="C6D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F(0)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C5AB250-3B87-4905-A991-DED81505AD2C}"/>
              </a:ext>
            </a:extLst>
          </p:cNvPr>
          <p:cNvSpPr/>
          <p:nvPr/>
        </p:nvSpPr>
        <p:spPr>
          <a:xfrm>
            <a:off x="9401242" y="4162327"/>
            <a:ext cx="935831" cy="423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F(3)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8C3855-F204-4162-BE84-17E665FF2B58}"/>
              </a:ext>
            </a:extLst>
          </p:cNvPr>
          <p:cNvSpPr/>
          <p:nvPr/>
        </p:nvSpPr>
        <p:spPr>
          <a:xfrm>
            <a:off x="8933326" y="4956970"/>
            <a:ext cx="935831" cy="423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F(2)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83A8AA1-37D2-42D3-8C52-05324631FD57}"/>
              </a:ext>
            </a:extLst>
          </p:cNvPr>
          <p:cNvSpPr/>
          <p:nvPr/>
        </p:nvSpPr>
        <p:spPr>
          <a:xfrm>
            <a:off x="8338532" y="5657365"/>
            <a:ext cx="935831" cy="423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F(1)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F9ACCA-1B4A-415E-BBB8-A4B301AEEF1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8920135" y="3662234"/>
            <a:ext cx="305562" cy="6934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ED2B6C4-FBC5-4BB7-A966-C977B69017DA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16200000" flipH="1">
            <a:off x="9491313" y="3784481"/>
            <a:ext cx="306161" cy="44952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842AF5F-CE42-492D-A84E-C18F2350291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8225472" y="4456240"/>
            <a:ext cx="371552" cy="6299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E3769FA-78BE-46E7-9561-27C82715AE00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8877946" y="4433674"/>
            <a:ext cx="371552" cy="6750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28AB98C-81F4-4923-9377-0F2543AA2C61}"/>
              </a:ext>
            </a:extLst>
          </p:cNvPr>
          <p:cNvCxnSpPr>
            <a:cxnSpLocks/>
          </p:cNvCxnSpPr>
          <p:nvPr/>
        </p:nvCxnSpPr>
        <p:spPr>
          <a:xfrm rot="5400000">
            <a:off x="7647613" y="5208685"/>
            <a:ext cx="276705" cy="6206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594F92B-3EB5-457F-B9DE-21D9F9303654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rot="16200000" flipH="1">
            <a:off x="8313019" y="5163935"/>
            <a:ext cx="276705" cy="7101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62A2996-89C6-4458-B76D-38BE8ED8517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>
            <a:off x="7020530" y="5880841"/>
            <a:ext cx="254894" cy="6553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D0DFC2-F849-458D-848E-EBC59C288B1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7659005" y="5897688"/>
            <a:ext cx="253922" cy="6206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3427667-E6DD-4D78-981E-438CCAF4C02B}"/>
              </a:ext>
            </a:extLst>
          </p:cNvPr>
          <p:cNvCxnSpPr>
            <a:stCxn id="18" idx="3"/>
            <a:endCxn id="22" idx="2"/>
          </p:cNvCxnSpPr>
          <p:nvPr/>
        </p:nvCxnSpPr>
        <p:spPr>
          <a:xfrm flipV="1">
            <a:off x="7288231" y="6081055"/>
            <a:ext cx="1518217" cy="46673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81B4662A-3938-4D9B-9A6F-114918225348}"/>
              </a:ext>
            </a:extLst>
          </p:cNvPr>
          <p:cNvCxnSpPr>
            <a:stCxn id="17" idx="3"/>
            <a:endCxn id="21" idx="2"/>
          </p:cNvCxnSpPr>
          <p:nvPr/>
        </p:nvCxnSpPr>
        <p:spPr>
          <a:xfrm flipV="1">
            <a:off x="7943553" y="5380660"/>
            <a:ext cx="1457689" cy="48855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2FB93170-45B7-43E1-A228-BE789F5D1625}"/>
              </a:ext>
            </a:extLst>
          </p:cNvPr>
          <p:cNvCxnSpPr>
            <a:stCxn id="16" idx="3"/>
            <a:endCxn id="20" idx="2"/>
          </p:cNvCxnSpPr>
          <p:nvPr/>
        </p:nvCxnSpPr>
        <p:spPr>
          <a:xfrm flipV="1">
            <a:off x="8564209" y="4586017"/>
            <a:ext cx="1304949" cy="58279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DD-B162-4621-88F6-329A16A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动态规划求解最优值函数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A89B57-5EBA-482B-8CED-960757E937E3}"/>
                  </a:ext>
                </a:extLst>
              </p:cNvPr>
              <p:cNvSpPr/>
              <p:nvPr/>
            </p:nvSpPr>
            <p:spPr>
              <a:xfrm>
                <a:off x="1707154" y="2238139"/>
                <a:ext cx="2022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8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A89B57-5EBA-482B-8CED-960757E93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54" y="2238139"/>
                <a:ext cx="20229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8735AC4-D8B3-4F3F-B073-D7862B880788}"/>
                  </a:ext>
                </a:extLst>
              </p:cNvPr>
              <p:cNvSpPr/>
              <p:nvPr/>
            </p:nvSpPr>
            <p:spPr>
              <a:xfrm>
                <a:off x="3153845" y="2104341"/>
                <a:ext cx="3579716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8735AC4-D8B3-4F3F-B073-D7862B880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845" y="2104341"/>
                <a:ext cx="3579716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BB76951-7F87-4BE2-A221-CA2D40541D1B}"/>
                  </a:ext>
                </a:extLst>
              </p:cNvPr>
              <p:cNvSpPr/>
              <p:nvPr/>
            </p:nvSpPr>
            <p:spPr>
              <a:xfrm>
                <a:off x="6253363" y="2317059"/>
                <a:ext cx="2417457" cy="587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BB76951-7F87-4BE2-A221-CA2D40541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63" y="2317059"/>
                <a:ext cx="2417457" cy="587661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D02ADD9-4883-49B3-A1B1-1D61290CE8D8}"/>
                  </a:ext>
                </a:extLst>
              </p:cNvPr>
              <p:cNvSpPr/>
              <p:nvPr/>
            </p:nvSpPr>
            <p:spPr>
              <a:xfrm>
                <a:off x="2919590" y="3317782"/>
                <a:ext cx="5081334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D02ADD9-4883-49B3-A1B1-1D61290CE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90" y="3317782"/>
                <a:ext cx="5081334" cy="1000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37A707-19C5-4C29-8C1E-A3A3374B9922}"/>
                  </a:ext>
                </a:extLst>
              </p:cNvPr>
              <p:cNvSpPr/>
              <p:nvPr/>
            </p:nvSpPr>
            <p:spPr>
              <a:xfrm>
                <a:off x="1855533" y="3486055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37A707-19C5-4C29-8C1E-A3A3374B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533" y="3486055"/>
                <a:ext cx="1476693" cy="523220"/>
              </a:xfrm>
              <a:prstGeom prst="rect">
                <a:avLst/>
              </a:prstGeom>
              <a:blipFill>
                <a:blip r:embed="rId7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14BEF-AB81-4F1C-99CE-B4D3CF01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策略评估和控制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DE815-E853-43CB-8C76-116C64D5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评估：观察、计算策略的收益，用以比较策略的好坏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控制：改进</a:t>
            </a:r>
            <a:r>
              <a:rPr lang="zh-CN" altLang="en-US"/>
              <a:t>策略 ，目标是最高收益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迭代是修改策略以产生严格更好的新策略的途径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如果不能修改策略，说明没有严格比当前策略更好的策略。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6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策略评估：求解最优值函数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/>
              <a:t>动态规划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249</Words>
  <Application>Microsoft Office PowerPoint</Application>
  <PresentationFormat>宽屏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 楷体</vt:lpstr>
      <vt:lpstr>等线</vt:lpstr>
      <vt:lpstr>等线 Light</vt:lpstr>
      <vt:lpstr>楷体</vt:lpstr>
      <vt:lpstr>Arial</vt:lpstr>
      <vt:lpstr>Cambria Math</vt:lpstr>
      <vt:lpstr>Office 主题​​</vt:lpstr>
      <vt:lpstr>强化学习基础 4.动态规划(DP) 4.1 策略评估</vt:lpstr>
      <vt:lpstr>学习内容</vt:lpstr>
      <vt:lpstr>复习：状态值函数</vt:lpstr>
      <vt:lpstr>递归计算效率低</vt:lpstr>
      <vt:lpstr>动态规划求解最优值函数</vt:lpstr>
      <vt:lpstr>策略评估和控制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643</cp:revision>
  <dcterms:created xsi:type="dcterms:W3CDTF">2020-03-15T08:43:03Z</dcterms:created>
  <dcterms:modified xsi:type="dcterms:W3CDTF">2020-07-04T07:21:31Z</dcterms:modified>
</cp:coreProperties>
</file>