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97" r:id="rId4"/>
    <p:sldId id="293" r:id="rId5"/>
    <p:sldId id="298" r:id="rId6"/>
    <p:sldId id="299" r:id="rId7"/>
    <p:sldId id="300" r:id="rId8"/>
    <p:sldId id="301" r:id="rId9"/>
    <p:sldId id="303" r:id="rId10"/>
    <p:sldId id="302" r:id="rId11"/>
    <p:sldId id="294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780" autoAdjust="0"/>
  </p:normalViewPr>
  <p:slideViewPr>
    <p:cSldViewPr snapToGrid="0">
      <p:cViewPr varScale="1">
        <p:scale>
          <a:sx n="58" d="100"/>
          <a:sy n="58" d="100"/>
        </p:scale>
        <p:origin x="9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BB67-C3E4-4D0F-830A-E9B669A9D367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04B-7322-49A4-BF02-FC1A81E6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3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89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卫强： 帮我把图片画成文本框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以前画过，可以搬过来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 英文翻译成中文。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非终态为</a:t>
                </a:r>
                <a:r>
                  <a:rPr lang="en-US" altLang="zh-CN" dirty="0"/>
                  <a:t> 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𝒮</a:t>
                </a:r>
                <a:r>
                  <a:rPr lang="en-US" altLang="zh-CN" dirty="0"/>
                  <a:t> = {1,2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， 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， </a:t>
                </a:r>
                <a:r>
                  <a:rPr lang="en-US" altLang="zh-CN" dirty="0"/>
                  <a:t>… 14},</a:t>
                </a:r>
                <a:r>
                  <a:rPr lang="zh-CN" altLang="en-US" dirty="0"/>
                  <a:t>在所有状态转换中，直到达到终端状态，</a:t>
                </a:r>
                <a:r>
                  <a:rPr lang="zh-CN" altLang="en-US" sz="1200" dirty="0"/>
                  <a:t>奖励都是</a:t>
                </a:r>
                <a:r>
                  <a:rPr lang="en-US" altLang="zh-CN" sz="1200" dirty="0"/>
                  <a:t>-1</a:t>
                </a:r>
                <a:r>
                  <a:rPr lang="zh-CN" altLang="en-US" sz="1200" dirty="0"/>
                  <a:t>，概率</a:t>
                </a:r>
                <a:r>
                  <a:rPr lang="en-US" altLang="zh-CN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𝑝(𝑠^′,𝑟│𝑠,𝑎)</a:t>
                </a:r>
                <a:r>
                  <a:rPr lang="en-US" altLang="zh-CN" i="0">
                    <a:latin typeface="Cambria Math" panose="02040503050406030204" pitchFamily="18" charset="0"/>
                  </a:rPr>
                  <a:t>,</a:t>
                </a:r>
                <a:r>
                  <a:rPr lang="zh-CN" altLang="en-US" sz="1200" i="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例如</a:t>
                </a:r>
                <a:r>
                  <a:rPr lang="en-US" altLang="zh-CN" i="0">
                    <a:latin typeface="Cambria Math" panose="02040503050406030204" pitchFamily="18" charset="0"/>
                  </a:rPr>
                  <a:t>:</a:t>
                </a:r>
                <a:r>
                  <a:rPr lang="en-US" altLang="zh-CN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𝑝(6,−1│5,𝑙𝑒𝑓𝑡)=1,</a:t>
                </a:r>
                <a:r>
                  <a:rPr lang="en-US" altLang="zh-CN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𝑝(</a:t>
                </a:r>
                <a:r>
                  <a:rPr lang="en-US" altLang="zh-CN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7</a:t>
                </a:r>
                <a:r>
                  <a:rPr lang="en-US" altLang="zh-CN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,−1│</a:t>
                </a:r>
                <a:r>
                  <a:rPr lang="en-US" altLang="zh-CN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7</a:t>
                </a:r>
                <a:r>
                  <a:rPr lang="en-US" altLang="zh-CN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zh-CN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𝑟𝑖𝑔ℎ𝑡)</a:t>
                </a:r>
                <a:r>
                  <a:rPr lang="en-US" altLang="zh-CN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</a:t>
                </a:r>
                <a:endParaRPr lang="en-US" altLang="zh-CN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终止态在网格图中用阴影表示（尽管在两个地方都显示了它，但它在形式上是一种状态）。 假设智能体上下左右移动的概率都是</a:t>
                </a:r>
                <a:r>
                  <a:rPr lang="en-US" altLang="zh-CN" dirty="0"/>
                  <a:t>1/4.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00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图左侧显示了通过迭代策略评估计算出的价值函数</a:t>
            </a:r>
            <a:r>
              <a:rPr lang="en-US" altLang="zh-CN" dirty="0" err="1"/>
              <a:t>fvkg</a:t>
            </a:r>
            <a:r>
              <a:rPr lang="zh-CN" altLang="en-US" dirty="0"/>
              <a:t>的顺序。最终估计实际上是</a:t>
            </a:r>
            <a:r>
              <a:rPr lang="en-US" altLang="zh-CN" dirty="0"/>
              <a:t>v</a:t>
            </a:r>
            <a:r>
              <a:rPr lang="zh-CN" altLang="en-US" dirty="0"/>
              <a:t>，在这种情况下，它为每种状态取反了预期的步数</a:t>
            </a:r>
          </a:p>
          <a:p>
            <a:r>
              <a:rPr lang="zh-CN" altLang="en-US" dirty="0"/>
              <a:t>该状态直到终止。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04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63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6A0FA-6148-4117-B975-6A1E65C2C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E48F53-CC5E-4F78-B28E-AF43CDA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7F75B-7805-4033-893C-64FD839C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4CFD6-8A15-4DA8-B6C1-8B25B5D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E535-D781-4C7F-B188-1B7882D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8576-8DEF-4092-96C3-78F877C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941AC-6D72-4F50-B4BE-8BE25535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  <a:lvl2pPr>
              <a:defRPr>
                <a:latin typeface=" 楷体"/>
                <a:ea typeface="楷体" panose="02010609060101010101" pitchFamily="49" charset="-122"/>
              </a:defRPr>
            </a:lvl2pPr>
            <a:lvl3pPr>
              <a:defRPr>
                <a:latin typeface=" 楷体"/>
                <a:ea typeface="楷体" panose="02010609060101010101" pitchFamily="49" charset="-122"/>
              </a:defRPr>
            </a:lvl3pPr>
            <a:lvl4pPr>
              <a:defRPr>
                <a:latin typeface=" 楷体"/>
                <a:ea typeface="楷体" panose="02010609060101010101" pitchFamily="49" charset="-122"/>
              </a:defRPr>
            </a:lvl4pPr>
            <a:lvl5pPr>
              <a:defRPr>
                <a:latin typeface=" 楷体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D85F0-F691-4C6F-9A02-82719700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B4287DEC-C99D-41E8-8C68-24D5A3135997}" type="datetimeFigureOut">
              <a:rPr lang="zh-CN" altLang="en-US" smtClean="0"/>
              <a:pPr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E906D-D2B7-4ACA-A277-41897A1F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34866-E51C-43F6-B822-E08A68BB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F59F49DE-473E-4454-8D92-6877844E21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66166-CD34-443B-8783-3A7E630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62ABE-879E-4576-A2A6-EEDDD938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6A234-0B47-4B1E-B883-4DC8AD9A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E3E09-5CF0-49CD-91B2-EA3E2562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5D99-316F-482E-8AEA-00AE5208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5442-6150-4A2F-AA9C-AE6B2DA1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4553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动态规划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(DP)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4.2 </a:t>
            </a:r>
            <a:r>
              <a:rPr lang="zh-CN" altLang="en-US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策略评估算法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52726-6704-4CE5-A36D-C471596E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049"/>
            <a:ext cx="9144000" cy="1655762"/>
          </a:xfrm>
        </p:spPr>
        <p:txBody>
          <a:bodyPr/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吴贺俊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77459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40DA1-407D-4972-91B3-D44335D8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策略迭代过程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0CDE50-37BC-4EDE-8FD1-D88B8C36F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62" y="1705662"/>
            <a:ext cx="9915418" cy="344667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566A4283-2F32-4803-8E2A-126BBD269804}"/>
              </a:ext>
            </a:extLst>
          </p:cNvPr>
          <p:cNvGrpSpPr/>
          <p:nvPr/>
        </p:nvGrpSpPr>
        <p:grpSpPr>
          <a:xfrm>
            <a:off x="8056880" y="4555182"/>
            <a:ext cx="2722880" cy="1224260"/>
            <a:chOff x="7823200" y="4328160"/>
            <a:chExt cx="2722880" cy="1224260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8F59438-D430-4DC7-AFB1-4EE40CA445BB}"/>
                </a:ext>
              </a:extLst>
            </p:cNvPr>
            <p:cNvCxnSpPr/>
            <p:nvPr/>
          </p:nvCxnSpPr>
          <p:spPr>
            <a:xfrm flipV="1">
              <a:off x="9184640" y="4328160"/>
              <a:ext cx="0" cy="70104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03BD719-8A56-4B6A-84FA-6763D621EDBA}"/>
                </a:ext>
              </a:extLst>
            </p:cNvPr>
            <p:cNvSpPr txBox="1"/>
            <p:nvPr/>
          </p:nvSpPr>
          <p:spPr>
            <a:xfrm>
              <a:off x="7823200" y="5029200"/>
              <a:ext cx="2722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最优策略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88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14BEF-AB81-4F1C-99CE-B4D3CF01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策略评估和迭代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DE815-E853-43CB-8C76-116C64D51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迭代是修改策略以产生严格更好的新策略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如果不能修改策略，说明没有严格比当前策略更好的策略。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36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2ECAF-689D-464A-A2E1-83CB85F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pPr lvl="1"/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167253E-2FEB-4243-BBBD-E913AD806F1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策略评估：求解最优值函数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/>
              <a:t>动态规划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45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CCAC-61BD-4AD6-A891-22491C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99C52-ED26-40F8-87AE-8C0C8781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策略评估和策略控制的概念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迭代策略评估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93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EA9DD-B162-4621-88F6-329A16A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迭代策略评估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4B8D812-5197-4DCB-AB29-75FF74DB4B5F}"/>
              </a:ext>
            </a:extLst>
          </p:cNvPr>
          <p:cNvGrpSpPr/>
          <p:nvPr/>
        </p:nvGrpSpPr>
        <p:grpSpPr>
          <a:xfrm>
            <a:off x="838200" y="1534160"/>
            <a:ext cx="10412002" cy="4923491"/>
            <a:chOff x="838200" y="1534160"/>
            <a:chExt cx="9070892" cy="492349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6163466-A9D6-4DDA-A223-CBD0F9C40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069510"/>
              <a:ext cx="9070892" cy="438814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8110692-928E-476F-8F4F-3CD631BE7876}"/>
                </a:ext>
              </a:extLst>
            </p:cNvPr>
            <p:cNvSpPr/>
            <p:nvPr/>
          </p:nvSpPr>
          <p:spPr>
            <a:xfrm>
              <a:off x="838200" y="1534160"/>
              <a:ext cx="9070892" cy="535350"/>
            </a:xfrm>
            <a:prstGeom prst="rect">
              <a:avLst/>
            </a:prstGeom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Iterative policy evaluation </a:t>
              </a:r>
              <a:r>
                <a: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迭代策略评估算法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248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B990-B9E9-4BFA-BDF1-8CC275C4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网格世界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AFC0E21-E59C-4A26-A8C9-DB4D247A5A84}"/>
                  </a:ext>
                </a:extLst>
              </p:cNvPr>
              <p:cNvSpPr/>
              <p:nvPr/>
            </p:nvSpPr>
            <p:spPr>
              <a:xfrm>
                <a:off x="95318" y="4854473"/>
                <a:ext cx="59342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/>
                  <a:t>非终态集合为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zh-CN" sz="2800" dirty="0"/>
                  <a:t> = {1, 2, 3, 4,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5,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… 14};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AFC0E21-E59C-4A26-A8C9-DB4D247A5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8" y="4854473"/>
                <a:ext cx="5934253" cy="523220"/>
              </a:xfrm>
              <a:prstGeom prst="rect">
                <a:avLst/>
              </a:prstGeom>
              <a:blipFill>
                <a:blip r:embed="rId4"/>
                <a:stretch>
                  <a:fillRect l="-2158" t="-11628" r="-123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C28A5B1-8E8F-4428-8299-B0C88A424B19}"/>
                  </a:ext>
                </a:extLst>
              </p:cNvPr>
              <p:cNvSpPr/>
              <p:nvPr/>
            </p:nvSpPr>
            <p:spPr>
              <a:xfrm>
                <a:off x="6096000" y="4854473"/>
                <a:ext cx="60528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/>
                  <a:t>动作集合为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800" dirty="0"/>
                  <a:t> = {up, down, left, right}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C28A5B1-8E8F-4428-8299-B0C88A424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54473"/>
                <a:ext cx="6052875" cy="523220"/>
              </a:xfrm>
              <a:prstGeom prst="rect">
                <a:avLst/>
              </a:prstGeom>
              <a:blipFill>
                <a:blip r:embed="rId5"/>
                <a:stretch>
                  <a:fillRect l="-2014" t="-11628" r="-90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6D7BCA8-B532-4C59-9B3B-66135F015F3D}"/>
                  </a:ext>
                </a:extLst>
              </p:cNvPr>
              <p:cNvSpPr/>
              <p:nvPr/>
            </p:nvSpPr>
            <p:spPr>
              <a:xfrm>
                <a:off x="95318" y="5715690"/>
                <a:ext cx="121584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/>
                  <a:t>奖励都是</a:t>
                </a:r>
                <a:r>
                  <a:rPr lang="en-US" altLang="zh-CN" sz="2800" dirty="0"/>
                  <a:t>-1</a:t>
                </a:r>
                <a:r>
                  <a:rPr lang="zh-CN" altLang="en-US" sz="2800" dirty="0"/>
                  <a:t>，概率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例如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6,−1</m:t>
                        </m:r>
                      </m: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𝑙𝑒𝑓𝑡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,−1</m:t>
                        </m:r>
                      </m: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𝑟𝑖𝑔h𝑡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6D7BCA8-B532-4C59-9B3B-66135F015F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8" y="5715690"/>
                <a:ext cx="12158457" cy="523220"/>
              </a:xfrm>
              <a:prstGeom prst="rect">
                <a:avLst/>
              </a:prstGeom>
              <a:blipFill>
                <a:blip r:embed="rId6"/>
                <a:stretch>
                  <a:fillRect l="-1053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F1AEDA2F-5B1B-43C9-A6BC-6548530869F3}"/>
              </a:ext>
            </a:extLst>
          </p:cNvPr>
          <p:cNvGrpSpPr/>
          <p:nvPr/>
        </p:nvGrpSpPr>
        <p:grpSpPr>
          <a:xfrm>
            <a:off x="1109341" y="1340210"/>
            <a:ext cx="10244459" cy="3063574"/>
            <a:chOff x="845286" y="1339801"/>
            <a:chExt cx="10244459" cy="306357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9D62359-FE0F-4A19-82F3-469E1BBEAAD8}"/>
                </a:ext>
              </a:extLst>
            </p:cNvPr>
            <p:cNvGrpSpPr/>
            <p:nvPr/>
          </p:nvGrpSpPr>
          <p:grpSpPr>
            <a:xfrm>
              <a:off x="845286" y="2063456"/>
              <a:ext cx="1820723" cy="2339919"/>
              <a:chOff x="845286" y="2063456"/>
              <a:chExt cx="1820723" cy="2339919"/>
            </a:xfrm>
          </p:grpSpPr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2B4643D5-916F-4A59-961E-D060CCBCCD2A}"/>
                  </a:ext>
                </a:extLst>
              </p:cNvPr>
              <p:cNvCxnSpPr/>
              <p:nvPr/>
            </p:nvCxnSpPr>
            <p:spPr>
              <a:xfrm>
                <a:off x="1755648" y="2973819"/>
                <a:ext cx="0" cy="91036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4AEAC32-3492-429D-A005-245728454A1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00467" y="2518638"/>
                <a:ext cx="0" cy="91036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B90AC898-DA8E-496B-AF30-B0950A1EC7C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210829" y="2518637"/>
                <a:ext cx="0" cy="91036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32F57C1B-8F00-4CF5-B276-547275FC3F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5648" y="2063456"/>
                <a:ext cx="0" cy="91036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AF72EB5-1E3B-4116-9A4C-D7AB48891C1A}"/>
                  </a:ext>
                </a:extLst>
              </p:cNvPr>
              <p:cNvSpPr txBox="1"/>
              <p:nvPr/>
            </p:nvSpPr>
            <p:spPr>
              <a:xfrm>
                <a:off x="1410092" y="4034043"/>
                <a:ext cx="691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动作</a:t>
                </a: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8DABCF8D-B9B9-49AF-BE1A-41B9EBB551E0}"/>
                </a:ext>
              </a:extLst>
            </p:cNvPr>
            <p:cNvGrpSpPr/>
            <p:nvPr/>
          </p:nvGrpSpPr>
          <p:grpSpPr>
            <a:xfrm>
              <a:off x="4481505" y="1339801"/>
              <a:ext cx="2847328" cy="3004342"/>
              <a:chOff x="3221665" y="1252507"/>
              <a:chExt cx="2847328" cy="3004342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CCE196D5-3030-4299-8D74-B4974489614F}"/>
                  </a:ext>
                </a:extLst>
              </p:cNvPr>
              <p:cNvGrpSpPr/>
              <p:nvPr/>
            </p:nvGrpSpPr>
            <p:grpSpPr>
              <a:xfrm>
                <a:off x="3221665" y="1252507"/>
                <a:ext cx="2847328" cy="1502038"/>
                <a:chOff x="3221665" y="1252507"/>
                <a:chExt cx="2847328" cy="1502038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34D5C4B-A812-4281-824C-A9539603C8BF}"/>
                    </a:ext>
                  </a:extLst>
                </p:cNvPr>
                <p:cNvSpPr/>
                <p:nvPr/>
              </p:nvSpPr>
              <p:spPr>
                <a:xfrm>
                  <a:off x="3221665" y="1252508"/>
                  <a:ext cx="711832" cy="751019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355E220-8C40-47CE-BEDF-B9B7E8997362}"/>
                    </a:ext>
                  </a:extLst>
                </p:cNvPr>
                <p:cNvSpPr/>
                <p:nvPr/>
              </p:nvSpPr>
              <p:spPr>
                <a:xfrm>
                  <a:off x="3933497" y="1252508"/>
                  <a:ext cx="711832" cy="751019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DBBB9A6-4F79-4795-A79A-846BA7361EED}"/>
                    </a:ext>
                  </a:extLst>
                </p:cNvPr>
                <p:cNvSpPr/>
                <p:nvPr/>
              </p:nvSpPr>
              <p:spPr>
                <a:xfrm>
                  <a:off x="4645329" y="1252507"/>
                  <a:ext cx="711832" cy="751019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E93A5BE-44F0-4613-ADD3-59C65B3E4062}"/>
                    </a:ext>
                  </a:extLst>
                </p:cNvPr>
                <p:cNvSpPr/>
                <p:nvPr/>
              </p:nvSpPr>
              <p:spPr>
                <a:xfrm>
                  <a:off x="5357161" y="1252507"/>
                  <a:ext cx="711832" cy="751019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390F67F7-C13E-462E-A0C4-015C358FC5FB}"/>
                    </a:ext>
                  </a:extLst>
                </p:cNvPr>
                <p:cNvSpPr/>
                <p:nvPr/>
              </p:nvSpPr>
              <p:spPr>
                <a:xfrm>
                  <a:off x="3221665" y="2003526"/>
                  <a:ext cx="711832" cy="751019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9326AC2-BB54-43CE-89B9-087C08246C12}"/>
                    </a:ext>
                  </a:extLst>
                </p:cNvPr>
                <p:cNvSpPr/>
                <p:nvPr/>
              </p:nvSpPr>
              <p:spPr>
                <a:xfrm>
                  <a:off x="3933497" y="2003525"/>
                  <a:ext cx="711832" cy="751019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A8D0DE0-E34B-4D8E-A1A2-7C94545FE83A}"/>
                    </a:ext>
                  </a:extLst>
                </p:cNvPr>
                <p:cNvSpPr/>
                <p:nvPr/>
              </p:nvSpPr>
              <p:spPr>
                <a:xfrm>
                  <a:off x="4645329" y="2003525"/>
                  <a:ext cx="711832" cy="751019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01245827-6E0C-4468-9306-5A065164767A}"/>
                    </a:ext>
                  </a:extLst>
                </p:cNvPr>
                <p:cNvSpPr/>
                <p:nvPr/>
              </p:nvSpPr>
              <p:spPr>
                <a:xfrm>
                  <a:off x="5357161" y="2003525"/>
                  <a:ext cx="711832" cy="751019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7</a:t>
                  </a:r>
                  <a:endParaRPr lang="zh-CN" altLang="en-US" dirty="0"/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B501E2E9-3C36-4988-96B8-4C1F828482C8}"/>
                  </a:ext>
                </a:extLst>
              </p:cNvPr>
              <p:cNvGrpSpPr/>
              <p:nvPr/>
            </p:nvGrpSpPr>
            <p:grpSpPr>
              <a:xfrm>
                <a:off x="3221665" y="2754811"/>
                <a:ext cx="2847328" cy="1502038"/>
                <a:chOff x="3221665" y="1252507"/>
                <a:chExt cx="2847328" cy="1502038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CD053F3-C3B5-45B1-BF53-6C5A7DA0C3F1}"/>
                    </a:ext>
                  </a:extLst>
                </p:cNvPr>
                <p:cNvSpPr/>
                <p:nvPr/>
              </p:nvSpPr>
              <p:spPr>
                <a:xfrm>
                  <a:off x="3221665" y="1252508"/>
                  <a:ext cx="711832" cy="751019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8</a:t>
                  </a:r>
                  <a:endParaRPr lang="zh-CN" altLang="en-US" dirty="0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DC5DC05-C8CF-4C2B-AB8A-926EF50C572C}"/>
                    </a:ext>
                  </a:extLst>
                </p:cNvPr>
                <p:cNvSpPr/>
                <p:nvPr/>
              </p:nvSpPr>
              <p:spPr>
                <a:xfrm>
                  <a:off x="3933497" y="1252508"/>
                  <a:ext cx="711832" cy="751019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9</a:t>
                  </a:r>
                  <a:endParaRPr lang="zh-CN" altLang="en-US" dirty="0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2EC36330-F33D-449C-8B3F-451708785481}"/>
                    </a:ext>
                  </a:extLst>
                </p:cNvPr>
                <p:cNvSpPr/>
                <p:nvPr/>
              </p:nvSpPr>
              <p:spPr>
                <a:xfrm>
                  <a:off x="4645329" y="1252507"/>
                  <a:ext cx="711832" cy="751019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10</a:t>
                  </a:r>
                  <a:endParaRPr lang="zh-CN" altLang="en-US" dirty="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243CC6B0-01CE-4A03-9FB3-F8A3E2EE05AE}"/>
                    </a:ext>
                  </a:extLst>
                </p:cNvPr>
                <p:cNvSpPr/>
                <p:nvPr/>
              </p:nvSpPr>
              <p:spPr>
                <a:xfrm>
                  <a:off x="5357161" y="1252507"/>
                  <a:ext cx="711832" cy="751019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11</a:t>
                  </a:r>
                  <a:endParaRPr lang="zh-CN" altLang="en-US" dirty="0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7EAF8C43-C047-4C88-8952-5BB2D14C63B2}"/>
                    </a:ext>
                  </a:extLst>
                </p:cNvPr>
                <p:cNvSpPr/>
                <p:nvPr/>
              </p:nvSpPr>
              <p:spPr>
                <a:xfrm>
                  <a:off x="3221665" y="2003526"/>
                  <a:ext cx="711832" cy="751019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12</a:t>
                  </a:r>
                  <a:endParaRPr lang="zh-CN" altLang="en-US" dirty="0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E95BF54C-F8A9-4CD2-9BB0-2DAD82FC8515}"/>
                    </a:ext>
                  </a:extLst>
                </p:cNvPr>
                <p:cNvSpPr/>
                <p:nvPr/>
              </p:nvSpPr>
              <p:spPr>
                <a:xfrm>
                  <a:off x="3933497" y="2003525"/>
                  <a:ext cx="711832" cy="751019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13</a:t>
                  </a:r>
                  <a:endParaRPr lang="zh-CN" altLang="en-US" dirty="0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55AA4501-4FDC-4960-90D7-5D65CF59FAA4}"/>
                    </a:ext>
                  </a:extLst>
                </p:cNvPr>
                <p:cNvSpPr/>
                <p:nvPr/>
              </p:nvSpPr>
              <p:spPr>
                <a:xfrm>
                  <a:off x="4645329" y="2003525"/>
                  <a:ext cx="711832" cy="751019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14</a:t>
                  </a:r>
                  <a:endParaRPr lang="zh-CN" altLang="en-US" dirty="0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A0E1F9C-4DBE-4B27-8816-247C4ADA8481}"/>
                    </a:ext>
                  </a:extLst>
                </p:cNvPr>
                <p:cNvSpPr/>
                <p:nvPr/>
              </p:nvSpPr>
              <p:spPr>
                <a:xfrm>
                  <a:off x="5357161" y="2003525"/>
                  <a:ext cx="711832" cy="751019"/>
                </a:xfrm>
                <a:prstGeom prst="rect">
                  <a:avLst/>
                </a:prstGeom>
                <a:solidFill>
                  <a:schemeClr val="bg2"/>
                </a:solidFill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FEA5FE0-820F-4CE7-B69F-88B4BBF756EC}"/>
                </a:ext>
              </a:extLst>
            </p:cNvPr>
            <p:cNvGrpSpPr/>
            <p:nvPr/>
          </p:nvGrpSpPr>
          <p:grpSpPr>
            <a:xfrm>
              <a:off x="7919193" y="2342039"/>
              <a:ext cx="3170552" cy="1130607"/>
              <a:chOff x="8040665" y="1931629"/>
              <a:chExt cx="3170552" cy="1130607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1CFF440-28FB-4271-9349-89B7331BF48B}"/>
                  </a:ext>
                </a:extLst>
              </p:cNvPr>
              <p:cNvSpPr txBox="1"/>
              <p:nvPr/>
            </p:nvSpPr>
            <p:spPr>
              <a:xfrm>
                <a:off x="8040665" y="1931629"/>
                <a:ext cx="3170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对每次转移的奖励：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5EA01E94-B4DF-49EB-8284-754EF3EDF63C}"/>
                      </a:ext>
                    </a:extLst>
                  </p:cNvPr>
                  <p:cNvSpPr txBox="1"/>
                  <p:nvPr/>
                </p:nvSpPr>
                <p:spPr>
                  <a:xfrm>
                    <a:off x="8951864" y="2569793"/>
                    <a:ext cx="1625253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3200" b="1" dirty="0"/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5EA01E94-B4DF-49EB-8284-754EF3EDF6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1864" y="2569793"/>
                    <a:ext cx="1625253" cy="49244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9713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5B005-9825-48AF-9E18-13FC0A18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策略迭代过程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A8B9360-9DEE-4040-BE03-2D2A6EC69647}"/>
              </a:ext>
            </a:extLst>
          </p:cNvPr>
          <p:cNvGrpSpPr/>
          <p:nvPr/>
        </p:nvGrpSpPr>
        <p:grpSpPr>
          <a:xfrm>
            <a:off x="492637" y="1690688"/>
            <a:ext cx="11458172" cy="3312194"/>
            <a:chOff x="96520" y="1690688"/>
            <a:chExt cx="11458172" cy="3312194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31ABDA0-FA06-4620-9A8E-F0D452FC0196}"/>
                </a:ext>
              </a:extLst>
            </p:cNvPr>
            <p:cNvGrpSpPr/>
            <p:nvPr/>
          </p:nvGrpSpPr>
          <p:grpSpPr>
            <a:xfrm>
              <a:off x="96520" y="1690688"/>
              <a:ext cx="11458172" cy="3312194"/>
              <a:chOff x="279400" y="1690688"/>
              <a:chExt cx="11458172" cy="3312194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CBF9A5D9-6AEA-445E-AADC-F03CF4C144E5}"/>
                  </a:ext>
                </a:extLst>
              </p:cNvPr>
              <p:cNvGrpSpPr/>
              <p:nvPr/>
            </p:nvGrpSpPr>
            <p:grpSpPr>
              <a:xfrm>
                <a:off x="279400" y="1690688"/>
                <a:ext cx="11458172" cy="3312194"/>
                <a:chOff x="279400" y="1690688"/>
                <a:chExt cx="11458172" cy="3312194"/>
              </a:xfrm>
            </p:grpSpPr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A084CD2B-74D0-49DC-8752-E03475A76B5B}"/>
                    </a:ext>
                  </a:extLst>
                </p:cNvPr>
                <p:cNvGrpSpPr/>
                <p:nvPr/>
              </p:nvGrpSpPr>
              <p:grpSpPr>
                <a:xfrm>
                  <a:off x="279400" y="1690688"/>
                  <a:ext cx="11458172" cy="3312194"/>
                  <a:chOff x="279400" y="1690688"/>
                  <a:chExt cx="11458172" cy="3312194"/>
                </a:xfrm>
              </p:grpSpPr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344D93ED-2323-4256-AD6F-6FAADF02114A}"/>
                      </a:ext>
                    </a:extLst>
                  </p:cNvPr>
                  <p:cNvGrpSpPr/>
                  <p:nvPr/>
                </p:nvGrpSpPr>
                <p:grpSpPr>
                  <a:xfrm>
                    <a:off x="279400" y="1690688"/>
                    <a:ext cx="11458172" cy="3312194"/>
                    <a:chOff x="279400" y="1690688"/>
                    <a:chExt cx="11458172" cy="3312194"/>
                  </a:xfrm>
                </p:grpSpPr>
                <p:grpSp>
                  <p:nvGrpSpPr>
                    <p:cNvPr id="6" name="组合 5">
                      <a:extLst>
                        <a:ext uri="{FF2B5EF4-FFF2-40B4-BE49-F238E27FC236}">
                          <a16:creationId xmlns:a16="http://schemas.microsoft.com/office/drawing/2014/main" id="{3DECEB8B-1413-4BC0-9637-2369935EFA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9400" y="1690688"/>
                      <a:ext cx="11458172" cy="3312194"/>
                      <a:chOff x="550948" y="1690688"/>
                      <a:chExt cx="11458172" cy="3312194"/>
                    </a:xfrm>
                  </p:grpSpPr>
                  <p:pic>
                    <p:nvPicPr>
                      <p:cNvPr id="4" name="图片 3">
                        <a:extLst>
                          <a:ext uri="{FF2B5EF4-FFF2-40B4-BE49-F238E27FC236}">
                            <a16:creationId xmlns:a16="http://schemas.microsoft.com/office/drawing/2014/main" id="{C62BAB00-3A53-4E57-87D2-00FCCE8D3CF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0948" y="1690688"/>
                        <a:ext cx="11458172" cy="331219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" name="矩形 4">
                        <a:extLst>
                          <a:ext uri="{FF2B5EF4-FFF2-40B4-BE49-F238E27FC236}">
                            <a16:creationId xmlns:a16="http://schemas.microsoft.com/office/drawing/2014/main" id="{731AFBD3-4160-4145-B185-268861A045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2800" y="1879600"/>
                        <a:ext cx="2123440" cy="101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" name="文本框 6">
                          <a:extLst>
                            <a:ext uri="{FF2B5EF4-FFF2-40B4-BE49-F238E27FC236}">
                              <a16:creationId xmlns:a16="http://schemas.microsoft.com/office/drawing/2014/main" id="{65A428D2-1483-45E0-9624-45EE3376F2E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5280" y="2482719"/>
                          <a:ext cx="2865120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CN" altLang="en-US" sz="20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随机策略中的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" name="文本框 6">
                          <a:extLst>
                            <a:ext uri="{FF2B5EF4-FFF2-40B4-BE49-F238E27FC236}">
                              <a16:creationId xmlns:a16="http://schemas.microsoft.com/office/drawing/2014/main" id="{65A428D2-1483-45E0-9624-45EE3376F2E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75280" y="2482719"/>
                          <a:ext cx="2865120" cy="400110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2128" t="-10606" b="-2272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74DCB955-EC1C-4EBE-8DB3-D78FD7CC77A0}"/>
                      </a:ext>
                    </a:extLst>
                  </p:cNvPr>
                  <p:cNvSpPr/>
                  <p:nvPr/>
                </p:nvSpPr>
                <p:spPr>
                  <a:xfrm>
                    <a:off x="6096000" y="1879600"/>
                    <a:ext cx="2123440" cy="1016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11" name="图片 10">
                  <a:extLst>
                    <a:ext uri="{FF2B5EF4-FFF2-40B4-BE49-F238E27FC236}">
                      <a16:creationId xmlns:a16="http://schemas.microsoft.com/office/drawing/2014/main" id="{52AF1BEC-B8C8-4364-90E7-D49E626F61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20015" y="3543763"/>
                  <a:ext cx="2133785" cy="1030313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040C0ADB-C927-4F90-B2AF-216108A11D9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8486" y="2372380"/>
                    <a:ext cx="312401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关于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oMath>
                    </a14:m>
                    <a:r>
                      <a: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的贪心策略</a:t>
                    </a:r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040C0ADB-C927-4F90-B2AF-216108A11D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8486" y="2372380"/>
                    <a:ext cx="3124015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924" t="-1447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59CD28F-7A3A-42A3-8628-65538B70190F}"/>
                </a:ext>
              </a:extLst>
            </p:cNvPr>
            <p:cNvSpPr txBox="1"/>
            <p:nvPr/>
          </p:nvSpPr>
          <p:spPr>
            <a:xfrm>
              <a:off x="9123680" y="3738880"/>
              <a:ext cx="19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随机策略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63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40DA1-407D-4972-91B3-D44335D8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策略迭代过程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244AFF-7000-48FF-A03F-1AB8F96EA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743" y="1690688"/>
            <a:ext cx="9395603" cy="300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0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40DA1-407D-4972-91B3-D44335D8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策略迭代过程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01E74E-9171-415B-845C-0D59666C1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59" y="1690688"/>
            <a:ext cx="9396000" cy="26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7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40DA1-407D-4972-91B3-D44335D8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策略迭代过程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5E67B8-DCF1-4791-8251-5A28F471B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04" y="1690688"/>
            <a:ext cx="9666795" cy="276412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49444A5-BA47-42A7-8F59-6D5D95406E2F}"/>
              </a:ext>
            </a:extLst>
          </p:cNvPr>
          <p:cNvGrpSpPr/>
          <p:nvPr/>
        </p:nvGrpSpPr>
        <p:grpSpPr>
          <a:xfrm>
            <a:off x="7823200" y="4328160"/>
            <a:ext cx="2722880" cy="1224260"/>
            <a:chOff x="7823200" y="4328160"/>
            <a:chExt cx="2722880" cy="1224260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FA5B609-40E0-48A2-8C85-E39724C0C6A0}"/>
                </a:ext>
              </a:extLst>
            </p:cNvPr>
            <p:cNvCxnSpPr/>
            <p:nvPr/>
          </p:nvCxnSpPr>
          <p:spPr>
            <a:xfrm flipV="1">
              <a:off x="9184640" y="4328160"/>
              <a:ext cx="0" cy="70104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B6AD410-6950-45AE-BE08-3A11C9707906}"/>
                </a:ext>
              </a:extLst>
            </p:cNvPr>
            <p:cNvSpPr txBox="1"/>
            <p:nvPr/>
          </p:nvSpPr>
          <p:spPr>
            <a:xfrm>
              <a:off x="7823200" y="5029200"/>
              <a:ext cx="2722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最优策略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453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40DA1-407D-4972-91B3-D44335D8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策略迭代过程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8D4602-43CF-4078-9558-FD035687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3"/>
          <a:stretch/>
        </p:blipFill>
        <p:spPr>
          <a:xfrm>
            <a:off x="1078289" y="1686334"/>
            <a:ext cx="9866314" cy="2765198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A1831C26-1B12-4740-BC09-3E0D9464F015}"/>
              </a:ext>
            </a:extLst>
          </p:cNvPr>
          <p:cNvGrpSpPr/>
          <p:nvPr/>
        </p:nvGrpSpPr>
        <p:grpSpPr>
          <a:xfrm>
            <a:off x="8138160" y="4451532"/>
            <a:ext cx="2722880" cy="1224260"/>
            <a:chOff x="7823200" y="4328160"/>
            <a:chExt cx="2722880" cy="1224260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2B3D56EB-9F1F-4335-8ED2-A84345D2ECD6}"/>
                </a:ext>
              </a:extLst>
            </p:cNvPr>
            <p:cNvCxnSpPr/>
            <p:nvPr/>
          </p:nvCxnSpPr>
          <p:spPr>
            <a:xfrm flipV="1">
              <a:off x="9184640" y="4328160"/>
              <a:ext cx="0" cy="70104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D91DF61-A052-4E03-90D2-D56FE1BBFC56}"/>
                </a:ext>
              </a:extLst>
            </p:cNvPr>
            <p:cNvSpPr txBox="1"/>
            <p:nvPr/>
          </p:nvSpPr>
          <p:spPr>
            <a:xfrm>
              <a:off x="7823200" y="5029200"/>
              <a:ext cx="2722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最优策略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037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4403</TotalTime>
  <Words>244</Words>
  <Application>Microsoft Office PowerPoint</Application>
  <PresentationFormat>宽屏</PresentationFormat>
  <Paragraphs>65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 楷体</vt:lpstr>
      <vt:lpstr>等线</vt:lpstr>
      <vt:lpstr>等线 Light</vt:lpstr>
      <vt:lpstr>楷体</vt:lpstr>
      <vt:lpstr>宋体</vt:lpstr>
      <vt:lpstr>Arial</vt:lpstr>
      <vt:lpstr>Cambria Math</vt:lpstr>
      <vt:lpstr>Times New Roman</vt:lpstr>
      <vt:lpstr>Office 主题​​</vt:lpstr>
      <vt:lpstr>强化学习基础 4.动态规划(DP) 4.2 策略评估算法</vt:lpstr>
      <vt:lpstr>学习内容</vt:lpstr>
      <vt:lpstr>迭代策略评估</vt:lpstr>
      <vt:lpstr>网格世界</vt:lpstr>
      <vt:lpstr>策略迭代过程</vt:lpstr>
      <vt:lpstr>策略迭代过程</vt:lpstr>
      <vt:lpstr>策略迭代过程</vt:lpstr>
      <vt:lpstr>策略迭代过程</vt:lpstr>
      <vt:lpstr>策略迭代过程</vt:lpstr>
      <vt:lpstr>策略迭代过程</vt:lpstr>
      <vt:lpstr>策略评估和迭代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wu</cp:lastModifiedBy>
  <cp:revision>663</cp:revision>
  <dcterms:created xsi:type="dcterms:W3CDTF">2020-03-15T08:43:03Z</dcterms:created>
  <dcterms:modified xsi:type="dcterms:W3CDTF">2020-07-04T09:19:00Z</dcterms:modified>
</cp:coreProperties>
</file>