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304" r:id="rId4"/>
    <p:sldId id="305" r:id="rId5"/>
    <p:sldId id="306" r:id="rId6"/>
    <p:sldId id="307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780" autoAdjust="0"/>
  </p:normalViewPr>
  <p:slideViewPr>
    <p:cSldViewPr snapToGrid="0">
      <p:cViewPr varScale="1">
        <p:scale>
          <a:sx n="58" d="100"/>
          <a:sy n="58" d="100"/>
        </p:scale>
        <p:origin x="9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8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56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455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动态规划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(DP)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4.3 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策略迭代改进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049"/>
            <a:ext cx="9144000" cy="1655762"/>
          </a:xfrm>
        </p:spPr>
        <p:txBody>
          <a:bodyPr/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策略改进定理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根据定理寻找最优策略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FFD6E-F2CD-4135-8367-22432CE3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复习：最优策略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B9FE80C-8C4D-455E-A91F-1BF1D13E5BC2}"/>
                  </a:ext>
                </a:extLst>
              </p:cNvPr>
              <p:cNvSpPr/>
              <p:nvPr/>
            </p:nvSpPr>
            <p:spPr>
              <a:xfrm>
                <a:off x="999989" y="1534085"/>
                <a:ext cx="8232146" cy="115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e>
                        <m:lim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B9FE80C-8C4D-455E-A91F-1BF1D13E5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89" y="1534085"/>
                <a:ext cx="8232146" cy="11519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56EAEA4-2D85-4765-9311-55AED3167879}"/>
                  </a:ext>
                </a:extLst>
              </p:cNvPr>
              <p:cNvSpPr/>
              <p:nvPr/>
            </p:nvSpPr>
            <p:spPr>
              <a:xfrm>
                <a:off x="2975468" y="2859648"/>
                <a:ext cx="5081334" cy="1000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e>
                        <m:lim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56EAEA4-2D85-4765-9311-55AED3167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68" y="2859648"/>
                <a:ext cx="5081334" cy="10007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A8D6EDF-16C8-4D81-99CB-DF042912F7D4}"/>
                  </a:ext>
                </a:extLst>
              </p:cNvPr>
              <p:cNvSpPr/>
              <p:nvPr/>
            </p:nvSpPr>
            <p:spPr>
              <a:xfrm>
                <a:off x="1900394" y="3027921"/>
                <a:ext cx="14766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A2474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=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A8D6EDF-16C8-4D81-99CB-DF042912F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394" y="3027921"/>
                <a:ext cx="1476693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4AA4A4C-E407-4A62-8E70-C8719501045F}"/>
                  </a:ext>
                </a:extLst>
              </p:cNvPr>
              <p:cNvSpPr/>
              <p:nvPr/>
            </p:nvSpPr>
            <p:spPr>
              <a:xfrm>
                <a:off x="1841104" y="4194578"/>
                <a:ext cx="20229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8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zh-CN" altLang="en-US" sz="2800" b="1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4AA4A4C-E407-4A62-8E70-C87195010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04" y="4194578"/>
                <a:ext cx="202292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315704-A41B-486A-83F3-BDBED45BDD22}"/>
                  </a:ext>
                </a:extLst>
              </p:cNvPr>
              <p:cNvSpPr/>
              <p:nvPr/>
            </p:nvSpPr>
            <p:spPr>
              <a:xfrm>
                <a:off x="3377087" y="4028644"/>
                <a:ext cx="3579716" cy="1000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315704-A41B-486A-83F3-BDBED45BDD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087" y="4028644"/>
                <a:ext cx="3579716" cy="10007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7611059-77C7-4812-9646-B34C6D194924}"/>
                  </a:ext>
                </a:extLst>
              </p:cNvPr>
              <p:cNvSpPr/>
              <p:nvPr/>
            </p:nvSpPr>
            <p:spPr>
              <a:xfrm>
                <a:off x="6476605" y="4241362"/>
                <a:ext cx="2417457" cy="587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zh-CN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7611059-77C7-4812-9646-B34C6D194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605" y="4241362"/>
                <a:ext cx="2417457" cy="587661"/>
              </a:xfrm>
              <a:prstGeom prst="rect">
                <a:avLst/>
              </a:prstGeom>
              <a:blipFill>
                <a:blip r:embed="rId8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9A03C32-BA17-4705-A5AC-FC288882A078}"/>
                  </a:ext>
                </a:extLst>
              </p:cNvPr>
              <p:cNvSpPr/>
              <p:nvPr/>
            </p:nvSpPr>
            <p:spPr>
              <a:xfrm>
                <a:off x="1988529" y="5391713"/>
                <a:ext cx="14766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A2474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=</a:t>
                </a: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9A03C32-BA17-4705-A5AC-FC288882A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529" y="5391713"/>
                <a:ext cx="1476693" cy="523220"/>
              </a:xfrm>
              <a:prstGeom prst="rect">
                <a:avLst/>
              </a:prstGeom>
              <a:blipFill>
                <a:blip r:embed="rId9"/>
                <a:stretch>
                  <a:fillRect t="-11628" r="-41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A23D384-A963-4B50-84A4-9F0CCCE7DF43}"/>
                  </a:ext>
                </a:extLst>
              </p:cNvPr>
              <p:cNvSpPr/>
              <p:nvPr/>
            </p:nvSpPr>
            <p:spPr>
              <a:xfrm>
                <a:off x="2483860" y="5361235"/>
                <a:ext cx="4076700" cy="711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𝓐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A23D384-A963-4B50-84A4-9F0CCCE7D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860" y="5361235"/>
                <a:ext cx="4076700" cy="7116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30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0350E-B103-4B6E-A5A4-599FB2C6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策略改进定理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387CD12-EA27-4E5E-984B-ED118E2E13D0}"/>
                  </a:ext>
                </a:extLst>
              </p:cNvPr>
              <p:cNvSpPr/>
              <p:nvPr/>
            </p:nvSpPr>
            <p:spPr>
              <a:xfrm>
                <a:off x="1044450" y="4879332"/>
                <a:ext cx="539826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𝓢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387CD12-EA27-4E5E-984B-ED118E2E1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50" y="4879332"/>
                <a:ext cx="539826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39F0706-C063-44C6-B966-726734F58F94}"/>
                  </a:ext>
                </a:extLst>
              </p:cNvPr>
              <p:cNvSpPr/>
              <p:nvPr/>
            </p:nvSpPr>
            <p:spPr>
              <a:xfrm>
                <a:off x="1853771" y="1995355"/>
                <a:ext cx="6300403" cy="115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sub>
                              </m:sSub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39F0706-C063-44C6-B966-726734F5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71" y="1995355"/>
                <a:ext cx="6300403" cy="1151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AE3FA36-F62D-4B94-A43C-60661D60B3F5}"/>
                  </a:ext>
                </a:extLst>
              </p:cNvPr>
              <p:cNvSpPr/>
              <p:nvPr/>
            </p:nvSpPr>
            <p:spPr>
              <a:xfrm>
                <a:off x="1721569" y="3033932"/>
                <a:ext cx="8513100" cy="115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zh-CN" altLang="en-US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sub>
                              </m:sSub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AE3FA36-F62D-4B94-A43C-60661D60B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69" y="3033932"/>
                <a:ext cx="8513100" cy="11519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4F6DB11-7B01-449A-B723-43A90F29FA06}"/>
                  </a:ext>
                </a:extLst>
              </p:cNvPr>
              <p:cNvSpPr/>
              <p:nvPr/>
            </p:nvSpPr>
            <p:spPr>
              <a:xfrm>
                <a:off x="1191066" y="5525749"/>
                <a:ext cx="90436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或</m:t>
                    </m:r>
                    <m:r>
                      <a:rPr lang="zh-C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表达为</m:t>
                    </m:r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𝓢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zh-C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zh-CN" altLang="en-US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zh-CN" altLang="en-US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4F6DB11-7B01-449A-B723-43A90F29F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66" y="5525749"/>
                <a:ext cx="90436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7576A6C-F8B4-4010-8F68-ED5B365286CB}"/>
                  </a:ext>
                </a:extLst>
              </p:cNvPr>
              <p:cNvSpPr/>
              <p:nvPr/>
            </p:nvSpPr>
            <p:spPr>
              <a:xfrm>
                <a:off x="1560755" y="6055868"/>
                <a:ext cx="105358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  <m:t>注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：确定性策略</m:t>
                        </m:r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sz="2000" b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sz="2000" dirty="0"/>
                  <a:t>=1</a:t>
                </a:r>
                <a:r>
                  <a:rPr lang="zh-CN" altLang="en-US" sz="2000" dirty="0"/>
                  <a:t>或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其中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000" dirty="0"/>
                  <a:t>在状态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sz="2000" dirty="0"/>
                  <a:t>时，策略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zh-CN" altLang="en-US" sz="2000" dirty="0"/>
                  <a:t>选择要执行的动作。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7576A6C-F8B4-4010-8F68-ED5B36528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55" y="6055868"/>
                <a:ext cx="10535898" cy="400110"/>
              </a:xfrm>
              <a:prstGeom prst="rect">
                <a:avLst/>
              </a:prstGeom>
              <a:blipFill>
                <a:blip r:embed="rId7"/>
                <a:stretch>
                  <a:fillRect l="-231" t="-125758" b="-189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EC3B17F-8806-4AB5-9AF7-5D1192328FD2}"/>
                  </a:ext>
                </a:extLst>
              </p:cNvPr>
              <p:cNvSpPr/>
              <p:nvPr/>
            </p:nvSpPr>
            <p:spPr>
              <a:xfrm>
                <a:off x="915645" y="1786516"/>
                <a:ext cx="13596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复习：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EC3B17F-8806-4AB5-9AF7-5D1192328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45" y="1786516"/>
                <a:ext cx="135966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5C2F8B1-0DCC-4E06-8D35-17B3F429E735}"/>
                  </a:ext>
                </a:extLst>
              </p:cNvPr>
              <p:cNvSpPr/>
              <p:nvPr/>
            </p:nvSpPr>
            <p:spPr>
              <a:xfrm>
                <a:off x="427593" y="4192813"/>
                <a:ext cx="64011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定理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（对于任意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确定性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策略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5C2F8B1-0DCC-4E06-8D35-17B3F429E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93" y="4192813"/>
                <a:ext cx="64011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46CBCCF6-01AA-43B5-9A5F-E067DDBD1109}"/>
              </a:ext>
            </a:extLst>
          </p:cNvPr>
          <p:cNvSpPr/>
          <p:nvPr/>
        </p:nvSpPr>
        <p:spPr>
          <a:xfrm>
            <a:off x="6416001" y="4940887"/>
            <a:ext cx="5000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策略</a:t>
            </a:r>
            <a:r>
              <a:rPr lang="zh-CN" altLang="zh-CN" sz="2400" b="1" kern="100" dirty="0">
                <a:ea typeface="宋体" panose="02010600030101010101" pitchFamily="2" charset="-122"/>
                <a:cs typeface="宋体" panose="02010600030101010101" pitchFamily="2" charset="-122"/>
              </a:rPr>
              <a:t>π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</a:rPr>
              <a:t>’</a:t>
            </a:r>
            <a:r>
              <a:rPr lang="zh-CN" altLang="zh-CN" sz="2400" b="1" kern="100" dirty="0">
                <a:ea typeface="宋体" panose="02010600030101010101" pitchFamily="2" charset="-122"/>
                <a:cs typeface="宋体" panose="02010600030101010101" pitchFamily="2" charset="-122"/>
              </a:rPr>
              <a:t>比π</a:t>
            </a:r>
            <a:r>
              <a:rPr lang="zh-CN" altLang="en-US" sz="2400" b="1" kern="100" dirty="0">
                <a:ea typeface="宋体" panose="02010600030101010101" pitchFamily="2" charset="-122"/>
                <a:cs typeface="宋体" panose="02010600030101010101" pitchFamily="2" charset="-122"/>
              </a:rPr>
              <a:t>好，至少也一样，即：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0827BA5-965A-47DE-8AC6-F1D72387196A}"/>
                  </a:ext>
                </a:extLst>
              </p:cNvPr>
              <p:cNvSpPr/>
              <p:nvPr/>
            </p:nvSpPr>
            <p:spPr>
              <a:xfrm>
                <a:off x="9621681" y="5344350"/>
                <a:ext cx="2273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b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)≥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0827BA5-965A-47DE-8AC6-F1D72387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681" y="5344350"/>
                <a:ext cx="2273764" cy="461665"/>
              </a:xfrm>
              <a:prstGeom prst="rect">
                <a:avLst/>
              </a:prstGeom>
              <a:blipFill>
                <a:blip r:embed="rId10"/>
                <a:stretch>
                  <a:fillRect t="-132000" r="-30295" b="-19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03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2A5B57-2B0A-4648-8A3B-E1FF9BDA0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22" y="2371964"/>
            <a:ext cx="10262127" cy="37149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84F0495-9AE0-42C3-A10D-2E7B24756C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05986" y="1709183"/>
                <a:ext cx="10515600" cy="1325563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zh-CN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/>
                              </m:ctrlPr>
                            </m:sSubPr>
                            <m:e>
                              <m:r>
                                <a:rPr lang="en-US" altLang="zh-CN" sz="2400" i="1"/>
                                <m:t>𝑞</m:t>
                              </m:r>
                            </m:e>
                            <m:sub>
                              <m:r>
                                <a:rPr lang="en-US" altLang="zh-CN" sz="2400" i="1"/>
                                <m:t>𝜋</m:t>
                              </m:r>
                            </m:sub>
                          </m:sSub>
                          <m:r>
                            <a:rPr lang="en-US" altLang="zh-CN" sz="2400"/>
                            <m:t>(</m:t>
                          </m:r>
                          <m:r>
                            <a:rPr lang="en-US" altLang="zh-CN" sz="2400" i="1"/>
                            <m:t>𝑠</m:t>
                          </m:r>
                          <m:r>
                            <a:rPr lang="en-US" altLang="zh-CN" sz="2400"/>
                            <m:t>,</m:t>
                          </m:r>
                          <m:r>
                            <a:rPr lang="en-US" altLang="zh-CN" sz="2400" i="1"/>
                            <m:t>𝜋</m:t>
                          </m:r>
                          <m:r>
                            <a:rPr lang="en-US" altLang="zh-CN" sz="2400" i="1"/>
                            <m:t>′(</m:t>
                          </m:r>
                          <m:r>
                            <a:rPr lang="en-US" altLang="zh-CN" sz="2400" i="1"/>
                            <m:t>𝑠</m:t>
                          </m:r>
                          <m:r>
                            <a:rPr lang="en-US" altLang="zh-CN" sz="2400" i="1"/>
                            <m:t>)</m:t>
                          </m:r>
                          <m:r>
                            <a:rPr lang="en-US" altLang="zh-CN" sz="2400"/>
                            <m:t>)=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zh-CN" altLang="zh-CN" sz="2400" i="1" smtClean="0"/>
                            <m:t> </m:t>
                          </m:r>
                          <m:r>
                            <a:rPr lang="en-US" altLang="zh-CN" sz="2400"/>
                            <m:t>[</m:t>
                          </m:r>
                          <m:sSub>
                            <m:sSubPr>
                              <m:ctrlPr>
                                <a:rPr lang="zh-CN" altLang="zh-CN" sz="2400" i="1"/>
                              </m:ctrlPr>
                            </m:sSubPr>
                            <m:e>
                              <m:r>
                                <a:rPr lang="en-US" altLang="zh-CN" sz="2400" i="1"/>
                                <m:t>𝑅</m:t>
                              </m:r>
                            </m:e>
                            <m:sub>
                              <m:r>
                                <a:rPr lang="en-US" altLang="zh-CN" sz="2400" i="1"/>
                                <m:t>𝑡</m:t>
                              </m:r>
                              <m:r>
                                <a:rPr lang="en-US" altLang="zh-CN" sz="2400" i="1"/>
                                <m:t>+1</m:t>
                              </m:r>
                            </m:sub>
                          </m:sSub>
                          <m:r>
                            <a:rPr lang="en-US" altLang="zh-CN" sz="2400"/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400"/>
                            <m:t>γ</m:t>
                          </m:r>
                          <m:sSub>
                            <m:sSubPr>
                              <m:ctrlPr>
                                <a:rPr lang="zh-CN" altLang="zh-CN" sz="2400" i="1" smtClean="0"/>
                              </m:ctrlPr>
                            </m:sSubPr>
                            <m:e>
                              <m:r>
                                <a:rPr lang="en-US" altLang="zh-CN" sz="2400" i="1"/>
                                <m:t>𝑣</m:t>
                              </m:r>
                            </m:e>
                            <m:sub>
                              <m:r>
                                <a:rPr lang="en-US" altLang="zh-CN" sz="2400" i="1"/>
                                <m:t>𝜋</m:t>
                              </m:r>
                            </m:sub>
                          </m:sSub>
                          <m:r>
                            <a:rPr lang="en-US" altLang="zh-CN" sz="2400" i="1"/>
                            <m:t>(</m:t>
                          </m:r>
                          <m:sSub>
                            <m:sSubPr>
                              <m:ctrlPr>
                                <a:rPr lang="zh-CN" altLang="zh-CN" sz="2400" i="1"/>
                              </m:ctrlPr>
                            </m:sSubPr>
                            <m:e>
                              <m:r>
                                <a:rPr lang="en-US" altLang="zh-CN" sz="2400" i="1"/>
                                <m:t>𝑆</m:t>
                              </m:r>
                            </m:e>
                            <m:sub>
                              <m:r>
                                <a:rPr lang="en-US" altLang="zh-CN" sz="2400" i="1"/>
                                <m:t>𝑡</m:t>
                              </m:r>
                              <m:r>
                                <a:rPr lang="en-US" altLang="zh-CN" sz="2400" i="1"/>
                                <m:t>+1</m:t>
                              </m:r>
                            </m:sub>
                          </m:sSub>
                          <m:r>
                            <a:rPr lang="en-US" altLang="zh-CN" sz="2400" i="1"/>
                            <m:t>)</m:t>
                          </m:r>
                          <m:r>
                            <a:rPr lang="en-US" altLang="zh-CN" sz="2400"/>
                            <m:t>|</m:t>
                          </m:r>
                          <m:sSub>
                            <m:sSubPr>
                              <m:ctrlPr>
                                <a:rPr lang="zh-CN" altLang="zh-CN" sz="2400" i="1"/>
                              </m:ctrlPr>
                            </m:sSubPr>
                            <m:e>
                              <m:r>
                                <a:rPr lang="en-US" altLang="zh-CN" sz="2400" i="1"/>
                                <m:t>𝑆</m:t>
                              </m:r>
                            </m:e>
                            <m:sub>
                              <m:r>
                                <a:rPr lang="en-US" altLang="zh-CN" sz="2400" i="1"/>
                                <m:t>𝑡</m:t>
                              </m:r>
                            </m:sub>
                          </m:sSub>
                          <m:r>
                            <a:rPr lang="en-US" altLang="zh-CN" sz="2400"/>
                            <m:t>=</m:t>
                          </m:r>
                          <m:r>
                            <a:rPr lang="en-US" altLang="zh-CN" sz="2400" i="1"/>
                            <m:t>𝑠</m:t>
                          </m:r>
                          <m:r>
                            <a:rPr lang="en-US" altLang="zh-CN" sz="2400" i="1"/>
                            <m:t>,</m:t>
                          </m:r>
                          <m:sSub>
                            <m:sSubPr>
                              <m:ctrlPr>
                                <a:rPr lang="zh-CN" altLang="zh-CN" sz="2400" i="1"/>
                              </m:ctrlPr>
                            </m:sSubPr>
                            <m:e>
                              <m:r>
                                <a:rPr lang="en-US" altLang="zh-CN" sz="2400" i="1"/>
                                <m:t>𝐴</m:t>
                              </m:r>
                            </m:e>
                            <m:sub>
                              <m:r>
                                <a:rPr lang="en-US" altLang="zh-CN" sz="2400" i="1"/>
                                <m:t>𝑡</m:t>
                              </m:r>
                            </m:sub>
                          </m:sSub>
                          <m:r>
                            <a:rPr lang="en-US" altLang="zh-CN" sz="2400"/>
                            <m:t>=</m:t>
                          </m:r>
                          <m:r>
                            <a:rPr lang="en-US" altLang="zh-CN" sz="2400" i="1"/>
                            <m:t>𝜋</m:t>
                          </m:r>
                          <m:r>
                            <a:rPr lang="en-US" altLang="zh-CN" sz="2400" i="1"/>
                            <m:t>′(</m:t>
                          </m:r>
                          <m:r>
                            <a:rPr lang="en-US" altLang="zh-CN" sz="2400" i="1"/>
                            <m:t>𝑠</m:t>
                          </m:r>
                          <m:r>
                            <a:rPr lang="en-US" altLang="zh-CN" sz="2400" i="1"/>
                            <m:t>)</m:t>
                          </m:r>
                        </m:e>
                      </m:d>
                    </m:oMath>
                  </m:oMathPara>
                </a14:m>
                <a:endParaRPr lang="zh-CN" altLang="zh-CN" sz="2400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84F0495-9AE0-42C3-A10D-2E7B24756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05986" y="1709183"/>
                <a:ext cx="10515600" cy="1325563"/>
              </a:xfrm>
              <a:blipFill>
                <a:blip r:embed="rId3"/>
                <a:stretch>
                  <a:fillRect t="-12844" b="-35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ED39B21-17DD-4AFD-B714-27F00D2CFE6B}"/>
                  </a:ext>
                </a:extLst>
              </p:cNvPr>
              <p:cNvSpPr/>
              <p:nvPr/>
            </p:nvSpPr>
            <p:spPr>
              <a:xfrm>
                <a:off x="5886759" y="3328195"/>
                <a:ext cx="43368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ED39B21-17DD-4AFD-B714-27F00D2CF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759" y="3328195"/>
                <a:ext cx="4336893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98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2652E-0E84-4E22-A46A-4A6BADC2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利用策略改进寻找最优策略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AC24BC-4BBA-4C4C-ADDB-D6D44B8B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073" y="2441524"/>
            <a:ext cx="9785853" cy="19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2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pPr lvl="1"/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167253E-2FEB-4243-BBBD-E913AD806F1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策略改进定理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用策略改进方式来求解最优值函数的原理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6962</TotalTime>
  <Words>185</Words>
  <Application>Microsoft Office PowerPoint</Application>
  <PresentationFormat>宽屏</PresentationFormat>
  <Paragraphs>46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 楷体</vt:lpstr>
      <vt:lpstr>等线</vt:lpstr>
      <vt:lpstr>等线 Light</vt:lpstr>
      <vt:lpstr>楷体</vt:lpstr>
      <vt:lpstr>Arial</vt:lpstr>
      <vt:lpstr>Calibri</vt:lpstr>
      <vt:lpstr>Cambria Math</vt:lpstr>
      <vt:lpstr>Office 主题​​</vt:lpstr>
      <vt:lpstr>强化学习基础 4.动态规划(DP) 4.3 策略迭代改进</vt:lpstr>
      <vt:lpstr>学习内容</vt:lpstr>
      <vt:lpstr>复习：最优策略</vt:lpstr>
      <vt:lpstr>策略改进定理</vt:lpstr>
      <vt:lpstr>├ q_π (s,π′(s))=E [R_(t+1)+γv_π (S_(t+1))|S_t=s,A_t=π′(s)]</vt:lpstr>
      <vt:lpstr>利用策略改进寻找最优策略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wu</cp:lastModifiedBy>
  <cp:revision>717</cp:revision>
  <dcterms:created xsi:type="dcterms:W3CDTF">2020-03-15T08:43:03Z</dcterms:created>
  <dcterms:modified xsi:type="dcterms:W3CDTF">2020-07-05T10:11:22Z</dcterms:modified>
</cp:coreProperties>
</file>