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6" r:id="rId3"/>
    <p:sldId id="282" r:id="rId4"/>
    <p:sldId id="297" r:id="rId5"/>
    <p:sldId id="286" r:id="rId6"/>
    <p:sldId id="299" r:id="rId7"/>
    <p:sldId id="298"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780" autoAdjust="0"/>
  </p:normalViewPr>
  <p:slideViewPr>
    <p:cSldViewPr snapToGrid="0">
      <p:cViewPr varScale="1">
        <p:scale>
          <a:sx n="58" d="100"/>
          <a:sy n="58" d="100"/>
        </p:scale>
        <p:origin x="9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335803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上一节我们</a:t>
            </a:r>
            <a:endParaRPr lang="en-US" altLang="zh-CN" dirty="0"/>
          </a:p>
          <a:p>
            <a:endParaRPr lang="en-US" altLang="zh-CN" dirty="0"/>
          </a:p>
          <a:p>
            <a:r>
              <a:rPr lang="zh-CN" altLang="en-US" dirty="0"/>
              <a:t>我们刚刚了解了如何使用为给定策略计算的价值函数来查找更好的策略。 在本视频中，我们将展示如何通过迭代评估和证明一系列策略来使用它来找到最佳策略。 在本视频的结尾，您将能够概述策略迭代算法，以找到最佳策略，了解策略与价值的共舞，策略迭代如何通过在评估策略与改进策略之间交替来达到最佳策略，并应用策略 迭代以计算最佳策略和最佳价值函数。</a:t>
            </a:r>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5404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3FDC2B-5EFB-40E1-BE8C-46A08D2F4BE2}" type="slidenum">
              <a:rPr lang="zh-CN" altLang="en-US" smtClean="0"/>
              <a:t>3</a:t>
            </a:fld>
            <a:endParaRPr lang="zh-CN" altLang="en-US"/>
          </a:p>
        </p:txBody>
      </p:sp>
    </p:spTree>
    <p:extLst>
      <p:ext uri="{BB962C8B-B14F-4D97-AF65-F5344CB8AC3E}">
        <p14:creationId xmlns:p14="http://schemas.microsoft.com/office/powerpoint/2010/main" val="3680616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a:t>卫强： 本页做红方框的动画，一行一行解释程序如何运行。</a:t>
                </a:r>
                <a:endParaRPr lang="en-US" altLang="zh-CN" dirty="0"/>
              </a:p>
              <a:p>
                <a:endParaRPr lang="en-US" altLang="zh-CN" dirty="0"/>
              </a:p>
              <a:p>
                <a:r>
                  <a:rPr lang="zh-CN" altLang="en-US" dirty="0"/>
                  <a:t>大致思路：总共分为</a:t>
                </a:r>
                <a:r>
                  <a:rPr lang="en-US" altLang="zh-CN" dirty="0"/>
                  <a:t>3</a:t>
                </a:r>
                <a:r>
                  <a:rPr lang="zh-CN" altLang="en-US" dirty="0"/>
                  <a:t>个块。</a:t>
                </a:r>
                <a:r>
                  <a:rPr lang="en-US" altLang="zh-CN" dirty="0"/>
                  <a:t>1. </a:t>
                </a:r>
                <a:r>
                  <a:rPr lang="zh-CN" altLang="en-US" dirty="0"/>
                  <a:t>初始化。</a:t>
                </a:r>
                <a:r>
                  <a:rPr lang="en-US" altLang="zh-CN" dirty="0"/>
                  <a:t>2. </a:t>
                </a:r>
                <a:r>
                  <a:rPr lang="zh-CN" altLang="en-US" dirty="0"/>
                  <a:t>策略评估部分，本部分使用</a:t>
                </a:r>
                <a:r>
                  <a:rPr lang="zh-CN" altLang="en-US" sz="1200" b="1" i="0">
                    <a:latin typeface="Cambria Math" panose="02040503050406030204" pitchFamily="18" charset="0"/>
                  </a:rPr>
                  <a:t>𝒗</a:t>
                </a:r>
                <a:r>
                  <a:rPr lang="en-US" altLang="zh-CN" sz="1200" b="1" i="0">
                    <a:latin typeface="Cambria Math" panose="02040503050406030204" pitchFamily="18" charset="0"/>
                  </a:rPr>
                  <a:t>_</a:t>
                </a:r>
                <a:r>
                  <a:rPr lang="zh-CN" altLang="en-US" sz="1200" b="1" i="0">
                    <a:solidFill>
                      <a:srgbClr val="00B0F0"/>
                    </a:solidFill>
                    <a:latin typeface="Cambria Math" panose="02040503050406030204" pitchFamily="18" charset="0"/>
                  </a:rPr>
                  <a:t>𝝅 </a:t>
                </a:r>
                <a:r>
                  <a:rPr lang="zh-CN" altLang="en-US" sz="1200" b="1" i="0">
                    <a:latin typeface="Cambria Math" panose="02040503050406030204" pitchFamily="18" charset="0"/>
                  </a:rPr>
                  <a:t>(</a:t>
                </a:r>
                <a:r>
                  <a:rPr lang="zh-CN" altLang="en-US" sz="1200" b="1" i="0">
                    <a:solidFill>
                      <a:srgbClr val="FF0000"/>
                    </a:solidFill>
                    <a:latin typeface="Cambria Math" panose="02040503050406030204" pitchFamily="18" charset="0"/>
                  </a:rPr>
                  <a:t>𝒔</a:t>
                </a:r>
                <a:r>
                  <a:rPr lang="zh-CN" altLang="en-US" sz="1200" b="1" i="0">
                    <a:latin typeface="Cambria Math" panose="02040503050406030204" pitchFamily="18" charset="0"/>
                  </a:rPr>
                  <a:t>)=∑129_</a:t>
                </a:r>
                <a:r>
                  <a:rPr lang="en-US" altLang="zh-CN" sz="1200" b="1" i="0">
                    <a:latin typeface="Cambria Math" panose="02040503050406030204" pitchFamily="18" charset="0"/>
                  </a:rPr>
                  <a:t>s′</a:t>
                </a:r>
                <a:r>
                  <a:rPr lang="zh-CN" altLang="en-US" sz="1200" b="1" i="0">
                    <a:latin typeface="Cambria Math" panose="02040503050406030204" pitchFamily="18" charset="0"/>
                  </a:rPr>
                  <a:t>𝒓</a:t>
                </a:r>
                <a:r>
                  <a:rPr lang="zh-CN" altLang="en-US" sz="1200" b="1" i="0">
                    <a:solidFill>
                      <a:srgbClr val="FF0000"/>
                    </a:solidFill>
                    <a:latin typeface="Cambria Math" panose="02040503050406030204" pitchFamily="18" charset="0"/>
                  </a:rPr>
                  <a:t>▒├ </a:t>
                </a:r>
                <a:r>
                  <a:rPr lang="zh-CN" altLang="en-US" sz="1200" b="1" i="0">
                    <a:latin typeface="Cambria Math" panose="02040503050406030204" pitchFamily="18" charset="0"/>
                  </a:rPr>
                  <a:t>𝒑(𝒔^′,𝒓|𝒔,𝒂)[𝒓+𝜸</a:t>
                </a:r>
                <a:r>
                  <a:rPr lang="zh-CN" altLang="en-US" sz="1200" b="1" i="0">
                    <a:solidFill>
                      <a:srgbClr val="FF0000"/>
                    </a:solidFill>
                    <a:latin typeface="Cambria Math" panose="02040503050406030204" pitchFamily="18" charset="0"/>
                  </a:rPr>
                  <a:t>𝒗_𝝅 (𝒔^′)] </a:t>
                </a:r>
                <a:r>
                  <a:rPr lang="zh-CN" altLang="en-US" dirty="0"/>
                  <a:t>  和</a:t>
                </a:r>
                <a:r>
                  <a:rPr lang="en-US" altLang="zh-CN" dirty="0"/>
                  <a:t>delta</a:t>
                </a:r>
                <a:r>
                  <a:rPr lang="zh-CN" altLang="en-US" dirty="0"/>
                  <a:t>评估状态值。 </a:t>
                </a:r>
                <a:r>
                  <a:rPr lang="en-US" altLang="zh-CN" dirty="0"/>
                  <a:t>Delta</a:t>
                </a:r>
                <a:r>
                  <a:rPr lang="zh-CN" altLang="en-US" dirty="0"/>
                  <a:t>是状态值改变的绝对值。</a:t>
                </a:r>
                <a:endParaRPr lang="en-US" altLang="zh-CN" dirty="0"/>
              </a:p>
              <a:p>
                <a:r>
                  <a:rPr lang="en-US" altLang="zh-CN" dirty="0"/>
                  <a:t>3. </a:t>
                </a:r>
                <a:r>
                  <a:rPr lang="zh-CN" altLang="en-US" dirty="0"/>
                  <a:t>用贪婪方法求得策略， 如果策略发生改变，重新</a:t>
                </a:r>
                <a:r>
                  <a:rPr lang="en-US" altLang="zh-CN" dirty="0" err="1"/>
                  <a:t>goto</a:t>
                </a:r>
                <a:r>
                  <a:rPr lang="en-US" altLang="zh-CN" dirty="0"/>
                  <a:t> </a:t>
                </a:r>
                <a:r>
                  <a:rPr lang="zh-CN" altLang="en-US" dirty="0"/>
                  <a:t>策略评估部分。</a:t>
                </a:r>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222521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3FDC2B-5EFB-40E1-BE8C-46A08D2F4BE2}" type="slidenum">
              <a:rPr lang="zh-CN" altLang="en-US" smtClean="0"/>
              <a:t>5</a:t>
            </a:fld>
            <a:endParaRPr lang="zh-CN" altLang="en-US"/>
          </a:p>
        </p:txBody>
      </p:sp>
    </p:spTree>
    <p:extLst>
      <p:ext uri="{BB962C8B-B14F-4D97-AF65-F5344CB8AC3E}">
        <p14:creationId xmlns:p14="http://schemas.microsoft.com/office/powerpoint/2010/main" val="31795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44020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1691582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8</a:t>
            </a:fld>
            <a:endParaRPr lang="zh-CN" altLang="en-US"/>
          </a:p>
        </p:txBody>
      </p:sp>
    </p:spTree>
    <p:extLst>
      <p:ext uri="{BB962C8B-B14F-4D97-AF65-F5344CB8AC3E}">
        <p14:creationId xmlns:p14="http://schemas.microsoft.com/office/powerpoint/2010/main" val="78227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47F75B-7805-4033-893C-64FD839C8834}"/>
              </a:ext>
            </a:extLst>
          </p:cNvPr>
          <p:cNvSpPr>
            <a:spLocks noGrp="1"/>
          </p:cNvSpPr>
          <p:nvPr>
            <p:ph type="dt" sz="half" idx="10"/>
          </p:nvPr>
        </p:nvSpPr>
        <p:spPr/>
        <p:txBody>
          <a:bodyPr/>
          <a:lstStyle/>
          <a:p>
            <a:fld id="{B4287DEC-C99D-41E8-8C68-24D5A3135997}" type="datetimeFigureOut">
              <a:rPr lang="zh-CN" altLang="en-US" smtClean="0"/>
              <a:t>2020/7/5</a:t>
            </a:fld>
            <a:endParaRPr lang="zh-CN" altLang="en-US"/>
          </a:p>
        </p:txBody>
      </p:sp>
      <p:sp>
        <p:nvSpPr>
          <p:cNvPr id="5" name="页脚占位符 4">
            <a:extLst>
              <a:ext uri="{FF2B5EF4-FFF2-40B4-BE49-F238E27FC236}">
                <a16:creationId xmlns:a16="http://schemas.microsoft.com/office/drawing/2014/main"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2020/7/5</a:t>
            </a:fld>
            <a:endParaRPr lang="zh-CN" altLang="en-US"/>
          </a:p>
        </p:txBody>
      </p:sp>
      <p:sp>
        <p:nvSpPr>
          <p:cNvPr id="5" name="页脚占位符 4">
            <a:extLst>
              <a:ext uri="{FF2B5EF4-FFF2-40B4-BE49-F238E27FC236}">
                <a16:creationId xmlns:a16="http://schemas.microsoft.com/office/drawing/2014/main"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2020/7/5</a:t>
            </a:fld>
            <a:endParaRPr lang="zh-CN" altLang="en-US"/>
          </a:p>
        </p:txBody>
      </p:sp>
      <p:sp>
        <p:nvSpPr>
          <p:cNvPr id="5" name="页脚占位符 4">
            <a:extLst>
              <a:ext uri="{FF2B5EF4-FFF2-40B4-BE49-F238E27FC236}">
                <a16:creationId xmlns:a16="http://schemas.microsoft.com/office/drawing/2014/main"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15442-6150-4A2F-AA9C-AE6B2DA10A70}"/>
              </a:ext>
            </a:extLst>
          </p:cNvPr>
          <p:cNvSpPr>
            <a:spLocks noGrp="1"/>
          </p:cNvSpPr>
          <p:nvPr>
            <p:ph type="ctrTitle"/>
          </p:nvPr>
        </p:nvSpPr>
        <p:spPr>
          <a:xfrm>
            <a:off x="1524000" y="1864553"/>
            <a:ext cx="9144000" cy="2387600"/>
          </a:xfrm>
        </p:spPr>
        <p:txBody>
          <a:bodyPr>
            <a:normAutofit fontScale="90000"/>
          </a:bodyPr>
          <a:lstStyle/>
          <a:p>
            <a:pPr>
              <a:lnSpc>
                <a:spcPct val="150000"/>
              </a:lnSpc>
            </a:pPr>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动态规划</a:t>
            </a:r>
            <a:r>
              <a:rPr lang="en-US" altLang="zh-CN" dirty="0">
                <a:latin typeface="楷体" panose="02010609060101010101" pitchFamily="49" charset="-122"/>
                <a:ea typeface="楷体" panose="02010609060101010101" pitchFamily="49" charset="-122"/>
              </a:rPr>
              <a:t>(DP)</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4.4 </a:t>
            </a:r>
            <a:r>
              <a:rPr lang="zh-CN" altLang="en-US" sz="5400" dirty="0">
                <a:solidFill>
                  <a:srgbClr val="00B0F0"/>
                </a:solidFill>
                <a:latin typeface="楷体" panose="02010609060101010101" pitchFamily="49" charset="-122"/>
                <a:ea typeface="楷体" panose="02010609060101010101" pitchFamily="49" charset="-122"/>
              </a:rPr>
              <a:t>策略迭代算法</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9D152726-6704-4CE5-A36D-C471596E4EC6}"/>
              </a:ext>
            </a:extLst>
          </p:cNvPr>
          <p:cNvSpPr>
            <a:spLocks noGrp="1"/>
          </p:cNvSpPr>
          <p:nvPr>
            <p:ph type="subTitle" idx="1"/>
          </p:nvPr>
        </p:nvSpPr>
        <p:spPr>
          <a:xfrm>
            <a:off x="1524000" y="4657049"/>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CCAC-61BD-4AD6-A891-22491C87BCB8}"/>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id="{A9B99C52-ED26-40F8-87AE-8C0C878129A7}"/>
              </a:ext>
            </a:extLst>
          </p:cNvPr>
          <p:cNvSpPr>
            <a:spLocks noGrp="1"/>
          </p:cNvSpPr>
          <p:nvPr>
            <p:ph idx="1"/>
          </p:nvPr>
        </p:nvSpPr>
        <p:spPr/>
        <p:txBody>
          <a:bodyPr/>
          <a:lstStyle/>
          <a:p>
            <a:r>
              <a:rPr lang="zh-CN" altLang="en-US" dirty="0"/>
              <a:t>掌握策略迭代改进算法</a:t>
            </a:r>
            <a:endParaRPr lang="en-US" altLang="zh-CN" dirty="0"/>
          </a:p>
          <a:p>
            <a:endParaRPr lang="en-US" altLang="zh-CN" dirty="0"/>
          </a:p>
          <a:p>
            <a:r>
              <a:rPr lang="zh-CN" altLang="en-US" dirty="0"/>
              <a:t>应用策略迭代改进算法获得最优策略</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42293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D2C87-4CE8-42B1-A77D-2B9C4B9A4565}"/>
              </a:ext>
            </a:extLst>
          </p:cNvPr>
          <p:cNvSpPr>
            <a:spLocks noGrp="1"/>
          </p:cNvSpPr>
          <p:nvPr>
            <p:ph type="title"/>
          </p:nvPr>
        </p:nvSpPr>
        <p:spPr/>
        <p:txBody>
          <a:bodyPr/>
          <a:lstStyle/>
          <a:p>
            <a:r>
              <a:rPr lang="zh-CN" altLang="en-US" dirty="0"/>
              <a:t>策略迭代改进过程</a:t>
            </a:r>
          </a:p>
        </p:txBody>
      </p:sp>
      <p:pic>
        <p:nvPicPr>
          <p:cNvPr id="7" name="图片 6">
            <a:extLst>
              <a:ext uri="{FF2B5EF4-FFF2-40B4-BE49-F238E27FC236}">
                <a16:creationId xmlns:a16="http://schemas.microsoft.com/office/drawing/2014/main" id="{67D2A200-6FC5-4A5E-96FD-D3C79A027D07}"/>
              </a:ext>
            </a:extLst>
          </p:cNvPr>
          <p:cNvPicPr>
            <a:picLocks noChangeAspect="1"/>
          </p:cNvPicPr>
          <p:nvPr/>
        </p:nvPicPr>
        <p:blipFill>
          <a:blip r:embed="rId3"/>
          <a:stretch>
            <a:fillRect/>
          </a:stretch>
        </p:blipFill>
        <p:spPr>
          <a:xfrm>
            <a:off x="2231822" y="4720331"/>
            <a:ext cx="457223" cy="546128"/>
          </a:xfrm>
          <a:prstGeom prst="rect">
            <a:avLst/>
          </a:prstGeom>
        </p:spPr>
      </p:pic>
      <p:pic>
        <p:nvPicPr>
          <p:cNvPr id="8" name="图片 7">
            <a:extLst>
              <a:ext uri="{FF2B5EF4-FFF2-40B4-BE49-F238E27FC236}">
                <a16:creationId xmlns:a16="http://schemas.microsoft.com/office/drawing/2014/main" id="{F6AFDB20-1F4D-4266-982A-1CFE8C776060}"/>
              </a:ext>
            </a:extLst>
          </p:cNvPr>
          <p:cNvPicPr>
            <a:picLocks noChangeAspect="1"/>
          </p:cNvPicPr>
          <p:nvPr/>
        </p:nvPicPr>
        <p:blipFill>
          <a:blip r:embed="rId4"/>
          <a:stretch>
            <a:fillRect/>
          </a:stretch>
        </p:blipFill>
        <p:spPr>
          <a:xfrm>
            <a:off x="1195307" y="4739382"/>
            <a:ext cx="406421" cy="527077"/>
          </a:xfrm>
          <a:prstGeom prst="rect">
            <a:avLst/>
          </a:prstGeom>
        </p:spPr>
      </p:pic>
      <p:cxnSp>
        <p:nvCxnSpPr>
          <p:cNvPr id="10" name="直接箭头连接符 9">
            <a:extLst>
              <a:ext uri="{FF2B5EF4-FFF2-40B4-BE49-F238E27FC236}">
                <a16:creationId xmlns:a16="http://schemas.microsoft.com/office/drawing/2014/main" id="{812B3A41-42A3-470D-AC2C-DDC4EEFFC360}"/>
              </a:ext>
            </a:extLst>
          </p:cNvPr>
          <p:cNvCxnSpPr>
            <a:endCxn id="7" idx="1"/>
          </p:cNvCxnSpPr>
          <p:nvPr/>
        </p:nvCxnSpPr>
        <p:spPr>
          <a:xfrm>
            <a:off x="1652530" y="4993395"/>
            <a:ext cx="57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391CA37-4A25-4023-895E-02E3170FE3B7}"/>
                  </a:ext>
                </a:extLst>
              </p:cNvPr>
              <p:cNvSpPr/>
              <p:nvPr/>
            </p:nvSpPr>
            <p:spPr>
              <a:xfrm>
                <a:off x="6004611" y="5545367"/>
                <a:ext cx="5450723" cy="523220"/>
              </a:xfrm>
              <a:prstGeom prst="rect">
                <a:avLst/>
              </a:prstGeom>
            </p:spPr>
            <p:txBody>
              <a:bodyPr wrap="none">
                <a:spAutoFit/>
              </a:bodyPr>
              <a:lstStyle/>
              <a:p>
                <a14:m>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r>
                          <a:rPr lang="zh-CN" altLang="en-US" sz="2800" b="1" i="1">
                            <a:solidFill>
                              <a:srgbClr val="FF0000"/>
                            </a:solidFill>
                            <a:latin typeface="Cambria Math" panose="02040503050406030204" pitchFamily="18" charset="0"/>
                          </a:rPr>
                          <m:t>注</m:t>
                        </m:r>
                        <m:r>
                          <a:rPr lang="zh-CN" altLang="en-US" sz="2800" b="1" i="1" smtClean="0">
                            <a:solidFill>
                              <a:srgbClr val="FF0000"/>
                            </a:solidFill>
                            <a:latin typeface="Cambria Math" panose="02040503050406030204" pitchFamily="18" charset="0"/>
                          </a:rPr>
                          <m:t>：</m:t>
                        </m:r>
                        <m:r>
                          <a:rPr lang="zh-CN" altLang="en-US" sz="2800" b="1" i="1">
                            <a:solidFill>
                              <a:srgbClr val="FF0000"/>
                            </a:solidFill>
                            <a:latin typeface="Cambria Math" panose="02040503050406030204" pitchFamily="18" charset="0"/>
                          </a:rPr>
                          <m:t>𝝅</m:t>
                        </m:r>
                      </m:e>
                      <m:sub>
                        <m:r>
                          <a:rPr lang="en-US" altLang="zh-CN" sz="2800" b="1" i="1" smtClean="0">
                            <a:solidFill>
                              <a:srgbClr val="FF0000"/>
                            </a:solidFill>
                            <a:latin typeface="Cambria Math" panose="02040503050406030204" pitchFamily="18" charset="0"/>
                          </a:rPr>
                          <m:t>𝟏</m:t>
                        </m:r>
                      </m:sub>
                    </m:sSub>
                    <m:r>
                      <a:rPr lang="en-US" altLang="zh-CN" sz="2800" b="1" i="1" smtClean="0">
                        <a:solidFill>
                          <a:srgbClr val="FF0000"/>
                        </a:solidFill>
                        <a:latin typeface="Cambria Math" panose="02040503050406030204" pitchFamily="18" charset="0"/>
                      </a:rPr>
                      <m:t>,</m:t>
                    </m:r>
                    <m:sSub>
                      <m:sSubPr>
                        <m:ctrlPr>
                          <a:rPr lang="en-US" altLang="zh-CN" sz="2800" b="1" i="1">
                            <a:solidFill>
                              <a:srgbClr val="FF0000"/>
                            </a:solidFill>
                            <a:latin typeface="Cambria Math" panose="02040503050406030204" pitchFamily="18" charset="0"/>
                          </a:rPr>
                        </m:ctrlPr>
                      </m:sSubPr>
                      <m:e>
                        <m:r>
                          <a:rPr lang="zh-CN" altLang="en-US" sz="2800" b="1" i="1">
                            <a:solidFill>
                              <a:srgbClr val="FF0000"/>
                            </a:solidFill>
                            <a:latin typeface="Cambria Math" panose="02040503050406030204" pitchFamily="18" charset="0"/>
                          </a:rPr>
                          <m:t>𝝅</m:t>
                        </m:r>
                      </m:e>
                      <m:sub>
                        <m:r>
                          <a:rPr lang="en-US" altLang="zh-CN" sz="2800" b="1" i="1" smtClean="0">
                            <a:solidFill>
                              <a:srgbClr val="FF0000"/>
                            </a:solidFill>
                            <a:latin typeface="Cambria Math" panose="02040503050406030204" pitchFamily="18" charset="0"/>
                          </a:rPr>
                          <m:t>𝟐</m:t>
                        </m:r>
                      </m:sub>
                    </m:sSub>
                    <m:r>
                      <a:rPr lang="en-US" altLang="zh-CN" sz="2800" b="1" i="1" smtClean="0">
                        <a:solidFill>
                          <a:srgbClr val="FF0000"/>
                        </a:solidFill>
                        <a:latin typeface="Cambria Math" panose="02040503050406030204" pitchFamily="18" charset="0"/>
                      </a:rPr>
                      <m:t>, …</m:t>
                    </m:r>
                    <m:r>
                      <a:rPr lang="en-US" altLang="zh-CN" sz="2800" b="0" i="0" smtClean="0">
                        <a:solidFill>
                          <a:srgbClr val="FF0000"/>
                        </a:solidFill>
                        <a:latin typeface="Cambria Math" panose="02040503050406030204" pitchFamily="18" charset="0"/>
                      </a:rPr>
                      <m:t>,</m:t>
                    </m:r>
                    <m:sSub>
                      <m:sSubPr>
                        <m:ctrlPr>
                          <a:rPr lang="en-US" altLang="zh-CN" sz="2800" b="1" i="1">
                            <a:solidFill>
                              <a:srgbClr val="FF0000"/>
                            </a:solidFill>
                            <a:latin typeface="Cambria Math" panose="02040503050406030204" pitchFamily="18" charset="0"/>
                          </a:rPr>
                        </m:ctrlPr>
                      </m:sSubPr>
                      <m:e>
                        <m:r>
                          <a:rPr lang="zh-CN" altLang="en-US" sz="2800" b="1" i="1">
                            <a:solidFill>
                              <a:srgbClr val="FF0000"/>
                            </a:solidFill>
                            <a:latin typeface="Cambria Math" panose="02040503050406030204" pitchFamily="18" charset="0"/>
                          </a:rPr>
                          <m:t>𝝅</m:t>
                        </m:r>
                      </m:e>
                      <m:sub>
                        <m:r>
                          <a:rPr lang="en-US" altLang="zh-CN" sz="2800" b="1" i="1" smtClean="0">
                            <a:solidFill>
                              <a:srgbClr val="FF0000"/>
                            </a:solidFill>
                            <a:latin typeface="Cambria Math" panose="02040503050406030204" pitchFamily="18" charset="0"/>
                          </a:rPr>
                          <m:t>∗</m:t>
                        </m:r>
                      </m:sub>
                    </m:sSub>
                    <m:r>
                      <a:rPr lang="en-US" altLang="zh-CN" sz="2800" b="1" i="1" smtClean="0">
                        <a:solidFill>
                          <a:srgbClr val="FF0000"/>
                        </a:solidFill>
                        <a:latin typeface="Cambria Math" panose="02040503050406030204" pitchFamily="18" charset="0"/>
                      </a:rPr>
                      <m:t> </m:t>
                    </m:r>
                    <m:r>
                      <a:rPr lang="zh-CN" altLang="en-US" sz="2800" b="1" i="1">
                        <a:solidFill>
                          <a:srgbClr val="FF0000"/>
                        </a:solidFill>
                        <a:latin typeface="Cambria Math" panose="02040503050406030204" pitchFamily="18" charset="0"/>
                      </a:rPr>
                      <m:t>都是</m:t>
                    </m:r>
                  </m:oMath>
                </a14:m>
                <a:r>
                  <a:rPr lang="zh-CN" altLang="en-US" sz="2800" dirty="0">
                    <a:solidFill>
                      <a:srgbClr val="FF0000"/>
                    </a:solidFill>
                  </a:rPr>
                  <a:t>确定性策略</a:t>
                </a:r>
              </a:p>
            </p:txBody>
          </p:sp>
        </mc:Choice>
        <mc:Fallback xmlns="">
          <p:sp>
            <p:nvSpPr>
              <p:cNvPr id="11" name="矩形 10">
                <a:extLst>
                  <a:ext uri="{FF2B5EF4-FFF2-40B4-BE49-F238E27FC236}">
                    <a16:creationId xmlns:a16="http://schemas.microsoft.com/office/drawing/2014/main" id="{1391CA37-4A25-4023-895E-02E3170FE3B7}"/>
                  </a:ext>
                </a:extLst>
              </p:cNvPr>
              <p:cNvSpPr>
                <a:spLocks noRot="1" noChangeAspect="1" noMove="1" noResize="1" noEditPoints="1" noAdjustHandles="1" noChangeArrowheads="1" noChangeShapeType="1" noTextEdit="1"/>
              </p:cNvSpPr>
              <p:nvPr/>
            </p:nvSpPr>
            <p:spPr>
              <a:xfrm>
                <a:off x="6004611" y="5545367"/>
                <a:ext cx="5450723" cy="523220"/>
              </a:xfrm>
              <a:prstGeom prst="rect">
                <a:avLst/>
              </a:prstGeom>
              <a:blipFill>
                <a:blip r:embed="rId6"/>
                <a:stretch>
                  <a:fillRect t="-12791" r="-1230"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BB2AC76-6E14-4822-92DC-59A4F3327FC8}"/>
                  </a:ext>
                </a:extLst>
              </p:cNvPr>
              <p:cNvSpPr txBox="1"/>
              <p:nvPr/>
            </p:nvSpPr>
            <p:spPr>
              <a:xfrm>
                <a:off x="1475283" y="2674550"/>
                <a:ext cx="4529328" cy="8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000" i="1" smtClean="0">
                              <a:solidFill>
                                <a:schemeClr val="accent2">
                                  <a:lumMod val="75000"/>
                                </a:schemeClr>
                              </a:solidFill>
                              <a:latin typeface="Cambria Math" panose="02040503050406030204" pitchFamily="18" charset="0"/>
                            </a:rPr>
                          </m:ctrlPr>
                        </m:sSubPr>
                        <m:e>
                          <m:r>
                            <a:rPr lang="zh-CN" altLang="en-US" sz="4000" i="1" smtClean="0">
                              <a:solidFill>
                                <a:schemeClr val="accent2">
                                  <a:lumMod val="75000"/>
                                </a:schemeClr>
                              </a:solidFill>
                              <a:latin typeface="Cambria Math" panose="02040503050406030204" pitchFamily="18" charset="0"/>
                            </a:rPr>
                            <m:t>𝜋</m:t>
                          </m:r>
                        </m:e>
                        <m:sub>
                          <m:r>
                            <a:rPr lang="en-US" altLang="zh-CN" sz="4000" b="0" i="1" smtClean="0">
                              <a:solidFill>
                                <a:schemeClr val="accent2">
                                  <a:lumMod val="75000"/>
                                </a:schemeClr>
                              </a:solidFill>
                              <a:latin typeface="Cambria Math" panose="02040503050406030204" pitchFamily="18" charset="0"/>
                            </a:rPr>
                            <m:t>0</m:t>
                          </m:r>
                        </m:sub>
                      </m:sSub>
                      <m:groupChr>
                        <m:groupChrPr>
                          <m:chr m:val="→"/>
                          <m:vertJc m:val="bot"/>
                          <m:ctrlPr>
                            <a:rPr lang="en-US" altLang="zh-CN" sz="4000" i="1" smtClean="0">
                              <a:latin typeface="Cambria Math" panose="02040503050406030204" pitchFamily="18" charset="0"/>
                            </a:rPr>
                          </m:ctrlPr>
                        </m:groupChrPr>
                        <m:e>
                          <m:r>
                            <m:rPr>
                              <m:brk m:alnAt="2"/>
                            </m:rPr>
                            <a:rPr lang="en-US" altLang="zh-CN" sz="4000" b="0" i="1" smtClean="0">
                              <a:latin typeface="Cambria Math" panose="02040503050406030204" pitchFamily="18" charset="0"/>
                            </a:rPr>
                            <m:t>𝐸</m:t>
                          </m:r>
                        </m:e>
                      </m:groupChr>
                      <m:sSub>
                        <m:sSubPr>
                          <m:ctrlPr>
                            <a:rPr lang="en-US" altLang="zh-CN" sz="4000" i="1" smtClean="0">
                              <a:solidFill>
                                <a:schemeClr val="accent2">
                                  <a:lumMod val="75000"/>
                                </a:schemeClr>
                              </a:solidFill>
                              <a:latin typeface="Cambria Math" panose="02040503050406030204" pitchFamily="18" charset="0"/>
                            </a:rPr>
                          </m:ctrlPr>
                        </m:sSubPr>
                        <m:e>
                          <m:r>
                            <a:rPr lang="en-US" altLang="zh-CN" sz="4000" b="0" i="1" smtClean="0">
                              <a:solidFill>
                                <a:schemeClr val="accent2">
                                  <a:lumMod val="75000"/>
                                </a:schemeClr>
                              </a:solidFill>
                              <a:latin typeface="Cambria Math" panose="02040503050406030204" pitchFamily="18" charset="0"/>
                            </a:rPr>
                            <m:t>𝑣</m:t>
                          </m:r>
                        </m:e>
                        <m:sub>
                          <m:r>
                            <a:rPr lang="zh-CN" altLang="en-US" sz="4000" i="1">
                              <a:solidFill>
                                <a:schemeClr val="accent2">
                                  <a:lumMod val="75000"/>
                                </a:schemeClr>
                              </a:solidFill>
                              <a:latin typeface="Cambria Math" panose="02040503050406030204" pitchFamily="18" charset="0"/>
                            </a:rPr>
                            <m:t>𝜋</m:t>
                          </m:r>
                          <m:r>
                            <a:rPr lang="en-US" altLang="zh-CN" sz="4000" b="0" i="1" smtClean="0">
                              <a:solidFill>
                                <a:schemeClr val="accent2">
                                  <a:lumMod val="75000"/>
                                </a:schemeClr>
                              </a:solidFill>
                              <a:latin typeface="Cambria Math" panose="02040503050406030204" pitchFamily="18" charset="0"/>
                            </a:rPr>
                            <m:t>0</m:t>
                          </m:r>
                        </m:sub>
                      </m:sSub>
                      <m:groupChr>
                        <m:groupChrPr>
                          <m:chr m:val="→"/>
                          <m:vertJc m:val="bot"/>
                          <m:ctrlPr>
                            <a:rPr lang="en-US" altLang="zh-CN" sz="4000" i="1" smtClean="0">
                              <a:latin typeface="Cambria Math" panose="02040503050406030204" pitchFamily="18" charset="0"/>
                            </a:rPr>
                          </m:ctrlPr>
                        </m:groupChrPr>
                        <m:e>
                          <m:r>
                            <m:rPr>
                              <m:brk m:alnAt="2"/>
                            </m:rPr>
                            <a:rPr lang="en-US" altLang="zh-CN" sz="4000" b="0" i="1" smtClean="0">
                              <a:latin typeface="Cambria Math" panose="02040503050406030204" pitchFamily="18" charset="0"/>
                            </a:rPr>
                            <m:t>𝐼</m:t>
                          </m:r>
                        </m:e>
                      </m:groupChr>
                      <m:sSub>
                        <m:sSubPr>
                          <m:ctrlPr>
                            <a:rPr lang="en-US" altLang="zh-CN" sz="4000" i="1" smtClean="0">
                              <a:solidFill>
                                <a:schemeClr val="accent5">
                                  <a:lumMod val="75000"/>
                                </a:schemeClr>
                              </a:solidFill>
                              <a:latin typeface="Cambria Math" panose="02040503050406030204" pitchFamily="18" charset="0"/>
                            </a:rPr>
                          </m:ctrlPr>
                        </m:sSubPr>
                        <m:e>
                          <m:r>
                            <a:rPr lang="zh-CN" altLang="en-US" sz="4000" i="1">
                              <a:solidFill>
                                <a:schemeClr val="accent5">
                                  <a:lumMod val="75000"/>
                                </a:schemeClr>
                              </a:solidFill>
                              <a:latin typeface="Cambria Math" panose="02040503050406030204" pitchFamily="18" charset="0"/>
                            </a:rPr>
                            <m:t>𝜋</m:t>
                          </m:r>
                        </m:e>
                        <m:sub>
                          <m:r>
                            <a:rPr lang="en-US" altLang="zh-CN" sz="4000" b="0" i="1" smtClean="0">
                              <a:solidFill>
                                <a:schemeClr val="accent5">
                                  <a:lumMod val="75000"/>
                                </a:schemeClr>
                              </a:solidFill>
                              <a:latin typeface="Cambria Math" panose="02040503050406030204" pitchFamily="18" charset="0"/>
                            </a:rPr>
                            <m:t>1</m:t>
                          </m:r>
                        </m:sub>
                      </m:sSub>
                      <m:groupChr>
                        <m:groupChrPr>
                          <m:chr m:val="→"/>
                          <m:vertJc m:val="bot"/>
                          <m:ctrlPr>
                            <a:rPr lang="en-US" altLang="zh-CN" sz="4000" i="1" smtClean="0">
                              <a:latin typeface="Cambria Math" panose="02040503050406030204" pitchFamily="18" charset="0"/>
                            </a:rPr>
                          </m:ctrlPr>
                        </m:groupChrPr>
                        <m:e>
                          <m:r>
                            <m:rPr>
                              <m:brk m:alnAt="2"/>
                            </m:rPr>
                            <a:rPr lang="en-US" altLang="zh-CN" sz="4000" b="0" i="1" smtClean="0">
                              <a:latin typeface="Cambria Math" panose="02040503050406030204" pitchFamily="18" charset="0"/>
                            </a:rPr>
                            <m:t>𝐸</m:t>
                          </m:r>
                        </m:e>
                      </m:groupChr>
                      <m:sSub>
                        <m:sSubPr>
                          <m:ctrlPr>
                            <a:rPr lang="en-US" altLang="zh-CN" sz="4000" i="1" smtClean="0">
                              <a:solidFill>
                                <a:schemeClr val="accent5">
                                  <a:lumMod val="75000"/>
                                </a:schemeClr>
                              </a:solidFill>
                              <a:latin typeface="Cambria Math" panose="02040503050406030204" pitchFamily="18" charset="0"/>
                            </a:rPr>
                          </m:ctrlPr>
                        </m:sSubPr>
                        <m:e>
                          <m:r>
                            <a:rPr lang="en-US" altLang="zh-CN" sz="4000" b="0" i="1" smtClean="0">
                              <a:solidFill>
                                <a:schemeClr val="accent5">
                                  <a:lumMod val="75000"/>
                                </a:schemeClr>
                              </a:solidFill>
                              <a:latin typeface="Cambria Math" panose="02040503050406030204" pitchFamily="18" charset="0"/>
                            </a:rPr>
                            <m:t>𝑣</m:t>
                          </m:r>
                        </m:e>
                        <m:sub>
                          <m:r>
                            <a:rPr lang="zh-CN" altLang="en-US" sz="4000" i="1">
                              <a:solidFill>
                                <a:schemeClr val="accent5">
                                  <a:lumMod val="75000"/>
                                </a:schemeClr>
                              </a:solidFill>
                              <a:latin typeface="Cambria Math" panose="02040503050406030204" pitchFamily="18" charset="0"/>
                            </a:rPr>
                            <m:t>𝜋</m:t>
                          </m:r>
                          <m:r>
                            <a:rPr lang="en-US" altLang="zh-CN" sz="4000" b="0" i="1" smtClean="0">
                              <a:solidFill>
                                <a:schemeClr val="accent5">
                                  <a:lumMod val="75000"/>
                                </a:schemeClr>
                              </a:solidFill>
                              <a:latin typeface="Cambria Math" panose="02040503050406030204" pitchFamily="18" charset="0"/>
                            </a:rPr>
                            <m:t>1</m:t>
                          </m:r>
                        </m:sub>
                      </m:sSub>
                      <m:groupChr>
                        <m:groupChrPr>
                          <m:chr m:val="→"/>
                          <m:vertJc m:val="bot"/>
                          <m:ctrlPr>
                            <a:rPr lang="en-US" altLang="zh-CN" sz="4000" i="1" smtClean="0">
                              <a:latin typeface="Cambria Math" panose="02040503050406030204" pitchFamily="18" charset="0"/>
                            </a:rPr>
                          </m:ctrlPr>
                        </m:groupChrPr>
                        <m:e>
                          <m:r>
                            <m:rPr>
                              <m:brk m:alnAt="2"/>
                            </m:rPr>
                            <a:rPr lang="en-US" altLang="zh-CN" sz="4000" b="0" i="1" smtClean="0">
                              <a:latin typeface="Cambria Math" panose="02040503050406030204" pitchFamily="18" charset="0"/>
                            </a:rPr>
                            <m:t>𝐼</m:t>
                          </m:r>
                        </m:e>
                      </m:groupChr>
                      <m:sSub>
                        <m:sSubPr>
                          <m:ctrlPr>
                            <a:rPr lang="en-US" altLang="zh-CN" sz="4000" i="1" smtClean="0">
                              <a:solidFill>
                                <a:schemeClr val="accent6">
                                  <a:lumMod val="75000"/>
                                </a:schemeClr>
                              </a:solidFill>
                              <a:latin typeface="Cambria Math" panose="02040503050406030204" pitchFamily="18" charset="0"/>
                            </a:rPr>
                          </m:ctrlPr>
                        </m:sSubPr>
                        <m:e>
                          <m:r>
                            <a:rPr lang="zh-CN" altLang="en-US" sz="4000" i="1">
                              <a:solidFill>
                                <a:schemeClr val="accent6">
                                  <a:lumMod val="75000"/>
                                </a:schemeClr>
                              </a:solidFill>
                              <a:latin typeface="Cambria Math" panose="02040503050406030204" pitchFamily="18" charset="0"/>
                            </a:rPr>
                            <m:t>𝜋</m:t>
                          </m:r>
                        </m:e>
                        <m:sub>
                          <m:r>
                            <a:rPr lang="en-US" altLang="zh-CN" sz="4000" b="0" i="1" smtClean="0">
                              <a:solidFill>
                                <a:schemeClr val="accent6">
                                  <a:lumMod val="75000"/>
                                </a:schemeClr>
                              </a:solidFill>
                              <a:latin typeface="Cambria Math" panose="02040503050406030204" pitchFamily="18" charset="0"/>
                            </a:rPr>
                            <m:t>2</m:t>
                          </m:r>
                        </m:sub>
                      </m:sSub>
                      <m:groupChr>
                        <m:groupChrPr>
                          <m:chr m:val="→"/>
                          <m:vertJc m:val="bot"/>
                          <m:ctrlPr>
                            <a:rPr lang="en-US" altLang="zh-CN" sz="4000" i="1" smtClean="0">
                              <a:latin typeface="Cambria Math" panose="02040503050406030204" pitchFamily="18" charset="0"/>
                            </a:rPr>
                          </m:ctrlPr>
                        </m:groupChrPr>
                        <m:e>
                          <m:r>
                            <m:rPr>
                              <m:brk m:alnAt="2"/>
                            </m:rPr>
                            <a:rPr lang="en-US" altLang="zh-CN" sz="4000" b="0" i="1" smtClean="0">
                              <a:latin typeface="Cambria Math" panose="02040503050406030204" pitchFamily="18" charset="0"/>
                            </a:rPr>
                            <m:t>𝐸</m:t>
                          </m:r>
                        </m:e>
                      </m:groupChr>
                      <m:r>
                        <a:rPr lang="en-US" altLang="zh-CN" sz="4000" i="1" smtClean="0">
                          <a:latin typeface="Cambria Math" panose="02040503050406030204" pitchFamily="18" charset="0"/>
                        </a:rPr>
                        <m:t>⋯</m:t>
                      </m:r>
                      <m:groupChr>
                        <m:groupChrPr>
                          <m:chr m:val="→"/>
                          <m:vertJc m:val="bot"/>
                          <m:ctrlPr>
                            <a:rPr lang="en-US" altLang="zh-CN" sz="4000" i="1" smtClean="0">
                              <a:latin typeface="Cambria Math" panose="02040503050406030204" pitchFamily="18" charset="0"/>
                            </a:rPr>
                          </m:ctrlPr>
                        </m:groupChrPr>
                        <m:e>
                          <m:r>
                            <m:rPr>
                              <m:brk m:alnAt="2"/>
                            </m:rPr>
                            <a:rPr lang="en-US" altLang="zh-CN" sz="4000" b="0" i="1" smtClean="0">
                              <a:latin typeface="Cambria Math" panose="02040503050406030204" pitchFamily="18" charset="0"/>
                            </a:rPr>
                            <m:t>𝐼</m:t>
                          </m:r>
                        </m:e>
                      </m:groupChr>
                      <m:sSub>
                        <m:sSubPr>
                          <m:ctrlPr>
                            <a:rPr lang="en-US" altLang="zh-CN" sz="4000" i="1" smtClean="0">
                              <a:solidFill>
                                <a:srgbClr val="FF0000"/>
                              </a:solidFill>
                              <a:latin typeface="Cambria Math" panose="02040503050406030204" pitchFamily="18" charset="0"/>
                            </a:rPr>
                          </m:ctrlPr>
                        </m:sSubPr>
                        <m:e>
                          <m:r>
                            <a:rPr lang="zh-CN" altLang="en-US" sz="4000" i="1">
                              <a:solidFill>
                                <a:srgbClr val="FF0000"/>
                              </a:solidFill>
                              <a:latin typeface="Cambria Math" panose="02040503050406030204" pitchFamily="18" charset="0"/>
                            </a:rPr>
                            <m:t>𝜋</m:t>
                          </m:r>
                        </m:e>
                        <m:sub>
                          <m:r>
                            <a:rPr lang="en-US" altLang="zh-CN" sz="4000" b="0" i="1" smtClean="0">
                              <a:solidFill>
                                <a:srgbClr val="FF0000"/>
                              </a:solidFill>
                              <a:latin typeface="Cambria Math" panose="02040503050406030204" pitchFamily="18" charset="0"/>
                            </a:rPr>
                            <m:t>∗</m:t>
                          </m:r>
                        </m:sub>
                      </m:sSub>
                      <m:groupChr>
                        <m:groupChrPr>
                          <m:chr m:val="→"/>
                          <m:vertJc m:val="bot"/>
                          <m:ctrlPr>
                            <a:rPr lang="en-US" altLang="zh-CN" sz="4000" i="1" smtClean="0">
                              <a:latin typeface="Cambria Math" panose="02040503050406030204" pitchFamily="18" charset="0"/>
                            </a:rPr>
                          </m:ctrlPr>
                        </m:groupChrPr>
                        <m:e>
                          <m:r>
                            <m:rPr>
                              <m:brk m:alnAt="2"/>
                            </m:rPr>
                            <a:rPr lang="en-US" altLang="zh-CN" sz="4000" b="0" i="1" smtClean="0">
                              <a:latin typeface="Cambria Math" panose="02040503050406030204" pitchFamily="18" charset="0"/>
                            </a:rPr>
                            <m:t>𝐸</m:t>
                          </m:r>
                        </m:e>
                      </m:groupChr>
                      <m:sSub>
                        <m:sSubPr>
                          <m:ctrlPr>
                            <a:rPr lang="en-US" altLang="zh-CN" sz="4000" i="1" smtClean="0">
                              <a:solidFill>
                                <a:srgbClr val="FF0000"/>
                              </a:solidFill>
                              <a:latin typeface="Cambria Math" panose="02040503050406030204" pitchFamily="18" charset="0"/>
                            </a:rPr>
                          </m:ctrlPr>
                        </m:sSubPr>
                        <m:e>
                          <m:r>
                            <a:rPr lang="en-US" altLang="zh-CN" sz="4000" b="0" i="1" smtClean="0">
                              <a:solidFill>
                                <a:srgbClr val="FF0000"/>
                              </a:solidFill>
                              <a:latin typeface="Cambria Math" panose="02040503050406030204" pitchFamily="18" charset="0"/>
                            </a:rPr>
                            <m:t>𝑣</m:t>
                          </m:r>
                        </m:e>
                        <m:sub>
                          <m:r>
                            <a:rPr lang="en-US" altLang="zh-CN" sz="4000" b="0" i="1" smtClean="0">
                              <a:solidFill>
                                <a:srgbClr val="FF0000"/>
                              </a:solidFill>
                              <a:latin typeface="Cambria Math" panose="02040503050406030204" pitchFamily="18" charset="0"/>
                            </a:rPr>
                            <m:t>∗</m:t>
                          </m:r>
                        </m:sub>
                      </m:sSub>
                    </m:oMath>
                  </m:oMathPara>
                </a14:m>
                <a:endParaRPr lang="zh-CN" altLang="en-US" sz="4000" dirty="0"/>
              </a:p>
            </p:txBody>
          </p:sp>
        </mc:Choice>
        <mc:Fallback xmlns="">
          <p:sp>
            <p:nvSpPr>
              <p:cNvPr id="3" name="文本框 2">
                <a:extLst>
                  <a:ext uri="{FF2B5EF4-FFF2-40B4-BE49-F238E27FC236}">
                    <a16:creationId xmlns:a16="http://schemas.microsoft.com/office/drawing/2014/main" id="{3BB2AC76-6E14-4822-92DC-59A4F3327FC8}"/>
                  </a:ext>
                </a:extLst>
              </p:cNvPr>
              <p:cNvSpPr txBox="1">
                <a:spLocks noRot="1" noChangeAspect="1" noMove="1" noResize="1" noEditPoints="1" noAdjustHandles="1" noChangeArrowheads="1" noChangeShapeType="1" noTextEdit="1"/>
              </p:cNvSpPr>
              <p:nvPr/>
            </p:nvSpPr>
            <p:spPr>
              <a:xfrm>
                <a:off x="1475283" y="2674550"/>
                <a:ext cx="4529328" cy="826958"/>
              </a:xfrm>
              <a:prstGeom prst="rect">
                <a:avLst/>
              </a:prstGeom>
              <a:blipFill>
                <a:blip r:embed="rId7"/>
                <a:stretch>
                  <a:fillRect r="-900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57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EA9DD-B162-4621-88F6-329A16ABDFAD}"/>
              </a:ext>
            </a:extLst>
          </p:cNvPr>
          <p:cNvSpPr>
            <a:spLocks noGrp="1"/>
          </p:cNvSpPr>
          <p:nvPr>
            <p:ph type="title"/>
          </p:nvPr>
        </p:nvSpPr>
        <p:spPr/>
        <p:txBody>
          <a:bodyPr/>
          <a:lstStyle/>
          <a:p>
            <a:r>
              <a:rPr lang="zh-CN" altLang="en-US"/>
              <a:t>迭代策略评估</a:t>
            </a:r>
            <a:endParaRPr lang="zh-CN" altLang="en-US" dirty="0"/>
          </a:p>
        </p:txBody>
      </p:sp>
      <p:sp>
        <p:nvSpPr>
          <p:cNvPr id="11" name="矩形 10">
            <a:extLst>
              <a:ext uri="{FF2B5EF4-FFF2-40B4-BE49-F238E27FC236}">
                <a16:creationId xmlns:a16="http://schemas.microsoft.com/office/drawing/2014/main" id="{18110692-928E-476F-8F4F-3CD631BE7876}"/>
              </a:ext>
            </a:extLst>
          </p:cNvPr>
          <p:cNvSpPr/>
          <p:nvPr/>
        </p:nvSpPr>
        <p:spPr>
          <a:xfrm>
            <a:off x="838200" y="1377109"/>
            <a:ext cx="10412002" cy="1002534"/>
          </a:xfrm>
          <a:prstGeom prst="rect">
            <a:avLst/>
          </a:prstGeom>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latin typeface="Times New Roman" panose="02020603050405020304" pitchFamily="18" charset="0"/>
                <a:cs typeface="Times New Roman" panose="02020603050405020304" pitchFamily="18" charset="0"/>
              </a:rPr>
              <a:t>Policy iteration (using iterative policy evaluation)</a:t>
            </a:r>
          </a:p>
          <a:p>
            <a:r>
              <a:rPr lang="zh-CN" altLang="en-US" sz="3200" dirty="0">
                <a:latin typeface="Times New Roman" panose="02020603050405020304" pitchFamily="18" charset="0"/>
                <a:cs typeface="Times New Roman" panose="02020603050405020304" pitchFamily="18" charset="0"/>
              </a:rPr>
              <a:t>策略迭代（使用迭代策略评估）</a:t>
            </a:r>
          </a:p>
        </p:txBody>
      </p:sp>
      <p:pic>
        <p:nvPicPr>
          <p:cNvPr id="3" name="图片 2">
            <a:extLst>
              <a:ext uri="{FF2B5EF4-FFF2-40B4-BE49-F238E27FC236}">
                <a16:creationId xmlns:a16="http://schemas.microsoft.com/office/drawing/2014/main" id="{4BF5CF29-2CD4-4C5E-A4C9-B1880682E805}"/>
              </a:ext>
            </a:extLst>
          </p:cNvPr>
          <p:cNvPicPr>
            <a:picLocks noChangeAspect="1"/>
          </p:cNvPicPr>
          <p:nvPr/>
        </p:nvPicPr>
        <p:blipFill>
          <a:blip r:embed="rId3"/>
          <a:stretch>
            <a:fillRect/>
          </a:stretch>
        </p:blipFill>
        <p:spPr>
          <a:xfrm>
            <a:off x="734602" y="2366926"/>
            <a:ext cx="10412002" cy="4478356"/>
          </a:xfrm>
          <a:prstGeom prst="rect">
            <a:avLst/>
          </a:prstGeom>
        </p:spPr>
      </p:pic>
      <p:sp>
        <p:nvSpPr>
          <p:cNvPr id="4" name="矩形 3">
            <a:extLst>
              <a:ext uri="{FF2B5EF4-FFF2-40B4-BE49-F238E27FC236}">
                <a16:creationId xmlns:a16="http://schemas.microsoft.com/office/drawing/2014/main" id="{B3E3567C-09B1-48A5-BB77-D0E22A78992E}"/>
              </a:ext>
            </a:extLst>
          </p:cNvPr>
          <p:cNvSpPr/>
          <p:nvPr/>
        </p:nvSpPr>
        <p:spPr>
          <a:xfrm>
            <a:off x="941798" y="2379643"/>
            <a:ext cx="6178330" cy="5952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8E6455F-5A13-4A49-A144-96527025EAC4}"/>
              </a:ext>
            </a:extLst>
          </p:cNvPr>
          <p:cNvSpPr/>
          <p:nvPr/>
        </p:nvSpPr>
        <p:spPr>
          <a:xfrm>
            <a:off x="941798" y="3068598"/>
            <a:ext cx="4422682" cy="4792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AA1327B-C6AC-40C6-B65A-3FE2A1FF2F7E}"/>
              </a:ext>
            </a:extLst>
          </p:cNvPr>
          <p:cNvSpPr/>
          <p:nvPr/>
        </p:nvSpPr>
        <p:spPr>
          <a:xfrm>
            <a:off x="941798" y="5083327"/>
            <a:ext cx="3959386" cy="4946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0461DA-F709-46AA-9548-CB17A8372C91}"/>
              </a:ext>
            </a:extLst>
          </p:cNvPr>
          <p:cNvSpPr/>
          <p:nvPr/>
        </p:nvSpPr>
        <p:spPr>
          <a:xfrm>
            <a:off x="941798" y="3559529"/>
            <a:ext cx="4422682" cy="4792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E54544D-5141-49C7-89A1-6C6B637EFD1B}"/>
              </a:ext>
            </a:extLst>
          </p:cNvPr>
          <p:cNvSpPr/>
          <p:nvPr/>
        </p:nvSpPr>
        <p:spPr>
          <a:xfrm>
            <a:off x="2130518" y="3997190"/>
            <a:ext cx="4797552" cy="7305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7BCCC36-38A7-4484-B024-A4DE88B29578}"/>
              </a:ext>
            </a:extLst>
          </p:cNvPr>
          <p:cNvSpPr/>
          <p:nvPr/>
        </p:nvSpPr>
        <p:spPr>
          <a:xfrm>
            <a:off x="941798" y="2974848"/>
            <a:ext cx="6178330" cy="19141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86303E5-C4BC-484D-A1FF-BD2CD98137A1}"/>
              </a:ext>
            </a:extLst>
          </p:cNvPr>
          <p:cNvSpPr/>
          <p:nvPr/>
        </p:nvSpPr>
        <p:spPr>
          <a:xfrm>
            <a:off x="1405094" y="5619352"/>
            <a:ext cx="5910106" cy="8735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4A7BD3D-9546-4EB4-8D47-3C50FA9E51C4}"/>
              </a:ext>
            </a:extLst>
          </p:cNvPr>
          <p:cNvSpPr/>
          <p:nvPr/>
        </p:nvSpPr>
        <p:spPr>
          <a:xfrm>
            <a:off x="1301496" y="6245565"/>
            <a:ext cx="7927848" cy="4946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9EB225F-812A-45EB-987E-00352DC17B16}"/>
              </a:ext>
            </a:extLst>
          </p:cNvPr>
          <p:cNvSpPr/>
          <p:nvPr/>
        </p:nvSpPr>
        <p:spPr>
          <a:xfrm>
            <a:off x="838200" y="5061145"/>
            <a:ext cx="8471263" cy="16790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93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0"/>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8"/>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7"/>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3"/>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2" grpId="0" animBg="1"/>
      <p:bldP spid="12" grpId="1" animBg="1"/>
      <p:bldP spid="13" grpId="0" animBg="1"/>
      <p:bldP spid="13" grpId="1"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E0BFE-30D7-444D-9435-7A63D88E492B}"/>
              </a:ext>
            </a:extLst>
          </p:cNvPr>
          <p:cNvSpPr>
            <a:spLocks noGrp="1"/>
          </p:cNvSpPr>
          <p:nvPr>
            <p:ph type="title"/>
          </p:nvPr>
        </p:nvSpPr>
        <p:spPr/>
        <p:txBody>
          <a:bodyPr/>
          <a:lstStyle/>
          <a:p>
            <a:r>
              <a:rPr lang="zh-CN" altLang="en-US" dirty="0"/>
              <a:t>迭代部分的分析</a:t>
            </a:r>
          </a:p>
        </p:txBody>
      </p:sp>
      <p:pic>
        <p:nvPicPr>
          <p:cNvPr id="40" name="内容占位符 39">
            <a:extLst>
              <a:ext uri="{FF2B5EF4-FFF2-40B4-BE49-F238E27FC236}">
                <a16:creationId xmlns:a16="http://schemas.microsoft.com/office/drawing/2014/main" id="{5C1B4004-38F5-4578-B263-EEB2322D8AC0}"/>
              </a:ext>
            </a:extLst>
          </p:cNvPr>
          <p:cNvPicPr>
            <a:picLocks noGrp="1" noChangeAspect="1"/>
          </p:cNvPicPr>
          <p:nvPr>
            <p:ph idx="1"/>
          </p:nvPr>
        </p:nvPicPr>
        <p:blipFill>
          <a:blip r:embed="rId3"/>
          <a:stretch>
            <a:fillRect/>
          </a:stretch>
        </p:blipFill>
        <p:spPr>
          <a:xfrm rot="10800000">
            <a:off x="7070103" y="3943148"/>
            <a:ext cx="3529890" cy="1072989"/>
          </a:xfrm>
          <a:prstGeom prst="rect">
            <a:avLst/>
          </a:prstGeom>
        </p:spPr>
      </p:pic>
      <p:cxnSp>
        <p:nvCxnSpPr>
          <p:cNvPr id="6" name="直接连接符 5">
            <a:extLst>
              <a:ext uri="{FF2B5EF4-FFF2-40B4-BE49-F238E27FC236}">
                <a16:creationId xmlns:a16="http://schemas.microsoft.com/office/drawing/2014/main" id="{08C30E17-6E26-4FFB-8B89-F45A77567477}"/>
              </a:ext>
            </a:extLst>
          </p:cNvPr>
          <p:cNvCxnSpPr>
            <a:cxnSpLocks/>
          </p:cNvCxnSpPr>
          <p:nvPr/>
        </p:nvCxnSpPr>
        <p:spPr>
          <a:xfrm>
            <a:off x="1776549" y="2682240"/>
            <a:ext cx="2926080" cy="115824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51C71381-69A1-44F7-98E8-E902D582D141}"/>
              </a:ext>
            </a:extLst>
          </p:cNvPr>
          <p:cNvCxnSpPr/>
          <p:nvPr/>
        </p:nvCxnSpPr>
        <p:spPr>
          <a:xfrm flipH="1">
            <a:off x="1785257" y="3840480"/>
            <a:ext cx="2917372" cy="1750423"/>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25E599CE-5574-47DC-9020-06FCCEDA8DE0}"/>
              </a:ext>
            </a:extLst>
          </p:cNvPr>
          <p:cNvCxnSpPr/>
          <p:nvPr/>
        </p:nvCxnSpPr>
        <p:spPr>
          <a:xfrm flipV="1">
            <a:off x="1558834" y="2821577"/>
            <a:ext cx="557349" cy="124532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26FCEA7-97CB-4869-9643-7BFFB078E9DC}"/>
              </a:ext>
            </a:extLst>
          </p:cNvPr>
          <p:cNvCxnSpPr>
            <a:cxnSpLocks/>
          </p:cNvCxnSpPr>
          <p:nvPr/>
        </p:nvCxnSpPr>
        <p:spPr>
          <a:xfrm>
            <a:off x="2116183" y="2821577"/>
            <a:ext cx="661851" cy="219456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A1D5CC0-74B8-40FE-B28D-B3620A019314}"/>
              </a:ext>
            </a:extLst>
          </p:cNvPr>
          <p:cNvCxnSpPr>
            <a:cxnSpLocks/>
          </p:cNvCxnSpPr>
          <p:nvPr/>
        </p:nvCxnSpPr>
        <p:spPr>
          <a:xfrm flipV="1">
            <a:off x="2778034" y="3176888"/>
            <a:ext cx="257774" cy="183924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25C87BD-8A3A-4618-9F4A-BDD031D5DF97}"/>
              </a:ext>
            </a:extLst>
          </p:cNvPr>
          <p:cNvCxnSpPr/>
          <p:nvPr/>
        </p:nvCxnSpPr>
        <p:spPr>
          <a:xfrm>
            <a:off x="3041033" y="3187337"/>
            <a:ext cx="454588" cy="138466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EAC5339-8DC2-4744-9405-BCCA798C4694}"/>
              </a:ext>
            </a:extLst>
          </p:cNvPr>
          <p:cNvCxnSpPr/>
          <p:nvPr/>
        </p:nvCxnSpPr>
        <p:spPr>
          <a:xfrm flipV="1">
            <a:off x="3490395" y="3429000"/>
            <a:ext cx="146304" cy="112732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0A504E5-83E6-4579-885F-F2FCD23A5BDF}"/>
              </a:ext>
            </a:extLst>
          </p:cNvPr>
          <p:cNvCxnSpPr/>
          <p:nvPr/>
        </p:nvCxnSpPr>
        <p:spPr>
          <a:xfrm>
            <a:off x="3626249" y="3429000"/>
            <a:ext cx="303058" cy="876518"/>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C0457D5-0DE4-4C54-A139-CD368BE0EEA9}"/>
              </a:ext>
            </a:extLst>
          </p:cNvPr>
          <p:cNvCxnSpPr>
            <a:cxnSpLocks/>
          </p:cNvCxnSpPr>
          <p:nvPr/>
        </p:nvCxnSpPr>
        <p:spPr>
          <a:xfrm flipV="1">
            <a:off x="3929307" y="3600123"/>
            <a:ext cx="146304" cy="70539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04BABF4-0458-4E99-BA93-ABD57F9A1E2B}"/>
              </a:ext>
            </a:extLst>
          </p:cNvPr>
          <p:cNvCxnSpPr/>
          <p:nvPr/>
        </p:nvCxnSpPr>
        <p:spPr>
          <a:xfrm>
            <a:off x="4075611" y="3600123"/>
            <a:ext cx="308284" cy="46678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95B3B5F-A242-46A3-B50E-39B57B8669B8}"/>
                  </a:ext>
                </a:extLst>
              </p:cNvPr>
              <p:cNvSpPr txBox="1"/>
              <p:nvPr/>
            </p:nvSpPr>
            <p:spPr>
              <a:xfrm>
                <a:off x="1111213" y="4096512"/>
                <a:ext cx="6067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zh-CN" altLang="en-US" b="0" i="1" smtClean="0">
                          <a:latin typeface="Cambria Math" panose="02040503050406030204" pitchFamily="18" charset="0"/>
                        </a:rPr>
                        <m:t>𝜋</m:t>
                      </m:r>
                    </m:oMath>
                  </m:oMathPara>
                </a14:m>
                <a:endParaRPr lang="zh-CN" altLang="en-US" dirty="0"/>
              </a:p>
            </p:txBody>
          </p:sp>
        </mc:Choice>
        <mc:Fallback xmlns="">
          <p:sp>
            <p:nvSpPr>
              <p:cNvPr id="31" name="文本框 30">
                <a:extLst>
                  <a:ext uri="{FF2B5EF4-FFF2-40B4-BE49-F238E27FC236}">
                    <a16:creationId xmlns:a16="http://schemas.microsoft.com/office/drawing/2014/main" id="{995B3B5F-A242-46A3-B50E-39B57B8669B8}"/>
                  </a:ext>
                </a:extLst>
              </p:cNvPr>
              <p:cNvSpPr txBox="1">
                <a:spLocks noRot="1" noChangeAspect="1" noMove="1" noResize="1" noEditPoints="1" noAdjustHandles="1" noChangeArrowheads="1" noChangeShapeType="1" noTextEdit="1"/>
              </p:cNvSpPr>
              <p:nvPr/>
            </p:nvSpPr>
            <p:spPr>
              <a:xfrm>
                <a:off x="1111213" y="4096512"/>
                <a:ext cx="606705"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EAFBF39-6F70-45F0-85B1-21C7CC2DF0C7}"/>
                  </a:ext>
                </a:extLst>
              </p:cNvPr>
              <p:cNvSpPr txBox="1"/>
              <p:nvPr/>
            </p:nvSpPr>
            <p:spPr>
              <a:xfrm>
                <a:off x="2689128" y="2885088"/>
                <a:ext cx="18369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zh-CN" altLang="en-US" b="0" i="1" smtClean="0">
                              <a:latin typeface="Cambria Math" panose="02040503050406030204" pitchFamily="18" charset="0"/>
                            </a:rPr>
                            <m:t>𝜋</m:t>
                          </m:r>
                        </m:sub>
                      </m:sSub>
                    </m:oMath>
                  </m:oMathPara>
                </a14:m>
                <a:endParaRPr lang="zh-CN" altLang="en-US" dirty="0"/>
              </a:p>
            </p:txBody>
          </p:sp>
        </mc:Choice>
        <mc:Fallback xmlns="">
          <p:sp>
            <p:nvSpPr>
              <p:cNvPr id="32" name="文本框 31">
                <a:extLst>
                  <a:ext uri="{FF2B5EF4-FFF2-40B4-BE49-F238E27FC236}">
                    <a16:creationId xmlns:a16="http://schemas.microsoft.com/office/drawing/2014/main" id="{6EAFBF39-6F70-45F0-85B1-21C7CC2DF0C7}"/>
                  </a:ext>
                </a:extLst>
              </p:cNvPr>
              <p:cNvSpPr txBox="1">
                <a:spLocks noRot="1" noChangeAspect="1" noMove="1" noResize="1" noEditPoints="1" noAdjustHandles="1" noChangeArrowheads="1" noChangeShapeType="1" noTextEdit="1"/>
              </p:cNvSpPr>
              <p:nvPr/>
            </p:nvSpPr>
            <p:spPr>
              <a:xfrm>
                <a:off x="2689128" y="2885088"/>
                <a:ext cx="1836961"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154E3F4E-05DE-4DC5-B124-9DBCCC96CB64}"/>
                  </a:ext>
                </a:extLst>
              </p:cNvPr>
              <p:cNvSpPr txBox="1"/>
              <p:nvPr/>
            </p:nvSpPr>
            <p:spPr>
              <a:xfrm>
                <a:off x="4526089" y="3638799"/>
                <a:ext cx="12377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𝜋</m:t>
                          </m:r>
                        </m:e>
                        <m:sub>
                          <m:r>
                            <a:rPr lang="en-US" altLang="zh-CN" b="0" i="1" smtClean="0">
                              <a:latin typeface="Cambria Math" panose="02040503050406030204" pitchFamily="18" charset="0"/>
                            </a:rPr>
                            <m:t>∗</m:t>
                          </m:r>
                        </m:sub>
                      </m:sSub>
                    </m:oMath>
                  </m:oMathPara>
                </a14:m>
                <a:endParaRPr lang="zh-CN" altLang="en-US" dirty="0"/>
              </a:p>
            </p:txBody>
          </p:sp>
        </mc:Choice>
        <mc:Fallback xmlns="">
          <p:sp>
            <p:nvSpPr>
              <p:cNvPr id="33" name="文本框 32">
                <a:extLst>
                  <a:ext uri="{FF2B5EF4-FFF2-40B4-BE49-F238E27FC236}">
                    <a16:creationId xmlns:a16="http://schemas.microsoft.com/office/drawing/2014/main" id="{154E3F4E-05DE-4DC5-B124-9DBCCC96CB64}"/>
                  </a:ext>
                </a:extLst>
              </p:cNvPr>
              <p:cNvSpPr txBox="1">
                <a:spLocks noRot="1" noChangeAspect="1" noMove="1" noResize="1" noEditPoints="1" noAdjustHandles="1" noChangeArrowheads="1" noChangeShapeType="1" noTextEdit="1"/>
              </p:cNvSpPr>
              <p:nvPr/>
            </p:nvSpPr>
            <p:spPr>
              <a:xfrm>
                <a:off x="4526089" y="3638799"/>
                <a:ext cx="1237785"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9FC48BD2-7E05-4F72-8D88-C262623205FB}"/>
                  </a:ext>
                </a:extLst>
              </p:cNvPr>
              <p:cNvSpPr txBox="1"/>
              <p:nvPr/>
            </p:nvSpPr>
            <p:spPr>
              <a:xfrm>
                <a:off x="2213049" y="4950779"/>
                <a:ext cx="25569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𝑔𝑟𝑒𝑒𝑑𝑦</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m:oMathPara>
                </a14:m>
                <a:endParaRPr lang="zh-CN" altLang="en-US" dirty="0"/>
              </a:p>
            </p:txBody>
          </p:sp>
        </mc:Choice>
        <mc:Fallback xmlns="">
          <p:sp>
            <p:nvSpPr>
              <p:cNvPr id="34" name="文本框 33">
                <a:extLst>
                  <a:ext uri="{FF2B5EF4-FFF2-40B4-BE49-F238E27FC236}">
                    <a16:creationId xmlns:a16="http://schemas.microsoft.com/office/drawing/2014/main" id="{9FC48BD2-7E05-4F72-8D88-C262623205FB}"/>
                  </a:ext>
                </a:extLst>
              </p:cNvPr>
              <p:cNvSpPr txBox="1">
                <a:spLocks noRot="1" noChangeAspect="1" noMove="1" noResize="1" noEditPoints="1" noAdjustHandles="1" noChangeArrowheads="1" noChangeShapeType="1" noTextEdit="1"/>
              </p:cNvSpPr>
              <p:nvPr/>
            </p:nvSpPr>
            <p:spPr>
              <a:xfrm>
                <a:off x="2213049" y="4950779"/>
                <a:ext cx="2556919" cy="369332"/>
              </a:xfrm>
              <a:prstGeom prst="rect">
                <a:avLst/>
              </a:prstGeom>
              <a:blipFill>
                <a:blip r:embed="rId7"/>
                <a:stretch>
                  <a:fillRect b="-13115"/>
                </a:stretch>
              </a:blipFill>
            </p:spPr>
            <p:txBody>
              <a:bodyPr/>
              <a:lstStyle/>
              <a:p>
                <a:r>
                  <a:rPr lang="zh-CN" altLang="en-US">
                    <a:noFill/>
                  </a:rPr>
                  <a:t> </a:t>
                </a:r>
              </a:p>
            </p:txBody>
          </p:sp>
        </mc:Fallback>
      </mc:AlternateContent>
      <p:sp>
        <p:nvSpPr>
          <p:cNvPr id="39" name="箭头: 上弧形 38">
            <a:extLst>
              <a:ext uri="{FF2B5EF4-FFF2-40B4-BE49-F238E27FC236}">
                <a16:creationId xmlns:a16="http://schemas.microsoft.com/office/drawing/2014/main" id="{2DBE842D-C7C7-4A76-938C-64B69DC89FB3}"/>
              </a:ext>
            </a:extLst>
          </p:cNvPr>
          <p:cNvSpPr/>
          <p:nvPr/>
        </p:nvSpPr>
        <p:spPr>
          <a:xfrm>
            <a:off x="7070103" y="2375555"/>
            <a:ext cx="3563063" cy="10534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D7142540-3CB7-47D9-97AD-1AE1F59B1FCA}"/>
                  </a:ext>
                </a:extLst>
              </p:cNvPr>
              <p:cNvSpPr txBox="1"/>
              <p:nvPr/>
            </p:nvSpPr>
            <p:spPr>
              <a:xfrm>
                <a:off x="6928701" y="3444240"/>
                <a:ext cx="65045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𝜋</m:t>
                      </m:r>
                    </m:oMath>
                  </m:oMathPara>
                </a14:m>
                <a:endParaRPr lang="zh-CN" altLang="en-US" sz="3200" dirty="0"/>
              </a:p>
            </p:txBody>
          </p:sp>
        </mc:Choice>
        <mc:Fallback xmlns="">
          <p:sp>
            <p:nvSpPr>
              <p:cNvPr id="41" name="文本框 40">
                <a:extLst>
                  <a:ext uri="{FF2B5EF4-FFF2-40B4-BE49-F238E27FC236}">
                    <a16:creationId xmlns:a16="http://schemas.microsoft.com/office/drawing/2014/main" id="{D7142540-3CB7-47D9-97AD-1AE1F59B1FCA}"/>
                  </a:ext>
                </a:extLst>
              </p:cNvPr>
              <p:cNvSpPr txBox="1">
                <a:spLocks noRot="1" noChangeAspect="1" noMove="1" noResize="1" noEditPoints="1" noAdjustHandles="1" noChangeArrowheads="1" noChangeShapeType="1" noTextEdit="1"/>
              </p:cNvSpPr>
              <p:nvPr/>
            </p:nvSpPr>
            <p:spPr>
              <a:xfrm>
                <a:off x="6928701" y="3444240"/>
                <a:ext cx="650450" cy="58477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2CCA1A3-D9A3-4B19-B317-C2A307379C2C}"/>
                  </a:ext>
                </a:extLst>
              </p:cNvPr>
              <p:cNvSpPr txBox="1"/>
              <p:nvPr/>
            </p:nvSpPr>
            <p:spPr>
              <a:xfrm>
                <a:off x="10096107" y="3429000"/>
                <a:ext cx="65045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𝑉</m:t>
                      </m:r>
                    </m:oMath>
                  </m:oMathPara>
                </a14:m>
                <a:endParaRPr lang="zh-CN" altLang="en-US" sz="3200" dirty="0"/>
              </a:p>
            </p:txBody>
          </p:sp>
        </mc:Choice>
        <mc:Fallback xmlns="">
          <p:sp>
            <p:nvSpPr>
              <p:cNvPr id="42" name="文本框 41">
                <a:extLst>
                  <a:ext uri="{FF2B5EF4-FFF2-40B4-BE49-F238E27FC236}">
                    <a16:creationId xmlns:a16="http://schemas.microsoft.com/office/drawing/2014/main" id="{72CCA1A3-D9A3-4B19-B317-C2A307379C2C}"/>
                  </a:ext>
                </a:extLst>
              </p:cNvPr>
              <p:cNvSpPr txBox="1">
                <a:spLocks noRot="1" noChangeAspect="1" noMove="1" noResize="1" noEditPoints="1" noAdjustHandles="1" noChangeArrowheads="1" noChangeShapeType="1" noTextEdit="1"/>
              </p:cNvSpPr>
              <p:nvPr/>
            </p:nvSpPr>
            <p:spPr>
              <a:xfrm>
                <a:off x="10096107" y="3429000"/>
                <a:ext cx="650450" cy="584775"/>
              </a:xfrm>
              <a:prstGeom prst="rect">
                <a:avLst/>
              </a:prstGeom>
              <a:blipFill>
                <a:blip r:embed="rId9"/>
                <a:stretch>
                  <a:fillRect/>
                </a:stretch>
              </a:blipFill>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A467F5D4-B0DF-4002-A60F-2381C52752F4}"/>
              </a:ext>
            </a:extLst>
          </p:cNvPr>
          <p:cNvSpPr txBox="1"/>
          <p:nvPr/>
        </p:nvSpPr>
        <p:spPr>
          <a:xfrm>
            <a:off x="8496692" y="1948431"/>
            <a:ext cx="1225485"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评估</a:t>
            </a:r>
          </a:p>
        </p:txBody>
      </p:sp>
      <p:sp>
        <p:nvSpPr>
          <p:cNvPr id="44" name="文本框 43">
            <a:extLst>
              <a:ext uri="{FF2B5EF4-FFF2-40B4-BE49-F238E27FC236}">
                <a16:creationId xmlns:a16="http://schemas.microsoft.com/office/drawing/2014/main" id="{0D0E88C3-6C66-4013-AA0C-71FF024AEECE}"/>
              </a:ext>
            </a:extLst>
          </p:cNvPr>
          <p:cNvSpPr txBox="1"/>
          <p:nvPr/>
        </p:nvSpPr>
        <p:spPr>
          <a:xfrm>
            <a:off x="8608243" y="5118162"/>
            <a:ext cx="1225485"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改进</a:t>
            </a:r>
          </a:p>
        </p:txBody>
      </p:sp>
      <p:sp>
        <p:nvSpPr>
          <p:cNvPr id="45" name="椭圆 44">
            <a:extLst>
              <a:ext uri="{FF2B5EF4-FFF2-40B4-BE49-F238E27FC236}">
                <a16:creationId xmlns:a16="http://schemas.microsoft.com/office/drawing/2014/main" id="{08900C09-D212-4A3F-BCC8-2FF97EDEC9C8}"/>
              </a:ext>
            </a:extLst>
          </p:cNvPr>
          <p:cNvSpPr/>
          <p:nvPr/>
        </p:nvSpPr>
        <p:spPr>
          <a:xfrm>
            <a:off x="8901441" y="5534746"/>
            <a:ext cx="84515" cy="871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EFFAE0F5-71B6-40A6-8528-CD14CAF0832A}"/>
              </a:ext>
            </a:extLst>
          </p:cNvPr>
          <p:cNvSpPr/>
          <p:nvPr/>
        </p:nvSpPr>
        <p:spPr>
          <a:xfrm>
            <a:off x="8901441" y="5669119"/>
            <a:ext cx="84515" cy="871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AA850FB9-F37D-43AD-9607-DD051AE86147}"/>
              </a:ext>
            </a:extLst>
          </p:cNvPr>
          <p:cNvSpPr/>
          <p:nvPr/>
        </p:nvSpPr>
        <p:spPr>
          <a:xfrm>
            <a:off x="8901440" y="5803492"/>
            <a:ext cx="84515" cy="871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CBD04061-8969-4CE8-A129-4F2A8369F097}"/>
              </a:ext>
            </a:extLst>
          </p:cNvPr>
          <p:cNvSpPr/>
          <p:nvPr/>
        </p:nvSpPr>
        <p:spPr>
          <a:xfrm>
            <a:off x="8901440" y="5937865"/>
            <a:ext cx="84515" cy="871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53" name="直接箭头连接符 52">
            <a:extLst>
              <a:ext uri="{FF2B5EF4-FFF2-40B4-BE49-F238E27FC236}">
                <a16:creationId xmlns:a16="http://schemas.microsoft.com/office/drawing/2014/main" id="{051908E3-D9BC-4A17-92D3-531E532B17F1}"/>
              </a:ext>
            </a:extLst>
          </p:cNvPr>
          <p:cNvCxnSpPr/>
          <p:nvPr/>
        </p:nvCxnSpPr>
        <p:spPr>
          <a:xfrm>
            <a:off x="7579151" y="6206611"/>
            <a:ext cx="2842181"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9FEC3E1C-59DC-4592-9A42-678213B7DADE}"/>
              </a:ext>
            </a:extLst>
          </p:cNvPr>
          <p:cNvCxnSpPr>
            <a:cxnSpLocks/>
          </p:cNvCxnSpPr>
          <p:nvPr/>
        </p:nvCxnSpPr>
        <p:spPr>
          <a:xfrm flipH="1">
            <a:off x="7579151" y="6529132"/>
            <a:ext cx="2842181"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D05B3066-C9D5-4F8F-B997-BE6634A14155}"/>
                  </a:ext>
                </a:extLst>
              </p:cNvPr>
              <p:cNvSpPr txBox="1"/>
              <p:nvPr/>
            </p:nvSpPr>
            <p:spPr>
              <a:xfrm>
                <a:off x="6928701" y="6036689"/>
                <a:ext cx="51719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zh-CN" altLang="en-US" sz="3200" i="1" smtClean="0">
                              <a:latin typeface="Cambria Math" panose="02040503050406030204" pitchFamily="18" charset="0"/>
                            </a:rPr>
                            <m:t>𝜋</m:t>
                          </m:r>
                        </m:e>
                        <m:sub>
                          <m:r>
                            <a:rPr lang="en-US" altLang="zh-CN" sz="3200" b="0" i="1" smtClean="0">
                              <a:latin typeface="Cambria Math" panose="02040503050406030204" pitchFamily="18" charset="0"/>
                            </a:rPr>
                            <m:t>∗</m:t>
                          </m:r>
                        </m:sub>
                      </m:sSub>
                    </m:oMath>
                  </m:oMathPara>
                </a14:m>
                <a:endParaRPr lang="zh-CN" altLang="en-US" sz="3200" dirty="0"/>
              </a:p>
            </p:txBody>
          </p:sp>
        </mc:Choice>
        <mc:Fallback xmlns="">
          <p:sp>
            <p:nvSpPr>
              <p:cNvPr id="55" name="文本框 54">
                <a:extLst>
                  <a:ext uri="{FF2B5EF4-FFF2-40B4-BE49-F238E27FC236}">
                    <a16:creationId xmlns:a16="http://schemas.microsoft.com/office/drawing/2014/main" id="{D05B3066-C9D5-4F8F-B997-BE6634A14155}"/>
                  </a:ext>
                </a:extLst>
              </p:cNvPr>
              <p:cNvSpPr txBox="1">
                <a:spLocks noRot="1" noChangeAspect="1" noMove="1" noResize="1" noEditPoints="1" noAdjustHandles="1" noChangeArrowheads="1" noChangeShapeType="1" noTextEdit="1"/>
              </p:cNvSpPr>
              <p:nvPr/>
            </p:nvSpPr>
            <p:spPr>
              <a:xfrm>
                <a:off x="6928701" y="6036689"/>
                <a:ext cx="517193" cy="49244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0BDD89DB-BDE4-41C7-BE54-0062623B15DC}"/>
                  </a:ext>
                </a:extLst>
              </p:cNvPr>
              <p:cNvSpPr txBox="1"/>
              <p:nvPr/>
            </p:nvSpPr>
            <p:spPr>
              <a:xfrm>
                <a:off x="10560566" y="6036689"/>
                <a:ext cx="47230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𝑣</m:t>
                          </m:r>
                        </m:e>
                        <m:sub>
                          <m:r>
                            <a:rPr lang="en-US" altLang="zh-CN" sz="3200" b="0" i="1" smtClean="0">
                              <a:latin typeface="Cambria Math" panose="02040503050406030204" pitchFamily="18" charset="0"/>
                            </a:rPr>
                            <m:t>∗</m:t>
                          </m:r>
                        </m:sub>
                      </m:sSub>
                    </m:oMath>
                  </m:oMathPara>
                </a14:m>
                <a:endParaRPr lang="zh-CN" altLang="en-US" sz="3200" dirty="0"/>
              </a:p>
            </p:txBody>
          </p:sp>
        </mc:Choice>
        <mc:Fallback xmlns="">
          <p:sp>
            <p:nvSpPr>
              <p:cNvPr id="56" name="文本框 55">
                <a:extLst>
                  <a:ext uri="{FF2B5EF4-FFF2-40B4-BE49-F238E27FC236}">
                    <a16:creationId xmlns:a16="http://schemas.microsoft.com/office/drawing/2014/main" id="{0BDD89DB-BDE4-41C7-BE54-0062623B15DC}"/>
                  </a:ext>
                </a:extLst>
              </p:cNvPr>
              <p:cNvSpPr txBox="1">
                <a:spLocks noRot="1" noChangeAspect="1" noMove="1" noResize="1" noEditPoints="1" noAdjustHandles="1" noChangeArrowheads="1" noChangeShapeType="1" noTextEdit="1"/>
              </p:cNvSpPr>
              <p:nvPr/>
            </p:nvSpPr>
            <p:spPr>
              <a:xfrm>
                <a:off x="10560566" y="6036689"/>
                <a:ext cx="472309" cy="49244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5B8ABC2F-3818-4634-8B36-20A95E3BAAB4}"/>
                  </a:ext>
                </a:extLst>
              </p:cNvPr>
              <p:cNvSpPr txBox="1"/>
              <p:nvPr/>
            </p:nvSpPr>
            <p:spPr>
              <a:xfrm>
                <a:off x="8496692" y="2526244"/>
                <a:ext cx="6144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zh-CN" altLang="en-US" b="0" i="1" smtClean="0">
                              <a:latin typeface="Cambria Math" panose="02040503050406030204" pitchFamily="18" charset="0"/>
                            </a:rPr>
                            <m:t>𝜋</m:t>
                          </m:r>
                        </m:sub>
                      </m:sSub>
                    </m:oMath>
                  </m:oMathPara>
                </a14:m>
                <a:endParaRPr lang="zh-CN" altLang="en-US" dirty="0"/>
              </a:p>
            </p:txBody>
          </p:sp>
        </mc:Choice>
        <mc:Fallback xmlns="">
          <p:sp>
            <p:nvSpPr>
              <p:cNvPr id="57" name="文本框 56">
                <a:extLst>
                  <a:ext uri="{FF2B5EF4-FFF2-40B4-BE49-F238E27FC236}">
                    <a16:creationId xmlns:a16="http://schemas.microsoft.com/office/drawing/2014/main" id="{5B8ABC2F-3818-4634-8B36-20A95E3BAAB4}"/>
                  </a:ext>
                </a:extLst>
              </p:cNvPr>
              <p:cNvSpPr txBox="1">
                <a:spLocks noRot="1" noChangeAspect="1" noMove="1" noResize="1" noEditPoints="1" noAdjustHandles="1" noChangeArrowheads="1" noChangeShapeType="1" noTextEdit="1"/>
              </p:cNvSpPr>
              <p:nvPr/>
            </p:nvSpPr>
            <p:spPr>
              <a:xfrm>
                <a:off x="8496692" y="2526244"/>
                <a:ext cx="614464" cy="276999"/>
              </a:xfrm>
              <a:prstGeom prst="rect">
                <a:avLst/>
              </a:prstGeom>
              <a:blipFill>
                <a:blip r:embed="rId12"/>
                <a:stretch>
                  <a:fillRect l="-7921"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960DC0CD-2EF9-4148-B5D2-D7AC0E44C287}"/>
                  </a:ext>
                </a:extLst>
              </p:cNvPr>
              <p:cNvSpPr txBox="1"/>
              <p:nvPr/>
            </p:nvSpPr>
            <p:spPr>
              <a:xfrm>
                <a:off x="8172779" y="4376069"/>
                <a:ext cx="14573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𝑔𝑟𝑒𝑒𝑑𝑦</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oMath>
                  </m:oMathPara>
                </a14:m>
                <a:endParaRPr lang="zh-CN" altLang="en-US" dirty="0"/>
              </a:p>
            </p:txBody>
          </p:sp>
        </mc:Choice>
        <mc:Fallback xmlns="">
          <p:sp>
            <p:nvSpPr>
              <p:cNvPr id="58" name="文本框 57">
                <a:extLst>
                  <a:ext uri="{FF2B5EF4-FFF2-40B4-BE49-F238E27FC236}">
                    <a16:creationId xmlns:a16="http://schemas.microsoft.com/office/drawing/2014/main" id="{960DC0CD-2EF9-4148-B5D2-D7AC0E44C287}"/>
                  </a:ext>
                </a:extLst>
              </p:cNvPr>
              <p:cNvSpPr txBox="1">
                <a:spLocks noRot="1" noChangeAspect="1" noMove="1" noResize="1" noEditPoints="1" noAdjustHandles="1" noChangeArrowheads="1" noChangeShapeType="1" noTextEdit="1"/>
              </p:cNvSpPr>
              <p:nvPr/>
            </p:nvSpPr>
            <p:spPr>
              <a:xfrm>
                <a:off x="8172779" y="4376069"/>
                <a:ext cx="1457322" cy="276999"/>
              </a:xfrm>
              <a:prstGeom prst="rect">
                <a:avLst/>
              </a:prstGeom>
              <a:blipFill>
                <a:blip r:embed="rId13"/>
                <a:stretch>
                  <a:fillRect l="-1674" t="-2222" r="-5021" b="-35556"/>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2C14FEB4-B3DC-4954-95C9-3220DE940357}"/>
              </a:ext>
            </a:extLst>
          </p:cNvPr>
          <p:cNvSpPr/>
          <p:nvPr/>
        </p:nvSpPr>
        <p:spPr>
          <a:xfrm>
            <a:off x="8514399" y="3100190"/>
            <a:ext cx="595035" cy="1077218"/>
          </a:xfrm>
          <a:prstGeom prst="rect">
            <a:avLst/>
          </a:prstGeom>
        </p:spPr>
        <p:txBody>
          <a:bodyPr wrap="none">
            <a:spAutoFit/>
          </a:bodyPr>
          <a:lstStyle/>
          <a:p>
            <a:r>
              <a:rPr lang="zh-CN" altLang="en-US" sz="3200" dirty="0">
                <a:solidFill>
                  <a:srgbClr val="FF0000"/>
                </a:solidFill>
              </a:rPr>
              <a:t>迭</a:t>
            </a:r>
            <a:endParaRPr lang="en-US" altLang="zh-CN" sz="3200" dirty="0">
              <a:solidFill>
                <a:srgbClr val="FF0000"/>
              </a:solidFill>
            </a:endParaRPr>
          </a:p>
          <a:p>
            <a:r>
              <a:rPr lang="zh-CN" altLang="en-US" sz="3200" dirty="0">
                <a:solidFill>
                  <a:srgbClr val="FF0000"/>
                </a:solidFill>
              </a:rPr>
              <a:t>代</a:t>
            </a:r>
          </a:p>
        </p:txBody>
      </p:sp>
    </p:spTree>
    <p:extLst>
      <p:ext uri="{BB962C8B-B14F-4D97-AF65-F5344CB8AC3E}">
        <p14:creationId xmlns:p14="http://schemas.microsoft.com/office/powerpoint/2010/main" val="276457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37D51-F1D1-4216-99AF-6AB85A440E3E}"/>
              </a:ext>
            </a:extLst>
          </p:cNvPr>
          <p:cNvSpPr>
            <a:spLocks noGrp="1"/>
          </p:cNvSpPr>
          <p:nvPr>
            <p:ph type="title"/>
          </p:nvPr>
        </p:nvSpPr>
        <p:spPr/>
        <p:txBody>
          <a:bodyPr/>
          <a:lstStyle/>
          <a:p>
            <a:r>
              <a:rPr lang="zh-CN" altLang="en-US" dirty="0"/>
              <a:t>网格世界的迭代和收敛</a:t>
            </a:r>
          </a:p>
        </p:txBody>
      </p:sp>
      <p:pic>
        <p:nvPicPr>
          <p:cNvPr id="4" name="图片 3">
            <a:extLst>
              <a:ext uri="{FF2B5EF4-FFF2-40B4-BE49-F238E27FC236}">
                <a16:creationId xmlns:a16="http://schemas.microsoft.com/office/drawing/2014/main" id="{3CAC2817-42BE-40BD-8536-E07951FB1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76" y="1876653"/>
            <a:ext cx="4640120" cy="2280820"/>
          </a:xfrm>
          <a:prstGeom prst="rect">
            <a:avLst/>
          </a:prstGeom>
        </p:spPr>
      </p:pic>
      <p:pic>
        <p:nvPicPr>
          <p:cNvPr id="6" name="图片 5">
            <a:extLst>
              <a:ext uri="{FF2B5EF4-FFF2-40B4-BE49-F238E27FC236}">
                <a16:creationId xmlns:a16="http://schemas.microsoft.com/office/drawing/2014/main" id="{AE16A227-F8F4-4A98-8728-8CA289D6D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920" y="1876653"/>
            <a:ext cx="5041996" cy="2294242"/>
          </a:xfrm>
          <a:prstGeom prst="rect">
            <a:avLst/>
          </a:prstGeom>
        </p:spPr>
      </p:pic>
      <p:sp>
        <p:nvSpPr>
          <p:cNvPr id="7" name="文本框 6">
            <a:extLst>
              <a:ext uri="{FF2B5EF4-FFF2-40B4-BE49-F238E27FC236}">
                <a16:creationId xmlns:a16="http://schemas.microsoft.com/office/drawing/2014/main" id="{2D23869E-FEB8-4AEF-ABAE-03212B670975}"/>
              </a:ext>
            </a:extLst>
          </p:cNvPr>
          <p:cNvSpPr txBox="1"/>
          <p:nvPr/>
        </p:nvSpPr>
        <p:spPr>
          <a:xfrm>
            <a:off x="1218401" y="4543952"/>
            <a:ext cx="2772670" cy="646331"/>
          </a:xfrm>
          <a:prstGeom prst="rect">
            <a:avLst/>
          </a:prstGeom>
          <a:noFill/>
        </p:spPr>
        <p:txBody>
          <a:bodyPr wrap="square" rtlCol="0">
            <a:spAutoFit/>
          </a:bodyPr>
          <a:lstStyle/>
          <a:p>
            <a:r>
              <a:rPr lang="zh-CN" altLang="en-US" sz="3600" dirty="0"/>
              <a:t>   过程快照</a:t>
            </a:r>
          </a:p>
        </p:txBody>
      </p:sp>
      <p:sp>
        <p:nvSpPr>
          <p:cNvPr id="8" name="文本框 7">
            <a:extLst>
              <a:ext uri="{FF2B5EF4-FFF2-40B4-BE49-F238E27FC236}">
                <a16:creationId xmlns:a16="http://schemas.microsoft.com/office/drawing/2014/main" id="{4A90423E-5D58-467D-98C0-9ADC7001A1ED}"/>
              </a:ext>
            </a:extLst>
          </p:cNvPr>
          <p:cNvSpPr txBox="1"/>
          <p:nvPr/>
        </p:nvSpPr>
        <p:spPr>
          <a:xfrm>
            <a:off x="8255728" y="4559808"/>
            <a:ext cx="1853184" cy="646331"/>
          </a:xfrm>
          <a:prstGeom prst="rect">
            <a:avLst/>
          </a:prstGeom>
          <a:noFill/>
        </p:spPr>
        <p:txBody>
          <a:bodyPr wrap="square" rtlCol="0">
            <a:spAutoFit/>
          </a:bodyPr>
          <a:lstStyle/>
          <a:p>
            <a:r>
              <a:rPr lang="zh-CN" altLang="en-US" sz="3600" dirty="0"/>
              <a:t>收敛</a:t>
            </a:r>
          </a:p>
        </p:txBody>
      </p:sp>
    </p:spTree>
    <p:extLst>
      <p:ext uri="{BB962C8B-B14F-4D97-AF65-F5344CB8AC3E}">
        <p14:creationId xmlns:p14="http://schemas.microsoft.com/office/powerpoint/2010/main" val="175719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909BA-4A89-4253-A910-163DEB79B714}"/>
              </a:ext>
            </a:extLst>
          </p:cNvPr>
          <p:cNvSpPr>
            <a:spLocks noGrp="1"/>
          </p:cNvSpPr>
          <p:nvPr>
            <p:ph type="title"/>
          </p:nvPr>
        </p:nvSpPr>
        <p:spPr/>
        <p:txBody>
          <a:bodyPr/>
          <a:lstStyle/>
          <a:p>
            <a:r>
              <a:rPr lang="zh-CN" altLang="en-US" dirty="0"/>
              <a:t>租车行车辆转场实例</a:t>
            </a:r>
          </a:p>
        </p:txBody>
      </p:sp>
      <p:pic>
        <p:nvPicPr>
          <p:cNvPr id="4" name="图片 3">
            <a:extLst>
              <a:ext uri="{FF2B5EF4-FFF2-40B4-BE49-F238E27FC236}">
                <a16:creationId xmlns:a16="http://schemas.microsoft.com/office/drawing/2014/main" id="{2D394D34-4781-4C20-9ECE-82D7DA90C51D}"/>
              </a:ext>
            </a:extLst>
          </p:cNvPr>
          <p:cNvPicPr>
            <a:picLocks noChangeAspect="1"/>
          </p:cNvPicPr>
          <p:nvPr/>
        </p:nvPicPr>
        <p:blipFill>
          <a:blip r:embed="rId3"/>
          <a:stretch>
            <a:fillRect/>
          </a:stretch>
        </p:blipFill>
        <p:spPr>
          <a:xfrm>
            <a:off x="2583265" y="1972392"/>
            <a:ext cx="7025469" cy="4676898"/>
          </a:xfrm>
          <a:prstGeom prst="rect">
            <a:avLst/>
          </a:prstGeom>
        </p:spPr>
      </p:pic>
    </p:spTree>
    <p:extLst>
      <p:ext uri="{BB962C8B-B14F-4D97-AF65-F5344CB8AC3E}">
        <p14:creationId xmlns:p14="http://schemas.microsoft.com/office/powerpoint/2010/main" val="86198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6A2ECAF-689D-464A-A2E1-83CB85FCA62C}"/>
              </a:ext>
            </a:extLst>
          </p:cNvPr>
          <p:cNvSpPr>
            <a:spLocks noGrp="1"/>
          </p:cNvSpPr>
          <p:nvPr>
            <p:ph idx="1"/>
          </p:nvPr>
        </p:nvSpPr>
        <p:spPr/>
        <p:txBody>
          <a:bodyPr>
            <a:normAutofit/>
          </a:bodyPr>
          <a:lstStyle/>
          <a:p>
            <a:endParaRPr lang="en-US" altLang="zh-CN" sz="3200" dirty="0"/>
          </a:p>
          <a:p>
            <a:pPr lvl="1"/>
            <a:endParaRPr lang="zh-CN" altLang="en-US" sz="2800" dirty="0"/>
          </a:p>
        </p:txBody>
      </p:sp>
      <p:sp>
        <p:nvSpPr>
          <p:cNvPr id="4" name="内容占位符 2">
            <a:extLst>
              <a:ext uri="{FF2B5EF4-FFF2-40B4-BE49-F238E27FC236}">
                <a16:creationId xmlns:a16="http://schemas.microsoft.com/office/drawing/2014/main" id="{A167253E-2FEB-4243-BBBD-E913AD806F1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策略迭代改进过程</a:t>
            </a:r>
            <a:endParaRPr lang="en-US" altLang="zh-CN" dirty="0"/>
          </a:p>
          <a:p>
            <a:endParaRPr lang="en-US" altLang="zh-CN" dirty="0"/>
          </a:p>
          <a:p>
            <a:r>
              <a:rPr lang="zh-CN" altLang="en-US" dirty="0"/>
              <a:t>策略迭代改进算法</a:t>
            </a:r>
            <a:endParaRPr lang="en-US" altLang="zh-CN" dirty="0"/>
          </a:p>
          <a:p>
            <a:endParaRPr lang="en-US" altLang="zh-CN" b="1" dirty="0"/>
          </a:p>
          <a:p>
            <a:endParaRPr lang="en-US" altLang="zh-CN" b="1"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80645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7920</TotalTime>
  <Words>251</Words>
  <Application>Microsoft Office PowerPoint</Application>
  <PresentationFormat>宽屏</PresentationFormat>
  <Paragraphs>58</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 楷体</vt:lpstr>
      <vt:lpstr>等线</vt:lpstr>
      <vt:lpstr>等线 Light</vt:lpstr>
      <vt:lpstr>楷体</vt:lpstr>
      <vt:lpstr>宋体</vt:lpstr>
      <vt:lpstr>Arial</vt:lpstr>
      <vt:lpstr>Cambria Math</vt:lpstr>
      <vt:lpstr>Times New Roman</vt:lpstr>
      <vt:lpstr>Office 主题​​</vt:lpstr>
      <vt:lpstr>强化学习基础 4.动态规划(DP) 4.4 策略迭代算法</vt:lpstr>
      <vt:lpstr>学习内容</vt:lpstr>
      <vt:lpstr>策略迭代改进过程</vt:lpstr>
      <vt:lpstr>迭代策略评估</vt:lpstr>
      <vt:lpstr>迭代部分的分析</vt:lpstr>
      <vt:lpstr>网格世界的迭代和收敛</vt:lpstr>
      <vt:lpstr>租车行车辆转场实例</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wu</cp:lastModifiedBy>
  <cp:revision>771</cp:revision>
  <dcterms:created xsi:type="dcterms:W3CDTF">2020-03-15T08:43:03Z</dcterms:created>
  <dcterms:modified xsi:type="dcterms:W3CDTF">2020-07-06T01:50:54Z</dcterms:modified>
</cp:coreProperties>
</file>