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6" r:id="rId3"/>
    <p:sldId id="313" r:id="rId4"/>
    <p:sldId id="314" r:id="rId5"/>
    <p:sldId id="315" r:id="rId6"/>
    <p:sldId id="317" r:id="rId7"/>
    <p:sldId id="316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3780" autoAdjust="0"/>
  </p:normalViewPr>
  <p:slideViewPr>
    <p:cSldViewPr snapToGrid="0">
      <p:cViewPr varScale="1">
        <p:scale>
          <a:sx n="58" d="100"/>
          <a:sy n="58" d="100"/>
        </p:scale>
        <p:origin x="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BBB67-C3E4-4D0F-830A-E9B669A9D367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3A04B-7322-49A4-BF02-FC1A81E6B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77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033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488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427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770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975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In-place dynamic programming: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直接原地更新下一个状态的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值，而不像同步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中的迭代那样，需要额外存储新的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值。放弃区分新值和旧值！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带优先级的扫描方法，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这种思想使用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Bellman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差距 来确定哪些状态是比较重要的。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Bellman error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是指当前的状态值与更新后的状态值之间差的绝对值。显然，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Bellman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差距越大，就会排到越前面，进行优先更新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实时：只更新那些与智能体相关的状态，用经验去选择那些更新状态的选择，因为有些状态虽然理论上存在，但在现实中几乎不会出现。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640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本节就到这里：这一节我们知道了动态规划的效率大幅度优于蛮力搜索，而且，异步动态规划方法可以解决较大状态空间的问题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274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6A0FA-6148-4117-B975-6A1E65C2C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E48F53-CC5E-4F78-B28E-AF43CDA2D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47F75B-7805-4033-893C-64FD839C8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7DEC-C99D-41E8-8C68-24D5A3135997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C4CFD6-8A15-4DA8-B6C1-8B25B5D2F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64E535-D781-4C7F-B188-1B7882DD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49DE-473E-4454-8D92-6877844E2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6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D8576-8DEF-4092-96C3-78F877CDD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7941AC-6D72-4F50-B4BE-8BE255357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  <a:lvl2pPr>
              <a:defRPr>
                <a:latin typeface=" 楷体"/>
                <a:ea typeface="楷体" panose="02010609060101010101" pitchFamily="49" charset="-122"/>
              </a:defRPr>
            </a:lvl2pPr>
            <a:lvl3pPr>
              <a:defRPr>
                <a:latin typeface=" 楷体"/>
                <a:ea typeface="楷体" panose="02010609060101010101" pitchFamily="49" charset="-122"/>
              </a:defRPr>
            </a:lvl3pPr>
            <a:lvl4pPr>
              <a:defRPr>
                <a:latin typeface=" 楷体"/>
                <a:ea typeface="楷体" panose="02010609060101010101" pitchFamily="49" charset="-122"/>
              </a:defRPr>
            </a:lvl4pPr>
            <a:lvl5pPr>
              <a:defRPr>
                <a:latin typeface=" 楷体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9D85F0-F691-4C6F-9A02-82719700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</a:lstStyle>
          <a:p>
            <a:fld id="{B4287DEC-C99D-41E8-8C68-24D5A3135997}" type="datetimeFigureOut">
              <a:rPr lang="zh-CN" altLang="en-US" smtClean="0"/>
              <a:pPr/>
              <a:t>2020/7/6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EE906D-D2B7-4ACA-A277-41897A1F2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334866-E51C-43F6-B822-E08A68BB5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</a:lstStyle>
          <a:p>
            <a:fld id="{F59F49DE-473E-4454-8D92-6877844E21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857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566166-CD34-443B-8783-3A7E6307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D62ABE-879E-4576-A2A6-EEDDD938E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F6A234-0B47-4B1E-B883-4DC8AD9A1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87DEC-C99D-41E8-8C68-24D5A3135997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6E3E09-5CF0-49CD-91B2-EA3E256250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7F5D99-316F-482E-8AEA-00AE5208D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F49DE-473E-4454-8D92-6877844E2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19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15442-6150-4A2F-AA9C-AE6B2DA10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4553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强化学习基础</a:t>
            </a:r>
            <a:b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动态规划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(DP)</a:t>
            </a:r>
            <a:b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5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4.6 </a:t>
            </a:r>
            <a:r>
              <a:rPr lang="zh-CN" altLang="en-US" sz="5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动态规划的效率</a:t>
            </a:r>
            <a:endParaRPr lang="zh-CN" altLang="en-US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152726-6704-4CE5-A36D-C471596E4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57049"/>
            <a:ext cx="9144000" cy="1655762"/>
          </a:xfrm>
        </p:spPr>
        <p:txBody>
          <a:bodyPr/>
          <a:lstStyle/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吴贺俊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中山大学</a:t>
            </a:r>
          </a:p>
        </p:txBody>
      </p:sp>
    </p:spTree>
    <p:extLst>
      <p:ext uri="{BB962C8B-B14F-4D97-AF65-F5344CB8AC3E}">
        <p14:creationId xmlns:p14="http://schemas.microsoft.com/office/powerpoint/2010/main" val="77459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BCCAC-61BD-4AD6-A891-22491C87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B99C52-ED26-40F8-87AE-8C0C87812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分析动态规划的效率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了解“维度诅咒”问题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了解异步动态规划方法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2939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45C02-E6F7-4CA8-BEA3-C7FAA2100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动态规划的优势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0628EF6-17A2-46CF-B8DD-A03D7F6335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solidFill>
                      <a:srgbClr val="00B0F0"/>
                    </a:solidFill>
                  </a:rPr>
                  <a:t>状态数</a:t>
                </a:r>
                <a:r>
                  <a:rPr lang="en-US" altLang="zh-CN" dirty="0">
                    <a:solidFill>
                      <a:srgbClr val="00B0F0"/>
                    </a:solidFill>
                  </a:rPr>
                  <a:t>=n</a:t>
                </a:r>
                <a:r>
                  <a:rPr lang="zh-CN" altLang="en-US" dirty="0">
                    <a:solidFill>
                      <a:srgbClr val="00B0F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B0F0"/>
                    </a:solidFill>
                  </a:rPr>
                  <a:t>&amp; </a:t>
                </a:r>
                <a:r>
                  <a:rPr lang="zh-CN" altLang="en-US" dirty="0">
                    <a:solidFill>
                      <a:srgbClr val="00B0F0"/>
                    </a:solidFill>
                  </a:rPr>
                  <a:t>动作数</a:t>
                </a:r>
                <a:r>
                  <a:rPr lang="en-US" altLang="zh-CN" dirty="0">
                    <a:solidFill>
                      <a:srgbClr val="00B0F0"/>
                    </a:solidFill>
                  </a:rPr>
                  <a:t>=k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>
                    <a:solidFill>
                      <a:srgbClr val="FF0000"/>
                    </a:solidFill>
                  </a:rPr>
                  <a:t>直接遍历所有策略找到最优策略需要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次搜索 （蛮力）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endParaRPr lang="en-US" altLang="zh-CN" dirty="0"/>
              </a:p>
              <a:p>
                <a:r>
                  <a:rPr lang="zh-CN" altLang="en-US" b="1" dirty="0">
                    <a:solidFill>
                      <a:srgbClr val="00B050"/>
                    </a:solidFill>
                  </a:rPr>
                  <a:t>动态规划（</a:t>
                </a:r>
                <a:r>
                  <a:rPr lang="en-US" altLang="zh-CN" b="1" dirty="0">
                    <a:solidFill>
                      <a:srgbClr val="00B050"/>
                    </a:solidFill>
                  </a:rPr>
                  <a:t>DP</a:t>
                </a:r>
                <a:r>
                  <a:rPr lang="zh-CN" altLang="en-US" b="1" dirty="0">
                    <a:solidFill>
                      <a:srgbClr val="00B050"/>
                    </a:solidFill>
                  </a:rPr>
                  <a:t>）算法可以在多项式时间完成</a:t>
                </a:r>
                <a:endParaRPr lang="en-US" altLang="zh-CN" b="1" dirty="0">
                  <a:solidFill>
                    <a:srgbClr val="00B050"/>
                  </a:solidFill>
                </a:endParaRPr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0628EF6-17A2-46CF-B8DD-A03D7F6335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72F8BC4-18EA-4732-83D3-7450B74B54B6}"/>
                  </a:ext>
                </a:extLst>
              </p:cNvPr>
              <p:cNvSpPr/>
              <p:nvPr/>
            </p:nvSpPr>
            <p:spPr>
              <a:xfrm>
                <a:off x="4679174" y="1792574"/>
                <a:ext cx="25250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altLang="zh-CN" sz="2800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策略数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72F8BC4-18EA-4732-83D3-7450B74B54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174" y="1792574"/>
                <a:ext cx="2525050" cy="523220"/>
              </a:xfrm>
              <a:prstGeom prst="rect">
                <a:avLst/>
              </a:prstGeom>
              <a:blipFill>
                <a:blip r:embed="rId4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070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854B3-3659-4478-AC92-CE578E8CD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	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A72DEF6-4BA9-40C3-B41F-064B195D26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96" r="54262"/>
          <a:stretch/>
        </p:blipFill>
        <p:spPr>
          <a:xfrm>
            <a:off x="3481330" y="0"/>
            <a:ext cx="5640636" cy="57446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3E6EC3B-F4E4-4501-9306-3C783091FE19}"/>
                  </a:ext>
                </a:extLst>
              </p:cNvPr>
              <p:cNvSpPr txBox="1"/>
              <p:nvPr/>
            </p:nvSpPr>
            <p:spPr>
              <a:xfrm>
                <a:off x="3606188" y="5920463"/>
                <a:ext cx="5515778" cy="646331"/>
              </a:xfrm>
              <a:prstGeom prst="rect">
                <a:avLst/>
              </a:prstGeom>
              <a:solidFill>
                <a:srgbClr val="FFFF00"/>
              </a:solidFill>
              <a:ln w="508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动态规划（</a:t>
                </a:r>
                <a:r>
                  <a:rPr lang="en-US" altLang="zh-CN" b="1" dirty="0"/>
                  <a:t>DP</a:t>
                </a:r>
                <a:r>
                  <a:rPr lang="zh-CN" altLang="en-US" b="1" dirty="0"/>
                  <a:t>）：多项式时间复杂度</a:t>
                </a:r>
                <a:endParaRPr lang="en-US" altLang="zh-CN" b="1" dirty="0"/>
              </a:p>
              <a:p>
                <a:r>
                  <a:rPr lang="zh-CN" altLang="en-US" b="1" dirty="0"/>
                  <a:t>蛮力搜索：动作数</a:t>
                </a:r>
                <a:r>
                  <a:rPr lang="en-US" altLang="zh-CN" b="1" dirty="0"/>
                  <a:t>k=4</a:t>
                </a:r>
                <a:r>
                  <a:rPr lang="zh-CN" altLang="en-US" b="1" dirty="0"/>
                  <a:t>，状态数</a:t>
                </a:r>
                <a:r>
                  <a:rPr lang="en-US" altLang="zh-CN" b="1" dirty="0"/>
                  <a:t>n=16, </a:t>
                </a:r>
                <a:r>
                  <a:rPr lang="zh-CN" altLang="en-US" b="1" dirty="0"/>
                  <a:t>总搜索次数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𝟏𝟔</m:t>
                        </m:r>
                      </m:sup>
                    </m:sSup>
                  </m:oMath>
                </a14:m>
                <a:r>
                  <a:rPr lang="zh-CN" altLang="en-US" b="1" dirty="0"/>
                  <a:t> 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3E6EC3B-F4E4-4501-9306-3C783091F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188" y="5920463"/>
                <a:ext cx="5515778" cy="646331"/>
              </a:xfrm>
              <a:prstGeom prst="rect">
                <a:avLst/>
              </a:prstGeom>
              <a:blipFill>
                <a:blip r:embed="rId4"/>
                <a:stretch>
                  <a:fillRect l="-548" t="-877" b="-10526"/>
                </a:stretch>
              </a:blipFill>
              <a:ln w="508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7543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CBED0-0B70-4237-84DE-06282E3E6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DP</a:t>
            </a:r>
            <a:r>
              <a:rPr lang="zh-CN" altLang="en-US" dirty="0"/>
              <a:t>的维度诅咒（维度灾难）问题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329EB5-5A3B-434A-9738-860C68A75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维度灾难：问题规模会随着状态或动作的变量增长而指数级增长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网格世界：</a:t>
            </a:r>
            <a:r>
              <a:rPr lang="zh-CN" altLang="en-US" dirty="0"/>
              <a:t>一个边长为</a:t>
            </a:r>
            <a:r>
              <a:rPr lang="en-US" altLang="zh-CN" dirty="0"/>
              <a:t>100</a:t>
            </a:r>
            <a:r>
              <a:rPr lang="zh-CN" altLang="en-US" dirty="0"/>
              <a:t>格的网格，和边长为</a:t>
            </a:r>
            <a:r>
              <a:rPr lang="en-US" altLang="zh-CN" dirty="0"/>
              <a:t>1000</a:t>
            </a:r>
            <a:r>
              <a:rPr lang="zh-CN" altLang="en-US" dirty="0"/>
              <a:t>格的网格</a:t>
            </a:r>
            <a:r>
              <a:rPr lang="en-US" altLang="zh-CN" dirty="0"/>
              <a:t>,</a:t>
            </a:r>
            <a:r>
              <a:rPr lang="zh-CN" altLang="en-US" dirty="0"/>
              <a:t>状态规模对比是</a:t>
            </a:r>
            <a:r>
              <a:rPr lang="en-US" altLang="zh-CN" dirty="0"/>
              <a:t>10000</a:t>
            </a:r>
            <a:r>
              <a:rPr lang="en-US" altLang="zh-CN" baseline="30000" dirty="0"/>
              <a:t> </a:t>
            </a:r>
            <a:r>
              <a:rPr lang="zh-CN" altLang="en-US" dirty="0"/>
              <a:t>：</a:t>
            </a:r>
            <a:r>
              <a:rPr lang="en-US" altLang="zh-CN" dirty="0"/>
              <a:t>1000000</a:t>
            </a:r>
            <a:endParaRPr lang="en-US" altLang="zh-CN" baseline="30000" dirty="0"/>
          </a:p>
          <a:p>
            <a:endParaRPr lang="en-US" altLang="zh-CN" b="1" baseline="30000" dirty="0"/>
          </a:p>
          <a:p>
            <a:r>
              <a:rPr lang="zh-CN" altLang="en-US" b="1" dirty="0"/>
              <a:t>异步的动态规划方法：可解决有上百万状态的问题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3617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2CF4A4-1965-4573-A007-1B4729FA4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同步动态规划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6FFBDD-B5A2-4297-B19B-ADA37CE70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到目前为止，我们讲的方法都是同步动态规划方法</a:t>
            </a:r>
            <a:endParaRPr lang="en-US" altLang="zh-CN" dirty="0"/>
          </a:p>
          <a:p>
            <a:pPr marL="685800" lvl="2">
              <a:spcBef>
                <a:spcPts val="1000"/>
              </a:spcBef>
            </a:pPr>
            <a:r>
              <a:rPr lang="zh-CN" altLang="en-US" sz="2400" dirty="0"/>
              <a:t>策略迭代方法：每次迭代的复杂度</a:t>
            </a:r>
            <a:r>
              <a:rPr lang="en-US" altLang="zh-CN" sz="2400" dirty="0">
                <a:latin typeface="Arial Nova" panose="020B0504020202020204" pitchFamily="34" charset="0"/>
              </a:rPr>
              <a:t>O</a:t>
            </a:r>
            <a:r>
              <a:rPr lang="en-US" altLang="zh-CN" sz="2400" dirty="0"/>
              <a:t>(k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n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) </a:t>
            </a:r>
            <a:endParaRPr lang="zh-CN" altLang="en-US" sz="2400" dirty="0"/>
          </a:p>
          <a:p>
            <a:pPr marL="685800" lvl="2">
              <a:spcBef>
                <a:spcPts val="1000"/>
              </a:spcBef>
            </a:pPr>
            <a:r>
              <a:rPr lang="zh-CN" altLang="en-US" sz="2400" dirty="0"/>
              <a:t>值迭代方法：每次迭代的复杂度</a:t>
            </a:r>
            <a:r>
              <a:rPr lang="en-US" altLang="zh-CN" sz="2400" dirty="0">
                <a:latin typeface="Arial Nova" panose="020B0504020202020204" pitchFamily="34" charset="0"/>
              </a:rPr>
              <a:t>O</a:t>
            </a:r>
            <a:r>
              <a:rPr lang="en-US" altLang="zh-CN" sz="2400" dirty="0"/>
              <a:t>(kn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), k:</a:t>
            </a:r>
            <a:r>
              <a:rPr lang="zh-CN" altLang="en-US" sz="2400" dirty="0"/>
              <a:t>动作数，</a:t>
            </a:r>
            <a:r>
              <a:rPr lang="en-US" altLang="zh-CN" sz="2400" dirty="0"/>
              <a:t>n:</a:t>
            </a:r>
            <a:r>
              <a:rPr lang="zh-CN" altLang="en-US" sz="2400" dirty="0"/>
              <a:t>状态数</a:t>
            </a:r>
            <a:endParaRPr lang="en-US" altLang="zh-CN" sz="2400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DAF36C67-8F85-4167-AA88-AD2F546084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946779"/>
              </p:ext>
            </p:extLst>
          </p:nvPr>
        </p:nvGraphicFramePr>
        <p:xfrm>
          <a:off x="1382005" y="3458876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6509243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8120334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54823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分块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公式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思路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493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预测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贝尔曼公式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迭代计算评估策略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114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控制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贝尔曼公式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贪婪改进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策略迭代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866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控制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贝尔曼最优方程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值迭代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631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4261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DAF208-B56F-4A99-812C-B618F2B93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异步动态规划方法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1034BB-B4F8-4771-871F-8CD23042D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同步动态规划一次更新全部的状态值（按状态循环一次）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异步动态规划常用方法</a:t>
            </a:r>
            <a:endParaRPr lang="en-US" altLang="zh-CN" dirty="0"/>
          </a:p>
          <a:p>
            <a:pPr lvl="1"/>
            <a:r>
              <a:rPr lang="zh-CN" altLang="en-US" dirty="0"/>
              <a:t>原地更新（</a:t>
            </a:r>
            <a:r>
              <a:rPr lang="en-US" altLang="zh-CN" dirty="0">
                <a:latin typeface="Arial Nova" panose="020B0504020202020204" pitchFamily="34" charset="0"/>
              </a:rPr>
              <a:t>In-place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带优先级的扫描更新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（</a:t>
            </a:r>
            <a:r>
              <a:rPr lang="en-US" altLang="zh-CN" dirty="0">
                <a:latin typeface="Arial Nova" panose="020B0504020202020204" pitchFamily="34" charset="0"/>
              </a:rPr>
              <a:t>Prioritized sweeping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实时更新（</a:t>
            </a:r>
            <a:r>
              <a:rPr lang="en-US" altLang="zh-CN" dirty="0">
                <a:latin typeface="Arial Nova" panose="020B0504020202020204" pitchFamily="34" charset="0"/>
              </a:rPr>
              <a:t>Real-time</a:t>
            </a:r>
            <a:r>
              <a:rPr lang="zh-CN" altLang="en-US" dirty="0"/>
              <a:t>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3E14CF-8DC4-42D4-9128-DBCD636DE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287" y="2701673"/>
            <a:ext cx="5127000" cy="243544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F17967C-16E5-48C9-B6E1-6C55E647F888}"/>
              </a:ext>
            </a:extLst>
          </p:cNvPr>
          <p:cNvSpPr/>
          <p:nvPr/>
        </p:nvSpPr>
        <p:spPr>
          <a:xfrm>
            <a:off x="9369895" y="2798283"/>
            <a:ext cx="2495271" cy="2316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74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D5A00-D605-4BB6-99D8-3A9ED55DC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167253E-2FEB-4243-BBBD-E913AD806F18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动态规划的效率大幅度优于蛮力搜索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异步动态规划方法可以解决较大</a:t>
            </a:r>
            <a:r>
              <a:rPr lang="zh-CN" altLang="en-US"/>
              <a:t>状态空间的问题</a:t>
            </a:r>
            <a:endParaRPr lang="en-US" altLang="zh-CN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06458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6516</TotalTime>
  <Words>477</Words>
  <Application>Microsoft Office PowerPoint</Application>
  <PresentationFormat>宽屏</PresentationFormat>
  <Paragraphs>77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 楷体</vt:lpstr>
      <vt:lpstr>等线</vt:lpstr>
      <vt:lpstr>等线 Light</vt:lpstr>
      <vt:lpstr>楷体</vt:lpstr>
      <vt:lpstr>Arial</vt:lpstr>
      <vt:lpstr>Arial Nova</vt:lpstr>
      <vt:lpstr>Cambria Math</vt:lpstr>
      <vt:lpstr>Office 主题​​</vt:lpstr>
      <vt:lpstr>强化学习基础 4.动态规划(DP) 4.6 动态规划的效率</vt:lpstr>
      <vt:lpstr>学习内容</vt:lpstr>
      <vt:lpstr>动态规划的优势</vt:lpstr>
      <vt:lpstr>  </vt:lpstr>
      <vt:lpstr>DP的维度诅咒（维度灾难）问题</vt:lpstr>
      <vt:lpstr>同步动态规划</vt:lpstr>
      <vt:lpstr>异步动态规划方法</vt:lpstr>
      <vt:lpstr>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强化学习基础 第一节</dc:title>
  <dc:creator>wu</dc:creator>
  <cp:lastModifiedBy>wu</cp:lastModifiedBy>
  <cp:revision>844</cp:revision>
  <dcterms:created xsi:type="dcterms:W3CDTF">2020-03-15T08:43:03Z</dcterms:created>
  <dcterms:modified xsi:type="dcterms:W3CDTF">2020-07-06T09:59:20Z</dcterms:modified>
</cp:coreProperties>
</file>