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6" r:id="rId3"/>
    <p:sldId id="298" r:id="rId4"/>
    <p:sldId id="301" r:id="rId5"/>
    <p:sldId id="299" r:id="rId6"/>
    <p:sldId id="300"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BF8"/>
    <a:srgbClr val="CCFF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152" autoAdjust="0"/>
  </p:normalViewPr>
  <p:slideViewPr>
    <p:cSldViewPr snapToGrid="0">
      <p:cViewPr varScale="1">
        <p:scale>
          <a:sx n="73" d="100"/>
          <a:sy n="73" d="100"/>
        </p:scale>
        <p:origin x="3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前面的章节我们的策略评估、改进、迭代中都离不开已知的概率、状态跳转和奖励等。但在很多情况下，我们并不知道</a:t>
            </a:r>
            <a:r>
              <a:rPr lang="en-US" altLang="zh-CN" sz="1200" b="0" i="0" u="none" strike="noStrike" kern="1200" baseline="0" dirty="0">
                <a:solidFill>
                  <a:schemeClr val="tx1"/>
                </a:solidFill>
                <a:latin typeface="+mn-lt"/>
                <a:ea typeface="+mn-ea"/>
                <a:cs typeface="+mn-cs"/>
              </a:rPr>
              <a:t>MDP</a:t>
            </a:r>
            <a:r>
              <a:rPr lang="zh-CN" altLang="en-US" sz="1200" b="0" i="0" u="none" strike="noStrike" kern="1200" baseline="0" dirty="0">
                <a:solidFill>
                  <a:schemeClr val="tx1"/>
                </a:solidFill>
                <a:latin typeface="+mn-lt"/>
                <a:ea typeface="+mn-ea"/>
                <a:cs typeface="+mn-cs"/>
              </a:rPr>
              <a:t>的状态跳转和奖励，这个时候，我们需要进行无模型预测：它直接从</a:t>
            </a:r>
            <a:r>
              <a:rPr lang="zh-CN" altLang="en-US" sz="1200" b="0" i="0" kern="1200" dirty="0">
                <a:solidFill>
                  <a:schemeClr val="tx1"/>
                </a:solidFill>
                <a:effectLst/>
                <a:latin typeface="+mn-lt"/>
                <a:ea typeface="+mn-ea"/>
                <a:cs typeface="+mn-cs"/>
              </a:rPr>
              <a:t> 经验、观察到的状态序列，采取的动作和获得的反馈来估计值函数。 这样，</a:t>
            </a:r>
            <a:r>
              <a:rPr lang="zh-CN" altLang="en-US" dirty="0"/>
              <a:t>智能体无需事先了解环境动态，也可以估计值函数。 通过本节的学习，大家将能掌握如何使用蒙特卡洛方法从采样的交互中估计值函数。</a:t>
            </a:r>
          </a:p>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236772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1944171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165036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35169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本节就到这里：我们了解了无模型预测的概念和简单的用首次观测值做采用平均的蒙特卡罗预测算法。</a:t>
            </a: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2020/7/7</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2020/7/7</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2020/7/7</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524000" y="1864553"/>
            <a:ext cx="914400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无模型预测</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5.1 </a:t>
            </a:r>
            <a:r>
              <a:rPr lang="zh-CN" altLang="en-US" sz="5400" dirty="0">
                <a:solidFill>
                  <a:srgbClr val="00B0F0"/>
                </a:solidFill>
                <a:latin typeface="楷体" panose="02010609060101010101" pitchFamily="49" charset="-122"/>
                <a:ea typeface="楷体" panose="02010609060101010101" pitchFamily="49" charset="-122"/>
              </a:rPr>
              <a:t>蒙特卡罗预测</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lstStyle/>
          <a:p>
            <a:r>
              <a:rPr lang="zh-CN" altLang="en-US" dirty="0"/>
              <a:t>无模型预测</a:t>
            </a:r>
            <a:endParaRPr lang="en-US" altLang="zh-CN" dirty="0"/>
          </a:p>
          <a:p>
            <a:endParaRPr lang="en-US" altLang="zh-CN" dirty="0"/>
          </a:p>
          <a:p>
            <a:r>
              <a:rPr lang="zh-CN" altLang="en-US" dirty="0"/>
              <a:t>蒙特卡罗预测</a:t>
            </a:r>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93816-6C43-43C9-A814-8C3C118CC6B1}"/>
              </a:ext>
            </a:extLst>
          </p:cNvPr>
          <p:cNvSpPr>
            <a:spLocks noGrp="1"/>
          </p:cNvSpPr>
          <p:nvPr>
            <p:ph type="title"/>
          </p:nvPr>
        </p:nvSpPr>
        <p:spPr/>
        <p:txBody>
          <a:bodyPr/>
          <a:lstStyle/>
          <a:p>
            <a:r>
              <a:rPr lang="zh-CN" altLang="en-US" dirty="0"/>
              <a:t>首次观测值采样</a:t>
            </a:r>
          </a:p>
        </p:txBody>
      </p:sp>
      <p:pic>
        <p:nvPicPr>
          <p:cNvPr id="4" name="图片 3">
            <a:extLst>
              <a:ext uri="{FF2B5EF4-FFF2-40B4-BE49-F238E27FC236}">
                <a16:creationId xmlns:a16="http://schemas.microsoft.com/office/drawing/2014/main" id="{E35FA35E-420D-4A4D-863D-83F53F306123}"/>
              </a:ext>
            </a:extLst>
          </p:cNvPr>
          <p:cNvPicPr>
            <a:picLocks noChangeAspect="1"/>
          </p:cNvPicPr>
          <p:nvPr/>
        </p:nvPicPr>
        <p:blipFill>
          <a:blip r:embed="rId3"/>
          <a:stretch>
            <a:fillRect/>
          </a:stretch>
        </p:blipFill>
        <p:spPr>
          <a:xfrm>
            <a:off x="838200" y="2211928"/>
            <a:ext cx="10412002" cy="4464294"/>
          </a:xfrm>
          <a:prstGeom prst="rect">
            <a:avLst/>
          </a:prstGeom>
        </p:spPr>
      </p:pic>
      <p:sp>
        <p:nvSpPr>
          <p:cNvPr id="5" name="矩形 4">
            <a:extLst>
              <a:ext uri="{FF2B5EF4-FFF2-40B4-BE49-F238E27FC236}">
                <a16:creationId xmlns:a16="http://schemas.microsoft.com/office/drawing/2014/main" id="{751BC49D-5496-42DE-AF76-640DC2E2FE37}"/>
              </a:ext>
            </a:extLst>
          </p:cNvPr>
          <p:cNvSpPr/>
          <p:nvPr/>
        </p:nvSpPr>
        <p:spPr>
          <a:xfrm>
            <a:off x="838200" y="1760237"/>
            <a:ext cx="10412002" cy="451691"/>
          </a:xfrm>
          <a:prstGeom prst="rect">
            <a:avLst/>
          </a:prstGeom>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latin typeface="Times New Roman" panose="02020603050405020304" pitchFamily="18" charset="0"/>
                <a:cs typeface="Times New Roman" panose="02020603050405020304" pitchFamily="18" charset="0"/>
              </a:rPr>
              <a:t>First visit MC prediction </a:t>
            </a:r>
            <a:r>
              <a:rPr lang="zh-CN" altLang="en-US" sz="3200" dirty="0">
                <a:latin typeface="Times New Roman" panose="02020603050405020304" pitchFamily="18" charset="0"/>
                <a:cs typeface="Times New Roman" panose="02020603050405020304" pitchFamily="18" charset="0"/>
              </a:rPr>
              <a:t>蒙特卡罗预测</a:t>
            </a:r>
          </a:p>
        </p:txBody>
      </p:sp>
    </p:spTree>
    <p:extLst>
      <p:ext uri="{BB962C8B-B14F-4D97-AF65-F5344CB8AC3E}">
        <p14:creationId xmlns:p14="http://schemas.microsoft.com/office/powerpoint/2010/main" val="35301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16EDF-CF33-400F-8CD4-6766136809CD}"/>
              </a:ext>
            </a:extLst>
          </p:cNvPr>
          <p:cNvSpPr>
            <a:spLocks noGrp="1"/>
          </p:cNvSpPr>
          <p:nvPr>
            <p:ph type="title"/>
          </p:nvPr>
        </p:nvSpPr>
        <p:spPr/>
        <p:txBody>
          <a:bodyPr/>
          <a:lstStyle/>
          <a:p>
            <a:r>
              <a:rPr lang="zh-CN" altLang="en-US" dirty="0"/>
              <a:t>算法逻辑</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9D741B8-690B-439C-BA41-8667DABEE1EC}"/>
                  </a:ext>
                </a:extLst>
              </p:cNvPr>
              <p:cNvSpPr>
                <a:spLocks noGrp="1"/>
              </p:cNvSpPr>
              <p:nvPr>
                <p:ph idx="1"/>
              </p:nvPr>
            </p:nvSpPr>
            <p:spPr/>
            <p:txBody>
              <a:bodyPr>
                <a:normAutofit fontScale="85000" lnSpcReduction="20000"/>
              </a:bodyPr>
              <a:lstStyle/>
              <a:p>
                <a:r>
                  <a:rPr lang="zh-CN" altLang="en-US" dirty="0"/>
                  <a:t>“首次访问型</a:t>
                </a:r>
                <a:r>
                  <a:rPr lang="en-US" altLang="zh-CN" dirty="0"/>
                  <a:t>MC</a:t>
                </a:r>
                <a:r>
                  <a:rPr lang="zh-CN" altLang="en-US" dirty="0"/>
                  <a:t>”：在一个动作序列集中，状态</a:t>
                </a:r>
                <a:r>
                  <a:rPr lang="en-US" altLang="zh-CN" dirty="0"/>
                  <a:t>s</a:t>
                </a:r>
                <a:r>
                  <a:rPr lang="zh-CN" altLang="en-US" dirty="0"/>
                  <a:t>首次被观测到，记录收益</a:t>
                </a:r>
                <a:endParaRPr lang="en-US" altLang="zh-CN" dirty="0"/>
              </a:p>
              <a:p>
                <a:endParaRPr lang="en-US" altLang="zh-CN" dirty="0"/>
              </a:p>
              <a:p>
                <a:r>
                  <a:rPr lang="zh-CN" altLang="zh-CN" dirty="0"/>
                  <a:t>“每次访问型</a:t>
                </a:r>
                <a:r>
                  <a:rPr lang="en-US" altLang="zh-CN" dirty="0"/>
                  <a:t>MC</a:t>
                </a:r>
                <a:r>
                  <a:rPr lang="zh-CN" altLang="en-US" dirty="0"/>
                  <a:t>”无需检查</a:t>
                </a:r>
                <a:r>
                  <a:rPr lang="en-US" altLang="zh-CN" dirty="0"/>
                  <a:t>s</a:t>
                </a:r>
                <a:r>
                  <a:rPr lang="zh-CN" altLang="en-US" dirty="0"/>
                  <a:t>是否在序列集的早期出现过，其他都一样</a:t>
                </a:r>
                <a:endParaRPr lang="en-US" altLang="zh-CN" dirty="0"/>
              </a:p>
              <a:p>
                <a:endParaRPr lang="en-US" altLang="zh-CN" dirty="0"/>
              </a:p>
              <a:p>
                <a:r>
                  <a:rPr lang="zh-CN" altLang="en-US" dirty="0"/>
                  <a:t>把收益累加到</a:t>
                </a:r>
                <a:r>
                  <a:rPr lang="en-US" altLang="zh-CN" dirty="0"/>
                  <a:t>s</a:t>
                </a:r>
                <a:r>
                  <a:rPr lang="zh-CN" altLang="en-US" dirty="0"/>
                  <a:t>的</a:t>
                </a:r>
                <a:r>
                  <a:rPr lang="zh-CN" altLang="en-US"/>
                  <a:t>收益和，</a:t>
                </a:r>
                <a:r>
                  <a:rPr lang="zh-CN" altLang="en-US" dirty="0"/>
                  <a:t>计数器</a:t>
                </a:r>
                <a:r>
                  <a:rPr lang="en-US" altLang="zh-CN" dirty="0"/>
                  <a:t>N(s)=N(s)+1</a:t>
                </a:r>
              </a:p>
              <a:p>
                <a:endParaRPr lang="en-US" altLang="zh-CN" dirty="0"/>
              </a:p>
              <a:p>
                <a:pPr>
                  <a:lnSpc>
                    <a:spcPct val="170000"/>
                  </a:lnSpc>
                </a:pPr>
                <a:r>
                  <a:rPr lang="zh-CN" altLang="en-US" dirty="0"/>
                  <a:t>根据大数定律，当</a:t>
                </a:r>
                <a:r>
                  <a:rPr lang="en-US" altLang="zh-CN" dirty="0"/>
                  <a:t>s</a:t>
                </a:r>
                <a:r>
                  <a:rPr lang="zh-CN" altLang="en-US" dirty="0"/>
                  <a:t>的访问次数（或首次访问次数）趋向无穷时，首次访问型</a:t>
                </a:r>
                <a:r>
                  <a:rPr lang="en-US" altLang="zh-CN" dirty="0"/>
                  <a:t>MC</a:t>
                </a:r>
                <a:r>
                  <a:rPr lang="zh-CN" altLang="en-US" dirty="0"/>
                  <a:t>和每次访问型</a:t>
                </a:r>
                <a:r>
                  <a:rPr lang="en-US" altLang="zh-CN" dirty="0"/>
                  <a:t>MC</a:t>
                </a:r>
                <a:r>
                  <a:rPr lang="zh-CN" altLang="en-US" dirty="0"/>
                  <a:t>均会收敛到</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l-GR" altLang="zh-CN" i="1" dirty="0">
                            <a:latin typeface="Cambria Math" panose="02040503050406030204" pitchFamily="18" charset="0"/>
                          </a:rPr>
                          <m:t>𝜋</m:t>
                        </m:r>
                      </m:sub>
                    </m:sSub>
                    <m:r>
                      <a:rPr lang="en-US" altLang="zh-CN" i="1" dirty="0">
                        <a:latin typeface="Cambria Math" panose="02040503050406030204" pitchFamily="18" charset="0"/>
                      </a:rPr>
                      <m:t>(</m:t>
                    </m:r>
                    <m:r>
                      <a:rPr lang="en-US" altLang="zh-CN" i="1" dirty="0">
                        <a:latin typeface="Cambria Math" panose="02040503050406030204" pitchFamily="18" charset="0"/>
                      </a:rPr>
                      <m:t>𝑠</m:t>
                    </m:r>
                    <m:r>
                      <a:rPr lang="en-US" altLang="zh-CN" i="1" dirty="0">
                        <a:latin typeface="Cambria Math" panose="02040503050406030204" pitchFamily="18" charset="0"/>
                      </a:rPr>
                      <m:t>)</m:t>
                    </m:r>
                  </m:oMath>
                </a14:m>
                <a:endParaRPr lang="en-US" altLang="zh-CN" dirty="0"/>
              </a:p>
              <a:p>
                <a:endParaRPr lang="en-US" altLang="zh-CN" dirty="0"/>
              </a:p>
              <a:p>
                <a:pPr lvl="1"/>
                <a:r>
                  <a:rPr lang="zh-CN" altLang="en-US" dirty="0"/>
                  <a:t>当</a:t>
                </a:r>
                <a:r>
                  <a:rPr lang="en-US" altLang="zh-CN" dirty="0"/>
                  <a:t>N(s)</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m:t>
                    </m:r>
                  </m:oMath>
                </a14:m>
                <a:r>
                  <a:rPr lang="en-US" altLang="zh-CN" i="1" dirty="0"/>
                  <a:t>v</a:t>
                </a:r>
                <a:r>
                  <a:rPr lang="en-US" altLang="zh-CN" dirty="0"/>
                  <a:t>(</a:t>
                </a:r>
                <a:r>
                  <a:rPr lang="en-US" altLang="zh-CN" i="1" dirty="0"/>
                  <a:t>s</a:t>
                </a:r>
                <a:r>
                  <a:rPr lang="en-US" altLang="zh-CN" dirty="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l-GR" altLang="zh-CN" i="1" dirty="0">
                            <a:latin typeface="Cambria Math" panose="02040503050406030204" pitchFamily="18" charset="0"/>
                          </a:rPr>
                          <m:t>𝜋</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39D741B8-690B-439C-BA41-8667DABEE1EC}"/>
                  </a:ext>
                </a:extLst>
              </p:cNvPr>
              <p:cNvSpPr>
                <a:spLocks noGrp="1" noRot="1" noChangeAspect="1" noMove="1" noResize="1" noEditPoints="1" noAdjustHandles="1" noChangeArrowheads="1" noChangeShapeType="1" noTextEdit="1"/>
              </p:cNvSpPr>
              <p:nvPr>
                <p:ph idx="1"/>
              </p:nvPr>
            </p:nvSpPr>
            <p:spPr>
              <a:blipFill>
                <a:blip r:embed="rId4"/>
                <a:stretch>
                  <a:fillRect l="-812" t="-3641"/>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C3F46822-D784-4A3F-B090-E31F3BA37AC2}"/>
              </a:ext>
            </a:extLst>
          </p:cNvPr>
          <p:cNvSpPr>
            <a:spLocks noChangeArrowheads="1"/>
          </p:cNvSpPr>
          <p:nvPr/>
        </p:nvSpPr>
        <p:spPr bwMode="auto">
          <a:xfrm>
            <a:off x="0" y="105489"/>
            <a:ext cx="770595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但“首次访问型</a:t>
            </a:r>
            <a:r>
              <a:rPr kumimoji="0" lang="en-US"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MC</a:t>
            </a:r>
            <a:r>
              <a:rPr kumimoji="0" lang="zh-CN" altLang="en-US"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算法”需要检查。</a:t>
            </a:r>
            <a:r>
              <a:rPr kumimoji="0" lang="zh-CN" altLang="en-US"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当</a:t>
            </a:r>
            <a:r>
              <a:rPr kumimoji="0" lang="en-US"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a:t>
            </a:r>
            <a:r>
              <a:rPr kumimoji="0" lang="zh-CN" altLang="en-US"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的访问次数（或首次访问次数）趋向无穷时，首次访问型</a:t>
            </a:r>
            <a:r>
              <a:rPr kumimoji="0" lang="en-US"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MC</a:t>
            </a:r>
            <a:r>
              <a:rPr kumimoji="0" lang="zh-CN" altLang="en-US"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和每次访问型</a:t>
            </a:r>
            <a:r>
              <a:rPr kumimoji="0" lang="en-US"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MC</a:t>
            </a:r>
            <a:r>
              <a:rPr kumimoji="0" lang="zh-CN" altLang="en-US"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均会收敛到</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对象 4">
            <a:extLst>
              <a:ext uri="{FF2B5EF4-FFF2-40B4-BE49-F238E27FC236}">
                <a16:creationId xmlns:a16="http://schemas.microsoft.com/office/drawing/2014/main" id="{76196E36-3928-47C0-8006-D2F9D1676836}"/>
              </a:ext>
            </a:extLst>
          </p:cNvPr>
          <p:cNvGraphicFramePr>
            <a:graphicFrameLocks noChangeAspect="1"/>
          </p:cNvGraphicFramePr>
          <p:nvPr/>
        </p:nvGraphicFramePr>
        <p:xfrm>
          <a:off x="0" y="457200"/>
          <a:ext cx="355600" cy="228600"/>
        </p:xfrm>
        <a:graphic>
          <a:graphicData uri="http://schemas.openxmlformats.org/presentationml/2006/ole">
            <mc:AlternateContent xmlns:mc="http://schemas.openxmlformats.org/markup-compatibility/2006">
              <mc:Choice xmlns:v="urn:schemas-microsoft-com:vml" Requires="v">
                <p:oleObj spid="_x0000_s1029" r:id="rId5" imgW="355320" imgH="228600" progId="Equation.KSEE3">
                  <p:embed/>
                </p:oleObj>
              </mc:Choice>
              <mc:Fallback>
                <p:oleObj r:id="rId5" imgW="355320" imgH="228600" progId="Equation.KSEE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355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a:extLst>
              <a:ext uri="{FF2B5EF4-FFF2-40B4-BE49-F238E27FC236}">
                <a16:creationId xmlns:a16="http://schemas.microsoft.com/office/drawing/2014/main" id="{0EA3F6DC-37EA-47D8-8E06-8171F191FCC7}"/>
              </a:ext>
            </a:extLst>
          </p:cNvPr>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25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B6639-FD05-4903-BDA2-D8875B46A9FE}"/>
              </a:ext>
            </a:extLst>
          </p:cNvPr>
          <p:cNvSpPr>
            <a:spLocks noGrp="1"/>
          </p:cNvSpPr>
          <p:nvPr>
            <p:ph type="title"/>
          </p:nvPr>
        </p:nvSpPr>
        <p:spPr/>
        <p:txBody>
          <a:bodyPr/>
          <a:lstStyle/>
          <a:p>
            <a:r>
              <a:rPr lang="zh-CN" altLang="en-US" dirty="0"/>
              <a:t>扑克游戏：二十一点</a:t>
            </a:r>
          </a:p>
        </p:txBody>
      </p:sp>
      <p:sp>
        <p:nvSpPr>
          <p:cNvPr id="3" name="内容占位符 2">
            <a:extLst>
              <a:ext uri="{FF2B5EF4-FFF2-40B4-BE49-F238E27FC236}">
                <a16:creationId xmlns:a16="http://schemas.microsoft.com/office/drawing/2014/main" id="{2E04718D-CF0C-4AEE-9CE7-5E76BDA061BF}"/>
              </a:ext>
            </a:extLst>
          </p:cNvPr>
          <p:cNvSpPr>
            <a:spLocks noGrp="1"/>
          </p:cNvSpPr>
          <p:nvPr>
            <p:ph idx="1"/>
          </p:nvPr>
        </p:nvSpPr>
        <p:spPr/>
        <p:txBody>
          <a:bodyPr/>
          <a:lstStyle/>
          <a:p>
            <a:r>
              <a:rPr lang="zh-CN" altLang="en-US" dirty="0"/>
              <a:t>扑克牌</a:t>
            </a:r>
            <a:r>
              <a:rPr lang="en-US" altLang="zh-CN" dirty="0"/>
              <a:t>52</a:t>
            </a:r>
            <a:r>
              <a:rPr lang="zh-CN" altLang="en-US" dirty="0"/>
              <a:t>张，状态</a:t>
            </a:r>
            <a:r>
              <a:rPr lang="en-US" altLang="zh-CN" dirty="0"/>
              <a:t>200</a:t>
            </a:r>
            <a:r>
              <a:rPr lang="zh-CN" altLang="en-US" dirty="0"/>
              <a:t>个</a:t>
            </a:r>
            <a:endParaRPr lang="en-US" altLang="zh-CN" dirty="0"/>
          </a:p>
          <a:p>
            <a:pPr lvl="1"/>
            <a:r>
              <a:rPr lang="zh-CN" altLang="en-US" dirty="0"/>
              <a:t>庄家牌手展示的牌面</a:t>
            </a:r>
            <a:endParaRPr lang="en-US" altLang="zh-CN" dirty="0"/>
          </a:p>
          <a:p>
            <a:pPr lvl="1"/>
            <a:r>
              <a:rPr lang="zh-CN" altLang="en-US" dirty="0"/>
              <a:t>有没有</a:t>
            </a:r>
            <a:r>
              <a:rPr lang="en-US" altLang="zh-CN" dirty="0"/>
              <a:t>A</a:t>
            </a:r>
          </a:p>
          <a:p>
            <a:pPr lvl="1"/>
            <a:r>
              <a:rPr lang="zh-CN" altLang="en-US" dirty="0"/>
              <a:t>所有牌手的点数之和</a:t>
            </a:r>
            <a:endParaRPr lang="en-US" altLang="zh-CN" dirty="0"/>
          </a:p>
          <a:p>
            <a:r>
              <a:rPr lang="zh-CN" altLang="en-US" dirty="0">
                <a:latin typeface="Arial" panose="020B0604020202020204" pitchFamily="34" charset="0"/>
                <a:cs typeface="Arial" panose="020B0604020202020204" pitchFamily="34" charset="0"/>
              </a:rPr>
              <a:t>动作：要牌</a:t>
            </a:r>
            <a:r>
              <a:rPr lang="en-US" altLang="zh-CN" dirty="0">
                <a:latin typeface="Arial" panose="020B0604020202020204" pitchFamily="34" charset="0"/>
                <a:cs typeface="Arial" panose="020B0604020202020204" pitchFamily="34" charset="0"/>
              </a:rPr>
              <a:t>Hit, </a:t>
            </a:r>
            <a:r>
              <a:rPr lang="zh-CN" altLang="en-US" dirty="0">
                <a:latin typeface="Arial" panose="020B0604020202020204" pitchFamily="34" charset="0"/>
                <a:cs typeface="Arial" panose="020B0604020202020204" pitchFamily="34" charset="0"/>
              </a:rPr>
              <a:t>停牌</a:t>
            </a:r>
            <a:r>
              <a:rPr lang="en-US" altLang="zh-CN" dirty="0">
                <a:latin typeface="Arial" panose="020B0604020202020204" pitchFamily="34" charset="0"/>
                <a:cs typeface="Arial" panose="020B0604020202020204" pitchFamily="34" charset="0"/>
              </a:rPr>
              <a:t>Stick</a:t>
            </a:r>
          </a:p>
          <a:p>
            <a:r>
              <a:rPr lang="zh-CN" altLang="en-US" dirty="0">
                <a:latin typeface="Arial" panose="020B0604020202020204" pitchFamily="34" charset="0"/>
                <a:cs typeface="Arial" panose="020B0604020202020204" pitchFamily="34" charset="0"/>
              </a:rPr>
              <a:t>奖励</a:t>
            </a: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：赢 </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点数小于</a:t>
            </a:r>
            <a:r>
              <a:rPr lang="en-US" altLang="zh-CN" dirty="0">
                <a:latin typeface="Arial" panose="020B0604020202020204" pitchFamily="34" charset="0"/>
                <a:cs typeface="Arial" panose="020B0604020202020204" pitchFamily="34" charset="0"/>
              </a:rPr>
              <a:t>21</a:t>
            </a:r>
            <a:r>
              <a:rPr lang="zh-CN" altLang="en-US" dirty="0">
                <a:latin typeface="Arial" panose="020B0604020202020204" pitchFamily="34" charset="0"/>
                <a:cs typeface="Arial" panose="020B0604020202020204" pitchFamily="34" charset="0"/>
              </a:rPr>
              <a:t>且大于对手的点数</a:t>
            </a:r>
            <a:r>
              <a:rPr lang="en-US" altLang="zh-CN" dirty="0">
                <a:latin typeface="Arial" panose="020B0604020202020204" pitchFamily="34" charset="0"/>
                <a:cs typeface="Arial" panose="020B0604020202020204" pitchFamily="34" charset="0"/>
              </a:rPr>
              <a:t> </a:t>
            </a:r>
          </a:p>
          <a:p>
            <a:pPr lvl="1"/>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输 </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爆点或小于对手的点数</a:t>
            </a: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：和</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B2557942-EC1C-43C3-9749-29A17356D8C2}"/>
              </a:ext>
            </a:extLst>
          </p:cNvPr>
          <p:cNvPicPr>
            <a:picLocks noChangeAspect="1"/>
          </p:cNvPicPr>
          <p:nvPr/>
        </p:nvPicPr>
        <p:blipFill>
          <a:blip r:embed="rId3"/>
          <a:stretch>
            <a:fillRect/>
          </a:stretch>
        </p:blipFill>
        <p:spPr>
          <a:xfrm>
            <a:off x="8597715" y="5219638"/>
            <a:ext cx="3594285" cy="1640768"/>
          </a:xfrm>
          <a:prstGeom prst="rect">
            <a:avLst/>
          </a:prstGeom>
        </p:spPr>
      </p:pic>
      <p:pic>
        <p:nvPicPr>
          <p:cNvPr id="6" name="图片 5">
            <a:extLst>
              <a:ext uri="{FF2B5EF4-FFF2-40B4-BE49-F238E27FC236}">
                <a16:creationId xmlns:a16="http://schemas.microsoft.com/office/drawing/2014/main" id="{6DC2667E-4529-4270-95D8-B38E06FFD846}"/>
              </a:ext>
            </a:extLst>
          </p:cNvPr>
          <p:cNvPicPr>
            <a:picLocks noChangeAspect="1"/>
          </p:cNvPicPr>
          <p:nvPr/>
        </p:nvPicPr>
        <p:blipFill>
          <a:blip r:embed="rId4"/>
          <a:stretch>
            <a:fillRect/>
          </a:stretch>
        </p:blipFill>
        <p:spPr>
          <a:xfrm>
            <a:off x="9927708" y="0"/>
            <a:ext cx="2264292" cy="1638362"/>
          </a:xfrm>
          <a:prstGeom prst="rect">
            <a:avLst/>
          </a:prstGeom>
        </p:spPr>
      </p:pic>
    </p:spTree>
    <p:extLst>
      <p:ext uri="{BB962C8B-B14F-4D97-AF65-F5344CB8AC3E}">
        <p14:creationId xmlns:p14="http://schemas.microsoft.com/office/powerpoint/2010/main" val="174121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A9275-F493-4D48-8D18-305061B35DD0}"/>
              </a:ext>
            </a:extLst>
          </p:cNvPr>
          <p:cNvSpPr>
            <a:spLocks noGrp="1"/>
          </p:cNvSpPr>
          <p:nvPr>
            <p:ph type="title"/>
          </p:nvPr>
        </p:nvSpPr>
        <p:spPr/>
        <p:txBody>
          <a:bodyPr/>
          <a:lstStyle/>
          <a:p>
            <a:r>
              <a:rPr lang="zh-CN" altLang="en-US" dirty="0"/>
              <a:t>蒙特卡罗预测的值函数</a:t>
            </a:r>
          </a:p>
        </p:txBody>
      </p:sp>
      <p:pic>
        <p:nvPicPr>
          <p:cNvPr id="4" name="图片 3">
            <a:extLst>
              <a:ext uri="{FF2B5EF4-FFF2-40B4-BE49-F238E27FC236}">
                <a16:creationId xmlns:a16="http://schemas.microsoft.com/office/drawing/2014/main" id="{C7A426F2-09CB-4E84-B4A1-6B8598B49FB6}"/>
              </a:ext>
            </a:extLst>
          </p:cNvPr>
          <p:cNvPicPr>
            <a:picLocks noChangeAspect="1"/>
          </p:cNvPicPr>
          <p:nvPr/>
        </p:nvPicPr>
        <p:blipFill>
          <a:blip r:embed="rId3"/>
          <a:stretch>
            <a:fillRect/>
          </a:stretch>
        </p:blipFill>
        <p:spPr>
          <a:xfrm>
            <a:off x="2653580" y="1911147"/>
            <a:ext cx="7237379" cy="4581728"/>
          </a:xfrm>
          <a:prstGeom prst="rect">
            <a:avLst/>
          </a:prstGeom>
        </p:spPr>
      </p:pic>
    </p:spTree>
    <p:extLst>
      <p:ext uri="{BB962C8B-B14F-4D97-AF65-F5344CB8AC3E}">
        <p14:creationId xmlns:p14="http://schemas.microsoft.com/office/powerpoint/2010/main" val="201412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无模型预测的概念</a:t>
            </a:r>
            <a:endParaRPr lang="en-US" altLang="zh-CN" dirty="0"/>
          </a:p>
          <a:p>
            <a:endParaRPr lang="en-US" altLang="zh-CN" dirty="0"/>
          </a:p>
          <a:p>
            <a:r>
              <a:rPr lang="zh-CN" altLang="en-US" dirty="0"/>
              <a:t>首次观测值蒙特卡罗预测方法</a:t>
            </a:r>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4273</TotalTime>
  <Words>413</Words>
  <Application>Microsoft Office PowerPoint</Application>
  <PresentationFormat>宽屏</PresentationFormat>
  <Paragraphs>50</Paragraphs>
  <Slides>7</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7" baseType="lpstr">
      <vt:lpstr> 楷体</vt:lpstr>
      <vt:lpstr>等线</vt:lpstr>
      <vt:lpstr>等线 Light</vt:lpstr>
      <vt:lpstr>楷体</vt:lpstr>
      <vt:lpstr>Arial</vt:lpstr>
      <vt:lpstr>Calibri</vt:lpstr>
      <vt:lpstr>Cambria Math</vt:lpstr>
      <vt:lpstr>Times New Roman</vt:lpstr>
      <vt:lpstr>Office 主题​​</vt:lpstr>
      <vt:lpstr>Equation.KSEE3</vt:lpstr>
      <vt:lpstr>强化学习基础 5.无模型预测 5.1 蒙特卡罗预测</vt:lpstr>
      <vt:lpstr>学习内容</vt:lpstr>
      <vt:lpstr>首次观测值采样</vt:lpstr>
      <vt:lpstr>算法逻辑</vt:lpstr>
      <vt:lpstr>扑克游戏：二十一点</vt:lpstr>
      <vt:lpstr>蒙特卡罗预测的值函数</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672</cp:revision>
  <dcterms:created xsi:type="dcterms:W3CDTF">2020-03-15T08:43:03Z</dcterms:created>
  <dcterms:modified xsi:type="dcterms:W3CDTF">2020-07-07T09:59:06Z</dcterms:modified>
</cp:coreProperties>
</file>