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6" r:id="rId3"/>
    <p:sldId id="304" r:id="rId4"/>
    <p:sldId id="297" r:id="rId5"/>
    <p:sldId id="305" r:id="rId6"/>
    <p:sldId id="306"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780" autoAdjust="0"/>
  </p:normalViewPr>
  <p:slideViewPr>
    <p:cSldViewPr snapToGrid="0">
      <p:cViewPr varScale="1">
        <p:scale>
          <a:sx n="62" d="100"/>
          <a:sy n="62"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335803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5404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p>
            </p:txBody>
          </p:sp>
        </mc:Choice>
        <mc:Fallback xmlns="">
          <p:sp>
            <p:nvSpPr>
              <p:cNvPr id="3" name="备注占位符 2"/>
              <p:cNvSpPr>
                <a:spLocks noGrp="1"/>
              </p:cNvSpPr>
              <p:nvPr>
                <p:ph type="body" idx="1"/>
              </p:nvPr>
            </p:nvSpPr>
            <p:spPr/>
            <p:txBody>
              <a:bodyPr/>
              <a:lstStyle/>
              <a:p>
                <a:pPr/>
                <a:r>
                  <a:rPr lang="zh-CN" altLang="en-US" dirty="0"/>
                  <a:t>在按同策略更新的控制方法中，策略通常是软策略的，</a:t>
                </a:r>
                <a:r>
                  <a:rPr lang="zh-CN" altLang="en-US" sz="1200" b="1" i="0" dirty="0">
                    <a:latin typeface="Cambria Math" panose="02040503050406030204" pitchFamily="18" charset="0"/>
                  </a:rPr>
                  <a:t>即</a:t>
                </a:r>
                <a:r>
                  <a:rPr lang="en-US" altLang="zh-CN" sz="1200" b="1" i="0">
                    <a:latin typeface="Cambria Math" panose="02040503050406030204" pitchFamily="18" charset="0"/>
                    <a:ea typeface="Cambria Math" panose="02040503050406030204" pitchFamily="18" charset="0"/>
                  </a:rPr>
                  <a:t>∀𝒔∈</a:t>
                </a:r>
                <a:r>
                  <a:rPr lang="zh-CN" altLang="en-US" sz="1200" b="1" i="0">
                    <a:latin typeface="Cambria Math" panose="02040503050406030204" pitchFamily="18" charset="0"/>
                    <a:ea typeface="Cambria Math" panose="02040503050406030204" pitchFamily="18" charset="0"/>
                  </a:rPr>
                  <a:t>𝓢</a:t>
                </a:r>
                <a:r>
                  <a:rPr lang="en-US" altLang="zh-CN" sz="1200" b="1" i="0">
                    <a:latin typeface="Cambria Math" panose="02040503050406030204" pitchFamily="18" charset="0"/>
                    <a:ea typeface="Cambria Math" panose="02040503050406030204" pitchFamily="18" charset="0"/>
                  </a:rPr>
                  <a:t>,∀𝒂∈</a:t>
                </a:r>
                <a:r>
                  <a:rPr lang="zh-CN" altLang="en-US" sz="1200" b="1" i="0">
                    <a:latin typeface="Cambria Math" panose="02040503050406030204" pitchFamily="18" charset="0"/>
                    <a:ea typeface="Cambria Math" panose="02040503050406030204" pitchFamily="18" charset="0"/>
                  </a:rPr>
                  <a:t>𝓐</a:t>
                </a:r>
                <a:r>
                  <a:rPr lang="en-US" altLang="zh-CN" sz="1200" b="1" i="0">
                    <a:latin typeface="Cambria Math" panose="02040503050406030204" pitchFamily="18" charset="0"/>
                    <a:ea typeface="Cambria Math" panose="02040503050406030204" pitchFamily="18" charset="0"/>
                  </a:rPr>
                  <a:t>(𝒔),</a:t>
                </a:r>
                <a:r>
                  <a:rPr lang="zh-CN" altLang="en-US" sz="1200" b="1" i="0">
                    <a:latin typeface="Cambria Math" panose="02040503050406030204" pitchFamily="18" charset="0"/>
                  </a:rPr>
                  <a:t>𝝅(𝒂│</a:t>
                </a:r>
                <a:r>
                  <a:rPr lang="en-US" altLang="zh-CN" sz="1200" b="1" i="0">
                    <a:latin typeface="Cambria Math" panose="02040503050406030204" pitchFamily="18" charset="0"/>
                  </a:rPr>
                  <a:t>𝒔)</a:t>
                </a:r>
                <a:r>
                  <a:rPr lang="en-US" altLang="zh-CN" sz="1200" b="1" i="0">
                    <a:solidFill>
                      <a:srgbClr val="A24744"/>
                    </a:solidFill>
                    <a:latin typeface="Cambria Math" panose="02040503050406030204" pitchFamily="18" charset="0"/>
                  </a:rPr>
                  <a:t>&gt;𝟎, </a:t>
                </a:r>
                <a:r>
                  <a:rPr lang="zh-CN" altLang="en-US" sz="1200" dirty="0"/>
                  <a:t>但逐步趋于确定性的最优策略。</a:t>
                </a:r>
                <a:r>
                  <a:rPr lang="zh-CN" altLang="en-US" sz="1200" b="0" i="0"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软策略实际上是一个随机性策略，它和确定性策略的区别是什么呢？我们原先讲的确定性策略是从一个状态直接映射到一个确定性的动作。而随机性策略则给出一个状态下选择执行各个动作的概率。</a:t>
                </a:r>
                <a:endParaRPr lang="en-US" altLang="zh-CN" sz="1200" b="0" i="0" kern="1200" dirty="0">
                  <a:solidFill>
                    <a:schemeClr val="tx1"/>
                  </a:solidFill>
                  <a:effectLst/>
                  <a:latin typeface="+mn-lt"/>
                  <a:ea typeface="+mn-ea"/>
                  <a:cs typeface="+mn-cs"/>
                </a:endParaRPr>
              </a:p>
              <a:p>
                <a:pPr/>
                <a:endParaRPr lang="en-US" altLang="zh-CN" sz="1200" b="0" i="0" kern="1200" dirty="0">
                  <a:solidFill>
                    <a:schemeClr val="tx1"/>
                  </a:solidFill>
                  <a:effectLst/>
                  <a:latin typeface="+mn-lt"/>
                  <a:ea typeface="+mn-ea"/>
                  <a:cs typeface="+mn-cs"/>
                </a:endParaRPr>
              </a:p>
              <a:p>
                <a:pPr/>
                <a:r>
                  <a:rPr lang="zh-CN" altLang="en-US" sz="1200" b="0" i="0" kern="1200" dirty="0">
                    <a:solidFill>
                      <a:schemeClr val="tx1"/>
                    </a:solidFill>
                    <a:effectLst/>
                    <a:latin typeface="+mn-lt"/>
                    <a:ea typeface="+mn-ea"/>
                    <a:cs typeface="+mn-cs"/>
                  </a:rPr>
                  <a:t>首先，</a:t>
                </a:r>
                <a:r>
                  <a:rPr lang="zh-CN" altLang="en-US" dirty="0"/>
                  <a:t>我们在本节基于同策略的方法都将使用“</a:t>
                </a:r>
                <a:r>
                  <a:rPr lang="en-US" altLang="zh-CN" dirty="0"/>
                  <a:t>epsilon-</a:t>
                </a:r>
                <a:r>
                  <a:rPr lang="zh-CN" altLang="en-US" dirty="0"/>
                  <a:t>贪婪策略”</a:t>
                </a:r>
                <a:r>
                  <a:rPr lang="en-US" altLang="zh-CN" dirty="0"/>
                  <a:t>,</a:t>
                </a:r>
                <a:r>
                  <a:rPr lang="zh-CN" altLang="en-US" dirty="0"/>
                  <a:t>回忆我们以前讲的</a:t>
                </a:r>
                <a:r>
                  <a:rPr lang="en-US" altLang="zh-CN" dirty="0"/>
                  <a:t>epsilon-</a:t>
                </a:r>
                <a:r>
                  <a:rPr lang="zh-CN" altLang="en-US" dirty="0"/>
                  <a:t>贪婪的概念，</a:t>
                </a:r>
                <a:r>
                  <a:rPr lang="en-US" altLang="zh-CN" dirty="0"/>
                  <a:t>epsilon-</a:t>
                </a:r>
                <a:r>
                  <a:rPr lang="zh-CN" altLang="en-US" dirty="0"/>
                  <a:t>贪婪是指在某个状态</a:t>
                </a:r>
                <a:r>
                  <a:rPr lang="en-US" altLang="zh-CN" dirty="0"/>
                  <a:t>s</a:t>
                </a:r>
                <a:r>
                  <a:rPr lang="zh-CN" altLang="en-US" dirty="0"/>
                  <a:t>上，在</a:t>
                </a:r>
                <a:r>
                  <a:rPr lang="en-US" altLang="zh-CN" sz="1200" b="1" i="0">
                    <a:latin typeface="Cambria Math" panose="02040503050406030204" pitchFamily="18" charset="0"/>
                    <a:ea typeface="Cambria Math" panose="02040503050406030204" pitchFamily="18" charset="0"/>
                  </a:rPr>
                  <a:t>𝟏−</a:t>
                </a:r>
                <a:r>
                  <a:rPr lang="zh-CN" altLang="en-US" sz="1200" b="1" i="0">
                    <a:latin typeface="Cambria Math" panose="02040503050406030204" pitchFamily="18" charset="0"/>
                    <a:ea typeface="Cambria Math" panose="02040503050406030204" pitchFamily="18" charset="0"/>
                  </a:rPr>
                  <a:t>𝜺概率</a:t>
                </a:r>
                <a:r>
                  <a:rPr lang="zh-CN" altLang="en-US" dirty="0"/>
                  <a:t>下，算法选取具有最大估计操作值的操作，但有可能以接近</a:t>
                </a:r>
                <a:r>
                  <a:rPr lang="en-US" altLang="zh-CN" dirty="0"/>
                  <a:t>epsilon</a:t>
                </a:r>
                <a:r>
                  <a:rPr lang="zh-CN" altLang="en-US" dirty="0"/>
                  <a:t>的概率随机选择一个操作执行，也就是说非贪婪的每一个动作概率都是</a:t>
                </a:r>
                <a:r>
                  <a:rPr lang="en-US" altLang="zh-CN" dirty="0"/>
                  <a:t>epsilon/</a:t>
                </a:r>
                <a:r>
                  <a:rPr lang="zh-CN" altLang="en-US" dirty="0"/>
                  <a:t>在</a:t>
                </a:r>
                <a:r>
                  <a:rPr lang="en-US" altLang="zh-CN" dirty="0"/>
                  <a:t>s</a:t>
                </a:r>
                <a:r>
                  <a:rPr lang="zh-CN" altLang="en-US" dirty="0"/>
                  <a:t>上的可作的动作个数。因此，贪婪动作被执行的概率就是：</a:t>
                </a:r>
                <a:r>
                  <a:rPr lang="en-US" altLang="zh-CN" sz="1200" b="1" i="0">
                    <a:latin typeface="Cambria Math" panose="02040503050406030204" pitchFamily="18" charset="0"/>
                    <a:ea typeface="Cambria Math" panose="02040503050406030204" pitchFamily="18" charset="0"/>
                  </a:rPr>
                  <a:t>𝟏−</a:t>
                </a:r>
                <a:r>
                  <a:rPr lang="zh-CN" altLang="en-US" sz="1200" b="1" i="0">
                    <a:latin typeface="Cambria Math" panose="02040503050406030204" pitchFamily="18" charset="0"/>
                    <a:ea typeface="Cambria Math" panose="02040503050406030204" pitchFamily="18" charset="0"/>
                  </a:rPr>
                  <a:t>𝜺</a:t>
                </a:r>
                <a:r>
                  <a:rPr lang="en-US" altLang="zh-CN" sz="1200" b="1" i="0">
                    <a:latin typeface="Cambria Math" panose="02040503050406030204" pitchFamily="18" charset="0"/>
                    <a:ea typeface="Cambria Math" panose="02040503050406030204" pitchFamily="18" charset="0"/>
                  </a:rPr>
                  <a:t>+</a:t>
                </a:r>
                <a:r>
                  <a:rPr lang="zh-CN" altLang="en-US" sz="1200" b="1" i="0">
                    <a:latin typeface="Cambria Math" panose="02040503050406030204" pitchFamily="18" charset="0"/>
                    <a:ea typeface="Cambria Math" panose="02040503050406030204" pitchFamily="18" charset="0"/>
                  </a:rPr>
                  <a:t>𝜺</a:t>
                </a:r>
                <a:r>
                  <a:rPr lang="en-US" altLang="zh-CN" sz="1200" b="1" i="0">
                    <a:latin typeface="Cambria Math" panose="02040503050406030204" pitchFamily="18" charset="0"/>
                    <a:ea typeface="Cambria Math" panose="02040503050406030204" pitchFamily="18" charset="0"/>
                  </a:rPr>
                  <a:t>/|</a:t>
                </a:r>
                <a:r>
                  <a:rPr lang="zh-CN" altLang="en-US" sz="1200" b="1" i="0">
                    <a:latin typeface="Cambria Math" panose="02040503050406030204" pitchFamily="18" charset="0"/>
                    <a:ea typeface="Cambria Math" panose="02040503050406030204" pitchFamily="18" charset="0"/>
                  </a:rPr>
                  <a:t>𝓐</a:t>
                </a:r>
                <a:r>
                  <a:rPr lang="en-US" altLang="zh-CN" sz="1200" b="1" i="0">
                    <a:latin typeface="Cambria Math" panose="02040503050406030204" pitchFamily="18" charset="0"/>
                    <a:ea typeface="Cambria Math" panose="02040503050406030204" pitchFamily="18" charset="0"/>
                  </a:rPr>
                  <a:t>(𝒔)|</a:t>
                </a:r>
                <a:r>
                  <a:rPr lang="zh-CN" altLang="en-US" dirty="0"/>
                  <a:t>，因为贪婪动作也可能在</a:t>
                </a:r>
                <a:r>
                  <a:rPr lang="en-US" altLang="zh-CN" dirty="0"/>
                  <a:t>epsilon</a:t>
                </a:r>
                <a:r>
                  <a:rPr lang="zh-CN" altLang="en-US" dirty="0"/>
                  <a:t>的情况时，被随机执行，这种执行的概率与非贪婪动作执行的概率相同，所以我们把它再加到</a:t>
                </a:r>
                <a:r>
                  <a:rPr lang="en-US" altLang="zh-CN" dirty="0"/>
                  <a:t>1-epsilon</a:t>
                </a:r>
                <a:r>
                  <a:rPr lang="zh-CN" altLang="en-US" dirty="0"/>
                  <a:t>上。 </a:t>
                </a:r>
                <a:endParaRPr lang="en-US" altLang="zh-CN" dirty="0"/>
              </a:p>
              <a:p>
                <a:pPr/>
                <a:endParaRPr lang="en-US" altLang="zh-CN" dirty="0"/>
              </a:p>
              <a:p>
                <a:pPr/>
                <a:r>
                  <a:rPr lang="zh-CN" altLang="en-US" dirty="0"/>
                  <a:t>卫强：这里把公式做成动画形式。红色再强调一下。</a:t>
                </a:r>
                <a:endParaRPr lang="en-US" altLang="zh-CN" dirty="0"/>
              </a:p>
              <a:p>
                <a:pPr/>
                <a:endParaRPr lang="en-US" altLang="zh-CN" dirty="0"/>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199418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2742889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泳恒同学：请帮忙把本页公式图片改为公式。谢谢！</a:t>
            </a:r>
          </a:p>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5</a:t>
            </a:fld>
            <a:endParaRPr lang="zh-CN" altLang="en-US"/>
          </a:p>
        </p:txBody>
      </p:sp>
    </p:spTree>
    <p:extLst>
      <p:ext uri="{BB962C8B-B14F-4D97-AF65-F5344CB8AC3E}">
        <p14:creationId xmlns:p14="http://schemas.microsoft.com/office/powerpoint/2010/main" val="251253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泳恒同学：请帮忙把本页公式图片改为公式。谢谢！</a:t>
            </a:r>
          </a:p>
        </p:txBody>
      </p:sp>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329301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78227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47F75B-7805-4033-893C-64FD839C8834}"/>
              </a:ext>
            </a:extLst>
          </p:cNvPr>
          <p:cNvSpPr>
            <a:spLocks noGrp="1"/>
          </p:cNvSpPr>
          <p:nvPr>
            <p:ph type="dt" sz="half" idx="10"/>
          </p:nvPr>
        </p:nvSpPr>
        <p:spPr/>
        <p:txBody>
          <a:bodyPr/>
          <a:lstStyle/>
          <a:p>
            <a:fld id="{B4287DEC-C99D-41E8-8C68-24D5A3135997}"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2020/7/8</a:t>
            </a:fld>
            <a:endParaRPr lang="zh-CN" altLang="en-US"/>
          </a:p>
        </p:txBody>
      </p:sp>
      <p:sp>
        <p:nvSpPr>
          <p:cNvPr id="5" name="页脚占位符 4">
            <a:extLst>
              <a:ext uri="{FF2B5EF4-FFF2-40B4-BE49-F238E27FC236}">
                <a16:creationId xmlns:a16="http://schemas.microsoft.com/office/drawing/2014/main"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15442-6150-4A2F-AA9C-AE6B2DA10A70}"/>
              </a:ext>
            </a:extLst>
          </p:cNvPr>
          <p:cNvSpPr>
            <a:spLocks noGrp="1"/>
          </p:cNvSpPr>
          <p:nvPr>
            <p:ph type="ctrTitle"/>
          </p:nvPr>
        </p:nvSpPr>
        <p:spPr>
          <a:xfrm>
            <a:off x="1198880" y="1874713"/>
            <a:ext cx="9794240" cy="2387600"/>
          </a:xfrm>
        </p:spPr>
        <p:txBody>
          <a:bodyPr>
            <a:normAutofit fontScale="90000"/>
          </a:bodyPr>
          <a:lstStyle/>
          <a:p>
            <a:pPr>
              <a:lnSpc>
                <a:spcPct val="150000"/>
              </a:lnSpc>
            </a:pPr>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无模型预测</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5.3 </a:t>
            </a:r>
            <a:r>
              <a:rPr lang="zh-CN" altLang="en-US" sz="5400" dirty="0">
                <a:solidFill>
                  <a:srgbClr val="00B0F0"/>
                </a:solidFill>
                <a:latin typeface="楷体" panose="02010609060101010101" pitchFamily="49" charset="-122"/>
                <a:ea typeface="楷体" panose="02010609060101010101" pitchFamily="49" charset="-122"/>
              </a:rPr>
              <a:t>同策略的蒙特卡罗控制</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9D152726-6704-4CE5-A36D-C471596E4EC6}"/>
              </a:ext>
            </a:extLst>
          </p:cNvPr>
          <p:cNvSpPr>
            <a:spLocks noGrp="1"/>
          </p:cNvSpPr>
          <p:nvPr>
            <p:ph type="subTitle" idx="1"/>
          </p:nvPr>
        </p:nvSpPr>
        <p:spPr>
          <a:xfrm>
            <a:off x="1524000" y="4657049"/>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CCAC-61BD-4AD6-A891-22491C87BCB8}"/>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id="{A9B99C52-ED26-40F8-87AE-8C0C878129A7}"/>
              </a:ext>
            </a:extLst>
          </p:cNvPr>
          <p:cNvSpPr>
            <a:spLocks noGrp="1"/>
          </p:cNvSpPr>
          <p:nvPr>
            <p:ph idx="1"/>
          </p:nvPr>
        </p:nvSpPr>
        <p:spPr/>
        <p:txBody>
          <a:bodyPr/>
          <a:lstStyle/>
          <a:p>
            <a:r>
              <a:rPr lang="zh-CN" altLang="en-US" dirty="0"/>
              <a:t>同策略的蒙特卡罗控制方法</a:t>
            </a:r>
            <a:endParaRPr lang="en-US" altLang="zh-CN" dirty="0"/>
          </a:p>
          <a:p>
            <a:endParaRPr lang="en-US" altLang="zh-CN" dirty="0"/>
          </a:p>
          <a:p>
            <a:r>
              <a:rPr lang="zh-CN" altLang="en-US" dirty="0"/>
              <a:t>进一步理解控制的概念</a:t>
            </a:r>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42293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FFD6E-F2CD-4135-8367-22432CE3AC41}"/>
              </a:ext>
            </a:extLst>
          </p:cNvPr>
          <p:cNvSpPr>
            <a:spLocks noGrp="1"/>
          </p:cNvSpPr>
          <p:nvPr>
            <p:ph type="title"/>
          </p:nvPr>
        </p:nvSpPr>
        <p:spPr/>
        <p:txBody>
          <a:bodyPr/>
          <a:lstStyle/>
          <a:p>
            <a:r>
              <a:rPr lang="zh-CN" altLang="en-US" dirty="0"/>
              <a:t>同策略更新的控制方法（</a:t>
            </a:r>
            <a:r>
              <a:rPr lang="en-US" altLang="zh-CN" dirty="0"/>
              <a:t>On-policy</a:t>
            </a:r>
            <a:r>
              <a:rPr lang="zh-CN" altLang="en-US" dirty="0"/>
              <a:t>）</a:t>
            </a:r>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24CD4E8-F35F-4802-A7B7-F2A008CE732E}"/>
                  </a:ext>
                </a:extLst>
              </p:cNvPr>
              <p:cNvSpPr/>
              <p:nvPr/>
            </p:nvSpPr>
            <p:spPr>
              <a:xfrm>
                <a:off x="1289723" y="1749426"/>
                <a:ext cx="8914620" cy="1964320"/>
              </a:xfrm>
              <a:prstGeom prst="rect">
                <a:avLst/>
              </a:prstGeom>
            </p:spPr>
            <p:txBody>
              <a:bodyPr wrap="none">
                <a:spAutoFit/>
              </a:bodyPr>
              <a:lstStyle/>
              <a:p>
                <a:pPr>
                  <a:lnSpc>
                    <a:spcPct val="150000"/>
                  </a:lnSpc>
                </a:pPr>
                <a:r>
                  <a:rPr lang="zh-CN" altLang="en-US" sz="2800" b="1" dirty="0"/>
                  <a:t>同策略更新</a:t>
                </a:r>
                <a14:m>
                  <m:oMath xmlns:m="http://schemas.openxmlformats.org/officeDocument/2006/math">
                    <m:r>
                      <a:rPr lang="zh-CN" altLang="en-US" sz="2800" b="1" i="1" dirty="0">
                        <a:latin typeface="Cambria Math" panose="02040503050406030204" pitchFamily="18" charset="0"/>
                      </a:rPr>
                      <m:t>的</m:t>
                    </m:r>
                    <m:r>
                      <a:rPr lang="zh-CN" altLang="en-US" sz="2800" b="1" i="1" dirty="0" smtClean="0">
                        <a:latin typeface="Cambria Math" panose="02040503050406030204" pitchFamily="18" charset="0"/>
                      </a:rPr>
                      <m:t>控制</m:t>
                    </m:r>
                    <m:r>
                      <a:rPr lang="zh-CN" altLang="en-US" sz="2800" b="1" i="1" dirty="0">
                        <a:latin typeface="Cambria Math" panose="02040503050406030204" pitchFamily="18" charset="0"/>
                      </a:rPr>
                      <m:t>方法中</m:t>
                    </m:r>
                    <m:r>
                      <a:rPr lang="zh-CN" altLang="en-US" sz="2800" b="1" i="1" dirty="0" smtClean="0">
                        <a:latin typeface="Cambria Math" panose="02040503050406030204" pitchFamily="18" charset="0"/>
                      </a:rPr>
                      <m:t>策略</m:t>
                    </m:r>
                    <m:r>
                      <a:rPr lang="zh-CN" altLang="en-US" sz="2800" b="1" i="1" dirty="0">
                        <a:latin typeface="Cambria Math" panose="02040503050406030204" pitchFamily="18" charset="0"/>
                      </a:rPr>
                      <m:t>是软性</m:t>
                    </m:r>
                    <m:r>
                      <a:rPr lang="zh-CN" altLang="en-US" sz="2800" b="1" i="1" dirty="0" smtClean="0">
                        <a:latin typeface="Cambria Math" panose="02040503050406030204" pitchFamily="18" charset="0"/>
                      </a:rPr>
                      <m:t>的</m:t>
                    </m:r>
                    <m:r>
                      <a:rPr lang="zh-CN" altLang="en-US" sz="2800" b="1" i="1" dirty="0">
                        <a:latin typeface="Cambria Math" panose="02040503050406030204" pitchFamily="18" charset="0"/>
                      </a:rPr>
                      <m:t>：</m:t>
                    </m:r>
                  </m:oMath>
                </a14:m>
                <a:endParaRPr lang="en-US" altLang="zh-CN" sz="2800" b="1"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zh-CN" altLang="en-US" sz="2800" b="1" i="1" dirty="0" smtClean="0">
                          <a:latin typeface="Cambria Math" panose="02040503050406030204" pitchFamily="18" charset="0"/>
                        </a:rPr>
                        <m:t>即</m:t>
                      </m:r>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𝒔</m:t>
                      </m:r>
                      <m:r>
                        <a:rPr lang="en-US" altLang="zh-CN" sz="2800" b="1" i="1">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ea typeface="Cambria Math" panose="02040503050406030204" pitchFamily="18" charset="0"/>
                        </a:rPr>
                        <m:t>𝓢</m:t>
                      </m:r>
                      <m:r>
                        <a:rPr lang="en-US" altLang="zh-CN" sz="2800" b="1"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𝒂</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ea typeface="Cambria Math" panose="02040503050406030204" pitchFamily="18" charset="0"/>
                        </a:rPr>
                        <m:t>𝓐</m:t>
                      </m:r>
                      <m:d>
                        <m:dPr>
                          <m:ctrlPr>
                            <a:rPr lang="en-US" altLang="zh-CN" sz="2800" b="1" i="1" smtClean="0">
                              <a:latin typeface="Cambria Math" panose="02040503050406030204" pitchFamily="18" charset="0"/>
                              <a:ea typeface="Cambria Math" panose="02040503050406030204" pitchFamily="18" charset="0"/>
                            </a:rPr>
                          </m:ctrlPr>
                        </m:dPr>
                        <m:e>
                          <m:r>
                            <a:rPr lang="en-US" altLang="zh-CN" sz="2800" b="1" i="1" smtClean="0">
                              <a:latin typeface="Cambria Math" panose="02040503050406030204" pitchFamily="18" charset="0"/>
                              <a:ea typeface="Cambria Math" panose="02040503050406030204" pitchFamily="18" charset="0"/>
                            </a:rPr>
                            <m:t>𝒔</m:t>
                          </m:r>
                        </m:e>
                      </m:d>
                      <m:r>
                        <a:rPr lang="en-US" altLang="zh-CN" sz="2800" b="1" i="1" smtClean="0">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rPr>
                        <m:t>𝝅</m:t>
                      </m:r>
                      <m:d>
                        <m:dPr>
                          <m:ctrlPr>
                            <a:rPr lang="zh-CN" altLang="en-US" sz="2800" b="1" i="1">
                              <a:latin typeface="Cambria Math" panose="02040503050406030204" pitchFamily="18" charset="0"/>
                            </a:rPr>
                          </m:ctrlPr>
                        </m:dPr>
                        <m:e>
                          <m:r>
                            <a:rPr lang="zh-CN" altLang="en-US" sz="2800" b="1" i="1">
                              <a:latin typeface="Cambria Math" panose="02040503050406030204" pitchFamily="18" charset="0"/>
                            </a:rPr>
                            <m:t>𝒂</m:t>
                          </m:r>
                        </m:e>
                        <m:e>
                          <m:r>
                            <a:rPr lang="en-US" altLang="zh-CN" sz="2800" b="1" i="1" smtClean="0">
                              <a:latin typeface="Cambria Math" panose="02040503050406030204" pitchFamily="18" charset="0"/>
                            </a:rPr>
                            <m:t>𝒔</m:t>
                          </m:r>
                        </m:e>
                      </m:d>
                      <m:r>
                        <a:rPr lang="en-US" altLang="zh-CN" sz="2800" b="1" i="1" smtClean="0">
                          <a:solidFill>
                            <a:srgbClr val="A24744"/>
                          </a:solidFill>
                          <a:latin typeface="Cambria Math" panose="02040503050406030204" pitchFamily="18" charset="0"/>
                        </a:rPr>
                        <m:t>&gt;</m:t>
                      </m:r>
                      <m:r>
                        <a:rPr lang="en-US" altLang="zh-CN" sz="2800" b="1" i="1" smtClean="0">
                          <a:solidFill>
                            <a:srgbClr val="A24744"/>
                          </a:solidFill>
                          <a:latin typeface="Cambria Math" panose="02040503050406030204" pitchFamily="18" charset="0"/>
                        </a:rPr>
                        <m:t>𝟎</m:t>
                      </m:r>
                      <m:r>
                        <a:rPr lang="en-US" altLang="zh-CN" sz="2800" b="1" i="1" smtClean="0">
                          <a:solidFill>
                            <a:srgbClr val="A24744"/>
                          </a:solidFill>
                          <a:latin typeface="Cambria Math" panose="02040503050406030204" pitchFamily="18" charset="0"/>
                        </a:rPr>
                        <m:t>, </m:t>
                      </m:r>
                    </m:oMath>
                  </m:oMathPara>
                </a14:m>
                <a:endParaRPr lang="en-US" altLang="zh-CN" sz="2800" b="1" dirty="0">
                  <a:solidFill>
                    <a:srgbClr val="A24744"/>
                  </a:solidFill>
                </a:endParaRPr>
              </a:p>
              <a:p>
                <a:pPr algn="r">
                  <a:lnSpc>
                    <a:spcPct val="150000"/>
                  </a:lnSpc>
                </a:pPr>
                <a:r>
                  <a:rPr lang="zh-CN" altLang="en-US" sz="2800" dirty="0"/>
                  <a:t>但</a:t>
                </a:r>
                <a14:m>
                  <m:oMath xmlns:m="http://schemas.openxmlformats.org/officeDocument/2006/math">
                    <m:r>
                      <a:rPr lang="zh-CN" altLang="en-US" sz="2800" b="1" i="1">
                        <a:latin typeface="Cambria Math" panose="02040503050406030204" pitchFamily="18" charset="0"/>
                      </a:rPr>
                      <m:t>𝝅</m:t>
                    </m:r>
                    <m:d>
                      <m:dPr>
                        <m:ctrlPr>
                          <a:rPr lang="zh-CN" altLang="en-US" sz="2800" b="1" i="1">
                            <a:latin typeface="Cambria Math" panose="02040503050406030204" pitchFamily="18" charset="0"/>
                          </a:rPr>
                        </m:ctrlPr>
                      </m:dPr>
                      <m:e>
                        <m:r>
                          <a:rPr lang="zh-CN" altLang="en-US" sz="2800" b="1" i="1">
                            <a:latin typeface="Cambria Math" panose="02040503050406030204" pitchFamily="18" charset="0"/>
                          </a:rPr>
                          <m:t>𝒂</m:t>
                        </m:r>
                      </m:e>
                      <m:e>
                        <m:r>
                          <a:rPr lang="en-US" altLang="zh-CN" sz="2800" b="1" i="1">
                            <a:latin typeface="Cambria Math" panose="02040503050406030204" pitchFamily="18" charset="0"/>
                          </a:rPr>
                          <m:t>𝒔</m:t>
                        </m:r>
                      </m:e>
                    </m:d>
                  </m:oMath>
                </a14:m>
                <a:r>
                  <a:rPr lang="zh-CN" altLang="en-US" sz="2800" dirty="0"/>
                  <a:t>逐步趋于确定性的最优策略</a:t>
                </a:r>
              </a:p>
            </p:txBody>
          </p:sp>
        </mc:Choice>
        <mc:Fallback>
          <p:sp>
            <p:nvSpPr>
              <p:cNvPr id="12" name="矩形 11">
                <a:extLst>
                  <a:ext uri="{FF2B5EF4-FFF2-40B4-BE49-F238E27FC236}">
                    <a16:creationId xmlns:a16="http://schemas.microsoft.com/office/drawing/2014/main" id="{724CD4E8-F35F-4802-A7B7-F2A008CE732E}"/>
                  </a:ext>
                </a:extLst>
              </p:cNvPr>
              <p:cNvSpPr>
                <a:spLocks noRot="1" noChangeAspect="1" noMove="1" noResize="1" noEditPoints="1" noAdjustHandles="1" noChangeArrowheads="1" noChangeShapeType="1" noTextEdit="1"/>
              </p:cNvSpPr>
              <p:nvPr/>
            </p:nvSpPr>
            <p:spPr>
              <a:xfrm>
                <a:off x="1289723" y="1749426"/>
                <a:ext cx="8914620" cy="1964320"/>
              </a:xfrm>
              <a:prstGeom prst="rect">
                <a:avLst/>
              </a:prstGeom>
              <a:blipFill>
                <a:blip r:embed="rId3"/>
                <a:stretch>
                  <a:fillRect l="-1436" r="-1368" b="-77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35E53943-669F-4EC0-A652-C0CA962F0C52}"/>
                  </a:ext>
                </a:extLst>
              </p:cNvPr>
              <p:cNvSpPr/>
              <p:nvPr/>
            </p:nvSpPr>
            <p:spPr>
              <a:xfrm>
                <a:off x="1913645" y="4154013"/>
                <a:ext cx="9022726" cy="1962589"/>
              </a:xfrm>
              <a:prstGeom prst="rect">
                <a:avLst/>
              </a:prstGeom>
            </p:spPr>
            <p:txBody>
              <a:bodyPr wrap="none">
                <a:spAutoFit/>
              </a:bodyPr>
              <a:lstStyle/>
              <a:p>
                <a:pPr>
                  <a:lnSpc>
                    <a:spcPct val="150000"/>
                  </a:lnSpc>
                </a:pPr>
                <a14:m>
                  <m:oMath xmlns:m="http://schemas.openxmlformats.org/officeDocument/2006/math">
                    <m:r>
                      <a:rPr lang="zh-CN" altLang="en-US" sz="2800" b="1" i="1" smtClean="0">
                        <a:latin typeface="Cambria Math" panose="02040503050406030204" pitchFamily="18" charset="0"/>
                        <a:ea typeface="Cambria Math" panose="02040503050406030204" pitchFamily="18" charset="0"/>
                      </a:rPr>
                      <m:t>𝜺</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ea typeface="Cambria Math" panose="02040503050406030204" pitchFamily="18" charset="0"/>
                      </a:rPr>
                      <m:t>贪婪</m:t>
                    </m:r>
                    <m:r>
                      <a:rPr lang="zh-CN" altLang="en-US"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ea typeface="Cambria Math" panose="02040503050406030204" pitchFamily="18" charset="0"/>
                      </a:rPr>
                      <m:t>其中</m:t>
                    </m:r>
                    <m:r>
                      <a:rPr lang="zh-CN" altLang="en-US" sz="2800" b="1" i="1">
                        <a:latin typeface="Cambria Math" panose="02040503050406030204" pitchFamily="18" charset="0"/>
                        <a:ea typeface="Cambria Math" panose="02040503050406030204" pitchFamily="18" charset="0"/>
                      </a:rPr>
                      <m:t>非贪婪</m:t>
                    </m:r>
                    <m:r>
                      <a:rPr lang="zh-CN" altLang="en-US" sz="2800" b="1" i="1" smtClean="0">
                        <a:latin typeface="Cambria Math" panose="02040503050406030204" pitchFamily="18" charset="0"/>
                        <a:ea typeface="Cambria Math" panose="02040503050406030204" pitchFamily="18" charset="0"/>
                      </a:rPr>
                      <m:t>的</m:t>
                    </m:r>
                    <m:r>
                      <a:rPr lang="zh-CN" altLang="en-US" sz="2800" b="1" i="1">
                        <a:latin typeface="Cambria Math" panose="02040503050406030204" pitchFamily="18" charset="0"/>
                        <a:ea typeface="Cambria Math" panose="02040503050406030204" pitchFamily="18" charset="0"/>
                      </a:rPr>
                      <m:t>动作</m:t>
                    </m:r>
                    <m:r>
                      <a:rPr lang="zh-CN" altLang="en-US" sz="2800" b="1" i="1" smtClean="0">
                        <a:latin typeface="Cambria Math" panose="02040503050406030204" pitchFamily="18" charset="0"/>
                        <a:ea typeface="Cambria Math" panose="02040503050406030204" pitchFamily="18" charset="0"/>
                      </a:rPr>
                      <m:t>以</m:t>
                    </m:r>
                    <m:r>
                      <a:rPr lang="zh-CN" altLang="en-US" sz="2800" b="1" i="1">
                        <a:latin typeface="Cambria Math" panose="02040503050406030204" pitchFamily="18" charset="0"/>
                        <a:ea typeface="Cambria Math" panose="02040503050406030204" pitchFamily="18" charset="0"/>
                      </a:rPr>
                      <m:t>：</m:t>
                    </m:r>
                    <m:r>
                      <a:rPr lang="zh-CN" altLang="en-US" sz="2800" b="1" i="1" smtClean="0">
                        <a:solidFill>
                          <a:srgbClr val="FF0000"/>
                        </a:solidFill>
                        <a:latin typeface="Cambria Math" panose="02040503050406030204" pitchFamily="18" charset="0"/>
                        <a:ea typeface="Cambria Math" panose="02040503050406030204" pitchFamily="18" charset="0"/>
                      </a:rPr>
                      <m:t>𝜺</m:t>
                    </m:r>
                    <m:r>
                      <a:rPr lang="en-US" altLang="zh-CN" sz="2800" b="1" i="1" smtClean="0">
                        <a:solidFill>
                          <a:srgbClr val="FF0000"/>
                        </a:solidFill>
                        <a:latin typeface="Cambria Math" panose="02040503050406030204" pitchFamily="18" charset="0"/>
                        <a:ea typeface="Cambria Math" panose="02040503050406030204" pitchFamily="18" charset="0"/>
                      </a:rPr>
                      <m:t>/|</m:t>
                    </m:r>
                    <m:r>
                      <a:rPr lang="zh-CN" altLang="en-US" sz="2800" b="1" i="1">
                        <a:solidFill>
                          <a:srgbClr val="FF0000"/>
                        </a:solidFill>
                        <a:latin typeface="Cambria Math" panose="02040503050406030204" pitchFamily="18" charset="0"/>
                        <a:ea typeface="Cambria Math" panose="02040503050406030204" pitchFamily="18" charset="0"/>
                      </a:rPr>
                      <m:t>𝓐</m:t>
                    </m:r>
                    <m:d>
                      <m:dPr>
                        <m:ctrlPr>
                          <a:rPr lang="en-US" altLang="zh-CN" sz="2800" b="1" i="1">
                            <a:solidFill>
                              <a:srgbClr val="FF0000"/>
                            </a:solidFill>
                            <a:latin typeface="Cambria Math" panose="02040503050406030204" pitchFamily="18" charset="0"/>
                            <a:ea typeface="Cambria Math" panose="02040503050406030204" pitchFamily="18" charset="0"/>
                          </a:rPr>
                        </m:ctrlPr>
                      </m:dPr>
                      <m:e>
                        <m:r>
                          <a:rPr lang="en-US" altLang="zh-CN" sz="2800" b="1" i="1">
                            <a:solidFill>
                              <a:srgbClr val="FF0000"/>
                            </a:solidFill>
                            <a:latin typeface="Cambria Math" panose="02040503050406030204" pitchFamily="18" charset="0"/>
                            <a:ea typeface="Cambria Math" panose="02040503050406030204" pitchFamily="18" charset="0"/>
                          </a:rPr>
                          <m:t>𝒔</m:t>
                        </m:r>
                      </m:e>
                    </m:d>
                    <m:r>
                      <a:rPr lang="en-US" altLang="zh-CN" sz="2800" b="1" i="1" smtClean="0">
                        <a:solidFill>
                          <a:srgbClr val="FF0000"/>
                        </a:solidFill>
                        <a:latin typeface="Cambria Math" panose="02040503050406030204" pitchFamily="18" charset="0"/>
                        <a:ea typeface="Cambria Math" panose="02040503050406030204" pitchFamily="18" charset="0"/>
                      </a:rPr>
                      <m:t>|</m:t>
                    </m:r>
                    <m:r>
                      <a:rPr lang="zh-CN" altLang="en-US" sz="2800" b="1" i="1" dirty="0">
                        <a:latin typeface="Cambria Math" panose="02040503050406030204" pitchFamily="18" charset="0"/>
                      </a:rPr>
                      <m:t>的</m:t>
                    </m:r>
                    <m:r>
                      <a:rPr lang="zh-CN" altLang="en-US" sz="2800" b="1" i="1" dirty="0" smtClean="0">
                        <a:latin typeface="Cambria Math" panose="02040503050406030204" pitchFamily="18" charset="0"/>
                      </a:rPr>
                      <m:t>概率</m:t>
                    </m:r>
                  </m:oMath>
                </a14:m>
                <a:r>
                  <a:rPr lang="zh-CN" altLang="en-US" sz="2800" dirty="0">
                    <a:latin typeface="Cambria Math" panose="02040503050406030204" pitchFamily="18" charset="0"/>
                  </a:rPr>
                  <a:t>执行。</a:t>
                </a:r>
                <a:endParaRPr lang="en-US" altLang="zh-CN" sz="2800" dirty="0">
                  <a:latin typeface="Cambria Math" panose="02040503050406030204" pitchFamily="18" charset="0"/>
                </a:endParaRPr>
              </a:p>
              <a:p>
                <a:pPr>
                  <a:lnSpc>
                    <a:spcPct val="150000"/>
                  </a:lnSpc>
                </a:pPr>
                <a14:m>
                  <m:oMath xmlns:m="http://schemas.openxmlformats.org/officeDocument/2006/math">
                    <m:r>
                      <a:rPr lang="zh-CN" altLang="en-US" sz="2800" b="1" i="1" smtClean="0">
                        <a:latin typeface="Cambria Math" panose="02040503050406030204" pitchFamily="18" charset="0"/>
                        <a:ea typeface="Cambria Math" panose="02040503050406030204" pitchFamily="18" charset="0"/>
                      </a:rPr>
                      <m:t>而</m:t>
                    </m:r>
                    <m:r>
                      <a:rPr lang="zh-CN" altLang="en-US" sz="2800" b="1" i="1">
                        <a:latin typeface="Cambria Math" panose="02040503050406030204" pitchFamily="18" charset="0"/>
                        <a:ea typeface="Cambria Math" panose="02040503050406030204" pitchFamily="18" charset="0"/>
                      </a:rPr>
                      <m:t>贪婪的动作以：</m:t>
                    </m:r>
                    <m:r>
                      <a:rPr lang="en-US" altLang="zh-CN" sz="2800" b="1" i="1" smtClean="0">
                        <a:latin typeface="Cambria Math" panose="02040503050406030204" pitchFamily="18" charset="0"/>
                        <a:ea typeface="Cambria Math" panose="02040503050406030204" pitchFamily="18" charset="0"/>
                      </a:rPr>
                      <m:t>𝟏</m:t>
                    </m:r>
                    <m:r>
                      <a:rPr lang="en-US" altLang="zh-CN" sz="2800" b="1" i="1" smtClean="0">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ea typeface="Cambria Math" panose="02040503050406030204" pitchFamily="18" charset="0"/>
                      </a:rPr>
                      <m:t>𝜺</m:t>
                    </m:r>
                    <m:r>
                      <a:rPr lang="en-US" altLang="zh-CN" sz="2800" b="1" i="1" smtClean="0">
                        <a:latin typeface="Cambria Math" panose="02040503050406030204" pitchFamily="18" charset="0"/>
                        <a:ea typeface="Cambria Math" panose="02040503050406030204" pitchFamily="18" charset="0"/>
                      </a:rPr>
                      <m:t>+</m:t>
                    </m:r>
                    <m:r>
                      <a:rPr lang="zh-CN" altLang="en-US" sz="2800" b="1" i="1" smtClean="0">
                        <a:solidFill>
                          <a:srgbClr val="FF0000"/>
                        </a:solidFill>
                        <a:latin typeface="Cambria Math" panose="02040503050406030204" pitchFamily="18" charset="0"/>
                        <a:ea typeface="Cambria Math" panose="02040503050406030204" pitchFamily="18" charset="0"/>
                      </a:rPr>
                      <m:t>𝜺</m:t>
                    </m:r>
                    <m:r>
                      <a:rPr lang="en-US" altLang="zh-CN" sz="2800" b="1" i="1">
                        <a:solidFill>
                          <a:srgbClr val="FF0000"/>
                        </a:solidFill>
                        <a:latin typeface="Cambria Math" panose="02040503050406030204" pitchFamily="18" charset="0"/>
                        <a:ea typeface="Cambria Math" panose="02040503050406030204" pitchFamily="18" charset="0"/>
                      </a:rPr>
                      <m:t>/</m:t>
                    </m:r>
                    <m:d>
                      <m:dPr>
                        <m:begChr m:val="|"/>
                        <m:endChr m:val="|"/>
                        <m:ctrlPr>
                          <a:rPr lang="en-US" altLang="zh-CN" sz="2800" b="1" i="1">
                            <a:solidFill>
                              <a:srgbClr val="FF0000"/>
                            </a:solidFill>
                            <a:latin typeface="Cambria Math" panose="02040503050406030204" pitchFamily="18" charset="0"/>
                            <a:ea typeface="Cambria Math" panose="02040503050406030204" pitchFamily="18" charset="0"/>
                          </a:rPr>
                        </m:ctrlPr>
                      </m:dPr>
                      <m:e>
                        <m:r>
                          <a:rPr lang="zh-CN" altLang="en-US" sz="2800" b="1" i="1">
                            <a:solidFill>
                              <a:srgbClr val="FF0000"/>
                            </a:solidFill>
                            <a:latin typeface="Cambria Math" panose="02040503050406030204" pitchFamily="18" charset="0"/>
                            <a:ea typeface="Cambria Math" panose="02040503050406030204" pitchFamily="18" charset="0"/>
                          </a:rPr>
                          <m:t>𝓐</m:t>
                        </m:r>
                        <m:d>
                          <m:dPr>
                            <m:ctrlPr>
                              <a:rPr lang="en-US" altLang="zh-CN" sz="2800" b="1" i="1">
                                <a:solidFill>
                                  <a:srgbClr val="FF0000"/>
                                </a:solidFill>
                                <a:latin typeface="Cambria Math" panose="02040503050406030204" pitchFamily="18" charset="0"/>
                                <a:ea typeface="Cambria Math" panose="02040503050406030204" pitchFamily="18" charset="0"/>
                              </a:rPr>
                            </m:ctrlPr>
                          </m:dPr>
                          <m:e>
                            <m:r>
                              <a:rPr lang="en-US" altLang="zh-CN" sz="2800" b="1" i="1">
                                <a:solidFill>
                                  <a:srgbClr val="FF0000"/>
                                </a:solidFill>
                                <a:latin typeface="Cambria Math" panose="02040503050406030204" pitchFamily="18" charset="0"/>
                                <a:ea typeface="Cambria Math" panose="02040503050406030204" pitchFamily="18" charset="0"/>
                              </a:rPr>
                              <m:t>𝒔</m:t>
                            </m:r>
                          </m:e>
                        </m:d>
                      </m:e>
                    </m:d>
                    <m:r>
                      <a:rPr lang="zh-CN" altLang="en-US" sz="2800" b="1" i="1" dirty="0">
                        <a:latin typeface="Cambria Math" panose="02040503050406030204" pitchFamily="18" charset="0"/>
                      </a:rPr>
                      <m:t>的概率</m:t>
                    </m:r>
                  </m:oMath>
                </a14:m>
                <a:r>
                  <a:rPr lang="zh-CN" altLang="en-US" sz="2800" dirty="0">
                    <a:latin typeface="Cambria Math" panose="02040503050406030204" pitchFamily="18" charset="0"/>
                  </a:rPr>
                  <a:t>执行。</a:t>
                </a:r>
                <a:endParaRPr lang="en-US" altLang="zh-CN" sz="2800" dirty="0">
                  <a:latin typeface="Cambria Math" panose="02040503050406030204" pitchFamily="18" charset="0"/>
                </a:endParaRPr>
              </a:p>
              <a:p>
                <a:pPr>
                  <a:lnSpc>
                    <a:spcPct val="150000"/>
                  </a:lnSpc>
                </a:pPr>
                <a:r>
                  <a:rPr lang="en-US" altLang="zh-CN" sz="2800" b="1" dirty="0">
                    <a:ea typeface="Cambria Math" panose="02040503050406030204" pitchFamily="18" charset="0"/>
                  </a:rPr>
                  <a:t>                  </a:t>
                </a:r>
                <a14:m>
                  <m:oMath xmlns:m="http://schemas.openxmlformats.org/officeDocument/2006/math">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𝓐</m:t>
                        </m:r>
                        <m:d>
                          <m:dPr>
                            <m:ctrlPr>
                              <a:rPr lang="en-US" altLang="zh-CN" sz="2800" b="1"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𝒔</m:t>
                            </m:r>
                          </m:e>
                        </m:d>
                      </m:e>
                    </m:d>
                    <m:r>
                      <a:rPr lang="en-US" altLang="zh-CN" sz="2800" b="1" i="1" smtClean="0">
                        <a:latin typeface="Cambria Math" panose="02040503050406030204" pitchFamily="18" charset="0"/>
                        <a:ea typeface="Cambria Math" panose="02040503050406030204" pitchFamily="18" charset="0"/>
                      </a:rPr>
                      <m:t>: </m:t>
                    </m:r>
                  </m:oMath>
                </a14:m>
                <a:r>
                  <a:rPr lang="en-US" altLang="zh-CN" sz="2800" dirty="0"/>
                  <a:t>s</a:t>
                </a:r>
                <a:r>
                  <a:rPr lang="zh-CN" altLang="en-US" sz="2800" dirty="0"/>
                  <a:t>上的可执行的动作个数</a:t>
                </a:r>
                <a:endParaRPr lang="en-US" altLang="zh-CN" sz="2800" dirty="0">
                  <a:latin typeface="Cambria Math" panose="02040503050406030204" pitchFamily="18" charset="0"/>
                </a:endParaRPr>
              </a:p>
            </p:txBody>
          </p:sp>
        </mc:Choice>
        <mc:Fallback>
          <p:sp>
            <p:nvSpPr>
              <p:cNvPr id="13" name="矩形 12">
                <a:extLst>
                  <a:ext uri="{FF2B5EF4-FFF2-40B4-BE49-F238E27FC236}">
                    <a16:creationId xmlns:a16="http://schemas.microsoft.com/office/drawing/2014/main" id="{35E53943-669F-4EC0-A652-C0CA962F0C52}"/>
                  </a:ext>
                </a:extLst>
              </p:cNvPr>
              <p:cNvSpPr>
                <a:spLocks noRot="1" noChangeAspect="1" noMove="1" noResize="1" noEditPoints="1" noAdjustHandles="1" noChangeArrowheads="1" noChangeShapeType="1" noTextEdit="1"/>
              </p:cNvSpPr>
              <p:nvPr/>
            </p:nvSpPr>
            <p:spPr>
              <a:xfrm>
                <a:off x="1913645" y="4154013"/>
                <a:ext cx="9022726" cy="1962589"/>
              </a:xfrm>
              <a:prstGeom prst="rect">
                <a:avLst/>
              </a:prstGeom>
              <a:blipFill>
                <a:blip r:embed="rId4"/>
                <a:stretch>
                  <a:fillRect r="-338" b="-77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030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fade">
                                      <p:cBhvr>
                                        <p:cTn id="25" dur="500"/>
                                        <p:tgtEl>
                                          <p:spTgt spid="1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fade">
                                      <p:cBhvr>
                                        <p:cTn id="30" dur="500"/>
                                        <p:tgtEl>
                                          <p:spTgt spid="1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nodeType="clickEffect">
                                  <p:stCondLst>
                                    <p:cond delay="0"/>
                                  </p:stCondLst>
                                  <p:childTnLst>
                                    <p:animClr clrSpc="rgb" dir="cw">
                                      <p:cBhvr override="childStyle">
                                        <p:cTn id="34" dur="250" autoRev="1" fill="remove"/>
                                        <p:tgtEl>
                                          <p:spTgt spid="13">
                                            <p:txEl>
                                              <p:pRg st="0" end="0"/>
                                            </p:txEl>
                                          </p:spTgt>
                                        </p:tgtEl>
                                        <p:attrNameLst>
                                          <p:attrName>style.color</p:attrName>
                                        </p:attrNameLst>
                                      </p:cBhvr>
                                      <p:to>
                                        <a:schemeClr val="bg1"/>
                                      </p:to>
                                    </p:animClr>
                                    <p:animClr clrSpc="rgb" dir="cw">
                                      <p:cBhvr>
                                        <p:cTn id="35" dur="250" autoRev="1" fill="remove"/>
                                        <p:tgtEl>
                                          <p:spTgt spid="13">
                                            <p:txEl>
                                              <p:pRg st="0" end="0"/>
                                            </p:txEl>
                                          </p:spTgt>
                                        </p:tgtEl>
                                        <p:attrNameLst>
                                          <p:attrName>fillcolor</p:attrName>
                                        </p:attrNameLst>
                                      </p:cBhvr>
                                      <p:to>
                                        <a:schemeClr val="bg1"/>
                                      </p:to>
                                    </p:animClr>
                                    <p:set>
                                      <p:cBhvr>
                                        <p:cTn id="36" dur="250" autoRev="1" fill="remove"/>
                                        <p:tgtEl>
                                          <p:spTgt spid="13">
                                            <p:txEl>
                                              <p:pRg st="0" end="0"/>
                                            </p:txEl>
                                          </p:spTgt>
                                        </p:tgtEl>
                                        <p:attrNameLst>
                                          <p:attrName>fill.type</p:attrName>
                                        </p:attrNameLst>
                                      </p:cBhvr>
                                      <p:to>
                                        <p:strVal val="solid"/>
                                      </p:to>
                                    </p:set>
                                    <p:set>
                                      <p:cBhvr>
                                        <p:cTn id="37" dur="250" autoRev="1" fill="remove"/>
                                        <p:tgtEl>
                                          <p:spTgt spid="13">
                                            <p:txEl>
                                              <p:pRg st="0" end="0"/>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7" presetClass="emph" presetSubtype="0" fill="remove" nodeType="clickEffect">
                                  <p:stCondLst>
                                    <p:cond delay="0"/>
                                  </p:stCondLst>
                                  <p:childTnLst>
                                    <p:animClr clrSpc="rgb" dir="cw">
                                      <p:cBhvr override="childStyle">
                                        <p:cTn id="41" dur="250" autoRev="1" fill="remove"/>
                                        <p:tgtEl>
                                          <p:spTgt spid="13">
                                            <p:txEl>
                                              <p:pRg st="1" end="1"/>
                                            </p:txEl>
                                          </p:spTgt>
                                        </p:tgtEl>
                                        <p:attrNameLst>
                                          <p:attrName>style.color</p:attrName>
                                        </p:attrNameLst>
                                      </p:cBhvr>
                                      <p:to>
                                        <a:schemeClr val="bg1"/>
                                      </p:to>
                                    </p:animClr>
                                    <p:animClr clrSpc="rgb" dir="cw">
                                      <p:cBhvr>
                                        <p:cTn id="42" dur="250" autoRev="1" fill="remove"/>
                                        <p:tgtEl>
                                          <p:spTgt spid="13">
                                            <p:txEl>
                                              <p:pRg st="1" end="1"/>
                                            </p:txEl>
                                          </p:spTgt>
                                        </p:tgtEl>
                                        <p:attrNameLst>
                                          <p:attrName>fillcolor</p:attrName>
                                        </p:attrNameLst>
                                      </p:cBhvr>
                                      <p:to>
                                        <a:schemeClr val="bg1"/>
                                      </p:to>
                                    </p:animClr>
                                    <p:set>
                                      <p:cBhvr>
                                        <p:cTn id="43" dur="250" autoRev="1" fill="remove"/>
                                        <p:tgtEl>
                                          <p:spTgt spid="13">
                                            <p:txEl>
                                              <p:pRg st="1" end="1"/>
                                            </p:txEl>
                                          </p:spTgt>
                                        </p:tgtEl>
                                        <p:attrNameLst>
                                          <p:attrName>fill.type</p:attrName>
                                        </p:attrNameLst>
                                      </p:cBhvr>
                                      <p:to>
                                        <p:strVal val="solid"/>
                                      </p:to>
                                    </p:set>
                                    <p:set>
                                      <p:cBhvr>
                                        <p:cTn id="44" dur="250" autoRev="1" fill="remove"/>
                                        <p:tgtEl>
                                          <p:spTgt spid="13">
                                            <p:txEl>
                                              <p:pRg st="1" end="1"/>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7" presetClass="emph" presetSubtype="0" fill="remove" nodeType="clickEffect">
                                  <p:stCondLst>
                                    <p:cond delay="0"/>
                                  </p:stCondLst>
                                  <p:childTnLst>
                                    <p:animClr clrSpc="rgb" dir="cw">
                                      <p:cBhvr override="childStyle">
                                        <p:cTn id="48" dur="250" autoRev="1" fill="remove"/>
                                        <p:tgtEl>
                                          <p:spTgt spid="13">
                                            <p:txEl>
                                              <p:pRg st="2" end="2"/>
                                            </p:txEl>
                                          </p:spTgt>
                                        </p:tgtEl>
                                        <p:attrNameLst>
                                          <p:attrName>style.color</p:attrName>
                                        </p:attrNameLst>
                                      </p:cBhvr>
                                      <p:to>
                                        <a:schemeClr val="bg1"/>
                                      </p:to>
                                    </p:animClr>
                                    <p:animClr clrSpc="rgb" dir="cw">
                                      <p:cBhvr>
                                        <p:cTn id="49" dur="250" autoRev="1" fill="remove"/>
                                        <p:tgtEl>
                                          <p:spTgt spid="13">
                                            <p:txEl>
                                              <p:pRg st="2" end="2"/>
                                            </p:txEl>
                                          </p:spTgt>
                                        </p:tgtEl>
                                        <p:attrNameLst>
                                          <p:attrName>fillcolor</p:attrName>
                                        </p:attrNameLst>
                                      </p:cBhvr>
                                      <p:to>
                                        <a:schemeClr val="bg1"/>
                                      </p:to>
                                    </p:animClr>
                                    <p:set>
                                      <p:cBhvr>
                                        <p:cTn id="50" dur="250" autoRev="1" fill="remove"/>
                                        <p:tgtEl>
                                          <p:spTgt spid="13">
                                            <p:txEl>
                                              <p:pRg st="2" end="2"/>
                                            </p:txEl>
                                          </p:spTgt>
                                        </p:tgtEl>
                                        <p:attrNameLst>
                                          <p:attrName>fill.type</p:attrName>
                                        </p:attrNameLst>
                                      </p:cBhvr>
                                      <p:to>
                                        <p:strVal val="solid"/>
                                      </p:to>
                                    </p:set>
                                    <p:set>
                                      <p:cBhvr>
                                        <p:cTn id="51" dur="250" autoRev="1" fill="remove"/>
                                        <p:tgtEl>
                                          <p:spTgt spid="1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EA9DD-B162-4621-88F6-329A16ABDFAD}"/>
              </a:ext>
            </a:extLst>
          </p:cNvPr>
          <p:cNvSpPr>
            <a:spLocks noGrp="1"/>
          </p:cNvSpPr>
          <p:nvPr>
            <p:ph type="title"/>
          </p:nvPr>
        </p:nvSpPr>
        <p:spPr/>
        <p:txBody>
          <a:bodyPr/>
          <a:lstStyle/>
          <a:p>
            <a:r>
              <a:rPr lang="zh-CN" altLang="en-US" dirty="0"/>
              <a:t>同策略更新的蒙特卡罗控制方法</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8110692-928E-476F-8F4F-3CD631BE7876}"/>
                  </a:ext>
                </a:extLst>
              </p:cNvPr>
              <p:cNvSpPr/>
              <p:nvPr/>
            </p:nvSpPr>
            <p:spPr>
              <a:xfrm>
                <a:off x="838200" y="1534160"/>
                <a:ext cx="10412002" cy="535350"/>
              </a:xfrm>
              <a:prstGeom prst="rect">
                <a:avLst/>
              </a:prstGeom>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latin typeface="Times New Roman" panose="02020603050405020304" pitchFamily="18" charset="0"/>
                    <a:cs typeface="Times New Roman" panose="02020603050405020304" pitchFamily="18" charset="0"/>
                  </a:rPr>
                  <a:t>On-policy first-visit MC control (</a:t>
                </a:r>
                <a14:m>
                  <m:oMath xmlns:m="http://schemas.openxmlformats.org/officeDocument/2006/math">
                    <m:r>
                      <a:rPr lang="zh-CN" altLang="en-US" sz="3200" b="1" i="1">
                        <a:latin typeface="Cambria Math" panose="02040503050406030204" pitchFamily="18" charset="0"/>
                        <a:ea typeface="Cambria Math" panose="02040503050406030204" pitchFamily="18" charset="0"/>
                      </a:rPr>
                      <m:t>𝜺</m:t>
                    </m:r>
                  </m:oMath>
                </a14:m>
                <a:r>
                  <a:rPr lang="en-US" altLang="zh-CN" sz="3200" dirty="0">
                    <a:latin typeface="Times New Roman" panose="02020603050405020304" pitchFamily="18" charset="0"/>
                    <a:cs typeface="Times New Roman" panose="02020603050405020304" pitchFamily="18" charset="0"/>
                  </a:rPr>
                  <a:t>-soft policies) </a:t>
                </a:r>
                <a:endParaRPr lang="zh-CN" altLang="en-US" sz="3200" dirty="0">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18110692-928E-476F-8F4F-3CD631BE7876}"/>
                  </a:ext>
                </a:extLst>
              </p:cNvPr>
              <p:cNvSpPr>
                <a:spLocks noRot="1" noChangeAspect="1" noMove="1" noResize="1" noEditPoints="1" noAdjustHandles="1" noChangeArrowheads="1" noChangeShapeType="1" noTextEdit="1"/>
              </p:cNvSpPr>
              <p:nvPr/>
            </p:nvSpPr>
            <p:spPr>
              <a:xfrm>
                <a:off x="838200" y="1534160"/>
                <a:ext cx="10412002" cy="535350"/>
              </a:xfrm>
              <a:prstGeom prst="rect">
                <a:avLst/>
              </a:prstGeom>
              <a:blipFill>
                <a:blip r:embed="rId3"/>
                <a:stretch>
                  <a:fillRect l="-1342" t="-16129" b="-35484"/>
                </a:stretch>
              </a:blipFill>
              <a:ln w="34925">
                <a:solidFill>
                  <a:schemeClr val="accent1"/>
                </a:solid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E315A7CD-BA14-4E47-9FC9-2A16A8DC2FA5}"/>
              </a:ext>
            </a:extLst>
          </p:cNvPr>
          <p:cNvPicPr>
            <a:picLocks noChangeAspect="1"/>
          </p:cNvPicPr>
          <p:nvPr/>
        </p:nvPicPr>
        <p:blipFill>
          <a:blip r:embed="rId4"/>
          <a:stretch>
            <a:fillRect/>
          </a:stretch>
        </p:blipFill>
        <p:spPr>
          <a:xfrm>
            <a:off x="838200" y="2069510"/>
            <a:ext cx="10412002" cy="4606712"/>
          </a:xfrm>
          <a:prstGeom prst="rect">
            <a:avLst/>
          </a:prstGeom>
        </p:spPr>
      </p:pic>
      <p:sp>
        <p:nvSpPr>
          <p:cNvPr id="4" name="矩形: 圆角 3">
            <a:extLst>
              <a:ext uri="{FF2B5EF4-FFF2-40B4-BE49-F238E27FC236}">
                <a16:creationId xmlns:a16="http://schemas.microsoft.com/office/drawing/2014/main" id="{056A57A8-6C91-4195-B744-36CD24CD3741}"/>
              </a:ext>
            </a:extLst>
          </p:cNvPr>
          <p:cNvSpPr/>
          <p:nvPr/>
        </p:nvSpPr>
        <p:spPr>
          <a:xfrm>
            <a:off x="838200" y="2069510"/>
            <a:ext cx="4806696" cy="13255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B35B160-280A-4009-B4F3-EE61F26E16E7}"/>
              </a:ext>
            </a:extLst>
          </p:cNvPr>
          <p:cNvSpPr/>
          <p:nvPr/>
        </p:nvSpPr>
        <p:spPr>
          <a:xfrm>
            <a:off x="1237504" y="3773895"/>
            <a:ext cx="4151360" cy="3226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3FE2CFBA-BA30-49A6-96D5-0757602D6609}"/>
              </a:ext>
            </a:extLst>
          </p:cNvPr>
          <p:cNvSpPr/>
          <p:nvPr/>
        </p:nvSpPr>
        <p:spPr>
          <a:xfrm>
            <a:off x="1237504" y="4096511"/>
            <a:ext cx="7040863" cy="109728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260DD58-298B-4004-A6B9-8985659DB303}"/>
              </a:ext>
            </a:extLst>
          </p:cNvPr>
          <p:cNvSpPr/>
          <p:nvPr/>
        </p:nvSpPr>
        <p:spPr>
          <a:xfrm>
            <a:off x="1237504" y="5212997"/>
            <a:ext cx="9515840" cy="153514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248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7DA13-A2D5-4A20-823A-E2E14D4A6A84}"/>
              </a:ext>
            </a:extLst>
          </p:cNvPr>
          <p:cNvSpPr>
            <a:spLocks noGrp="1"/>
          </p:cNvSpPr>
          <p:nvPr>
            <p:ph type="title"/>
          </p:nvPr>
        </p:nvSpPr>
        <p:spPr/>
        <p:txBody>
          <a:bodyPr/>
          <a:lstStyle/>
          <a:p>
            <a:r>
              <a:rPr lang="zh-CN" altLang="en-US" dirty="0"/>
              <a:t>策略改进分析</a:t>
            </a:r>
          </a:p>
        </p:txBody>
      </p:sp>
      <p:pic>
        <p:nvPicPr>
          <p:cNvPr id="4" name="图片 3">
            <a:extLst>
              <a:ext uri="{FF2B5EF4-FFF2-40B4-BE49-F238E27FC236}">
                <a16:creationId xmlns:a16="http://schemas.microsoft.com/office/drawing/2014/main" id="{FD9173C6-C453-4628-BD2E-68655BA8ED06}"/>
              </a:ext>
            </a:extLst>
          </p:cNvPr>
          <p:cNvPicPr>
            <a:picLocks noChangeAspect="1"/>
          </p:cNvPicPr>
          <p:nvPr/>
        </p:nvPicPr>
        <p:blipFill>
          <a:blip r:embed="rId3"/>
          <a:stretch>
            <a:fillRect/>
          </a:stretch>
        </p:blipFill>
        <p:spPr>
          <a:xfrm>
            <a:off x="838200" y="1840599"/>
            <a:ext cx="11094237" cy="4042407"/>
          </a:xfrm>
          <a:prstGeom prst="rect">
            <a:avLst/>
          </a:prstGeom>
        </p:spPr>
      </p:pic>
      <p:sp>
        <p:nvSpPr>
          <p:cNvPr id="5" name="矩形 4">
            <a:extLst>
              <a:ext uri="{FF2B5EF4-FFF2-40B4-BE49-F238E27FC236}">
                <a16:creationId xmlns:a16="http://schemas.microsoft.com/office/drawing/2014/main" id="{A9709EC9-E884-411F-94EB-74B439DA9177}"/>
              </a:ext>
            </a:extLst>
          </p:cNvPr>
          <p:cNvSpPr/>
          <p:nvPr/>
        </p:nvSpPr>
        <p:spPr>
          <a:xfrm>
            <a:off x="6054812" y="2445744"/>
            <a:ext cx="1626824" cy="572878"/>
          </a:xfrm>
          <a:prstGeom prst="rect">
            <a:avLst/>
          </a:prstGeom>
          <a:noFill/>
          <a:ln w="508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77DCC5F-8AA4-461B-A143-F0F8AFB2494E}"/>
              </a:ext>
            </a:extLst>
          </p:cNvPr>
          <p:cNvSpPr/>
          <p:nvPr/>
        </p:nvSpPr>
        <p:spPr>
          <a:xfrm>
            <a:off x="6054812" y="3168533"/>
            <a:ext cx="3100205" cy="753472"/>
          </a:xfrm>
          <a:prstGeom prst="rect">
            <a:avLst/>
          </a:prstGeom>
          <a:noFill/>
          <a:ln w="508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3586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54C81-05B8-4CBD-8AA5-74240FFFBE78}"/>
              </a:ext>
            </a:extLst>
          </p:cNvPr>
          <p:cNvSpPr>
            <a:spLocks noGrp="1"/>
          </p:cNvSpPr>
          <p:nvPr>
            <p:ph type="title"/>
          </p:nvPr>
        </p:nvSpPr>
        <p:spPr/>
        <p:txBody>
          <a:bodyPr/>
          <a:lstStyle/>
          <a:p>
            <a:r>
              <a:rPr lang="zh-CN" altLang="en-US" dirty="0"/>
              <a:t>最优策略分析</a:t>
            </a:r>
          </a:p>
        </p:txBody>
      </p:sp>
      <p:pic>
        <p:nvPicPr>
          <p:cNvPr id="4" name="图片 3">
            <a:extLst>
              <a:ext uri="{FF2B5EF4-FFF2-40B4-BE49-F238E27FC236}">
                <a16:creationId xmlns:a16="http://schemas.microsoft.com/office/drawing/2014/main" id="{566D67B6-E9BA-43BB-B5F7-9119A1219AF0}"/>
              </a:ext>
            </a:extLst>
          </p:cNvPr>
          <p:cNvPicPr>
            <a:picLocks noChangeAspect="1"/>
          </p:cNvPicPr>
          <p:nvPr/>
        </p:nvPicPr>
        <p:blipFill>
          <a:blip r:embed="rId3"/>
          <a:stretch>
            <a:fillRect/>
          </a:stretch>
        </p:blipFill>
        <p:spPr>
          <a:xfrm>
            <a:off x="838200" y="1690688"/>
            <a:ext cx="8103016" cy="2121009"/>
          </a:xfrm>
          <a:prstGeom prst="rect">
            <a:avLst/>
          </a:prstGeom>
        </p:spPr>
      </p:pic>
      <p:pic>
        <p:nvPicPr>
          <p:cNvPr id="6" name="图片 5">
            <a:extLst>
              <a:ext uri="{FF2B5EF4-FFF2-40B4-BE49-F238E27FC236}">
                <a16:creationId xmlns:a16="http://schemas.microsoft.com/office/drawing/2014/main" id="{9F98EA8F-B774-42E8-B3E4-F85C66AA4913}"/>
              </a:ext>
            </a:extLst>
          </p:cNvPr>
          <p:cNvPicPr>
            <a:picLocks noChangeAspect="1"/>
          </p:cNvPicPr>
          <p:nvPr/>
        </p:nvPicPr>
        <p:blipFill>
          <a:blip r:embed="rId4"/>
          <a:stretch>
            <a:fillRect/>
          </a:stretch>
        </p:blipFill>
        <p:spPr>
          <a:xfrm>
            <a:off x="1174578" y="4192537"/>
            <a:ext cx="6547186" cy="1949550"/>
          </a:xfrm>
          <a:prstGeom prst="rect">
            <a:avLst/>
          </a:prstGeom>
        </p:spPr>
      </p:pic>
    </p:spTree>
    <p:extLst>
      <p:ext uri="{BB962C8B-B14F-4D97-AF65-F5344CB8AC3E}">
        <p14:creationId xmlns:p14="http://schemas.microsoft.com/office/powerpoint/2010/main" val="45248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6A2ECAF-689D-464A-A2E1-83CB85FCA62C}"/>
              </a:ext>
            </a:extLst>
          </p:cNvPr>
          <p:cNvSpPr>
            <a:spLocks noGrp="1"/>
          </p:cNvSpPr>
          <p:nvPr>
            <p:ph idx="1"/>
          </p:nvPr>
        </p:nvSpPr>
        <p:spPr/>
        <p:txBody>
          <a:bodyPr>
            <a:normAutofit/>
          </a:bodyPr>
          <a:lstStyle/>
          <a:p>
            <a:endParaRPr lang="en-US" altLang="zh-CN" sz="3200" dirty="0"/>
          </a:p>
          <a:p>
            <a:pPr lvl="1"/>
            <a:endParaRPr lang="zh-CN" altLang="en-US" sz="2800" dirty="0"/>
          </a:p>
        </p:txBody>
      </p:sp>
      <p:sp>
        <p:nvSpPr>
          <p:cNvPr id="4" name="内容占位符 2">
            <a:extLst>
              <a:ext uri="{FF2B5EF4-FFF2-40B4-BE49-F238E27FC236}">
                <a16:creationId xmlns:a16="http://schemas.microsoft.com/office/drawing/2014/main" id="{A167253E-2FEB-4243-BBBD-E913AD806F1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同策略的首次访问蒙特卡罗控制算法</a:t>
            </a:r>
            <a:endParaRPr lang="en-US" altLang="zh-CN" dirty="0"/>
          </a:p>
          <a:p>
            <a:endParaRPr lang="en-US" altLang="zh-CN" dirty="0"/>
          </a:p>
          <a:p>
            <a:r>
              <a:rPr lang="zh-CN" altLang="en-US" dirty="0"/>
              <a:t>算法分析</a:t>
            </a:r>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80645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8263</TotalTime>
  <Words>197</Words>
  <Application>Microsoft Office PowerPoint</Application>
  <PresentationFormat>宽屏</PresentationFormat>
  <Paragraphs>42</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 楷体</vt:lpstr>
      <vt:lpstr>等线</vt:lpstr>
      <vt:lpstr>等线 Light</vt:lpstr>
      <vt:lpstr>楷体</vt:lpstr>
      <vt:lpstr>Arial</vt:lpstr>
      <vt:lpstr>Cambria Math</vt:lpstr>
      <vt:lpstr>Times New Roman</vt:lpstr>
      <vt:lpstr>Office 主题​​</vt:lpstr>
      <vt:lpstr>强化学习基础 5.无模型预测 5.3 同策略的蒙特卡罗控制</vt:lpstr>
      <vt:lpstr>学习内容</vt:lpstr>
      <vt:lpstr>同策略更新的控制方法（On-policy）</vt:lpstr>
      <vt:lpstr>同策略更新的蒙特卡罗控制方法</vt:lpstr>
      <vt:lpstr>策略改进分析</vt:lpstr>
      <vt:lpstr>最优策略分析</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wu</cp:lastModifiedBy>
  <cp:revision>799</cp:revision>
  <dcterms:created xsi:type="dcterms:W3CDTF">2020-03-15T08:43:03Z</dcterms:created>
  <dcterms:modified xsi:type="dcterms:W3CDTF">2020-07-08T13:17:51Z</dcterms:modified>
</cp:coreProperties>
</file>