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298" r:id="rId4"/>
    <p:sldId id="299" r:id="rId5"/>
    <p:sldId id="282" r:id="rId6"/>
    <p:sldId id="297"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137" autoAdjust="0"/>
  </p:normalViewPr>
  <p:slideViewPr>
    <p:cSldViewPr snapToGrid="0">
      <p:cViewPr varScale="1">
        <p:scale>
          <a:sx n="60" d="100"/>
          <a:sy n="60" d="100"/>
        </p:scale>
        <p:origin x="4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353167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339652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5</a:t>
            </a:fld>
            <a:endParaRPr lang="zh-CN" altLang="en-US"/>
          </a:p>
        </p:txBody>
      </p:sp>
    </p:spTree>
    <p:extLst>
      <p:ext uri="{BB962C8B-B14F-4D97-AF65-F5344CB8AC3E}">
        <p14:creationId xmlns:p14="http://schemas.microsoft.com/office/powerpoint/2010/main" val="368061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a:t>泳恒：请重写此页的图片公式</a:t>
                </a:r>
                <a:endParaRPr lang="zh-CN" altLang="en-US" dirty="0"/>
              </a:p>
            </p:txBody>
          </p:sp>
        </mc:Choice>
        <mc:Fallback xmlns="">
          <p:sp>
            <p:nvSpPr>
              <p:cNvPr id="3" name="备注占位符 2"/>
              <p:cNvSpPr>
                <a:spLocks noGrp="1"/>
              </p:cNvSpPr>
              <p:nvPr>
                <p:ph type="body" idx="1"/>
              </p:nvPr>
            </p:nvSpPr>
            <p:spPr/>
            <p:txBody>
              <a:bodyPr/>
              <a:lstStyle/>
              <a:p>
                <a:r>
                  <a:rPr lang="zh-CN" altLang="en-US" dirty="0"/>
                  <a:t>卫强： 本页做红方框的动画，一行一行解释程序如何运行。</a:t>
                </a:r>
                <a:endParaRPr lang="en-US" altLang="zh-CN" dirty="0"/>
              </a:p>
              <a:p>
                <a:endParaRPr lang="en-US" altLang="zh-CN" dirty="0"/>
              </a:p>
              <a:p>
                <a:r>
                  <a:rPr lang="zh-CN" altLang="en-US" dirty="0"/>
                  <a:t>大致思路：总共分为</a:t>
                </a:r>
                <a:r>
                  <a:rPr lang="en-US" altLang="zh-CN" dirty="0"/>
                  <a:t>3</a:t>
                </a:r>
                <a:r>
                  <a:rPr lang="zh-CN" altLang="en-US" dirty="0"/>
                  <a:t>个块。</a:t>
                </a:r>
                <a:r>
                  <a:rPr lang="en-US" altLang="zh-CN" dirty="0"/>
                  <a:t>1. </a:t>
                </a:r>
                <a:r>
                  <a:rPr lang="zh-CN" altLang="en-US" dirty="0"/>
                  <a:t>初始化。</a:t>
                </a:r>
                <a:r>
                  <a:rPr lang="en-US" altLang="zh-CN" dirty="0"/>
                  <a:t>2. </a:t>
                </a:r>
                <a:r>
                  <a:rPr lang="zh-CN" altLang="en-US" dirty="0"/>
                  <a:t>策略评估部分，本部分使用</a:t>
                </a:r>
                <a:r>
                  <a:rPr lang="zh-CN" altLang="en-US" sz="1200" b="1" i="0">
                    <a:latin typeface="Cambria Math" panose="02040503050406030204" pitchFamily="18" charset="0"/>
                  </a:rPr>
                  <a:t>𝒗</a:t>
                </a:r>
                <a:r>
                  <a:rPr lang="en-US" altLang="zh-CN" sz="1200" b="1" i="0">
                    <a:latin typeface="Cambria Math" panose="02040503050406030204" pitchFamily="18" charset="0"/>
                  </a:rPr>
                  <a:t>_</a:t>
                </a:r>
                <a:r>
                  <a:rPr lang="zh-CN" altLang="en-US" sz="1200" b="1" i="0">
                    <a:solidFill>
                      <a:srgbClr val="00B0F0"/>
                    </a:solidFill>
                    <a:latin typeface="Cambria Math" panose="02040503050406030204" pitchFamily="18" charset="0"/>
                  </a:rPr>
                  <a:t>𝝅 </a:t>
                </a:r>
                <a:r>
                  <a:rPr lang="zh-CN" altLang="en-US" sz="1200" b="1" i="0">
                    <a:latin typeface="Cambria Math" panose="02040503050406030204" pitchFamily="18" charset="0"/>
                  </a:rPr>
                  <a:t>(</a:t>
                </a:r>
                <a:r>
                  <a:rPr lang="zh-CN" altLang="en-US" sz="1200" b="1" i="0">
                    <a:solidFill>
                      <a:srgbClr val="FF0000"/>
                    </a:solidFill>
                    <a:latin typeface="Cambria Math" panose="02040503050406030204" pitchFamily="18" charset="0"/>
                  </a:rPr>
                  <a:t>𝒔</a:t>
                </a:r>
                <a:r>
                  <a:rPr lang="zh-CN" altLang="en-US" sz="1200" b="1" i="0">
                    <a:latin typeface="Cambria Math" panose="02040503050406030204" pitchFamily="18" charset="0"/>
                  </a:rPr>
                  <a:t>)=∑129_</a:t>
                </a:r>
                <a:r>
                  <a:rPr lang="en-US" altLang="zh-CN" sz="1200" b="1" i="0">
                    <a:latin typeface="Cambria Math" panose="02040503050406030204" pitchFamily="18" charset="0"/>
                  </a:rPr>
                  <a:t>s′</a:t>
                </a:r>
                <a:r>
                  <a:rPr lang="zh-CN" altLang="en-US" sz="1200" b="1" i="0">
                    <a:latin typeface="Cambria Math" panose="02040503050406030204" pitchFamily="18" charset="0"/>
                  </a:rPr>
                  <a:t>𝒓</a:t>
                </a:r>
                <a:r>
                  <a:rPr lang="zh-CN" altLang="en-US" sz="1200" b="1" i="0">
                    <a:solidFill>
                      <a:srgbClr val="FF0000"/>
                    </a:solidFill>
                    <a:latin typeface="Cambria Math" panose="02040503050406030204" pitchFamily="18" charset="0"/>
                  </a:rPr>
                  <a:t>▒├ </a:t>
                </a:r>
                <a:r>
                  <a:rPr lang="zh-CN" altLang="en-US" sz="1200" b="1" i="0">
                    <a:latin typeface="Cambria Math" panose="02040503050406030204" pitchFamily="18" charset="0"/>
                  </a:rPr>
                  <a:t>𝒑(𝒔^′,𝒓|𝒔,𝒂)[𝒓+𝜸</a:t>
                </a:r>
                <a:r>
                  <a:rPr lang="zh-CN" altLang="en-US" sz="1200" b="1" i="0">
                    <a:solidFill>
                      <a:srgbClr val="FF0000"/>
                    </a:solidFill>
                    <a:latin typeface="Cambria Math" panose="02040503050406030204" pitchFamily="18" charset="0"/>
                  </a:rPr>
                  <a:t>𝒗_𝝅 (𝒔^′)] </a:t>
                </a:r>
                <a:r>
                  <a:rPr lang="zh-CN" altLang="en-US" dirty="0"/>
                  <a:t>  和</a:t>
                </a:r>
                <a:r>
                  <a:rPr lang="en-US" altLang="zh-CN" dirty="0"/>
                  <a:t>delta</a:t>
                </a:r>
                <a:r>
                  <a:rPr lang="zh-CN" altLang="en-US" dirty="0"/>
                  <a:t>评估状态值。 </a:t>
                </a:r>
                <a:r>
                  <a:rPr lang="en-US" altLang="zh-CN" dirty="0"/>
                  <a:t>Delta</a:t>
                </a:r>
                <a:r>
                  <a:rPr lang="zh-CN" altLang="en-US" dirty="0"/>
                  <a:t>是状态值改变的绝对值。</a:t>
                </a:r>
                <a:endParaRPr lang="en-US" altLang="zh-CN" dirty="0"/>
              </a:p>
              <a:p>
                <a:r>
                  <a:rPr lang="en-US" altLang="zh-CN" dirty="0"/>
                  <a:t>3. </a:t>
                </a:r>
                <a:r>
                  <a:rPr lang="zh-CN" altLang="en-US" dirty="0"/>
                  <a:t>用贪婪方法求得策略， 如果策略发生改变，重新</a:t>
                </a:r>
                <a:r>
                  <a:rPr lang="en-US" altLang="zh-CN" dirty="0" err="1"/>
                  <a:t>goto</a:t>
                </a:r>
                <a:r>
                  <a:rPr lang="en-US" altLang="zh-CN" dirty="0"/>
                  <a:t> </a:t>
                </a:r>
                <a:r>
                  <a:rPr lang="zh-CN" altLang="en-US" dirty="0"/>
                  <a:t>策略评估部分。</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22252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9647F75B-7805-4033-893C-64FD839C8834}"/>
              </a:ext>
            </a:extLst>
          </p:cNvPr>
          <p:cNvSpPr>
            <a:spLocks noGrp="1"/>
          </p:cNvSpPr>
          <p:nvPr>
            <p:ph type="dt" sz="half" idx="10"/>
          </p:nvPr>
        </p:nvSpPr>
        <p:spPr/>
        <p:txBody>
          <a:bodyPr/>
          <a:lstStyle/>
          <a:p>
            <a:fld id="{B4287DEC-C99D-41E8-8C68-24D5A3135997}"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xmlns=""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2020/7/28</a:t>
            </a:fld>
            <a:endParaRPr lang="zh-CN" altLang="en-US"/>
          </a:p>
        </p:txBody>
      </p:sp>
      <p:sp>
        <p:nvSpPr>
          <p:cNvPr id="5" name="页脚占位符 4">
            <a:extLst>
              <a:ext uri="{FF2B5EF4-FFF2-40B4-BE49-F238E27FC236}">
                <a16:creationId xmlns:a16="http://schemas.microsoft.com/office/drawing/2014/main" xmlns=""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xmlns=""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2020/7/28</a:t>
            </a:fld>
            <a:endParaRPr lang="zh-CN" altLang="en-US"/>
          </a:p>
        </p:txBody>
      </p:sp>
      <p:sp>
        <p:nvSpPr>
          <p:cNvPr id="5" name="页脚占位符 4">
            <a:extLst>
              <a:ext uri="{FF2B5EF4-FFF2-40B4-BE49-F238E27FC236}">
                <a16:creationId xmlns:a16="http://schemas.microsoft.com/office/drawing/2014/main" xmlns=""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4215442-6150-4A2F-AA9C-AE6B2DA10A70}"/>
              </a:ext>
            </a:extLst>
          </p:cNvPr>
          <p:cNvSpPr>
            <a:spLocks noGrp="1"/>
          </p:cNvSpPr>
          <p:nvPr>
            <p:ph type="ctrTitle"/>
          </p:nvPr>
        </p:nvSpPr>
        <p:spPr>
          <a:xfrm>
            <a:off x="1524000" y="1864553"/>
            <a:ext cx="914400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r>
              <a:rPr lang="en-US" altLang="zh-CN" dirty="0">
                <a:latin typeface="楷体" panose="02010609060101010101" pitchFamily="49" charset="-122"/>
                <a:ea typeface="楷体" panose="02010609060101010101" pitchFamily="49" charset="-122"/>
              </a:rPr>
              <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无模型预测</a:t>
            </a:r>
            <a:r>
              <a:rPr lang="en-US" altLang="zh-CN" dirty="0">
                <a:latin typeface="楷体" panose="02010609060101010101" pitchFamily="49" charset="-122"/>
                <a:ea typeface="楷体" panose="02010609060101010101" pitchFamily="49" charset="-122"/>
              </a:rPr>
              <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5.4 </a:t>
            </a:r>
            <a:r>
              <a:rPr lang="zh-CN" altLang="en-US" sz="5400" dirty="0">
                <a:solidFill>
                  <a:srgbClr val="00B0F0"/>
                </a:solidFill>
                <a:latin typeface="楷体" panose="02010609060101010101" pitchFamily="49" charset="-122"/>
                <a:ea typeface="楷体" panose="02010609060101010101" pitchFamily="49" charset="-122"/>
              </a:rPr>
              <a:t>异策略的预测方法</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xmlns=""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xmlns="" id="{A9B99C52-ED26-40F8-87AE-8C0C878129A7}"/>
              </a:ext>
            </a:extLst>
          </p:cNvPr>
          <p:cNvSpPr>
            <a:spLocks noGrp="1"/>
          </p:cNvSpPr>
          <p:nvPr>
            <p:ph idx="1"/>
          </p:nvPr>
        </p:nvSpPr>
        <p:spPr/>
        <p:txBody>
          <a:bodyPr/>
          <a:lstStyle/>
          <a:p>
            <a:r>
              <a:rPr lang="zh-CN" altLang="en-US" dirty="0"/>
              <a:t>掌握同策略和异策略的概念和区别</a:t>
            </a:r>
            <a:endParaRPr lang="en-US" altLang="zh-CN" dirty="0"/>
          </a:p>
          <a:p>
            <a:endParaRPr lang="en-US" altLang="zh-CN" dirty="0"/>
          </a:p>
          <a:p>
            <a:r>
              <a:rPr lang="zh-CN" altLang="en-US" dirty="0"/>
              <a:t>理解重要性采样</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B5B1746-F884-4CA2-967B-A63EA0635E82}"/>
              </a:ext>
            </a:extLst>
          </p:cNvPr>
          <p:cNvSpPr>
            <a:spLocks noGrp="1"/>
          </p:cNvSpPr>
          <p:nvPr>
            <p:ph type="title"/>
          </p:nvPr>
        </p:nvSpPr>
        <p:spPr/>
        <p:txBody>
          <a:bodyPr/>
          <a:lstStyle/>
          <a:p>
            <a:r>
              <a:rPr lang="zh-CN" altLang="en-US" dirty="0"/>
              <a:t>异策略学习</a:t>
            </a:r>
          </a:p>
        </p:txBody>
      </p:sp>
      <p:sp>
        <p:nvSpPr>
          <p:cNvPr id="3" name="内容占位符 2">
            <a:extLst>
              <a:ext uri="{FF2B5EF4-FFF2-40B4-BE49-F238E27FC236}">
                <a16:creationId xmlns:a16="http://schemas.microsoft.com/office/drawing/2014/main" xmlns="" id="{604EB1EC-AA20-4C5E-BB5F-AE4DF04F645B}"/>
              </a:ext>
            </a:extLst>
          </p:cNvPr>
          <p:cNvSpPr>
            <a:spLocks noGrp="1"/>
          </p:cNvSpPr>
          <p:nvPr>
            <p:ph idx="1"/>
          </p:nvPr>
        </p:nvSpPr>
        <p:spPr/>
        <p:txBody>
          <a:bodyPr/>
          <a:lstStyle/>
          <a:p>
            <a:r>
              <a:rPr lang="zh-CN" altLang="en-US" dirty="0"/>
              <a:t>同策略和异策略学习的区别</a:t>
            </a:r>
            <a:endParaRPr lang="en-US" altLang="zh-CN" dirty="0"/>
          </a:p>
          <a:p>
            <a:pPr lvl="1"/>
            <a:r>
              <a:rPr lang="zh-CN" altLang="en-US" dirty="0"/>
              <a:t>学习的目标动作探索策略和探索所采用的动作探索策略是不是同一个？是：同策略学习，否：异策略学习</a:t>
            </a:r>
            <a:r>
              <a:rPr lang="en-US" altLang="zh-CN" dirty="0"/>
              <a:t>(off-policy learning)</a:t>
            </a:r>
          </a:p>
          <a:p>
            <a:pPr lvl="1"/>
            <a:r>
              <a:rPr lang="zh-CN" altLang="en-US" dirty="0"/>
              <a:t>同策略是异策略的一种特殊情况：当目标策略和动作探索策略相同时候的情况</a:t>
            </a:r>
            <a:endParaRPr lang="en-US" altLang="zh-CN" dirty="0"/>
          </a:p>
          <a:p>
            <a:endParaRPr lang="en-US" altLang="zh-CN" dirty="0"/>
          </a:p>
          <a:p>
            <a:r>
              <a:rPr lang="zh-CN" altLang="en-US" dirty="0"/>
              <a:t>异策略学习</a:t>
            </a:r>
            <a:endParaRPr lang="en-US" altLang="zh-CN" dirty="0"/>
          </a:p>
          <a:p>
            <a:pPr lvl="1"/>
            <a:r>
              <a:rPr lang="zh-CN" altLang="en-US" dirty="0"/>
              <a:t>目标策略：机器要通过学习所获取的最佳策略</a:t>
            </a:r>
            <a:endParaRPr lang="en-US" altLang="zh-CN" dirty="0"/>
          </a:p>
          <a:p>
            <a:pPr lvl="1"/>
            <a:r>
              <a:rPr lang="zh-CN" altLang="en-US" dirty="0"/>
              <a:t>动作探索策略：探索性的策略，我们用它来产生各种探索行为，让机器能够高效学习到目标策略。 </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02801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E17730-46D8-4C67-9360-1633D59F0319}"/>
              </a:ext>
            </a:extLst>
          </p:cNvPr>
          <p:cNvSpPr>
            <a:spLocks noGrp="1"/>
          </p:cNvSpPr>
          <p:nvPr>
            <p:ph type="title"/>
          </p:nvPr>
        </p:nvSpPr>
        <p:spPr/>
        <p:txBody>
          <a:bodyPr/>
          <a:lstStyle/>
          <a:p>
            <a:r>
              <a:rPr lang="zh-CN" altLang="en-US" dirty="0"/>
              <a:t>收敛假设</a:t>
            </a:r>
          </a:p>
        </p:txBody>
      </p:sp>
      <p:grpSp>
        <p:nvGrpSpPr>
          <p:cNvPr id="13" name="组合 12">
            <a:extLst>
              <a:ext uri="{FF2B5EF4-FFF2-40B4-BE49-F238E27FC236}">
                <a16:creationId xmlns:a16="http://schemas.microsoft.com/office/drawing/2014/main" xmlns="" id="{575D92A7-2836-4F21-B996-B6671B96B0BD}"/>
              </a:ext>
            </a:extLst>
          </p:cNvPr>
          <p:cNvGrpSpPr/>
          <p:nvPr/>
        </p:nvGrpSpPr>
        <p:grpSpPr>
          <a:xfrm>
            <a:off x="3481861" y="3223404"/>
            <a:ext cx="3687905" cy="441411"/>
            <a:chOff x="2063409" y="3059768"/>
            <a:chExt cx="3687905" cy="441411"/>
          </a:xfrm>
        </p:grpSpPr>
        <p:pic>
          <p:nvPicPr>
            <p:cNvPr id="5" name="图片 4">
              <a:extLst>
                <a:ext uri="{FF2B5EF4-FFF2-40B4-BE49-F238E27FC236}">
                  <a16:creationId xmlns:a16="http://schemas.microsoft.com/office/drawing/2014/main" xmlns="" id="{FCED7B70-8B2E-4FC4-B6CF-2DE0EB43B4CC}"/>
                </a:ext>
              </a:extLst>
            </p:cNvPr>
            <p:cNvPicPr>
              <a:picLocks noChangeAspect="1"/>
            </p:cNvPicPr>
            <p:nvPr/>
          </p:nvPicPr>
          <p:blipFill>
            <a:blip r:embed="rId3"/>
            <a:stretch>
              <a:fillRect/>
            </a:stretch>
          </p:blipFill>
          <p:spPr>
            <a:xfrm>
              <a:off x="2063409" y="3059768"/>
              <a:ext cx="1308469" cy="441411"/>
            </a:xfrm>
            <a:prstGeom prst="rect">
              <a:avLst/>
            </a:prstGeom>
          </p:spPr>
        </p:pic>
        <p:grpSp>
          <p:nvGrpSpPr>
            <p:cNvPr id="6" name="组合 5">
              <a:extLst>
                <a:ext uri="{FF2B5EF4-FFF2-40B4-BE49-F238E27FC236}">
                  <a16:creationId xmlns:a16="http://schemas.microsoft.com/office/drawing/2014/main" xmlns="" id="{20393119-CD82-4B9E-A3DF-8A287FADC5CE}"/>
                </a:ext>
              </a:extLst>
            </p:cNvPr>
            <p:cNvGrpSpPr/>
            <p:nvPr/>
          </p:nvGrpSpPr>
          <p:grpSpPr>
            <a:xfrm>
              <a:off x="4477799" y="3102665"/>
              <a:ext cx="1273515" cy="355618"/>
              <a:chOff x="9798437" y="2258278"/>
              <a:chExt cx="1827689" cy="513965"/>
            </a:xfrm>
          </p:grpSpPr>
          <p:pic>
            <p:nvPicPr>
              <p:cNvPr id="7" name="图片 6">
                <a:extLst>
                  <a:ext uri="{FF2B5EF4-FFF2-40B4-BE49-F238E27FC236}">
                    <a16:creationId xmlns:a16="http://schemas.microsoft.com/office/drawing/2014/main" xmlns="" id="{A8584E0A-17A4-479B-8078-CE23ACE3B07F}"/>
                  </a:ext>
                </a:extLst>
              </p:cNvPr>
              <p:cNvPicPr>
                <a:picLocks noChangeAspect="1"/>
              </p:cNvPicPr>
              <p:nvPr/>
            </p:nvPicPr>
            <p:blipFill>
              <a:blip r:embed="rId4"/>
              <a:stretch>
                <a:fillRect/>
              </a:stretch>
            </p:blipFill>
            <p:spPr>
              <a:xfrm>
                <a:off x="9798437" y="2258278"/>
                <a:ext cx="1054154" cy="513965"/>
              </a:xfrm>
              <a:prstGeom prst="rect">
                <a:avLst/>
              </a:prstGeom>
            </p:spPr>
          </p:pic>
          <p:pic>
            <p:nvPicPr>
              <p:cNvPr id="8" name="图片 7">
                <a:extLst>
                  <a:ext uri="{FF2B5EF4-FFF2-40B4-BE49-F238E27FC236}">
                    <a16:creationId xmlns:a16="http://schemas.microsoft.com/office/drawing/2014/main" xmlns="" id="{CA131E6C-55A6-4547-8B5C-047FA8BE0861}"/>
                  </a:ext>
                </a:extLst>
              </p:cNvPr>
              <p:cNvPicPr>
                <a:picLocks noChangeAspect="1"/>
              </p:cNvPicPr>
              <p:nvPr/>
            </p:nvPicPr>
            <p:blipFill>
              <a:blip r:embed="rId5"/>
              <a:stretch>
                <a:fillRect/>
              </a:stretch>
            </p:blipFill>
            <p:spPr>
              <a:xfrm>
                <a:off x="10761727" y="2313020"/>
                <a:ext cx="864399" cy="449149"/>
              </a:xfrm>
              <a:prstGeom prst="rect">
                <a:avLst/>
              </a:prstGeom>
            </p:spPr>
          </p:pic>
        </p:grpSp>
        <p:cxnSp>
          <p:nvCxnSpPr>
            <p:cNvPr id="9" name="直接箭头连接符 8">
              <a:extLst>
                <a:ext uri="{FF2B5EF4-FFF2-40B4-BE49-F238E27FC236}">
                  <a16:creationId xmlns:a16="http://schemas.microsoft.com/office/drawing/2014/main" xmlns="" id="{8C1B974D-96B0-49F5-9525-3C46B134DF95}"/>
                </a:ext>
              </a:extLst>
            </p:cNvPr>
            <p:cNvCxnSpPr>
              <a:cxnSpLocks/>
              <a:endCxn id="7" idx="1"/>
            </p:cNvCxnSpPr>
            <p:nvPr/>
          </p:nvCxnSpPr>
          <p:spPr>
            <a:xfrm flipV="1">
              <a:off x="3480442" y="3280474"/>
              <a:ext cx="997357" cy="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xmlns="" id="{54D56E43-FFF0-42AF-BB2A-A80465F29EB9}"/>
              </a:ext>
            </a:extLst>
          </p:cNvPr>
          <p:cNvSpPr/>
          <p:nvPr/>
        </p:nvSpPr>
        <p:spPr>
          <a:xfrm>
            <a:off x="838199" y="3856394"/>
            <a:ext cx="11100371" cy="2246769"/>
          </a:xfrm>
          <a:prstGeom prst="rect">
            <a:avLst/>
          </a:prstGeom>
        </p:spPr>
        <p:txBody>
          <a:bodyPr wrap="square">
            <a:spAutoFit/>
          </a:bodyPr>
          <a:lstStyle/>
          <a:p>
            <a:r>
              <a:rPr lang="zh-CN" altLang="en-US" sz="2800" dirty="0"/>
              <a:t>动作探索策略一般是随机的，尤其是与</a:t>
            </a:r>
            <a:r>
              <a:rPr lang="el-GR" altLang="zh-CN" sz="2800" dirty="0">
                <a:latin typeface="微软雅黑" panose="020B0503020204020204" pitchFamily="34" charset="-122"/>
                <a:ea typeface="微软雅黑" panose="020B0503020204020204" pitchFamily="34" charset="-122"/>
              </a:rPr>
              <a:t>π</a:t>
            </a:r>
            <a:r>
              <a:rPr lang="zh-CN" altLang="en-US" sz="2800" dirty="0"/>
              <a:t>策略给出的动作不相同的那些状态上，</a:t>
            </a:r>
            <a:r>
              <a:rPr lang="en-US" altLang="zh-CN" sz="2800" dirty="0"/>
              <a:t>b</a:t>
            </a:r>
            <a:r>
              <a:rPr lang="zh-CN" altLang="en-US" sz="2800" dirty="0"/>
              <a:t>必须是随机的。</a:t>
            </a:r>
            <a:endParaRPr lang="en-US" altLang="zh-CN" sz="2800" dirty="0"/>
          </a:p>
          <a:p>
            <a:r>
              <a:rPr lang="zh-CN" altLang="en-US" sz="2800" dirty="0"/>
              <a:t> </a:t>
            </a:r>
            <a:endParaRPr lang="en-US" altLang="zh-CN" sz="2800" dirty="0"/>
          </a:p>
          <a:p>
            <a:r>
              <a:rPr lang="zh-CN" altLang="en-US" sz="2800" dirty="0"/>
              <a:t>目标策略：可能是确定性的策略。</a:t>
            </a:r>
            <a:endParaRPr lang="en-US" altLang="zh-CN" sz="2800" dirty="0"/>
          </a:p>
          <a:p>
            <a:r>
              <a:rPr lang="zh-CN" altLang="en-US" sz="2800" dirty="0"/>
              <a:t>动作探索策略：更具探索性的、随机的策略。如：</a:t>
            </a:r>
            <a:r>
              <a:rPr lang="en-US" altLang="zh-CN" sz="2800" dirty="0"/>
              <a:t>epsilon-</a:t>
            </a:r>
            <a:r>
              <a:rPr lang="zh-CN" altLang="en-US" sz="2800" dirty="0"/>
              <a:t>贪婪策略</a:t>
            </a:r>
            <a:endParaRPr lang="en-US" altLang="zh-CN" sz="2800" dirty="0"/>
          </a:p>
        </p:txBody>
      </p:sp>
      <p:sp>
        <p:nvSpPr>
          <p:cNvPr id="11" name="矩形 10">
            <a:extLst>
              <a:ext uri="{FF2B5EF4-FFF2-40B4-BE49-F238E27FC236}">
                <a16:creationId xmlns:a16="http://schemas.microsoft.com/office/drawing/2014/main" xmlns="" id="{FDD3CD42-D0E9-4F6F-B6FC-33C7C113E4E1}"/>
              </a:ext>
            </a:extLst>
          </p:cNvPr>
          <p:cNvSpPr/>
          <p:nvPr/>
        </p:nvSpPr>
        <p:spPr>
          <a:xfrm>
            <a:off x="728031" y="2077717"/>
            <a:ext cx="2200103" cy="523220"/>
          </a:xfrm>
          <a:prstGeom prst="rect">
            <a:avLst/>
          </a:prstGeom>
        </p:spPr>
        <p:txBody>
          <a:bodyPr wrap="square">
            <a:spAutoFit/>
          </a:bodyPr>
          <a:lstStyle/>
          <a:p>
            <a:r>
              <a:rPr lang="zh-CN" altLang="en-US" sz="2800" dirty="0"/>
              <a:t>收敛假设</a:t>
            </a:r>
            <a:r>
              <a:rPr lang="en-US" altLang="zh-CN" sz="2800" dirty="0"/>
              <a:t>:</a:t>
            </a:r>
            <a:endParaRPr lang="zh-CN" altLang="en-US" sz="2800" dirty="0"/>
          </a:p>
        </p:txBody>
      </p:sp>
      <p:sp>
        <p:nvSpPr>
          <p:cNvPr id="12" name="矩形 11">
            <a:extLst>
              <a:ext uri="{FF2B5EF4-FFF2-40B4-BE49-F238E27FC236}">
                <a16:creationId xmlns:a16="http://schemas.microsoft.com/office/drawing/2014/main" xmlns="" id="{29102F74-0D4C-4E59-902A-F79A3FC7AA4F}"/>
              </a:ext>
            </a:extLst>
          </p:cNvPr>
          <p:cNvSpPr/>
          <p:nvPr/>
        </p:nvSpPr>
        <p:spPr>
          <a:xfrm>
            <a:off x="2650733" y="2048447"/>
            <a:ext cx="7079156" cy="954107"/>
          </a:xfrm>
          <a:prstGeom prst="rect">
            <a:avLst/>
          </a:prstGeom>
        </p:spPr>
        <p:txBody>
          <a:bodyPr wrap="square">
            <a:spAutoFit/>
          </a:bodyPr>
          <a:lstStyle/>
          <a:p>
            <a:r>
              <a:rPr lang="zh-CN" altLang="en-US" sz="2800" dirty="0"/>
              <a:t>在</a:t>
            </a:r>
            <a:r>
              <a:rPr lang="el-GR" altLang="zh-CN" sz="2800" dirty="0">
                <a:latin typeface="微软雅黑" panose="020B0503020204020204" pitchFamily="34" charset="-122"/>
                <a:ea typeface="微软雅黑" panose="020B0503020204020204" pitchFamily="34" charset="-122"/>
              </a:rPr>
              <a:t>π</a:t>
            </a:r>
            <a:r>
              <a:rPr lang="zh-CN" altLang="en-US" sz="2800" dirty="0"/>
              <a:t>策略下采取的动作，在</a:t>
            </a:r>
            <a:r>
              <a:rPr lang="en-US" altLang="zh-CN" sz="2800" dirty="0"/>
              <a:t>b</a:t>
            </a:r>
            <a:r>
              <a:rPr lang="zh-CN" altLang="en-US" sz="2800" dirty="0"/>
              <a:t>下都将被执行到，尽管可能是偶尔能够执行到。 </a:t>
            </a:r>
          </a:p>
        </p:txBody>
      </p:sp>
    </p:spTree>
    <p:extLst>
      <p:ext uri="{BB962C8B-B14F-4D97-AF65-F5344CB8AC3E}">
        <p14:creationId xmlns:p14="http://schemas.microsoft.com/office/powerpoint/2010/main" val="98983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5D2C87-4CE8-42B1-A77D-2B9C4B9A4565}"/>
              </a:ext>
            </a:extLst>
          </p:cNvPr>
          <p:cNvSpPr>
            <a:spLocks noGrp="1"/>
          </p:cNvSpPr>
          <p:nvPr>
            <p:ph type="title"/>
          </p:nvPr>
        </p:nvSpPr>
        <p:spPr/>
        <p:txBody>
          <a:bodyPr/>
          <a:lstStyle/>
          <a:p>
            <a:r>
              <a:rPr lang="zh-CN" altLang="en-US" dirty="0"/>
              <a:t>重要性采样比</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6F9EC209-31EB-4414-BF39-496BECE9DC9A}"/>
                  </a:ext>
                </a:extLst>
              </p:cNvPr>
              <p:cNvSpPr txBox="1"/>
              <p:nvPr/>
            </p:nvSpPr>
            <p:spPr>
              <a:xfrm>
                <a:off x="949321" y="1690688"/>
                <a:ext cx="10998717" cy="43088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起始</m:t>
                        </m:r>
                        <m:r>
                          <a:rPr lang="zh-CN" altLang="en-US" sz="2800" i="1" smtClean="0">
                            <a:latin typeface="Cambria Math" panose="02040503050406030204" pitchFamily="18" charset="0"/>
                          </a:rPr>
                          <m:t>状态</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𝑡</m:t>
                            </m:r>
                          </m:sub>
                        </m:sSub>
                        <m:r>
                          <a:rPr lang="zh-CN" altLang="en-US" sz="2800" i="1" smtClean="0">
                            <a:latin typeface="Cambria Math" panose="02040503050406030204" pitchFamily="18" charset="0"/>
                          </a:rPr>
                          <m:t>，</m:t>
                        </m:r>
                        <m:r>
                          <a:rPr lang="zh-CN" altLang="en-US" sz="2800" i="1">
                            <a:latin typeface="Cambria Math" panose="02040503050406030204" pitchFamily="18" charset="0"/>
                          </a:rPr>
                          <m:t>后续</m:t>
                        </m:r>
                        <m:r>
                          <a:rPr lang="zh-CN" altLang="en-US" sz="2800" i="1" smtClean="0">
                            <a:latin typeface="Cambria Math" panose="02040503050406030204" pitchFamily="18" charset="0"/>
                          </a:rPr>
                          <m:t>事件</m:t>
                        </m:r>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𝑇</m:t>
                        </m:r>
                      </m:sub>
                    </m:sSub>
                    <m:r>
                      <a:rPr lang="zh-CN" altLang="en-US" sz="2800" i="1">
                        <a:latin typeface="Cambria Math" panose="02040503050406030204" pitchFamily="18" charset="0"/>
                      </a:rPr>
                      <m:t>在策略</m:t>
                    </m:r>
                    <m:r>
                      <a:rPr lang="zh-CN" altLang="en-US" sz="2800" i="1" smtClean="0">
                        <a:latin typeface="Cambria Math" panose="02040503050406030204" pitchFamily="18" charset="0"/>
                      </a:rPr>
                      <m:t>𝜋</m:t>
                    </m:r>
                    <m:r>
                      <a:rPr lang="zh-CN" altLang="en-US" sz="2800" i="1">
                        <a:latin typeface="Cambria Math" panose="02040503050406030204" pitchFamily="18" charset="0"/>
                      </a:rPr>
                      <m:t>下发生的概率是</m:t>
                    </m:r>
                  </m:oMath>
                </a14:m>
                <a:r>
                  <a:rPr lang="zh-CN" altLang="en-US" sz="2800" dirty="0"/>
                  <a:t>：</a:t>
                </a:r>
              </a:p>
            </p:txBody>
          </p:sp>
        </mc:Choice>
        <mc:Fallback xmlns="">
          <p:sp>
            <p:nvSpPr>
              <p:cNvPr id="5" name="文本框 4">
                <a:extLst>
                  <a:ext uri="{FF2B5EF4-FFF2-40B4-BE49-F238E27FC236}">
                    <a16:creationId xmlns:a16="http://schemas.microsoft.com/office/drawing/2014/main" id="{6F9EC209-31EB-4414-BF39-496BECE9DC9A}"/>
                  </a:ext>
                </a:extLst>
              </p:cNvPr>
              <p:cNvSpPr txBox="1">
                <a:spLocks noRot="1" noChangeAspect="1" noMove="1" noResize="1" noEditPoints="1" noAdjustHandles="1" noChangeArrowheads="1" noChangeShapeType="1" noTextEdit="1"/>
              </p:cNvSpPr>
              <p:nvPr/>
            </p:nvSpPr>
            <p:spPr>
              <a:xfrm>
                <a:off x="949321" y="1690688"/>
                <a:ext cx="10998717" cy="430887"/>
              </a:xfrm>
              <a:prstGeom prst="rect">
                <a:avLst/>
              </a:prstGeom>
              <a:blipFill>
                <a:blip r:embed="rId3"/>
                <a:stretch>
                  <a:fillRect t="-25352" r="-942" b="-492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DC45D0D6-9308-403A-A7C6-9BB1CCD362BD}"/>
                  </a:ext>
                </a:extLst>
              </p:cNvPr>
              <p:cNvSpPr txBox="1"/>
              <p:nvPr/>
            </p:nvSpPr>
            <p:spPr>
              <a:xfrm>
                <a:off x="1541124" y="2618586"/>
                <a:ext cx="10037851" cy="1620828"/>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𝑟</m:t>
                          </m:r>
                        </m:sub>
                      </m:sSub>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𝜋</m:t>
                          </m:r>
                        </m:e>
                      </m:d>
                    </m:oMath>
                  </m:oMathPara>
                </a14:m>
                <a:endParaRPr lang="en-US" altLang="zh-CN" sz="2400" b="0" dirty="0"/>
              </a:p>
              <a:p>
                <a:pPr>
                  <a:lnSpc>
                    <a:spcPct val="150000"/>
                  </a:lnSpc>
                </a:pPr>
                <a:r>
                  <a:rPr lang="en-US" altLang="zh-CN" sz="2400" dirty="0"/>
                  <a:t>=</a:t>
                </a:r>
                <a14:m>
                  <m:oMath xmlns:m="http://schemas.openxmlformats.org/officeDocument/2006/math">
                    <m:r>
                      <a:rPr lang="zh-CN" altLang="en-US" sz="2400" i="1" smtClean="0">
                        <a:latin typeface="Cambria Math" panose="02040503050406030204" pitchFamily="18" charset="0"/>
                      </a:rPr>
                      <m:t>𝜋</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sub>
                        </m:sSub>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𝜋</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 </m:t>
                    </m:r>
                  </m:oMath>
                </a14:m>
                <a:r>
                  <a:rPr lang="en-US" altLang="zh-CN" sz="2400" dirty="0">
                    <a:solidFill>
                      <a:srgbClr val="FF0000"/>
                    </a:solidFill>
                  </a:rPr>
                  <a:t>…</a:t>
                </a:r>
              </a:p>
              <a:p>
                <a:pPr>
                  <a:lnSpc>
                    <a:spcPct val="150000"/>
                  </a:lnSpc>
                </a:pPr>
                <a:r>
                  <a:rPr lang="en-US" altLang="zh-CN" sz="2400" dirty="0">
                    <a:solidFill>
                      <a:srgbClr val="00B0F0"/>
                    </a:solidFill>
                  </a:rPr>
                  <a:t>=</a:t>
                </a:r>
                <a14:m>
                  <m:oMath xmlns:m="http://schemas.openxmlformats.org/officeDocument/2006/math">
                    <m:nary>
                      <m:naryPr>
                        <m:chr m:val="∏"/>
                        <m:ctrlPr>
                          <a:rPr lang="en-US" altLang="zh-CN" sz="2400" i="1" smtClean="0">
                            <a:solidFill>
                              <a:srgbClr val="00B0F0"/>
                            </a:solidFill>
                            <a:latin typeface="Cambria Math" panose="02040503050406030204" pitchFamily="18" charset="0"/>
                          </a:rPr>
                        </m:ctrlPr>
                      </m:naryPr>
                      <m:sub>
                        <m:r>
                          <m:rPr>
                            <m:brk m:alnAt="23"/>
                          </m:rP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=1</m:t>
                        </m:r>
                      </m:sub>
                      <m:sup>
                        <m:r>
                          <a:rPr lang="en-US" altLang="zh-CN" sz="2400" b="0" i="1" smtClean="0">
                            <a:solidFill>
                              <a:srgbClr val="00B0F0"/>
                            </a:solidFill>
                            <a:latin typeface="Cambria Math" panose="02040503050406030204" pitchFamily="18" charset="0"/>
                          </a:rPr>
                          <m:t>𝑇</m:t>
                        </m:r>
                        <m:r>
                          <a:rPr lang="en-US" altLang="zh-CN" sz="2400" b="0" i="1" smtClean="0">
                            <a:solidFill>
                              <a:srgbClr val="00B0F0"/>
                            </a:solidFill>
                            <a:latin typeface="Cambria Math" panose="02040503050406030204" pitchFamily="18" charset="0"/>
                          </a:rPr>
                          <m:t>−1</m:t>
                        </m:r>
                      </m:sup>
                      <m:e>
                        <m:r>
                          <a:rPr lang="zh-CN" altLang="en-US" sz="2400" i="1" smtClean="0">
                            <a:solidFill>
                              <a:srgbClr val="00B0F0"/>
                            </a:solidFill>
                            <a:latin typeface="Cambria Math" panose="02040503050406030204" pitchFamily="18" charset="0"/>
                            <a:ea typeface="Cambria Math" panose="02040503050406030204" pitchFamily="18" charset="0"/>
                          </a:rPr>
                          <m:t>𝜋</m:t>
                        </m:r>
                        <m:d>
                          <m:dPr>
                            <m:ctrlPr>
                              <a:rPr lang="en-US" altLang="zh-CN" sz="2400" b="0" i="1" smtClean="0">
                                <a:solidFill>
                                  <a:srgbClr val="00B0F0"/>
                                </a:solidFill>
                                <a:latin typeface="Cambria Math" panose="02040503050406030204" pitchFamily="18" charset="0"/>
                                <a:ea typeface="Cambria Math" panose="02040503050406030204" pitchFamily="18" charset="0"/>
                              </a:rPr>
                            </m:ctrlPr>
                          </m:dPr>
                          <m:e>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𝐴</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e>
                          <m:e>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e>
                        </m:d>
                        <m:r>
                          <a:rPr lang="en-US" altLang="zh-CN" sz="2400" b="0" i="1" smtClean="0">
                            <a:solidFill>
                              <a:srgbClr val="00B0F0"/>
                            </a:solidFill>
                            <a:latin typeface="Cambria Math" panose="02040503050406030204" pitchFamily="18" charset="0"/>
                            <a:ea typeface="Cambria Math" panose="02040503050406030204" pitchFamily="18" charset="0"/>
                          </a:rPr>
                          <m:t>𝑝</m:t>
                        </m:r>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r>
                              <a:rPr lang="en-US" altLang="zh-CN" sz="2400" b="0" i="1" smtClean="0">
                                <a:solidFill>
                                  <a:srgbClr val="00B0F0"/>
                                </a:solidFill>
                                <a:latin typeface="Cambria Math" panose="02040503050406030204" pitchFamily="18" charset="0"/>
                                <a:ea typeface="Cambria Math" panose="02040503050406030204" pitchFamily="18" charset="0"/>
                              </a:rPr>
                              <m:t>+1</m:t>
                            </m:r>
                          </m:sub>
                        </m:sSub>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𝑆</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r>
                          <a:rPr lang="en-US" altLang="zh-CN" sz="2400" b="0" i="1" smtClean="0">
                            <a:solidFill>
                              <a:srgbClr val="00B0F0"/>
                            </a:solidFill>
                            <a:latin typeface="Cambria Math" panose="02040503050406030204" pitchFamily="18" charset="0"/>
                            <a:ea typeface="Cambria Math" panose="02040503050406030204" pitchFamily="18" charset="0"/>
                          </a:rPr>
                          <m:t>,</m:t>
                        </m:r>
                        <m:sSub>
                          <m:sSubPr>
                            <m:ctrlPr>
                              <a:rPr lang="en-US" altLang="zh-CN" sz="2400" b="0" i="1" smtClean="0">
                                <a:solidFill>
                                  <a:srgbClr val="00B0F0"/>
                                </a:solidFill>
                                <a:latin typeface="Cambria Math" panose="02040503050406030204" pitchFamily="18" charset="0"/>
                                <a:ea typeface="Cambria Math" panose="02040503050406030204" pitchFamily="18" charset="0"/>
                              </a:rPr>
                            </m:ctrlPr>
                          </m:sSubPr>
                          <m:e>
                            <m:r>
                              <a:rPr lang="en-US" altLang="zh-CN" sz="2400" b="0" i="1" smtClean="0">
                                <a:solidFill>
                                  <a:srgbClr val="00B0F0"/>
                                </a:solidFill>
                                <a:latin typeface="Cambria Math" panose="02040503050406030204" pitchFamily="18" charset="0"/>
                                <a:ea typeface="Cambria Math" panose="02040503050406030204" pitchFamily="18" charset="0"/>
                              </a:rPr>
                              <m:t>𝐴</m:t>
                            </m:r>
                          </m:e>
                          <m:sub>
                            <m:r>
                              <a:rPr lang="en-US" altLang="zh-CN" sz="2400" b="0" i="1" smtClean="0">
                                <a:solidFill>
                                  <a:srgbClr val="00B0F0"/>
                                </a:solidFill>
                                <a:latin typeface="Cambria Math" panose="02040503050406030204" pitchFamily="18" charset="0"/>
                                <a:ea typeface="Cambria Math" panose="02040503050406030204" pitchFamily="18" charset="0"/>
                              </a:rPr>
                              <m:t>𝑘</m:t>
                            </m:r>
                          </m:sub>
                        </m:sSub>
                        <m:r>
                          <a:rPr lang="en-US" altLang="zh-CN" sz="2400" b="0" i="1" smtClean="0">
                            <a:solidFill>
                              <a:srgbClr val="00B0F0"/>
                            </a:solidFill>
                            <a:latin typeface="Cambria Math" panose="02040503050406030204" pitchFamily="18" charset="0"/>
                            <a:ea typeface="Cambria Math" panose="02040503050406030204" pitchFamily="18" charset="0"/>
                          </a:rPr>
                          <m:t>)</m:t>
                        </m:r>
                      </m:e>
                    </m:nary>
                  </m:oMath>
                </a14:m>
                <a:endParaRPr lang="zh-CN" altLang="en-US" sz="2400" dirty="0"/>
              </a:p>
            </p:txBody>
          </p:sp>
        </mc:Choice>
        <mc:Fallback xmlns="">
          <p:sp>
            <p:nvSpPr>
              <p:cNvPr id="6" name="文本框 5">
                <a:extLst>
                  <a:ext uri="{FF2B5EF4-FFF2-40B4-BE49-F238E27FC236}">
                    <a16:creationId xmlns:a16="http://schemas.microsoft.com/office/drawing/2014/main" id="{DC45D0D6-9308-403A-A7C6-9BB1CCD362BD}"/>
                  </a:ext>
                </a:extLst>
              </p:cNvPr>
              <p:cNvSpPr txBox="1">
                <a:spLocks noRot="1" noChangeAspect="1" noMove="1" noResize="1" noEditPoints="1" noAdjustHandles="1" noChangeArrowheads="1" noChangeShapeType="1" noTextEdit="1"/>
              </p:cNvSpPr>
              <p:nvPr/>
            </p:nvSpPr>
            <p:spPr>
              <a:xfrm>
                <a:off x="1541124" y="2618586"/>
                <a:ext cx="10037851" cy="1620828"/>
              </a:xfrm>
              <a:prstGeom prst="rect">
                <a:avLst/>
              </a:prstGeom>
              <a:blipFill>
                <a:blip r:embed="rId4"/>
                <a:stretch>
                  <a:fillRect l="-3645" b="-581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DF06FFA0-A04D-4D3A-BA60-3A66FF3BE0EF}"/>
                  </a:ext>
                </a:extLst>
              </p:cNvPr>
              <p:cNvSpPr txBox="1"/>
              <p:nvPr/>
            </p:nvSpPr>
            <p:spPr>
              <a:xfrm>
                <a:off x="1279913" y="5001563"/>
                <a:ext cx="7729974"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𝜌</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nary>
                            <m:naryPr>
                              <m:chr m:val="∏"/>
                              <m:limLoc m:val="subSup"/>
                              <m:ctrlPr>
                                <a:rPr lang="en-US" altLang="zh-CN" sz="2400" b="0" i="1" smtClean="0">
                                  <a:solidFill>
                                    <a:srgbClr val="00B0F0"/>
                                  </a:solidFill>
                                  <a:latin typeface="Cambria Math" panose="02040503050406030204" pitchFamily="18" charset="0"/>
                                </a:rPr>
                              </m:ctrlPr>
                            </m:naryPr>
                            <m:sub>
                              <m:r>
                                <m:rPr>
                                  <m:brk m:alnAt="25"/>
                                </m:rP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m:t>
                              </m:r>
                              <m:r>
                                <a:rPr lang="en-US" altLang="zh-CN" sz="2400" b="0" i="1" smtClean="0">
                                  <a:solidFill>
                                    <a:srgbClr val="00B0F0"/>
                                  </a:solidFill>
                                  <a:latin typeface="Cambria Math" panose="02040503050406030204" pitchFamily="18" charset="0"/>
                                </a:rPr>
                                <m:t>𝑡</m:t>
                              </m:r>
                            </m:sub>
                            <m:sup>
                              <m:r>
                                <a:rPr lang="en-US" altLang="zh-CN" sz="2400" b="0" i="1" smtClean="0">
                                  <a:solidFill>
                                    <a:srgbClr val="00B0F0"/>
                                  </a:solidFill>
                                  <a:latin typeface="Cambria Math" panose="02040503050406030204" pitchFamily="18" charset="0"/>
                                </a:rPr>
                                <m:t>𝑇</m:t>
                              </m:r>
                              <m:r>
                                <a:rPr lang="en-US" altLang="zh-CN" sz="2400" b="0" i="1" smtClean="0">
                                  <a:solidFill>
                                    <a:srgbClr val="00B0F0"/>
                                  </a:solidFill>
                                  <a:latin typeface="Cambria Math" panose="02040503050406030204" pitchFamily="18" charset="0"/>
                                </a:rPr>
                                <m:t>−1</m:t>
                              </m:r>
                            </m:sup>
                            <m:e>
                              <m:r>
                                <a:rPr lang="zh-CN" altLang="en-US" sz="2400" b="0" i="1" smtClean="0">
                                  <a:solidFill>
                                    <a:srgbClr val="00B0F0"/>
                                  </a:solidFill>
                                  <a:latin typeface="Cambria Math" panose="02040503050406030204" pitchFamily="18" charset="0"/>
                                </a:rPr>
                                <m:t>𝜋</m:t>
                              </m:r>
                              <m:d>
                                <m:dPr>
                                  <m:ctrlPr>
                                    <a:rPr lang="en-US" altLang="zh-CN" sz="2400" b="0" i="1" smtClean="0">
                                      <a:solidFill>
                                        <a:srgbClr val="00B0F0"/>
                                      </a:solidFill>
                                      <a:latin typeface="Cambria Math" panose="02040503050406030204" pitchFamily="18" charset="0"/>
                                    </a:rPr>
                                  </m:ctrlPr>
                                </m:dPr>
                                <m:e>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𝐴</m:t>
                                      </m:r>
                                    </m:e>
                                    <m:sub>
                                      <m:r>
                                        <a:rPr lang="en-US" altLang="zh-CN" sz="2400" b="0" i="1" smtClean="0">
                                          <a:solidFill>
                                            <a:srgbClr val="00B0F0"/>
                                          </a:solidFill>
                                          <a:latin typeface="Cambria Math" panose="02040503050406030204" pitchFamily="18" charset="0"/>
                                        </a:rPr>
                                        <m:t>𝑘</m:t>
                                      </m:r>
                                    </m:sub>
                                  </m:sSub>
                                </m:e>
                                <m:e>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sub>
                                  </m:sSub>
                                </m:e>
                              </m:d>
                              <m:r>
                                <a:rPr lang="en-US" altLang="zh-CN" sz="2400" b="0" i="1" smtClean="0">
                                  <a:solidFill>
                                    <a:srgbClr val="00B0F0"/>
                                  </a:solidFill>
                                  <a:latin typeface="Cambria Math" panose="02040503050406030204" pitchFamily="18" charset="0"/>
                                </a:rPr>
                                <m:t>𝑝</m:t>
                              </m:r>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r>
                                    <a:rPr lang="en-US" altLang="zh-CN" sz="2400" b="0" i="1" smtClean="0">
                                      <a:solidFill>
                                        <a:srgbClr val="00B0F0"/>
                                      </a:solidFill>
                                      <a:latin typeface="Cambria Math" panose="02040503050406030204" pitchFamily="18" charset="0"/>
                                    </a:rPr>
                                    <m:t>+1</m:t>
                                  </m:r>
                                </m:sub>
                              </m:sSub>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𝑆</m:t>
                                  </m:r>
                                </m:e>
                                <m:sub>
                                  <m:r>
                                    <a:rPr lang="en-US" altLang="zh-CN" sz="2400" b="0" i="1" smtClean="0">
                                      <a:solidFill>
                                        <a:srgbClr val="00B0F0"/>
                                      </a:solidFill>
                                      <a:latin typeface="Cambria Math" panose="02040503050406030204" pitchFamily="18" charset="0"/>
                                    </a:rPr>
                                    <m:t>𝑘</m:t>
                                  </m:r>
                                </m:sub>
                              </m:sSub>
                              <m:r>
                                <a:rPr lang="en-US" altLang="zh-CN" sz="2400" b="0" i="1" smtClean="0">
                                  <a:solidFill>
                                    <a:srgbClr val="00B0F0"/>
                                  </a:solidFill>
                                  <a:latin typeface="Cambria Math" panose="02040503050406030204" pitchFamily="18" charset="0"/>
                                </a:rPr>
                                <m:t>,</m:t>
                              </m:r>
                              <m:sSub>
                                <m:sSubPr>
                                  <m:ctrlPr>
                                    <a:rPr lang="en-US" altLang="zh-CN" sz="2400" b="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𝐴</m:t>
                                  </m:r>
                                </m:e>
                                <m:sub>
                                  <m:r>
                                    <a:rPr lang="en-US" altLang="zh-CN" sz="2400" b="0" i="1" smtClean="0">
                                      <a:solidFill>
                                        <a:srgbClr val="00B0F0"/>
                                      </a:solidFill>
                                      <a:latin typeface="Cambria Math" panose="02040503050406030204" pitchFamily="18" charset="0"/>
                                    </a:rPr>
                                    <m:t>𝑘</m:t>
                                  </m:r>
                                </m:sub>
                              </m:sSub>
                              <m:r>
                                <a:rPr lang="en-US" altLang="zh-CN" sz="2400" b="0" i="1" smtClean="0">
                                  <a:solidFill>
                                    <a:srgbClr val="00B0F0"/>
                                  </a:solidFill>
                                  <a:latin typeface="Cambria Math" panose="02040503050406030204" pitchFamily="18" charset="0"/>
                                </a:rPr>
                                <m:t>)</m:t>
                              </m:r>
                            </m:e>
                          </m:nary>
                        </m:num>
                        <m:den>
                          <m:nary>
                            <m:naryPr>
                              <m:chr m:val="∏"/>
                              <m:limLoc m:val="subSup"/>
                              <m:ctrlPr>
                                <a:rPr lang="en-US" altLang="zh-CN" sz="2400" b="0" i="1" smtClean="0">
                                  <a:solidFill>
                                    <a:srgbClr val="4472C4"/>
                                  </a:solidFill>
                                  <a:latin typeface="Cambria Math" panose="02040503050406030204" pitchFamily="18" charset="0"/>
                                </a:rPr>
                              </m:ctrlPr>
                            </m:naryPr>
                            <m:sub>
                              <m:r>
                                <m:rPr>
                                  <m:brk m:alnAt="25"/>
                                </m:rPr>
                                <a:rPr lang="en-US" altLang="zh-CN" sz="2400" b="0" i="1" smtClean="0">
                                  <a:solidFill>
                                    <a:srgbClr val="4472C4"/>
                                  </a:solidFill>
                                  <a:latin typeface="Cambria Math" panose="02040503050406030204" pitchFamily="18" charset="0"/>
                                </a:rPr>
                                <m:t>𝑘</m:t>
                              </m:r>
                              <m:r>
                                <a:rPr lang="en-US" altLang="zh-CN" sz="2400" b="0" i="1" smtClean="0">
                                  <a:solidFill>
                                    <a:srgbClr val="4472C4"/>
                                  </a:solidFill>
                                  <a:latin typeface="Cambria Math" panose="02040503050406030204" pitchFamily="18" charset="0"/>
                                </a:rPr>
                                <m:t>=</m:t>
                              </m:r>
                              <m:r>
                                <a:rPr lang="en-US" altLang="zh-CN" sz="2400" b="0" i="1" smtClean="0">
                                  <a:solidFill>
                                    <a:srgbClr val="4472C4"/>
                                  </a:solidFill>
                                  <a:latin typeface="Cambria Math" panose="02040503050406030204" pitchFamily="18" charset="0"/>
                                </a:rPr>
                                <m:t>𝑡</m:t>
                              </m:r>
                            </m:sub>
                            <m:sup>
                              <m:r>
                                <a:rPr lang="en-US" altLang="zh-CN" sz="2400" b="0" i="1" smtClean="0">
                                  <a:solidFill>
                                    <a:srgbClr val="4472C4"/>
                                  </a:solidFill>
                                  <a:latin typeface="Cambria Math" panose="02040503050406030204" pitchFamily="18" charset="0"/>
                                </a:rPr>
                                <m:t>𝑇</m:t>
                              </m:r>
                              <m:r>
                                <a:rPr lang="en-US" altLang="zh-CN" sz="2400" b="0" i="1" smtClean="0">
                                  <a:solidFill>
                                    <a:srgbClr val="4472C4"/>
                                  </a:solidFill>
                                  <a:latin typeface="Cambria Math" panose="02040503050406030204" pitchFamily="18" charset="0"/>
                                </a:rPr>
                                <m:t>−1</m:t>
                              </m:r>
                            </m:sup>
                            <m:e>
                              <m:r>
                                <a:rPr lang="en-US" altLang="zh-CN" sz="2400" b="0" i="1" smtClean="0">
                                  <a:solidFill>
                                    <a:srgbClr val="4472C4"/>
                                  </a:solidFill>
                                  <a:latin typeface="Cambria Math" panose="02040503050406030204" pitchFamily="18" charset="0"/>
                                </a:rPr>
                                <m:t>𝑏</m:t>
                              </m:r>
                              <m:d>
                                <m:dPr>
                                  <m:ctrlPr>
                                    <a:rPr lang="en-US" altLang="zh-CN" sz="2400" b="0" i="1" smtClean="0">
                                      <a:solidFill>
                                        <a:srgbClr val="4472C4"/>
                                      </a:solidFill>
                                      <a:latin typeface="Cambria Math" panose="02040503050406030204" pitchFamily="18" charset="0"/>
                                    </a:rPr>
                                  </m:ctrlPr>
                                </m:dPr>
                                <m:e>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𝐴</m:t>
                                      </m:r>
                                    </m:e>
                                    <m:sub>
                                      <m:r>
                                        <a:rPr lang="en-US" altLang="zh-CN" sz="2400" b="0" i="1" smtClean="0">
                                          <a:solidFill>
                                            <a:srgbClr val="4472C4"/>
                                          </a:solidFill>
                                          <a:latin typeface="Cambria Math" panose="02040503050406030204" pitchFamily="18" charset="0"/>
                                        </a:rPr>
                                        <m:t>𝑘</m:t>
                                      </m:r>
                                    </m:sub>
                                  </m:sSub>
                                </m:e>
                                <m:e>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sub>
                                  </m:sSub>
                                </m:e>
                              </m:d>
                              <m:r>
                                <a:rPr lang="en-US" altLang="zh-CN" sz="2400" b="0" i="1" smtClean="0">
                                  <a:solidFill>
                                    <a:srgbClr val="4472C4"/>
                                  </a:solidFill>
                                  <a:latin typeface="Cambria Math" panose="02040503050406030204" pitchFamily="18" charset="0"/>
                                </a:rPr>
                                <m:t>𝑝</m:t>
                              </m:r>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r>
                                    <a:rPr lang="en-US" altLang="zh-CN" sz="2400" b="0" i="1" smtClean="0">
                                      <a:solidFill>
                                        <a:srgbClr val="4472C4"/>
                                      </a:solidFill>
                                      <a:latin typeface="Cambria Math" panose="02040503050406030204" pitchFamily="18" charset="0"/>
                                    </a:rPr>
                                    <m:t>+1</m:t>
                                  </m:r>
                                </m:sub>
                              </m:sSub>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𝑆</m:t>
                                  </m:r>
                                </m:e>
                                <m:sub>
                                  <m:r>
                                    <a:rPr lang="en-US" altLang="zh-CN" sz="2400" b="0" i="1" smtClean="0">
                                      <a:solidFill>
                                        <a:srgbClr val="4472C4"/>
                                      </a:solidFill>
                                      <a:latin typeface="Cambria Math" panose="02040503050406030204" pitchFamily="18" charset="0"/>
                                    </a:rPr>
                                    <m:t>𝑘</m:t>
                                  </m:r>
                                </m:sub>
                              </m:sSub>
                              <m:r>
                                <a:rPr lang="en-US" altLang="zh-CN" sz="2400" b="0" i="1" smtClean="0">
                                  <a:solidFill>
                                    <a:srgbClr val="4472C4"/>
                                  </a:solidFill>
                                  <a:latin typeface="Cambria Math" panose="02040503050406030204" pitchFamily="18" charset="0"/>
                                </a:rPr>
                                <m:t>,</m:t>
                              </m:r>
                              <m:sSub>
                                <m:sSubPr>
                                  <m:ctrlPr>
                                    <a:rPr lang="en-US" altLang="zh-CN" sz="2400" b="0" i="1" smtClean="0">
                                      <a:solidFill>
                                        <a:srgbClr val="4472C4"/>
                                      </a:solidFill>
                                      <a:latin typeface="Cambria Math" panose="02040503050406030204" pitchFamily="18" charset="0"/>
                                    </a:rPr>
                                  </m:ctrlPr>
                                </m:sSubPr>
                                <m:e>
                                  <m:r>
                                    <a:rPr lang="en-US" altLang="zh-CN" sz="2400" b="0" i="1" smtClean="0">
                                      <a:solidFill>
                                        <a:srgbClr val="4472C4"/>
                                      </a:solidFill>
                                      <a:latin typeface="Cambria Math" panose="02040503050406030204" pitchFamily="18" charset="0"/>
                                    </a:rPr>
                                    <m:t>𝐴</m:t>
                                  </m:r>
                                </m:e>
                                <m:sub>
                                  <m:r>
                                    <a:rPr lang="en-US" altLang="zh-CN" sz="2400" b="0" i="1" smtClean="0">
                                      <a:solidFill>
                                        <a:srgbClr val="4472C4"/>
                                      </a:solidFill>
                                      <a:latin typeface="Cambria Math" panose="02040503050406030204" pitchFamily="18" charset="0"/>
                                    </a:rPr>
                                    <m:t>𝑘</m:t>
                                  </m:r>
                                </m:sub>
                              </m:sSub>
                              <m:r>
                                <a:rPr lang="en-US" altLang="zh-CN" sz="2400" b="0" i="1" smtClean="0">
                                  <a:solidFill>
                                    <a:srgbClr val="4472C4"/>
                                  </a:solidFill>
                                  <a:latin typeface="Cambria Math" panose="02040503050406030204" pitchFamily="18" charset="0"/>
                                </a:rPr>
                                <m:t>)</m:t>
                              </m:r>
                            </m:e>
                          </m:nary>
                        </m:den>
                      </m:f>
                      <m:r>
                        <a:rPr lang="en-US" altLang="zh-CN" sz="2400" b="0" i="1" smtClean="0">
                          <a:latin typeface="Cambria Math" panose="02040503050406030204" pitchFamily="18" charset="0"/>
                        </a:rPr>
                        <m:t>=</m:t>
                      </m:r>
                      <m:nary>
                        <m:naryPr>
                          <m:chr m:val="∏"/>
                          <m:ctrlPr>
                            <a:rPr lang="en-US" altLang="zh-CN" sz="2400" b="0" i="1" smtClean="0">
                              <a:solidFill>
                                <a:srgbClr val="FF0000"/>
                              </a:solidFill>
                              <a:latin typeface="Cambria Math" panose="02040503050406030204" pitchFamily="18" charset="0"/>
                            </a:rPr>
                          </m:ctrlPr>
                        </m:naryPr>
                        <m:sub>
                          <m:r>
                            <m:rPr>
                              <m:brk m:alnAt="23"/>
                            </m:rPr>
                            <a:rPr lang="en-US" altLang="zh-CN" sz="2400" b="0" i="1" smtClean="0">
                              <a:solidFill>
                                <a:srgbClr val="FF0000"/>
                              </a:solidFill>
                              <a:latin typeface="Cambria Math" panose="02040503050406030204" pitchFamily="18" charset="0"/>
                            </a:rPr>
                            <m:t>𝑘</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𝑡</m:t>
                          </m:r>
                        </m:sub>
                        <m:sup>
                          <m:r>
                            <a:rPr lang="en-US" altLang="zh-CN" sz="2400" b="0" i="1" smtClean="0">
                              <a:solidFill>
                                <a:srgbClr val="FF0000"/>
                              </a:solidFill>
                              <a:latin typeface="Cambria Math" panose="02040503050406030204" pitchFamily="18" charset="0"/>
                            </a:rPr>
                            <m:t>𝑇</m:t>
                          </m:r>
                          <m:r>
                            <a:rPr lang="en-US" altLang="zh-CN" sz="2400" b="0" i="1" smtClean="0">
                              <a:solidFill>
                                <a:srgbClr val="FF0000"/>
                              </a:solidFill>
                              <a:latin typeface="Cambria Math" panose="02040503050406030204" pitchFamily="18" charset="0"/>
                            </a:rPr>
                            <m:t>−1</m:t>
                          </m:r>
                        </m:sup>
                        <m:e>
                          <m:f>
                            <m:fPr>
                              <m:ctrlPr>
                                <a:rPr lang="en-US" altLang="zh-CN" sz="2400" b="0" i="1" smtClean="0">
                                  <a:solidFill>
                                    <a:srgbClr val="FF0000"/>
                                  </a:solidFill>
                                  <a:latin typeface="Cambria Math" panose="02040503050406030204" pitchFamily="18" charset="0"/>
                                </a:rPr>
                              </m:ctrlPr>
                            </m:fPr>
                            <m:num>
                              <m:r>
                                <a:rPr lang="zh-CN" altLang="en-US" sz="2400" b="0" i="1" smtClean="0">
                                  <a:solidFill>
                                    <a:srgbClr val="FF0000"/>
                                  </a:solidFill>
                                  <a:latin typeface="Cambria Math" panose="02040503050406030204" pitchFamily="18" charset="0"/>
                                </a:rPr>
                                <m:t>𝜋</m:t>
                              </m:r>
                              <m:d>
                                <m:dPr>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𝐴</m:t>
                                      </m:r>
                                    </m:e>
                                    <m:sub>
                                      <m:r>
                                        <a:rPr lang="en-US" altLang="zh-CN" sz="2400" i="1">
                                          <a:solidFill>
                                            <a:srgbClr val="FF0000"/>
                                          </a:solidFill>
                                          <a:latin typeface="Cambria Math" panose="02040503050406030204" pitchFamily="18" charset="0"/>
                                        </a:rPr>
                                        <m:t>𝑘</m:t>
                                      </m:r>
                                    </m:sub>
                                  </m:sSub>
                                </m:e>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𝑆</m:t>
                                      </m:r>
                                    </m:e>
                                    <m:sub>
                                      <m:r>
                                        <a:rPr lang="en-US" altLang="zh-CN" sz="2400" i="1">
                                          <a:solidFill>
                                            <a:srgbClr val="FF0000"/>
                                          </a:solidFill>
                                          <a:latin typeface="Cambria Math" panose="02040503050406030204" pitchFamily="18" charset="0"/>
                                        </a:rPr>
                                        <m:t>𝑘</m:t>
                                      </m:r>
                                    </m:sub>
                                  </m:sSub>
                                </m:e>
                              </m:d>
                            </m:num>
                            <m:den>
                              <m:r>
                                <a:rPr lang="en-US" altLang="zh-CN" sz="2400" b="0" i="1" smtClean="0">
                                  <a:solidFill>
                                    <a:srgbClr val="FF0000"/>
                                  </a:solidFill>
                                  <a:latin typeface="Cambria Math" panose="02040503050406030204" pitchFamily="18" charset="0"/>
                                </a:rPr>
                                <m:t>𝑏</m:t>
                              </m:r>
                              <m:d>
                                <m:dPr>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𝐴</m:t>
                                      </m:r>
                                    </m:e>
                                    <m:sub>
                                      <m:r>
                                        <a:rPr lang="en-US" altLang="zh-CN" sz="2400" i="1">
                                          <a:solidFill>
                                            <a:srgbClr val="FF0000"/>
                                          </a:solidFill>
                                          <a:latin typeface="Cambria Math" panose="02040503050406030204" pitchFamily="18" charset="0"/>
                                        </a:rPr>
                                        <m:t>𝑘</m:t>
                                      </m:r>
                                    </m:sub>
                                  </m:sSub>
                                </m:e>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𝑆</m:t>
                                      </m:r>
                                    </m:e>
                                    <m:sub>
                                      <m:r>
                                        <a:rPr lang="en-US" altLang="zh-CN" sz="2400" i="1">
                                          <a:solidFill>
                                            <a:srgbClr val="FF0000"/>
                                          </a:solidFill>
                                          <a:latin typeface="Cambria Math" panose="02040503050406030204" pitchFamily="18" charset="0"/>
                                        </a:rPr>
                                        <m:t>𝑘</m:t>
                                      </m:r>
                                    </m:sub>
                                  </m:sSub>
                                </m:e>
                              </m:d>
                            </m:den>
                          </m:f>
                        </m:e>
                      </m:nary>
                    </m:oMath>
                  </m:oMathPara>
                </a14:m>
                <a:endParaRPr lang="zh-CN" altLang="en-US" sz="2400" dirty="0"/>
              </a:p>
            </p:txBody>
          </p:sp>
        </mc:Choice>
        <mc:Fallback xmlns="">
          <p:sp>
            <p:nvSpPr>
              <p:cNvPr id="7" name="文本框 6">
                <a:extLst>
                  <a:ext uri="{FF2B5EF4-FFF2-40B4-BE49-F238E27FC236}">
                    <a16:creationId xmlns:a16="http://schemas.microsoft.com/office/drawing/2014/main" id="{DF06FFA0-A04D-4D3A-BA60-3A66FF3BE0EF}"/>
                  </a:ext>
                </a:extLst>
              </p:cNvPr>
              <p:cNvSpPr txBox="1">
                <a:spLocks noRot="1" noChangeAspect="1" noMove="1" noResize="1" noEditPoints="1" noAdjustHandles="1" noChangeArrowheads="1" noChangeShapeType="1" noTextEdit="1"/>
              </p:cNvSpPr>
              <p:nvPr/>
            </p:nvSpPr>
            <p:spPr>
              <a:xfrm>
                <a:off x="1279913" y="5001563"/>
                <a:ext cx="7729974" cy="103848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5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1EA9DD-B162-4621-88F6-329A16ABDFAD}"/>
              </a:ext>
            </a:extLst>
          </p:cNvPr>
          <p:cNvSpPr>
            <a:spLocks noGrp="1"/>
          </p:cNvSpPr>
          <p:nvPr>
            <p:ph type="title"/>
          </p:nvPr>
        </p:nvSpPr>
        <p:spPr>
          <a:xfrm>
            <a:off x="838199" y="365125"/>
            <a:ext cx="11082051" cy="1325563"/>
          </a:xfrm>
        </p:spPr>
        <p:txBody>
          <a:bodyPr/>
          <a:lstStyle/>
          <a:p>
            <a:r>
              <a:rPr lang="zh-CN" altLang="en-US" dirty="0"/>
              <a:t>用普通和加权重要性采样估算值</a:t>
            </a:r>
            <a:r>
              <a:rPr lang="zh-CN" altLang="en-US" dirty="0" smtClean="0"/>
              <a:t>函数</a:t>
            </a:r>
            <a:endParaRPr lang="zh-CN" altLang="en-US" sz="2400" dirty="0">
              <a:latin typeface="Euclid Math One" panose="05050601010101010101" pitchFamily="18" charset="2"/>
            </a:endParaRPr>
          </a:p>
        </p:txBody>
      </p:sp>
      <mc:AlternateContent xmlns:mc="http://schemas.openxmlformats.org/markup-compatibility/2006">
        <mc:Choice xmlns:a14="http://schemas.microsoft.com/office/drawing/2010/main" Requires="a14">
          <p:sp>
            <p:nvSpPr>
              <p:cNvPr id="3" name="矩形 2"/>
              <p:cNvSpPr/>
              <p:nvPr/>
            </p:nvSpPr>
            <p:spPr>
              <a:xfrm>
                <a:off x="2434631" y="2105964"/>
                <a:ext cx="7079374" cy="135434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3600" i="1">
                          <a:latin typeface="Cambria Math" panose="02040503050406030204" pitchFamily="18" charset="0"/>
                        </a:rPr>
                        <m:t>𝑉</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r>
                        <a:rPr lang="zh-CN" altLang="en-US" sz="3600" i="0">
                          <a:latin typeface="Cambria Math" panose="02040503050406030204" pitchFamily="18" charset="0"/>
                        </a:rPr>
                        <m:t>≐</m:t>
                      </m:r>
                      <m:f>
                        <m:fPr>
                          <m:ctrlPr>
                            <a:rPr lang="zh-CN" altLang="en-US" sz="3600" i="1">
                              <a:latin typeface="Cambria Math" panose="02040503050406030204" pitchFamily="18" charset="0"/>
                            </a:rPr>
                          </m:ctrlPr>
                        </m:fPr>
                        <m:num>
                          <m:nary>
                            <m:naryPr>
                              <m:chr m:val="∑"/>
                              <m:limLoc m:val="undOvr"/>
                              <m:supHide m:val="on"/>
                              <m:ctrlPr>
                                <a:rPr lang="zh-CN" altLang="en-US" sz="3600" i="1">
                                  <a:latin typeface="Cambria Math" panose="02040503050406030204" pitchFamily="18" charset="0"/>
                                </a:rPr>
                              </m:ctrlPr>
                            </m:naryPr>
                            <m:sub>
                              <m:r>
                                <a:rPr lang="zh-CN" altLang="en-US" sz="3600" i="1">
                                  <a:latin typeface="Cambria Math" panose="02040503050406030204" pitchFamily="18" charset="0"/>
                                </a:rPr>
                                <m:t>𝑡</m:t>
                              </m:r>
                              <m:r>
                                <a:rPr lang="zh-CN" altLang="en-US" sz="3600" i="0">
                                  <a:latin typeface="Cambria Math" panose="02040503050406030204" pitchFamily="18" charset="0"/>
                                </a:rPr>
                                <m:t>∈</m:t>
                              </m:r>
                              <m:r>
                                <m:rPr>
                                  <m:nor/>
                                </m:rPr>
                                <a:rPr lang="en-US" altLang="zh-CN" sz="3600" dirty="0">
                                  <a:latin typeface="Euclid Math One" panose="05050601010101010101" pitchFamily="18" charset="2"/>
                                </a:rPr>
                                <m:t>T</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sub>
                            <m:sup/>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𝜌</m:t>
                                  </m:r>
                                </m:e>
                                <m:sub>
                                  <m:r>
                                    <a:rPr lang="zh-CN" altLang="en-US" sz="3600" i="1">
                                      <a:latin typeface="Cambria Math" panose="02040503050406030204" pitchFamily="18" charset="0"/>
                                    </a:rPr>
                                    <m:t>𝑡</m:t>
                                  </m:r>
                                  <m:r>
                                    <a:rPr lang="zh-CN" altLang="en-US" sz="3600" i="0">
                                      <a:latin typeface="Cambria Math" panose="02040503050406030204" pitchFamily="18" charset="0"/>
                                    </a:rPr>
                                    <m:t>:</m:t>
                                  </m:r>
                                  <m:r>
                                    <a:rPr lang="zh-CN" altLang="en-US" sz="3600" i="1">
                                      <a:latin typeface="Cambria Math" panose="02040503050406030204" pitchFamily="18" charset="0"/>
                                    </a:rPr>
                                    <m:t>𝑇</m:t>
                                  </m:r>
                                  <m:r>
                                    <a:rPr lang="zh-CN" altLang="en-US" sz="3600" i="0">
                                      <a:latin typeface="Cambria Math" panose="02040503050406030204" pitchFamily="18" charset="0"/>
                                    </a:rPr>
                                    <m:t>−1</m:t>
                                  </m:r>
                                </m:sub>
                              </m:sSub>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𝐺</m:t>
                                  </m:r>
                                </m:e>
                                <m:sub>
                                  <m:r>
                                    <a:rPr lang="zh-CN" altLang="en-US" sz="3600" i="1">
                                      <a:latin typeface="Cambria Math" panose="02040503050406030204" pitchFamily="18" charset="0"/>
                                    </a:rPr>
                                    <m:t>𝑡</m:t>
                                  </m:r>
                                </m:sub>
                              </m:sSub>
                            </m:e>
                          </m:nary>
                        </m:num>
                        <m:den>
                          <m:d>
                            <m:dPr>
                              <m:begChr m:val="|"/>
                              <m:endChr m:val="|"/>
                              <m:ctrlPr>
                                <a:rPr lang="zh-CN" altLang="en-US" sz="3600" i="1">
                                  <a:latin typeface="Cambria Math" panose="02040503050406030204" pitchFamily="18" charset="0"/>
                                </a:rPr>
                              </m:ctrlPr>
                            </m:dPr>
                            <m:e>
                              <m:r>
                                <m:rPr>
                                  <m:nor/>
                                </m:rPr>
                                <a:rPr lang="en-US" altLang="zh-CN" sz="3600" dirty="0">
                                  <a:latin typeface="Euclid Math One" panose="05050601010101010101" pitchFamily="18" charset="2"/>
                                </a:rPr>
                                <m:t>T</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e>
                          </m:d>
                        </m:den>
                      </m:f>
                      <m:r>
                        <a:rPr lang="zh-CN" altLang="en-US" sz="3600" i="0">
                          <a:latin typeface="Cambria Math" panose="02040503050406030204" pitchFamily="18" charset="0"/>
                        </a:rPr>
                        <m:t>, </m:t>
                      </m:r>
                      <m:sSub>
                        <m:sSubPr>
                          <m:ctrlPr>
                            <a:rPr lang="zh-CN" altLang="en-US" sz="3600" i="1">
                              <a:latin typeface="Cambria Math" panose="02040503050406030204" pitchFamily="18" charset="0"/>
                            </a:rPr>
                          </m:ctrlPr>
                        </m:sSubPr>
                        <m:e>
                          <m:d>
                            <m:dPr>
                              <m:begChr m:val="{"/>
                              <m:endChr m:val="}"/>
                              <m:ctrlPr>
                                <a:rPr lang="zh-CN" altLang="en-US" sz="3600" i="1">
                                  <a:latin typeface="Cambria Math" panose="02040503050406030204" pitchFamily="18" charset="0"/>
                                </a:rPr>
                              </m:ctrlPr>
                            </m:d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𝐺</m:t>
                                  </m:r>
                                </m:e>
                                <m:sub>
                                  <m:r>
                                    <a:rPr lang="zh-CN" altLang="en-US" sz="3600" i="1">
                                      <a:latin typeface="Cambria Math" panose="02040503050406030204" pitchFamily="18" charset="0"/>
                                    </a:rPr>
                                    <m:t>𝑡</m:t>
                                  </m:r>
                                </m:sub>
                              </m:sSub>
                            </m:e>
                          </m:d>
                        </m:e>
                        <m:sub>
                          <m:d>
                            <m:dPr>
                              <m:begChr m:val=""/>
                              <m:ctrlPr>
                                <a:rPr lang="zh-CN" altLang="en-US" sz="3600" i="1">
                                  <a:latin typeface="Cambria Math" panose="02040503050406030204" pitchFamily="18" charset="0"/>
                                </a:rPr>
                              </m:ctrlPr>
                            </m:dPr>
                            <m:e>
                              <m:r>
                                <a:rPr lang="zh-CN" altLang="en-US" sz="3600" i="1">
                                  <a:latin typeface="Cambria Math" panose="02040503050406030204" pitchFamily="18" charset="0"/>
                                </a:rPr>
                                <m:t>𝑡</m:t>
                              </m:r>
                              <m:r>
                                <a:rPr lang="zh-CN" altLang="en-US" sz="3600" i="0">
                                  <a:latin typeface="Cambria Math" panose="02040503050406030204" pitchFamily="18" charset="0"/>
                                </a:rPr>
                                <m:t>∈</m:t>
                              </m:r>
                              <m:r>
                                <m:rPr>
                                  <m:nor/>
                                </m:rPr>
                                <a:rPr lang="en-US" altLang="zh-CN" sz="3600" dirty="0">
                                  <a:latin typeface="Euclid Math One" panose="05050601010101010101" pitchFamily="18" charset="2"/>
                                </a:rPr>
                                <m:t>T</m:t>
                              </m:r>
                              <m:r>
                                <a:rPr lang="zh-CN" altLang="en-US" sz="3600" i="0">
                                  <a:latin typeface="Cambria Math" panose="02040503050406030204" pitchFamily="18" charset="0"/>
                                </a:rPr>
                                <m:t>(</m:t>
                              </m:r>
                              <m:r>
                                <a:rPr lang="zh-CN" altLang="en-US" sz="3600" i="1">
                                  <a:latin typeface="Cambria Math" panose="02040503050406030204" pitchFamily="18" charset="0"/>
                                </a:rPr>
                                <m:t>𝑠</m:t>
                              </m:r>
                            </m:e>
                          </m:d>
                        </m:sub>
                      </m:sSub>
                    </m:oMath>
                  </m:oMathPara>
                </a14:m>
                <a:endParaRPr lang="zh-CN" altLang="en-US" sz="3600" dirty="0"/>
              </a:p>
            </p:txBody>
          </p:sp>
        </mc:Choice>
        <mc:Fallback>
          <p:sp>
            <p:nvSpPr>
              <p:cNvPr id="3" name="矩形 2"/>
              <p:cNvSpPr>
                <a:spLocks noRot="1" noChangeAspect="1" noMove="1" noResize="1" noEditPoints="1" noAdjustHandles="1" noChangeArrowheads="1" noChangeShapeType="1" noTextEdit="1"/>
              </p:cNvSpPr>
              <p:nvPr/>
            </p:nvSpPr>
            <p:spPr>
              <a:xfrm>
                <a:off x="2434631" y="2105964"/>
                <a:ext cx="7079374" cy="13543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2434631" y="3875585"/>
                <a:ext cx="7079374" cy="1544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3600" i="1">
                          <a:latin typeface="Cambria Math" panose="02040503050406030204" pitchFamily="18" charset="0"/>
                        </a:rPr>
                        <m:t>𝑉</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r>
                        <a:rPr lang="zh-CN" altLang="en-US" sz="3600" i="0">
                          <a:latin typeface="Cambria Math" panose="02040503050406030204" pitchFamily="18" charset="0"/>
                        </a:rPr>
                        <m:t>≐</m:t>
                      </m:r>
                      <m:f>
                        <m:fPr>
                          <m:ctrlPr>
                            <a:rPr lang="zh-CN" altLang="en-US" sz="3600" i="1">
                              <a:latin typeface="Cambria Math" panose="02040503050406030204" pitchFamily="18" charset="0"/>
                            </a:rPr>
                          </m:ctrlPr>
                        </m:fPr>
                        <m:num>
                          <m:nary>
                            <m:naryPr>
                              <m:chr m:val="∑"/>
                              <m:limLoc m:val="undOvr"/>
                              <m:supHide m:val="on"/>
                              <m:ctrlPr>
                                <a:rPr lang="zh-CN" altLang="en-US" sz="3600" i="1">
                                  <a:latin typeface="Cambria Math" panose="02040503050406030204" pitchFamily="18" charset="0"/>
                                </a:rPr>
                              </m:ctrlPr>
                            </m:naryPr>
                            <m:sub>
                              <m:r>
                                <a:rPr lang="zh-CN" altLang="en-US" sz="3600" i="1">
                                  <a:latin typeface="Cambria Math" panose="02040503050406030204" pitchFamily="18" charset="0"/>
                                </a:rPr>
                                <m:t>𝑡</m:t>
                              </m:r>
                              <m:r>
                                <a:rPr lang="zh-CN" altLang="en-US" sz="3600" i="0">
                                  <a:latin typeface="Cambria Math" panose="02040503050406030204" pitchFamily="18" charset="0"/>
                                </a:rPr>
                                <m:t>∈</m:t>
                              </m:r>
                              <m:r>
                                <m:rPr>
                                  <m:nor/>
                                </m:rPr>
                                <a:rPr lang="en-US" altLang="zh-CN" sz="3600" dirty="0">
                                  <a:latin typeface="Euclid Math One" panose="05050601010101010101" pitchFamily="18" charset="2"/>
                                </a:rPr>
                                <m:t>T</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sub>
                            <m:sup/>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𝜌</m:t>
                                  </m:r>
                                </m:e>
                                <m:sub>
                                  <m:r>
                                    <a:rPr lang="zh-CN" altLang="en-US" sz="3600" i="1">
                                      <a:latin typeface="Cambria Math" panose="02040503050406030204" pitchFamily="18" charset="0"/>
                                    </a:rPr>
                                    <m:t>𝑡</m:t>
                                  </m:r>
                                  <m:r>
                                    <a:rPr lang="zh-CN" altLang="en-US" sz="3600" i="0">
                                      <a:latin typeface="Cambria Math" panose="02040503050406030204" pitchFamily="18" charset="0"/>
                                    </a:rPr>
                                    <m:t>:</m:t>
                                  </m:r>
                                  <m:r>
                                    <a:rPr lang="zh-CN" altLang="en-US" sz="3600" i="1">
                                      <a:latin typeface="Cambria Math" panose="02040503050406030204" pitchFamily="18" charset="0"/>
                                    </a:rPr>
                                    <m:t>𝑇</m:t>
                                  </m:r>
                                  <m:r>
                                    <a:rPr lang="zh-CN" altLang="en-US" sz="3600" i="0">
                                      <a:latin typeface="Cambria Math" panose="02040503050406030204" pitchFamily="18" charset="0"/>
                                    </a:rPr>
                                    <m:t>−1</m:t>
                                  </m:r>
                                </m:sub>
                              </m:sSub>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𝐺</m:t>
                                  </m:r>
                                </m:e>
                                <m:sub>
                                  <m:r>
                                    <a:rPr lang="zh-CN" altLang="en-US" sz="3600" i="1">
                                      <a:latin typeface="Cambria Math" panose="02040503050406030204" pitchFamily="18" charset="0"/>
                                    </a:rPr>
                                    <m:t>𝑡</m:t>
                                  </m:r>
                                </m:sub>
                              </m:sSub>
                            </m:e>
                          </m:nary>
                        </m:num>
                        <m:den>
                          <m:nary>
                            <m:naryPr>
                              <m:chr m:val="∑"/>
                              <m:limLoc m:val="undOvr"/>
                              <m:supHide m:val="on"/>
                              <m:ctrlPr>
                                <a:rPr lang="zh-CN" altLang="en-US" sz="3600" i="1">
                                  <a:latin typeface="Cambria Math" panose="02040503050406030204" pitchFamily="18" charset="0"/>
                                </a:rPr>
                              </m:ctrlPr>
                            </m:naryPr>
                            <m:sub>
                              <m:r>
                                <a:rPr lang="zh-CN" altLang="en-US" sz="3600" i="1">
                                  <a:latin typeface="Cambria Math" panose="02040503050406030204" pitchFamily="18" charset="0"/>
                                </a:rPr>
                                <m:t>𝑡</m:t>
                              </m:r>
                              <m:r>
                                <a:rPr lang="zh-CN" altLang="en-US" sz="3600" i="0">
                                  <a:latin typeface="Cambria Math" panose="02040503050406030204" pitchFamily="18" charset="0"/>
                                </a:rPr>
                                <m:t>∈</m:t>
                              </m:r>
                              <m:r>
                                <m:rPr>
                                  <m:nor/>
                                </m:rPr>
                                <a:rPr lang="en-US" altLang="zh-CN" sz="3600" dirty="0">
                                  <a:latin typeface="Euclid Math One" panose="05050601010101010101" pitchFamily="18" charset="2"/>
                                </a:rPr>
                                <m:t>T</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𝑠</m:t>
                                  </m:r>
                                </m:e>
                              </m:d>
                            </m:sub>
                            <m:sup/>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𝜌</m:t>
                                  </m:r>
                                </m:e>
                                <m:sub>
                                  <m:r>
                                    <a:rPr lang="zh-CN" altLang="en-US" sz="3600" i="1">
                                      <a:latin typeface="Cambria Math" panose="02040503050406030204" pitchFamily="18" charset="0"/>
                                    </a:rPr>
                                    <m:t>𝑡</m:t>
                                  </m:r>
                                  <m:r>
                                    <a:rPr lang="zh-CN" altLang="en-US" sz="3600" i="0">
                                      <a:latin typeface="Cambria Math" panose="02040503050406030204" pitchFamily="18" charset="0"/>
                                    </a:rPr>
                                    <m:t>:</m:t>
                                  </m:r>
                                  <m:r>
                                    <a:rPr lang="zh-CN" altLang="en-US" sz="3600" i="1">
                                      <a:latin typeface="Cambria Math" panose="02040503050406030204" pitchFamily="18" charset="0"/>
                                    </a:rPr>
                                    <m:t>𝑇</m:t>
                                  </m:r>
                                  <m:r>
                                    <a:rPr lang="zh-CN" altLang="en-US" sz="3600" i="0">
                                      <a:latin typeface="Cambria Math" panose="02040503050406030204" pitchFamily="18" charset="0"/>
                                    </a:rPr>
                                    <m:t>−1</m:t>
                                  </m:r>
                                </m:sub>
                              </m:sSub>
                            </m:e>
                          </m:nary>
                        </m:den>
                      </m:f>
                      <m:r>
                        <a:rPr lang="zh-CN" altLang="en-US" sz="3600" i="0">
                          <a:latin typeface="Cambria Math" panose="02040503050406030204" pitchFamily="18" charset="0"/>
                        </a:rPr>
                        <m:t>, </m:t>
                      </m:r>
                      <m:sSub>
                        <m:sSubPr>
                          <m:ctrlPr>
                            <a:rPr lang="zh-CN" altLang="en-US" sz="3600" i="1">
                              <a:latin typeface="Cambria Math" panose="02040503050406030204" pitchFamily="18" charset="0"/>
                            </a:rPr>
                          </m:ctrlPr>
                        </m:sSubPr>
                        <m:e>
                          <m:d>
                            <m:dPr>
                              <m:begChr m:val="{"/>
                              <m:endChr m:val="}"/>
                              <m:ctrlPr>
                                <a:rPr lang="zh-CN" altLang="en-US" sz="3600" i="1">
                                  <a:latin typeface="Cambria Math" panose="02040503050406030204" pitchFamily="18" charset="0"/>
                                </a:rPr>
                              </m:ctrlPr>
                            </m:dPr>
                            <m:e>
                              <m:sSub>
                                <m:sSubPr>
                                  <m:ctrlPr>
                                    <a:rPr lang="zh-CN" altLang="en-US" sz="3600" i="1">
                                      <a:latin typeface="Cambria Math" panose="02040503050406030204" pitchFamily="18" charset="0"/>
                                    </a:rPr>
                                  </m:ctrlPr>
                                </m:sSubPr>
                                <m:e>
                                  <m:r>
                                    <a:rPr lang="zh-CN" altLang="en-US" sz="3600" i="1">
                                      <a:latin typeface="Cambria Math" panose="02040503050406030204" pitchFamily="18" charset="0"/>
                                    </a:rPr>
                                    <m:t>𝐺</m:t>
                                  </m:r>
                                </m:e>
                                <m:sub>
                                  <m:r>
                                    <a:rPr lang="zh-CN" altLang="en-US" sz="3600" i="1">
                                      <a:latin typeface="Cambria Math" panose="02040503050406030204" pitchFamily="18" charset="0"/>
                                    </a:rPr>
                                    <m:t>𝑡</m:t>
                                  </m:r>
                                </m:sub>
                              </m:sSub>
                            </m:e>
                          </m:d>
                        </m:e>
                        <m:sub>
                          <m:d>
                            <m:dPr>
                              <m:begChr m:val=""/>
                              <m:ctrlPr>
                                <a:rPr lang="zh-CN" altLang="en-US" sz="3600" i="1">
                                  <a:latin typeface="Cambria Math" panose="02040503050406030204" pitchFamily="18" charset="0"/>
                                </a:rPr>
                              </m:ctrlPr>
                            </m:dPr>
                            <m:e>
                              <m:r>
                                <a:rPr lang="zh-CN" altLang="en-US" sz="3600" i="1">
                                  <a:latin typeface="Cambria Math" panose="02040503050406030204" pitchFamily="18" charset="0"/>
                                </a:rPr>
                                <m:t>𝑡</m:t>
                              </m:r>
                              <m:r>
                                <a:rPr lang="zh-CN" altLang="en-US" sz="3600" i="0">
                                  <a:latin typeface="Cambria Math" panose="02040503050406030204" pitchFamily="18" charset="0"/>
                                </a:rPr>
                                <m:t>∈</m:t>
                              </m:r>
                              <m:r>
                                <m:rPr>
                                  <m:nor/>
                                </m:rPr>
                                <a:rPr lang="en-US" altLang="zh-CN" sz="3600" dirty="0">
                                  <a:latin typeface="Euclid Math One" panose="05050601010101010101" pitchFamily="18" charset="2"/>
                                </a:rPr>
                                <m:t>T</m:t>
                              </m:r>
                              <m:r>
                                <a:rPr lang="zh-CN" altLang="en-US" sz="3600" i="0">
                                  <a:latin typeface="Cambria Math" panose="02040503050406030204" pitchFamily="18" charset="0"/>
                                </a:rPr>
                                <m:t>(</m:t>
                              </m:r>
                              <m:r>
                                <a:rPr lang="zh-CN" altLang="en-US" sz="3600" i="1">
                                  <a:latin typeface="Cambria Math" panose="02040503050406030204" pitchFamily="18" charset="0"/>
                                </a:rPr>
                                <m:t>𝑠</m:t>
                              </m:r>
                            </m:e>
                          </m:d>
                        </m:sub>
                      </m:sSub>
                    </m:oMath>
                  </m:oMathPara>
                </a14:m>
                <a:endParaRPr lang="zh-CN" altLang="en-US" sz="3600" dirty="0"/>
              </a:p>
            </p:txBody>
          </p:sp>
        </mc:Choice>
        <mc:Fallback>
          <p:sp>
            <p:nvSpPr>
              <p:cNvPr id="4" name="矩形 3"/>
              <p:cNvSpPr>
                <a:spLocks noRot="1" noChangeAspect="1" noMove="1" noResize="1" noEditPoints="1" noAdjustHandles="1" noChangeArrowheads="1" noChangeShapeType="1" noTextEdit="1"/>
              </p:cNvSpPr>
              <p:nvPr/>
            </p:nvSpPr>
            <p:spPr>
              <a:xfrm>
                <a:off x="2434631" y="3875585"/>
                <a:ext cx="7079374" cy="1544077"/>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9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xmlns=""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xmlns=""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异策略方法中的目标策略和动作探索策略</a:t>
            </a:r>
            <a:endParaRPr lang="en-US" altLang="zh-CN" dirty="0"/>
          </a:p>
          <a:p>
            <a:endParaRPr lang="en-US" altLang="zh-CN" dirty="0"/>
          </a:p>
          <a:p>
            <a:r>
              <a:rPr lang="zh-CN" altLang="en-US" dirty="0"/>
              <a:t>重要性采样的原理</a:t>
            </a:r>
            <a:endParaRPr lang="en-US" altLang="zh-CN" dirty="0"/>
          </a:p>
          <a:p>
            <a:endParaRPr lang="en-US" altLang="zh-CN" b="1" dirty="0"/>
          </a:p>
          <a:p>
            <a:endParaRPr lang="en-US" altLang="zh-CN" b="1"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8062</TotalTime>
  <Words>345</Words>
  <Application>Microsoft Office PowerPoint</Application>
  <PresentationFormat>宽屏</PresentationFormat>
  <Paragraphs>55</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 楷体</vt:lpstr>
      <vt:lpstr>等线</vt:lpstr>
      <vt:lpstr>等线 Light</vt:lpstr>
      <vt:lpstr>楷体</vt:lpstr>
      <vt:lpstr>微软雅黑</vt:lpstr>
      <vt:lpstr>Arial</vt:lpstr>
      <vt:lpstr>Cambria Math</vt:lpstr>
      <vt:lpstr>Euclid Math One</vt:lpstr>
      <vt:lpstr>Office 主题​​</vt:lpstr>
      <vt:lpstr>强化学习基础 5.无模型预测 5.4 异策略的预测方法</vt:lpstr>
      <vt:lpstr>学习内容</vt:lpstr>
      <vt:lpstr>异策略学习</vt:lpstr>
      <vt:lpstr>收敛假设</vt:lpstr>
      <vt:lpstr>重要性采样比</vt:lpstr>
      <vt:lpstr>用普通和加权重要性采样估算值函数</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梁 洹</cp:lastModifiedBy>
  <cp:revision>862</cp:revision>
  <dcterms:created xsi:type="dcterms:W3CDTF">2020-03-15T08:43:03Z</dcterms:created>
  <dcterms:modified xsi:type="dcterms:W3CDTF">2020-07-28T07:30:31Z</dcterms:modified>
</cp:coreProperties>
</file>