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300" r:id="rId4"/>
    <p:sldId id="301" r:id="rId5"/>
    <p:sldId id="302" r:id="rId6"/>
    <p:sldId id="297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780" autoAdjust="0"/>
  </p:normalViewPr>
  <p:slideViewPr>
    <p:cSldViewPr snapToGrid="0">
      <p:cViewPr varScale="1">
        <p:scale>
          <a:sx n="62" d="100"/>
          <a:sy n="62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对于任意状态</a:t>
                </a:r>
                <a:r>
                  <a:rPr lang="en-US" altLang="zh-CN" dirty="0"/>
                  <a:t>s, </a:t>
                </a:r>
                <a:r>
                  <a:rPr lang="en-US" altLang="zh-CN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𝒔∈</a:t>
                </a:r>
                <a:r>
                  <a:rPr lang="zh-CN" altLang="en-US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𝓢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值迭代方法可以写为结合策略改进和截断的策略评估步骤：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对于任意</a:t>
                </a:r>
                <a:r>
                  <a:rPr lang="en-US" altLang="zh-CN" dirty="0"/>
                  <a:t>v0</a:t>
                </a:r>
                <a:r>
                  <a:rPr lang="zh-CN" altLang="en-US" dirty="0"/>
                  <a:t>，序列</a:t>
                </a:r>
                <a:r>
                  <a:rPr lang="en-US" altLang="zh-CN" dirty="0" err="1"/>
                  <a:t>vk</a:t>
                </a:r>
                <a:r>
                  <a:rPr lang="zh-CN" altLang="en-US" dirty="0"/>
                  <a:t>收敛于</a:t>
                </a:r>
                <a:r>
                  <a:rPr lang="en-US" altLang="zh-CN" dirty="0"/>
                  <a:t>v*</a:t>
                </a:r>
                <a:r>
                  <a:rPr lang="zh-CN" altLang="en-US" dirty="0"/>
                  <a:t>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8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58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6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卫强： 本页做红方框的动画，一行一行解释程序如何运行。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大致思路：总共分为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个块。</a:t>
                </a:r>
                <a:r>
                  <a:rPr lang="en-US" altLang="zh-CN" dirty="0"/>
                  <a:t>1. </a:t>
                </a:r>
                <a:r>
                  <a:rPr lang="zh-CN" altLang="en-US" dirty="0"/>
                  <a:t>初始化。</a:t>
                </a:r>
                <a:r>
                  <a:rPr lang="en-US" altLang="zh-CN" dirty="0"/>
                  <a:t>2. </a:t>
                </a:r>
                <a:r>
                  <a:rPr lang="zh-CN" altLang="en-US" dirty="0"/>
                  <a:t>策略评估部分，本部分使用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_</a:t>
                </a:r>
                <a:r>
                  <a:rPr lang="zh-CN" altLang="en-US" sz="1200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 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(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𝒔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)=∑129_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s′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𝒓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▒├ 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𝒑(𝒔^′,𝒓|𝒔,𝒂)[𝒓+𝜸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𝒗_𝝅 (𝒔^′)] </a:t>
                </a:r>
                <a:r>
                  <a:rPr lang="zh-CN" altLang="en-US" dirty="0"/>
                  <a:t>  和</a:t>
                </a:r>
                <a:r>
                  <a:rPr lang="en-US" altLang="zh-CN" dirty="0"/>
                  <a:t>delta</a:t>
                </a:r>
                <a:r>
                  <a:rPr lang="zh-CN" altLang="en-US" dirty="0"/>
                  <a:t>评估状态值。 </a:t>
                </a:r>
                <a:r>
                  <a:rPr lang="en-US" altLang="zh-CN" dirty="0"/>
                  <a:t>Delta</a:t>
                </a:r>
                <a:r>
                  <a:rPr lang="zh-CN" altLang="en-US" dirty="0"/>
                  <a:t>是状态值改变的绝对值。</a:t>
                </a:r>
                <a:endParaRPr lang="en-US" altLang="zh-CN" dirty="0"/>
              </a:p>
              <a:p>
                <a:r>
                  <a:rPr lang="en-US" altLang="zh-CN" dirty="0"/>
                  <a:t>3. </a:t>
                </a:r>
                <a:r>
                  <a:rPr lang="zh-CN" altLang="en-US" dirty="0"/>
                  <a:t>用贪婪方法求得策略， 如果策略发生改变，重新</a:t>
                </a:r>
                <a:r>
                  <a:rPr lang="en-US" altLang="zh-CN" dirty="0" err="1"/>
                  <a:t>goto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策略评估部分。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455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无模型预测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5.5 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异策略蒙特卡罗预测算法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04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理解蒙特卡罗预测的增量实现法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掌握异策略蒙特卡罗预测算法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CA9EB-ED71-4335-8594-A5A75B7C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增量实现法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E476DE6-DA0E-4D40-9B8E-21F7229E4D5F}"/>
                  </a:ext>
                </a:extLst>
              </p:cNvPr>
              <p:cNvSpPr/>
              <p:nvPr/>
            </p:nvSpPr>
            <p:spPr>
              <a:xfrm>
                <a:off x="555709" y="1791930"/>
                <a:ext cx="9560500" cy="1550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公式：</m:t>
                      </m:r>
                      <m:sSub>
                        <m:sSubPr>
                          <m:ctrlPr>
                            <a:rPr lang="en-US" altLang="zh-CN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4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4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4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4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4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4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4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4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4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4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4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zh-CN" sz="4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4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4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4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4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4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4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4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4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4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zh-CN" altLang="en-US" sz="40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40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altLang="zh-CN" sz="40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E476DE6-DA0E-4D40-9B8E-21F7229E4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09" y="1791930"/>
                <a:ext cx="9560500" cy="1550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8225E6-E50F-4CBD-8192-4EDBA4949E2A}"/>
                  </a:ext>
                </a:extLst>
              </p:cNvPr>
              <p:cNvSpPr txBox="1"/>
              <p:nvPr/>
            </p:nvSpPr>
            <p:spPr>
              <a:xfrm>
                <a:off x="2692071" y="4518689"/>
                <a:ext cx="3031791" cy="674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)-1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8225E6-E50F-4CBD-8192-4EDBA4949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071" y="4518689"/>
                <a:ext cx="3031791" cy="674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0605BF1-2829-487D-91E5-760FE0876A2E}"/>
                  </a:ext>
                </a:extLst>
              </p:cNvPr>
              <p:cNvSpPr/>
              <p:nvPr/>
            </p:nvSpPr>
            <p:spPr>
              <a:xfrm>
                <a:off x="1498350" y="4518689"/>
                <a:ext cx="15696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权重</m:t>
                    </m:r>
                  </m:oMath>
                </a14:m>
                <a:r>
                  <a:rPr lang="zh-CN" altLang="en-US" sz="3600" dirty="0">
                    <a:solidFill>
                      <a:srgbClr val="FF0000"/>
                    </a:solidFill>
                  </a:rPr>
                  <a:t>：</a:t>
                </a: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0605BF1-2829-487D-91E5-760FE0876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350" y="4518689"/>
                <a:ext cx="1569660" cy="646331"/>
              </a:xfrm>
              <a:prstGeom prst="rect">
                <a:avLst/>
              </a:prstGeom>
              <a:blipFill>
                <a:blip r:embed="rId5"/>
                <a:stretch>
                  <a:fillRect t="-14151" r="-10895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3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98C1E-F950-4593-AEB3-31F40919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递归定义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CFC68E-EADA-4FBB-A5A2-654EE663F7C7}"/>
                  </a:ext>
                </a:extLst>
              </p:cNvPr>
              <p:cNvSpPr txBox="1"/>
              <p:nvPr/>
            </p:nvSpPr>
            <p:spPr>
              <a:xfrm>
                <a:off x="786438" y="1487748"/>
                <a:ext cx="3493008" cy="7290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zh-CN" altLang="en-US" sz="20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0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CFC68E-EADA-4FBB-A5A2-654EE663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38" y="1487748"/>
                <a:ext cx="3493008" cy="729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8CF467E-1266-4461-A2F9-62AB31175FEE}"/>
                  </a:ext>
                </a:extLst>
              </p:cNvPr>
              <p:cNvSpPr txBox="1"/>
              <p:nvPr/>
            </p:nvSpPr>
            <p:spPr>
              <a:xfrm>
                <a:off x="974693" y="2554921"/>
                <a:ext cx="6446574" cy="18780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zh-CN" dirty="0"/>
                  <a:t>按照</a:t>
                </a:r>
                <a:r>
                  <a:rPr lang="zh-CN" altLang="en-US" dirty="0"/>
                  <a:t>以上</a:t>
                </a:r>
                <a:r>
                  <a:rPr lang="zh-CN" altLang="zh-CN" dirty="0"/>
                  <a:t>公式，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dirty="0"/>
                  <a:t>计算如下：</a:t>
                </a:r>
              </a:p>
              <a:p>
                <a:endParaRPr lang="en-US" altLang="zh-CN" i="1" dirty="0"/>
              </a:p>
              <a:p>
                <a:r>
                  <a:rPr lang="en-US" altLang="zh-CN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𝑄</m:t>
                        </m:r>
                      </m:e>
                      <m:sub>
                        <m:r>
                          <a:rPr lang="en-US" altLang="zh-CN" sz="2000" i="1"/>
                          <m:t>2</m:t>
                        </m:r>
                      </m:sub>
                    </m:sSub>
                    <m:r>
                      <a:rPr lang="en-US" altLang="zh-CN" sz="2000" i="1"/>
                      <m:t>=</m:t>
                    </m:r>
                    <m:f>
                      <m:fPr>
                        <m:ctrlPr>
                          <a:rPr lang="zh-CN" altLang="zh-CN" sz="2000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𝑊</m:t>
                            </m:r>
                          </m:e>
                          <m:sub>
                            <m:r>
                              <a:rPr lang="en-US" altLang="zh-CN" sz="2000" i="1"/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𝐺</m:t>
                            </m:r>
                          </m:e>
                          <m:sub>
                            <m:r>
                              <a:rPr lang="en-US" altLang="zh-CN" sz="2000" i="1"/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𝑊</m:t>
                            </m:r>
                          </m:e>
                          <m:sub>
                            <m:r>
                              <a:rPr lang="en-US" altLang="zh-CN" sz="2000" i="1"/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𝐺</m:t>
                        </m:r>
                      </m:e>
                      <m:sub>
                        <m:r>
                          <a:rPr lang="en-US" altLang="zh-CN" sz="2000" i="1"/>
                          <m:t>1</m:t>
                        </m:r>
                      </m:sub>
                    </m:sSub>
                  </m:oMath>
                </a14:m>
                <a:endParaRPr lang="zh-CN" altLang="zh-CN" sz="2000" dirty="0"/>
              </a:p>
              <a:p>
                <a:pPr/>
                <a:endParaRPr lang="en-US" altLang="zh-CN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𝑄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𝑊</m:t>
                              </m:r>
                            </m:e>
                            <m:sub>
                              <m:r>
                                <a:rPr lang="en-US" altLang="zh-CN" i="1"/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𝐺</m:t>
                              </m:r>
                            </m:e>
                            <m:sub>
                              <m:r>
                                <a:rPr lang="en-US" altLang="zh-CN" i="1"/>
                                <m:t>1</m:t>
                              </m:r>
                            </m:sub>
                          </m:sSub>
                          <m:r>
                            <a:rPr lang="en-US" altLang="zh-CN" i="1"/>
                            <m:t>+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𝑊</m:t>
                              </m:r>
                            </m:e>
                            <m:sub>
                              <m:r>
                                <a:rPr lang="en-US" altLang="zh-CN" i="1"/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𝐺</m:t>
                              </m:r>
                            </m:e>
                            <m:sub>
                              <m:r>
                                <a:rPr lang="en-US" altLang="zh-CN" i="1"/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𝑊</m:t>
                              </m:r>
                            </m:e>
                            <m:sub>
                              <m:r>
                                <a:rPr lang="en-US" altLang="zh-CN" i="1"/>
                                <m:t>1</m:t>
                              </m:r>
                            </m:sub>
                          </m:sSub>
                          <m:r>
                            <a:rPr lang="en-US" altLang="zh-CN" i="1"/>
                            <m:t>+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𝑊</m:t>
                              </m:r>
                            </m:e>
                            <m:sub>
                              <m:r>
                                <a:rPr lang="en-US" altLang="zh-CN" i="1"/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8CF467E-1266-4461-A2F9-62AB31175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93" y="2554921"/>
                <a:ext cx="6446574" cy="1878078"/>
              </a:xfrm>
              <a:prstGeom prst="rect">
                <a:avLst/>
              </a:prstGeom>
              <a:blipFill>
                <a:blip r:embed="rId4"/>
                <a:stretch>
                  <a:fillRect l="-2271" t="-4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E61649-AFE2-47C9-AFE8-39A8B61AA1FA}"/>
                  </a:ext>
                </a:extLst>
              </p:cNvPr>
              <p:cNvSpPr txBox="1"/>
              <p:nvPr/>
            </p:nvSpPr>
            <p:spPr>
              <a:xfrm>
                <a:off x="1746608" y="4523744"/>
                <a:ext cx="12287892" cy="19107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smtClean="0"/>
                          </m:ctrlPr>
                        </m:sSubPr>
                        <m:e>
                          <m:r>
                            <a:rPr lang="en-US" altLang="zh-CN" sz="2000" i="1"/>
                            <m:t>𝑄</m:t>
                          </m:r>
                        </m:e>
                        <m:sub>
                          <m:r>
                            <a:rPr lang="en-US" altLang="zh-CN" sz="2000" i="1"/>
                            <m:t>2</m:t>
                          </m:r>
                        </m:sub>
                      </m:sSub>
                      <m:r>
                        <a:rPr lang="en-US" altLang="zh-CN" sz="2000" i="1"/>
                        <m:t>−</m:t>
                      </m:r>
                      <m:sSub>
                        <m:sSubPr>
                          <m:ctrlPr>
                            <a:rPr lang="zh-CN" altLang="zh-CN" sz="2000" i="1"/>
                          </m:ctrlPr>
                        </m:sSubPr>
                        <m:e>
                          <m:r>
                            <a:rPr lang="en-US" altLang="zh-CN" sz="2000" i="1"/>
                            <m:t>𝑄</m:t>
                          </m:r>
                        </m:e>
                        <m:sub>
                          <m:r>
                            <a:rPr lang="en-US" altLang="zh-CN" sz="2000" i="1"/>
                            <m:t>1</m:t>
                          </m:r>
                        </m:sub>
                      </m:sSub>
                      <m:r>
                        <a:rPr lang="en-US" altLang="zh-CN" sz="2000" i="1"/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/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/>
                              </m:ctrlPr>
                            </m:sSubPr>
                            <m:e>
                              <m:r>
                                <a:rPr lang="en-US" altLang="zh-CN" sz="2000" i="1"/>
                                <m:t>𝑊</m:t>
                              </m:r>
                            </m:e>
                            <m:sub>
                              <m:r>
                                <a:rPr lang="en-US" altLang="zh-CN" sz="2000" i="1"/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0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/>
                                  </m:ctrlPr>
                                </m:sSubPr>
                                <m:e>
                                  <m:r>
                                    <a:rPr lang="en-US" altLang="zh-CN" sz="2000" i="1"/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000" i="1"/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/>
                                <m:t>−0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sz="2000" i="1"/>
                              </m:ctrlPr>
                            </m:sSubPr>
                            <m:e>
                              <m:r>
                                <a:rPr lang="en-US" altLang="zh-CN" sz="2000" i="1"/>
                                <m:t>𝐶</m:t>
                              </m:r>
                            </m:e>
                            <m:sub>
                              <m:r>
                                <a:rPr lang="en-US" altLang="zh-CN" sz="2000" i="1"/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/>
                        <m:t>=</m:t>
                      </m:r>
                      <m:f>
                        <m:fPr>
                          <m:ctrlPr>
                            <a:rPr lang="zh-CN" altLang="zh-CN" sz="2000" i="1"/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/>
                              </m:ctrlPr>
                            </m:sSubPr>
                            <m:e>
                              <m:r>
                                <a:rPr lang="en-US" altLang="zh-CN" sz="2000" i="1"/>
                                <m:t>𝑊</m:t>
                              </m:r>
                            </m:e>
                            <m:sub>
                              <m:r>
                                <a:rPr lang="en-US" altLang="zh-CN" sz="2000" i="1"/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0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/>
                                  </m:ctrlPr>
                                </m:sSubPr>
                                <m:e>
                                  <m:r>
                                    <a:rPr lang="en-US" altLang="zh-CN" sz="2000" i="1"/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000" i="1"/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/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000" i="1"/>
                                  </m:ctrlPr>
                                </m:sSubPr>
                                <m:e>
                                  <m:r>
                                    <a:rPr lang="en-US" altLang="zh-CN" sz="2000" i="1"/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000" i="1"/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sz="2000" i="1"/>
                              </m:ctrlPr>
                            </m:sSubPr>
                            <m:e>
                              <m:r>
                                <a:rPr lang="en-US" altLang="zh-CN" sz="2000" i="1"/>
                                <m:t>𝐶</m:t>
                              </m:r>
                            </m:e>
                            <m:sub>
                              <m:r>
                                <a:rPr lang="en-US" altLang="zh-CN" sz="2000" i="1"/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altLang="zh-CN" sz="2000"/>
                        <m:t>   </m:t>
                      </m:r>
                      <m:r>
                        <m:rPr>
                          <m:nor/>
                        </m:rPr>
                        <a:rPr lang="zh-CN" altLang="en-US" sz="2000"/>
                        <m:t>（</m:t>
                      </m:r>
                      <m:sSub>
                        <m:sSubPr>
                          <m:ctrlPr>
                            <a:rPr lang="zh-CN" altLang="zh-CN" sz="2000" i="1"/>
                          </m:ctrlPr>
                        </m:sSubPr>
                        <m:e>
                          <m:r>
                            <a:rPr lang="en-US" altLang="zh-CN" sz="2000" i="1"/>
                            <m:t>𝐶</m:t>
                          </m:r>
                        </m:e>
                        <m:sub>
                          <m:r>
                            <a:rPr lang="en-US" altLang="zh-CN" sz="2000" i="1"/>
                            <m:t>1</m:t>
                          </m:r>
                        </m:sub>
                      </m:sSub>
                      <m:r>
                        <a:rPr lang="en-US" altLang="zh-CN" sz="2000" i="1"/>
                        <m:t>= </m:t>
                      </m:r>
                      <m:sSub>
                        <m:sSubPr>
                          <m:ctrlPr>
                            <a:rPr lang="zh-CN" altLang="zh-CN" sz="2000" i="1"/>
                          </m:ctrlPr>
                        </m:sSubPr>
                        <m:e>
                          <m:r>
                            <a:rPr lang="en-US" altLang="zh-CN" sz="2000" i="1"/>
                            <m:t>𝑊</m:t>
                          </m:r>
                        </m:e>
                        <m:sub>
                          <m:r>
                            <a:rPr lang="en-US" altLang="zh-CN" sz="2000" i="1"/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000"/>
                        <m:t>）</m:t>
                      </m:r>
                    </m:oMath>
                  </m:oMathPara>
                </a14:m>
                <a:endParaRPr lang="zh-CN" altLang="zh-CN" sz="2000" dirty="0"/>
              </a:p>
              <a:p>
                <a:pPr/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-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/>
                          <m:t>𝐶</m:t>
                        </m:r>
                      </m:e>
                      <m:sub>
                        <m:r>
                          <a:rPr lang="en-US" altLang="zh-CN" sz="2000" i="1"/>
                          <m:t>2</m:t>
                        </m:r>
                      </m:sub>
                    </m:sSub>
                    <m:r>
                      <a:rPr lang="en-US" altLang="zh-CN" sz="2000" i="1"/>
                      <m:t>= </m:t>
                    </m:r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𝑊</m:t>
                        </m:r>
                      </m:e>
                      <m:sub>
                        <m:r>
                          <a:rPr lang="en-US" altLang="zh-CN" sz="2000" i="1"/>
                          <m:t>1</m:t>
                        </m:r>
                      </m:sub>
                    </m:sSub>
                    <m:r>
                      <a:rPr lang="en-US" altLang="zh-CN" sz="2000" i="1"/>
                      <m:t>+</m:t>
                    </m:r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𝑊</m:t>
                        </m:r>
                      </m:e>
                      <m:sub>
                        <m:r>
                          <a:rPr lang="en-US" altLang="zh-CN" sz="2000" i="1"/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  <a:endParaRPr lang="zh-CN" altLang="zh-CN" sz="20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E61649-AFE2-47C9-AFE8-39A8B61A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608" y="4523744"/>
                <a:ext cx="12287892" cy="1910779"/>
              </a:xfrm>
              <a:prstGeom prst="rect">
                <a:avLst/>
              </a:prstGeom>
              <a:blipFill>
                <a:blip r:embed="rId5"/>
                <a:stretch>
                  <a:fillRect l="-993" b="-6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3E09CEC-64BA-48C6-BF95-C5487BA3B7E9}"/>
                  </a:ext>
                </a:extLst>
              </p:cNvPr>
              <p:cNvSpPr/>
              <p:nvPr/>
            </p:nvSpPr>
            <p:spPr>
              <a:xfrm>
                <a:off x="4197980" y="1659483"/>
                <a:ext cx="1156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3E09CEC-64BA-48C6-BF95-C5487BA3B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980" y="1659483"/>
                <a:ext cx="1156214" cy="369332"/>
              </a:xfrm>
              <a:prstGeom prst="rect">
                <a:avLst/>
              </a:prstGeom>
              <a:blipFill>
                <a:blip r:embed="rId6"/>
                <a:stretch>
                  <a:fillRect l="-4762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29D196E-A185-4858-A22B-B3740810FE00}"/>
                  </a:ext>
                </a:extLst>
              </p:cNvPr>
              <p:cNvSpPr/>
              <p:nvPr/>
            </p:nvSpPr>
            <p:spPr>
              <a:xfrm>
                <a:off x="5955587" y="2736823"/>
                <a:ext cx="6096000" cy="13843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那么</a:t>
                </a:r>
                <a:r>
                  <a:rPr lang="zh-CN" altLang="zh-CN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我们是否可以写出如下格式的公式呢？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29D196E-A185-4858-A22B-B3740810F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587" y="2736823"/>
                <a:ext cx="6096000" cy="13843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6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0238-E144-4947-9E9A-20B71EF8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23CC35C-AA5A-4B72-847F-39272E091694}"/>
                  </a:ext>
                </a:extLst>
              </p:cNvPr>
              <p:cNvSpPr/>
              <p:nvPr/>
            </p:nvSpPr>
            <p:spPr>
              <a:xfrm>
                <a:off x="257440" y="2578497"/>
                <a:ext cx="5924403" cy="1136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即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b="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23CC35C-AA5A-4B72-847F-39272E09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40" y="2578497"/>
                <a:ext cx="5924403" cy="1136273"/>
              </a:xfrm>
              <a:prstGeom prst="rect">
                <a:avLst/>
              </a:prstGeom>
              <a:blipFill>
                <a:blip r:embed="rId3"/>
                <a:stretch>
                  <a:fillRect b="-6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2A8782C-FBB2-4E03-B924-74403E509F80}"/>
                  </a:ext>
                </a:extLst>
              </p:cNvPr>
              <p:cNvSpPr txBox="1"/>
              <p:nvPr/>
            </p:nvSpPr>
            <p:spPr>
              <a:xfrm>
                <a:off x="2928848" y="781684"/>
                <a:ext cx="17864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2A8782C-FBB2-4E03-B924-74403E509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848" y="781684"/>
                <a:ext cx="178645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A24514-9366-439D-BE2F-0A6AA94222EB}"/>
                  </a:ext>
                </a:extLst>
              </p:cNvPr>
              <p:cNvSpPr txBox="1"/>
              <p:nvPr/>
            </p:nvSpPr>
            <p:spPr>
              <a:xfrm>
                <a:off x="6096000" y="4602579"/>
                <a:ext cx="6317545" cy="1769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/>
                        </m:ctrlPr>
                      </m:sSubPr>
                      <m:e>
                        <m:r>
                          <a:rPr lang="en-US" altLang="zh-CN" sz="2000" i="1"/>
                          <m:t>𝑄</m:t>
                        </m:r>
                      </m:e>
                      <m:sub>
                        <m:r>
                          <a:rPr lang="en-US" altLang="zh-CN" sz="2000" i="1"/>
                          <m:t>𝑛</m:t>
                        </m:r>
                        <m:r>
                          <a:rPr lang="en-US" altLang="zh-CN" sz="2000" i="1"/>
                          <m:t>+1</m:t>
                        </m:r>
                      </m:sub>
                    </m:sSub>
                    <m:r>
                      <a:rPr lang="en-US" altLang="zh-CN" sz="2000" i="1"/>
                      <m:t>−</m:t>
                    </m:r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𝑄</m:t>
                        </m:r>
                      </m:e>
                      <m:sub>
                        <m:r>
                          <a:rPr lang="en-US" altLang="zh-CN" sz="2000" i="1"/>
                          <m:t>𝑛</m:t>
                        </m:r>
                      </m:sub>
                    </m:sSub>
                    <m:r>
                      <a:rPr lang="en-US" altLang="zh-CN" sz="2000" i="1"/>
                      <m:t>=</m:t>
                    </m:r>
                    <m:f>
                      <m:fPr>
                        <m:ctrlPr>
                          <a:rPr lang="zh-CN" altLang="zh-CN" sz="2000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𝑊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𝐺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  <m:r>
                          <a:rPr lang="en-US" altLang="zh-CN" sz="2000" i="1"/>
                          <m:t>+</m:t>
                        </m:r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𝑉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𝐶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  <m:r>
                              <a:rPr lang="en-US" altLang="zh-CN" sz="2000" i="1"/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𝐶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000" i="1"/>
                      <m:t>−</m:t>
                    </m:r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𝑄</m:t>
                        </m:r>
                      </m:e>
                      <m:sub>
                        <m:r>
                          <a:rPr lang="en-US" altLang="zh-CN" sz="2000" i="1"/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endParaRPr lang="zh-CN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/>
                      <m:t>                   	 =</m:t>
                    </m:r>
                    <m:f>
                      <m:fPr>
                        <m:ctrlPr>
                          <a:rPr lang="zh-CN" altLang="zh-CN" sz="2000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𝑊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𝐺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  <m:r>
                          <a:rPr lang="en-US" altLang="zh-CN" sz="2000" i="1"/>
                          <m:t>+</m:t>
                        </m:r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𝑄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𝐶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  <m:r>
                              <a:rPr lang="en-US" altLang="zh-CN" sz="2000" i="1"/>
                              <m:t>−1</m:t>
                            </m:r>
                          </m:sub>
                        </m:sSub>
                        <m:r>
                          <a:rPr lang="en-US" altLang="zh-CN" sz="2000" i="1"/>
                          <m:t>−</m:t>
                        </m:r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sz="2000" i="1"/>
                                </m:ctrlPr>
                              </m:sSubPr>
                              <m:e>
                                <m:r>
                                  <a:rPr lang="en-US" altLang="zh-CN" sz="2000" i="1"/>
                                  <m:t>𝑄</m:t>
                                </m:r>
                              </m:e>
                              <m:sub>
                                <m:r>
                                  <a:rPr lang="en-US" altLang="zh-CN" sz="2000" i="1"/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/>
                              <m:t>𝐶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𝐶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/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𝑊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𝐺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  <m:r>
                          <a:rPr lang="en-US" altLang="zh-CN" sz="2000" i="1"/>
                          <m:t>+</m:t>
                        </m:r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𝑄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/>
                                </m:ctrlPr>
                              </m:sSubPr>
                              <m:e>
                                <m:r>
                                  <a:rPr lang="en-US" altLang="zh-CN" sz="2000" i="1"/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/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/>
                              <m:t>−</m:t>
                            </m:r>
                            <m:sSub>
                              <m:sSubPr>
                                <m:ctrlPr>
                                  <a:rPr lang="zh-CN" altLang="zh-CN" sz="2000" i="1"/>
                                </m:ctrlPr>
                              </m:sSubPr>
                              <m:e>
                                <m:r>
                                  <a:rPr lang="en-US" altLang="zh-CN" sz="2000" i="1"/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i="1"/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/>
                          <m:t>−</m:t>
                        </m:r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𝑄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𝐶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𝐶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altLang="zh-CN" sz="2000" i="1"/>
                      <m:t>=</m:t>
                    </m:r>
                    <m:f>
                      <m:fPr>
                        <m:ctrlPr>
                          <a:rPr lang="zh-CN" altLang="zh-CN" sz="2000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𝑊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𝐺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  <m:r>
                          <a:rPr lang="en-US" altLang="zh-CN" sz="2000" i="1"/>
                          <m:t>−</m:t>
                        </m:r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𝑄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𝑊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𝐶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/>
                      <m:t>=</m:t>
                    </m:r>
                    <m:f>
                      <m:fPr>
                        <m:ctrlPr>
                          <a:rPr lang="zh-CN" altLang="zh-CN" sz="2000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𝑊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𝐶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000" i="1"/>
                      <m:t>(</m:t>
                    </m:r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𝐺</m:t>
                        </m:r>
                      </m:e>
                      <m:sub>
                        <m:r>
                          <a:rPr lang="en-US" altLang="zh-CN" sz="2000" i="1"/>
                          <m:t>𝑛</m:t>
                        </m:r>
                      </m:sub>
                    </m:sSub>
                    <m:r>
                      <a:rPr lang="en-US" altLang="zh-CN" sz="2000" i="1"/>
                      <m:t>−</m:t>
                    </m:r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𝑄</m:t>
                        </m:r>
                      </m:e>
                      <m:sub>
                        <m:r>
                          <a:rPr lang="en-US" altLang="zh-CN" sz="2000" i="1"/>
                          <m:t>𝑛</m:t>
                        </m:r>
                      </m:sub>
                    </m:sSub>
                    <m:r>
                      <a:rPr lang="en-US" altLang="zh-CN" sz="2000" i="1"/>
                      <m:t>)</m:t>
                    </m:r>
                  </m:oMath>
                </a14:m>
                <a:endParaRPr lang="zh-CN" altLang="zh-CN" sz="2000" dirty="0"/>
              </a:p>
              <a:p>
                <a:pPr/>
                <a:endParaRPr lang="zh-CN" altLang="en-US" sz="2000" dirty="0">
                  <a:solidFill>
                    <a:srgbClr val="4472C4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A24514-9366-439D-BE2F-0A6AA9422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02579"/>
                <a:ext cx="6317545" cy="17693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AF9B82A-A01E-46DD-B66B-4D865A3816FA}"/>
                  </a:ext>
                </a:extLst>
              </p:cNvPr>
              <p:cNvSpPr/>
              <p:nvPr/>
            </p:nvSpPr>
            <p:spPr>
              <a:xfrm>
                <a:off x="6010156" y="1151908"/>
                <a:ext cx="5924404" cy="3144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</a:rPr>
                  <a:t>证：</a:t>
                </a:r>
                <a:r>
                  <a:rPr lang="zh-CN" altLang="en-US" sz="20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则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：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endParaRPr lang="en-US" altLang="zh-CN" sz="20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;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zh-CN" altLang="zh-CN" sz="2000"/>
                          <m:t>可得到：</m:t>
                        </m:r>
                        <m:r>
                          <a:rPr lang="en-US" altLang="zh-CN" sz="2000" i="1"/>
                          <m:t>𝑄</m:t>
                        </m:r>
                      </m:e>
                      <m:sub>
                        <m:r>
                          <a:rPr lang="en-US" altLang="zh-CN" sz="2000" i="1"/>
                          <m:t>𝑛</m:t>
                        </m:r>
                        <m:r>
                          <a:rPr lang="en-US" altLang="zh-CN" sz="2000" i="1"/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𝑊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𝐺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  <m:r>
                          <a:rPr lang="en-US" altLang="zh-CN" sz="2000" i="1"/>
                          <m:t>+</m:t>
                        </m:r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𝑄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𝐶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  <m:r>
                              <a:rPr lang="en-US" altLang="zh-CN" sz="2000" i="1"/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𝐶</m:t>
                            </m:r>
                          </m:e>
                          <m:sub>
                            <m:r>
                              <a:rPr lang="en-US" altLang="zh-CN" sz="2000" i="1"/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AF9B82A-A01E-46DD-B66B-4D865A381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156" y="1151908"/>
                <a:ext cx="5924404" cy="3144643"/>
              </a:xfrm>
              <a:prstGeom prst="rect">
                <a:avLst/>
              </a:prstGeom>
              <a:blipFill>
                <a:blip r:embed="rId6"/>
                <a:stretch>
                  <a:fillRect l="-1132" t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90A5E33-30B8-44D1-A19B-EB18F6006CAA}"/>
                  </a:ext>
                </a:extLst>
              </p:cNvPr>
              <p:cNvSpPr txBox="1"/>
              <p:nvPr/>
            </p:nvSpPr>
            <p:spPr>
              <a:xfrm>
                <a:off x="399837" y="4039251"/>
                <a:ext cx="4854917" cy="653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4472C4"/>
                    </a:solidFill>
                  </a:rPr>
                  <a:t>要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证明</m:t>
                    </m:r>
                    <m:r>
                      <a:rPr lang="zh-CN" altLang="en-US" sz="20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≥1.</m:t>
                    </m:r>
                  </m:oMath>
                </a14:m>
                <a:endParaRPr lang="en-US" altLang="zh-CN" sz="2000" b="0" dirty="0">
                  <a:solidFill>
                    <a:srgbClr val="4472C4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90A5E33-30B8-44D1-A19B-EB18F6006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37" y="4039251"/>
                <a:ext cx="4854917" cy="653449"/>
              </a:xfrm>
              <a:prstGeom prst="rect">
                <a:avLst/>
              </a:prstGeom>
              <a:blipFill>
                <a:blip r:embed="rId7"/>
                <a:stretch>
                  <a:fillRect l="-3266" b="-7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B4F07F1-18C5-4356-B1E8-564B0D346D99}"/>
              </a:ext>
            </a:extLst>
          </p:cNvPr>
          <p:cNvCxnSpPr/>
          <p:nvPr/>
        </p:nvCxnSpPr>
        <p:spPr>
          <a:xfrm>
            <a:off x="5876818" y="503434"/>
            <a:ext cx="0" cy="635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4E066BB-05F7-4307-8A1F-117C574D95DA}"/>
                  </a:ext>
                </a:extLst>
              </p:cNvPr>
              <p:cNvSpPr txBox="1"/>
              <p:nvPr/>
            </p:nvSpPr>
            <p:spPr>
              <a:xfrm>
                <a:off x="556331" y="1887558"/>
                <a:ext cx="3943750" cy="557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zh-CN" altLang="en-US" sz="2000" dirty="0">
                    <a:solidFill>
                      <a:srgbClr val="4472C4"/>
                    </a:solidFill>
                  </a:rPr>
                  <a:t>已知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sz="2000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≥2.</m:t>
                    </m:r>
                    <m:r>
                      <a:rPr lang="en-US" altLang="zh-CN" sz="2000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4E066BB-05F7-4307-8A1F-117C574D9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31" y="1887558"/>
                <a:ext cx="3943750" cy="557653"/>
              </a:xfrm>
              <a:prstGeom prst="rect">
                <a:avLst/>
              </a:prstGeom>
              <a:blipFill>
                <a:blip r:embed="rId8"/>
                <a:stretch>
                  <a:fillRect l="-3864" b="-5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0A4666D-6CFA-4D9A-BEEE-D067EB9EB2EC}"/>
              </a:ext>
            </a:extLst>
          </p:cNvPr>
          <p:cNvSpPr txBox="1"/>
          <p:nvPr/>
        </p:nvSpPr>
        <p:spPr>
          <a:xfrm>
            <a:off x="11282152" y="6405288"/>
            <a:ext cx="130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□</a:t>
            </a:r>
          </a:p>
        </p:txBody>
      </p:sp>
    </p:spTree>
    <p:extLst>
      <p:ext uri="{BB962C8B-B14F-4D97-AF65-F5344CB8AC3E}">
        <p14:creationId xmlns:p14="http://schemas.microsoft.com/office/powerpoint/2010/main" val="386503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EA9DD-B162-4621-88F6-329A16A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异策略蒙特卡罗</a:t>
            </a:r>
            <a:r>
              <a:rPr lang="en-US" altLang="zh-CN" dirty="0"/>
              <a:t>q</a:t>
            </a:r>
            <a:r>
              <a:rPr lang="zh-CN" altLang="en-US" dirty="0"/>
              <a:t>值预测算法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A4FEF6A-42FB-4BDE-89FA-C360DCDF7F25}"/>
              </a:ext>
            </a:extLst>
          </p:cNvPr>
          <p:cNvGrpSpPr/>
          <p:nvPr/>
        </p:nvGrpSpPr>
        <p:grpSpPr>
          <a:xfrm>
            <a:off x="3140727" y="1517373"/>
            <a:ext cx="6642252" cy="5052620"/>
            <a:chOff x="838200" y="1308053"/>
            <a:chExt cx="6774455" cy="525168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8110692-928E-476F-8F4F-3CD631BE7876}"/>
                </a:ext>
              </a:extLst>
            </p:cNvPr>
            <p:cNvSpPr/>
            <p:nvPr/>
          </p:nvSpPr>
          <p:spPr>
            <a:xfrm>
              <a:off x="838200" y="1308053"/>
              <a:ext cx="6774455" cy="451691"/>
            </a:xfrm>
            <a:prstGeom prst="rect">
              <a:avLst/>
            </a:prstGeom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Off-policy MC prediction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623EC38-6C32-4A5F-931B-E47E0A55B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828800"/>
              <a:ext cx="6774455" cy="4730937"/>
            </a:xfrm>
            <a:prstGeom prst="rect">
              <a:avLst/>
            </a:prstGeom>
          </p:spPr>
        </p:pic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010D52E-D2C8-4555-BF9A-3776D0F90C2A}"/>
              </a:ext>
            </a:extLst>
          </p:cNvPr>
          <p:cNvSpPr/>
          <p:nvPr/>
        </p:nvSpPr>
        <p:spPr>
          <a:xfrm>
            <a:off x="3260993" y="2688116"/>
            <a:ext cx="6521986" cy="5618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5D5E6D-B095-4B52-858C-55645F245D0C}"/>
              </a:ext>
            </a:extLst>
          </p:cNvPr>
          <p:cNvSpPr/>
          <p:nvPr/>
        </p:nvSpPr>
        <p:spPr>
          <a:xfrm>
            <a:off x="3250897" y="3679633"/>
            <a:ext cx="6521986" cy="7271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C454646-CAC9-4B52-9D6F-C459245ACCA6}"/>
              </a:ext>
            </a:extLst>
          </p:cNvPr>
          <p:cNvSpPr/>
          <p:nvPr/>
        </p:nvSpPr>
        <p:spPr>
          <a:xfrm>
            <a:off x="3260993" y="5059697"/>
            <a:ext cx="6521986" cy="5618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11E22DD-413F-43AB-A59A-DFDC8FDAB30F}"/>
              </a:ext>
            </a:extLst>
          </p:cNvPr>
          <p:cNvSpPr/>
          <p:nvPr/>
        </p:nvSpPr>
        <p:spPr>
          <a:xfrm>
            <a:off x="3260993" y="5687995"/>
            <a:ext cx="6521986" cy="5618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67253E-2FEB-4243-BBBD-E913AD806F1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异策略的蒙特卡罗预测算法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增量实现法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8223</TotalTime>
  <Words>264</Words>
  <Application>Microsoft Office PowerPoint</Application>
  <PresentationFormat>宽屏</PresentationFormat>
  <Paragraphs>64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 楷体</vt:lpstr>
      <vt:lpstr>等线</vt:lpstr>
      <vt:lpstr>等线 Light</vt:lpstr>
      <vt:lpstr>楷体</vt:lpstr>
      <vt:lpstr>Arial</vt:lpstr>
      <vt:lpstr>Calibri</vt:lpstr>
      <vt:lpstr>Cambria Math</vt:lpstr>
      <vt:lpstr>Times New Roman</vt:lpstr>
      <vt:lpstr>Office 主题​​</vt:lpstr>
      <vt:lpstr>强化学习基础 5.无模型预测 5.5 异策略蒙特卡罗预测算法</vt:lpstr>
      <vt:lpstr>学习内容</vt:lpstr>
      <vt:lpstr>增量实现法</vt:lpstr>
      <vt:lpstr>递归定义</vt:lpstr>
      <vt:lpstr>证明</vt:lpstr>
      <vt:lpstr>异策略蒙特卡罗q值预测算法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880</cp:revision>
  <dcterms:created xsi:type="dcterms:W3CDTF">2020-03-15T08:43:03Z</dcterms:created>
  <dcterms:modified xsi:type="dcterms:W3CDTF">2020-07-10T03:27:31Z</dcterms:modified>
</cp:coreProperties>
</file>