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300" r:id="rId4"/>
    <p:sldId id="303" r:id="rId5"/>
    <p:sldId id="301" r:id="rId6"/>
    <p:sldId id="302" r:id="rId7"/>
    <p:sldId id="30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7" autoAdjust="0"/>
  </p:normalViewPr>
  <p:slideViewPr>
    <p:cSldViewPr snapToGrid="0">
      <p:cViewPr varScale="1">
        <p:scale>
          <a:sx n="67" d="100"/>
          <a:sy n="67" d="100"/>
        </p:scale>
        <p:origin x="6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对于任意状态</a:t>
                </a:r>
                <a:r>
                  <a:rPr lang="en-US" altLang="zh-CN" dirty="0"/>
                  <a:t>s, </a:t>
                </a:r>
                <a:r>
                  <a:rPr lang="en-US" altLang="zh-CN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𝒔∈</a:t>
                </a:r>
                <a:r>
                  <a:rPr lang="zh-CN" altLang="en-US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值迭代方法可以写为结合策略改进和截断的策略评估步骤：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</a:t>
                </a:r>
                <a:r>
                  <a:rPr lang="en-US" altLang="zh-CN" dirty="0"/>
                  <a:t>v0</a:t>
                </a:r>
                <a:r>
                  <a:rPr lang="zh-CN" altLang="en-US" dirty="0"/>
                  <a:t>，序列</a:t>
                </a:r>
                <a:r>
                  <a:rPr lang="en-US" altLang="zh-CN" dirty="0" err="1"/>
                  <a:t>vk</a:t>
                </a:r>
                <a:r>
                  <a:rPr lang="zh-CN" altLang="en-US" dirty="0"/>
                  <a:t>收敛于</a:t>
                </a:r>
                <a:r>
                  <a:rPr lang="en-US" altLang="zh-CN" dirty="0"/>
                  <a:t>v*</a:t>
                </a:r>
                <a:r>
                  <a:rPr lang="zh-CN" altLang="en-US" dirty="0"/>
                  <a:t>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8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泳恒同学： 公式，</a:t>
            </a:r>
            <a:r>
              <a:rPr lang="zh-CN" altLang="en-US"/>
              <a:t>谢谢</a:t>
            </a:r>
            <a:r>
              <a:rPr lang="zh-CN" altLang="en-US">
                <a:sym typeface="Wingdings" panose="05000000000000000000" pitchFamily="2" charset="2"/>
              </a:rPr>
              <a:t> 以前的课件里面有类似公式。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本节就到这里：这一节我们学习了简单的</a:t>
            </a:r>
            <a:r>
              <a:rPr lang="en-US" altLang="zh-CN" dirty="0"/>
              <a:t>TD</a:t>
            </a:r>
            <a:r>
              <a:rPr lang="zh-CN" altLang="en-US" dirty="0"/>
              <a:t>：</a:t>
            </a:r>
            <a:r>
              <a:rPr lang="en-US" altLang="zh-CN" dirty="0"/>
              <a:t>Tabular TD</a:t>
            </a:r>
            <a:r>
              <a:rPr lang="zh-CN" altLang="en-US" dirty="0"/>
              <a:t>预测算法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/>
              <a:t>MC</a:t>
            </a:r>
            <a:r>
              <a:rPr lang="zh-CN" altLang="en-US" dirty="0"/>
              <a:t>、</a:t>
            </a:r>
            <a:r>
              <a:rPr lang="en-US" altLang="zh-CN" dirty="0"/>
              <a:t>DP</a:t>
            </a:r>
            <a:r>
              <a:rPr lang="zh-CN" altLang="en-US" dirty="0"/>
              <a:t>的简单比较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6A0FA-6148-4117-B975-6A1E65C2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E48F53-CC5E-4F78-B28E-AF43CDA2D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47F75B-7805-4033-893C-64FD839C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4CFD6-8A15-4DA8-B6C1-8B25B5D2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4E535-D781-4C7F-B188-1B7882D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D8576-8DEF-4092-96C3-78F877CD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41AC-6D72-4F50-B4BE-8BE25535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  <a:lvl2pPr>
              <a:defRPr>
                <a:latin typeface=" 楷体"/>
                <a:ea typeface="楷体" panose="02010609060101010101" pitchFamily="49" charset="-122"/>
              </a:defRPr>
            </a:lvl2pPr>
            <a:lvl3pPr>
              <a:defRPr>
                <a:latin typeface=" 楷体"/>
                <a:ea typeface="楷体" panose="02010609060101010101" pitchFamily="49" charset="-122"/>
              </a:defRPr>
            </a:lvl3pPr>
            <a:lvl4pPr>
              <a:defRPr>
                <a:latin typeface=" 楷体"/>
                <a:ea typeface="楷体" panose="02010609060101010101" pitchFamily="49" charset="-122"/>
              </a:defRPr>
            </a:lvl4pPr>
            <a:lvl5pPr>
              <a:defRPr>
                <a:latin typeface=" 楷体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5F0-F691-4C6F-9A02-8271970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B4287DEC-C99D-41E8-8C68-24D5A3135997}" type="datetimeFigureOut">
              <a:rPr lang="zh-CN" altLang="en-US" smtClean="0"/>
              <a:pPr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906D-D2B7-4ACA-A277-41897A1F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34866-E51C-43F6-B822-E08A68BB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 楷体"/>
                <a:ea typeface="楷体" panose="02010609060101010101" pitchFamily="49" charset="-122"/>
              </a:defRPr>
            </a:lvl1pPr>
          </a:lstStyle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5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566166-CD34-443B-8783-3A7E6307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62ABE-879E-4576-A2A6-EEDDD938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6A234-0B47-4B1E-B883-4DC8AD9A1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E3E09-5CF0-49CD-91B2-EA3E25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5D99-316F-482E-8AEA-00AE5208D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1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667193"/>
            <a:ext cx="10668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无模型预测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5.6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时序差分预测 </a:t>
            </a:r>
            <a:b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(Temporal-Difference Prediction)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理解时序差分学习</a:t>
            </a:r>
            <a:r>
              <a:rPr lang="en-US" altLang="zh-CN" dirty="0"/>
              <a:t>---Temporal-difference</a:t>
            </a:r>
            <a:r>
              <a:rPr lang="zh-CN" altLang="en-US" dirty="0"/>
              <a:t>（</a:t>
            </a:r>
            <a:r>
              <a:rPr lang="en-US" altLang="zh-CN" dirty="0"/>
              <a:t>TD</a:t>
            </a:r>
            <a:r>
              <a:rPr lang="zh-CN" altLang="en-US" dirty="0"/>
              <a:t>）</a:t>
            </a:r>
            <a:r>
              <a:rPr lang="en-US" altLang="zh-CN" dirty="0"/>
              <a:t>learning</a:t>
            </a:r>
          </a:p>
          <a:p>
            <a:endParaRPr lang="en-US" altLang="zh-CN" dirty="0"/>
          </a:p>
          <a:p>
            <a:r>
              <a:rPr lang="zh-CN" altLang="en-US" dirty="0"/>
              <a:t>掌握简单的</a:t>
            </a:r>
            <a:r>
              <a:rPr lang="en-US" altLang="zh-CN" dirty="0"/>
              <a:t>TD</a:t>
            </a:r>
            <a:r>
              <a:rPr lang="zh-CN" altLang="en-US" dirty="0"/>
              <a:t>预测算法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CA9EB-ED71-4335-8594-A5A75B7C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的特点及其与</a:t>
            </a:r>
            <a:r>
              <a:rPr lang="en-US" altLang="zh-CN" dirty="0"/>
              <a:t>MC</a:t>
            </a:r>
            <a:r>
              <a:rPr lang="zh-CN" altLang="en-US" dirty="0"/>
              <a:t>的相似之处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D4076-11BB-4B01-8971-0FB3357D11C8}"/>
              </a:ext>
            </a:extLst>
          </p:cNvPr>
          <p:cNvSpPr/>
          <p:nvPr/>
        </p:nvSpPr>
        <p:spPr>
          <a:xfrm>
            <a:off x="118639" y="1765068"/>
            <a:ext cx="1476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00B0F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6BCCD-1E3C-45ED-AA79-4738748DFE2F}"/>
              </a:ext>
            </a:extLst>
          </p:cNvPr>
          <p:cNvSpPr/>
          <p:nvPr/>
        </p:nvSpPr>
        <p:spPr>
          <a:xfrm>
            <a:off x="1036320" y="1690688"/>
            <a:ext cx="9702800" cy="488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TD和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MC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方法都直接从经验中学习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TD和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MC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都是无模型的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：不了解MDP转换/奖励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TD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MC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都是基于概率思想：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TD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 采用迭代猜测的方法，它一个接着一个的猜测，试图接近事实；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MC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通过采样平均的途径去近似描述事实</a:t>
            </a:r>
          </a:p>
        </p:txBody>
      </p:sp>
    </p:spTree>
    <p:extLst>
      <p:ext uri="{BB962C8B-B14F-4D97-AF65-F5344CB8AC3E}">
        <p14:creationId xmlns:p14="http://schemas.microsoft.com/office/powerpoint/2010/main" val="7453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D7A37-AF59-4D87-AC14-A2980932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 </a:t>
            </a:r>
            <a:r>
              <a:rPr lang="zh-CN" altLang="en-US" dirty="0"/>
              <a:t>与 </a:t>
            </a:r>
            <a:r>
              <a:rPr lang="en-US" altLang="zh-CN" dirty="0"/>
              <a:t>MC </a:t>
            </a:r>
            <a:r>
              <a:rPr lang="zh-CN" altLang="en-US" dirty="0"/>
              <a:t>区别：关键在终止态的输出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31A32-8173-4200-A41D-0CF42D8F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需要等待终止态输出吗？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可以在知道最终结果之前学习，它在每一步之后在线学习</a:t>
            </a:r>
          </a:p>
          <a:p>
            <a:pPr lvl="1"/>
            <a:r>
              <a:rPr lang="en-US" altLang="zh-CN" dirty="0"/>
              <a:t>MC</a:t>
            </a:r>
            <a:r>
              <a:rPr lang="zh-CN" altLang="en-US" dirty="0"/>
              <a:t>必须等到终止态后才能知道计算总收益，它根据总收益才能选择最佳策略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可以在不完整的动作序列中学习吗？</a:t>
            </a:r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可以从不完整的序列中学习，</a:t>
            </a:r>
            <a:r>
              <a:rPr lang="en-US" altLang="zh-CN" dirty="0"/>
              <a:t>MC</a:t>
            </a:r>
            <a:r>
              <a:rPr lang="zh-CN" altLang="en-US" dirty="0"/>
              <a:t>只能从完整序列中学习</a:t>
            </a:r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在持续（无终止态）环境中可以工作，</a:t>
            </a:r>
            <a:r>
              <a:rPr lang="en-US" altLang="zh-CN" dirty="0"/>
              <a:t>MC</a:t>
            </a:r>
            <a:r>
              <a:rPr lang="zh-CN" altLang="en-US" dirty="0"/>
              <a:t>仅适用于有终止态的环境</a:t>
            </a:r>
          </a:p>
        </p:txBody>
      </p:sp>
    </p:spTree>
    <p:extLst>
      <p:ext uri="{BB962C8B-B14F-4D97-AF65-F5344CB8AC3E}">
        <p14:creationId xmlns:p14="http://schemas.microsoft.com/office/powerpoint/2010/main" val="2949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98C1E-F950-4593-AEB3-31F40919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预测原理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BD447F-F7CB-47D5-ACB7-196DA77B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87" y="2257681"/>
            <a:ext cx="3385226" cy="5544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DFC4F5-2A9B-4AD1-99FB-6DCAC18FE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978" y="3152356"/>
            <a:ext cx="4727643" cy="6955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434089-94FC-478B-9DC3-6E9C1CCF5488}"/>
              </a:ext>
            </a:extLst>
          </p:cNvPr>
          <p:cNvSpPr txBox="1"/>
          <p:nvPr/>
        </p:nvSpPr>
        <p:spPr>
          <a:xfrm>
            <a:off x="934720" y="2257681"/>
            <a:ext cx="132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MC</a:t>
            </a:r>
            <a:r>
              <a:rPr lang="zh-CN" altLang="en-US" dirty="0"/>
              <a:t>预测：</a:t>
            </a:r>
          </a:p>
        </p:txBody>
      </p:sp>
    </p:spTree>
    <p:extLst>
      <p:ext uri="{BB962C8B-B14F-4D97-AF65-F5344CB8AC3E}">
        <p14:creationId xmlns:p14="http://schemas.microsoft.com/office/powerpoint/2010/main" val="6846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F0238-E144-4947-9E9A-20B71EF8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Tabular TD</a:t>
            </a:r>
            <a:r>
              <a:rPr lang="zh-CN" altLang="en-US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450C5E-011D-4F39-BF9D-29F7D8514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5954"/>
            <a:ext cx="10339672" cy="4220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84F0FC1-2B7F-45FF-A002-B9985535BD79}"/>
                  </a:ext>
                </a:extLst>
              </p:cNvPr>
              <p:cNvSpPr/>
              <p:nvPr/>
            </p:nvSpPr>
            <p:spPr>
              <a:xfrm>
                <a:off x="838200" y="1473200"/>
                <a:ext cx="10339672" cy="478743"/>
              </a:xfrm>
              <a:prstGeom prst="rect">
                <a:avLst/>
              </a:prstGeom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最简单的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TD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Tabular TD(0)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l-GR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84F0FC1-2B7F-45FF-A002-B998553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3200"/>
                <a:ext cx="10339672" cy="478743"/>
              </a:xfrm>
              <a:prstGeom prst="rect">
                <a:avLst/>
              </a:prstGeom>
              <a:blipFill>
                <a:blip r:embed="rId4"/>
                <a:stretch>
                  <a:fillRect l="-1058" t="-14286" b="-33333"/>
                </a:stretch>
              </a:blipFill>
              <a:ln w="349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DD17395-C14A-4CF1-9D65-D514AF5BEF57}"/>
              </a:ext>
            </a:extLst>
          </p:cNvPr>
          <p:cNvSpPr/>
          <p:nvPr/>
        </p:nvSpPr>
        <p:spPr>
          <a:xfrm>
            <a:off x="838200" y="2295738"/>
            <a:ext cx="10339672" cy="4787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9199B57-F4A9-44CB-BC35-6C96C169AE90}"/>
              </a:ext>
            </a:extLst>
          </p:cNvPr>
          <p:cNvSpPr/>
          <p:nvPr/>
        </p:nvSpPr>
        <p:spPr>
          <a:xfrm>
            <a:off x="828104" y="3204139"/>
            <a:ext cx="10339672" cy="7271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2318F00-ABE7-4EE8-9CDB-E2CBDD209FB6}"/>
              </a:ext>
            </a:extLst>
          </p:cNvPr>
          <p:cNvSpPr/>
          <p:nvPr/>
        </p:nvSpPr>
        <p:spPr>
          <a:xfrm>
            <a:off x="828104" y="4007003"/>
            <a:ext cx="10339672" cy="7271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67C22DC-C52D-4CDD-8925-AFD76EE3D07D}"/>
              </a:ext>
            </a:extLst>
          </p:cNvPr>
          <p:cNvSpPr/>
          <p:nvPr/>
        </p:nvSpPr>
        <p:spPr>
          <a:xfrm>
            <a:off x="838200" y="4734115"/>
            <a:ext cx="10339672" cy="8437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9A8A0-9FB8-45E9-B584-C44B5046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/>
              <a:t>MC</a:t>
            </a:r>
            <a:r>
              <a:rPr lang="zh-CN" altLang="en-US" dirty="0"/>
              <a:t>、</a:t>
            </a:r>
            <a:r>
              <a:rPr lang="en-US" altLang="zh-CN" dirty="0"/>
              <a:t>DP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012F29-299A-44B5-9A2E-C641422EC798}"/>
              </a:ext>
            </a:extLst>
          </p:cNvPr>
          <p:cNvSpPr/>
          <p:nvPr/>
        </p:nvSpPr>
        <p:spPr>
          <a:xfrm>
            <a:off x="3971213" y="1681759"/>
            <a:ext cx="4823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……………………………………MC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EBE7EA-B8C2-4197-94C9-2BB387A13F4A}"/>
              </a:ext>
            </a:extLst>
          </p:cNvPr>
          <p:cNvSpPr/>
          <p:nvPr/>
        </p:nvSpPr>
        <p:spPr>
          <a:xfrm>
            <a:off x="6304429" y="2497698"/>
            <a:ext cx="3948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……………………………DP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A9F80-B1F3-4C18-B39F-0BAE7772834B}"/>
              </a:ext>
            </a:extLst>
          </p:cNvPr>
          <p:cNvSpPr/>
          <p:nvPr/>
        </p:nvSpPr>
        <p:spPr>
          <a:xfrm>
            <a:off x="5951389" y="3313637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　　　　　</a:t>
            </a:r>
            <a:r>
              <a:rPr lang="en-US" altLang="zh-CN" sz="2800" b="1" dirty="0"/>
              <a:t>MC</a:t>
            </a:r>
            <a:endParaRPr lang="zh-CN" altLang="en-US" sz="2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385B40-B4EF-4CF4-B57F-F978253EE7B1}"/>
              </a:ext>
            </a:extLst>
          </p:cNvPr>
          <p:cNvSpPr/>
          <p:nvPr/>
        </p:nvSpPr>
        <p:spPr>
          <a:xfrm>
            <a:off x="-240305" y="32568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　　　　　</a:t>
            </a:r>
            <a:r>
              <a:rPr lang="en-US" altLang="zh-CN" sz="2800" b="1" dirty="0"/>
              <a:t>TD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-144611" y="1660107"/>
                <a:ext cx="6096000" cy="13651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brk m:alnAt="1"/>
                        </m:rP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611" y="1660107"/>
                <a:ext cx="6096000" cy="1365117"/>
              </a:xfrm>
              <a:prstGeom prst="rect">
                <a:avLst/>
              </a:prstGeom>
              <a:blipFill rotWithShape="0">
                <a:blip r:embed="rId3"/>
                <a:stretch>
                  <a:fillRect r="-3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7249" y="3842904"/>
                <a:ext cx="45084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≐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9" y="3842904"/>
                <a:ext cx="4508414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381500" y="3827928"/>
                <a:ext cx="6636565" cy="2626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brk m:alnAt="2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0" y="3827928"/>
                <a:ext cx="6636565" cy="2626745"/>
              </a:xfrm>
              <a:prstGeom prst="rect">
                <a:avLst/>
              </a:prstGeom>
              <a:blipFill>
                <a:blip r:embed="rId5"/>
                <a:stretch>
                  <a:fillRect r="-12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167253E-2FEB-4243-BBBD-E913AD806F1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简单的</a:t>
            </a:r>
            <a:r>
              <a:rPr lang="en-US" altLang="zh-CN" dirty="0"/>
              <a:t>TD</a:t>
            </a:r>
            <a:r>
              <a:rPr lang="zh-CN" altLang="en-US" dirty="0"/>
              <a:t>：</a:t>
            </a:r>
            <a:r>
              <a:rPr lang="en-US" altLang="zh-CN" dirty="0"/>
              <a:t>Tabular TD</a:t>
            </a:r>
            <a:r>
              <a:rPr lang="zh-CN" altLang="en-US" dirty="0"/>
              <a:t>预测算法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TD</a:t>
            </a:r>
            <a:r>
              <a:rPr lang="zh-CN" altLang="en-US" dirty="0"/>
              <a:t>、</a:t>
            </a:r>
            <a:r>
              <a:rPr lang="en-US" altLang="zh-CN" dirty="0"/>
              <a:t>MC</a:t>
            </a:r>
            <a:r>
              <a:rPr lang="zh-CN" altLang="en-US" dirty="0"/>
              <a:t>、</a:t>
            </a:r>
            <a:r>
              <a:rPr lang="en-US" altLang="zh-CN" dirty="0"/>
              <a:t>DP</a:t>
            </a:r>
            <a:r>
              <a:rPr lang="zh-CN" altLang="en-US" dirty="0"/>
              <a:t>的简要对比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8237</TotalTime>
  <Words>414</Words>
  <Application>Microsoft Office PowerPoint</Application>
  <PresentationFormat>宽屏</PresentationFormat>
  <Paragraphs>60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 楷体</vt:lpstr>
      <vt:lpstr>等线</vt:lpstr>
      <vt:lpstr>等线 Light</vt:lpstr>
      <vt:lpstr>楷体</vt:lpstr>
      <vt:lpstr>Arial</vt:lpstr>
      <vt:lpstr>Cambria Math</vt:lpstr>
      <vt:lpstr>Times New Roman</vt:lpstr>
      <vt:lpstr>Office 主题​​</vt:lpstr>
      <vt:lpstr>强化学习基础 5.无模型预测 5.6 时序差分预测  (Temporal-Difference Prediction)</vt:lpstr>
      <vt:lpstr>学习内容</vt:lpstr>
      <vt:lpstr>TD的特点及其与MC的相似之处</vt:lpstr>
      <vt:lpstr>TD 与 MC 区别：关键在终止态的输出</vt:lpstr>
      <vt:lpstr>TD预测原理</vt:lpstr>
      <vt:lpstr>Tabular TD算法</vt:lpstr>
      <vt:lpstr>TD、MC、DP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梁 洹</cp:lastModifiedBy>
  <cp:revision>903</cp:revision>
  <dcterms:created xsi:type="dcterms:W3CDTF">2020-03-15T08:43:03Z</dcterms:created>
  <dcterms:modified xsi:type="dcterms:W3CDTF">2020-07-29T23:43:00Z</dcterms:modified>
</cp:coreProperties>
</file>