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0" r:id="rId4"/>
    <p:sldId id="308" r:id="rId5"/>
    <p:sldId id="312" r:id="rId6"/>
    <p:sldId id="31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对于任意状态</a:t>
                </a:r>
                <a:r>
                  <a:rPr lang="en-US" altLang="zh-CN" dirty="0"/>
                  <a:t>s, </a:t>
                </a:r>
                <a:r>
                  <a:rPr lang="en-US" altLang="zh-CN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𝒔∈</a:t>
                </a:r>
                <a:r>
                  <a:rPr lang="zh-CN" alt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值迭代方法可以写为结合策略改进和截断的策略评估步骤：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</a:t>
                </a:r>
                <a:r>
                  <a:rPr lang="en-US" altLang="zh-CN" dirty="0"/>
                  <a:t>v0</a:t>
                </a:r>
                <a:r>
                  <a:rPr lang="zh-CN" altLang="en-US" dirty="0"/>
                  <a:t>，序列</a:t>
                </a:r>
                <a:r>
                  <a:rPr lang="en-US" altLang="zh-CN" dirty="0" err="1"/>
                  <a:t>vk</a:t>
                </a:r>
                <a:r>
                  <a:rPr lang="zh-CN" altLang="en-US" dirty="0"/>
                  <a:t>收敛于</a:t>
                </a:r>
                <a:r>
                  <a:rPr lang="en-US" altLang="zh-CN" dirty="0"/>
                  <a:t>v*</a:t>
                </a:r>
                <a:r>
                  <a:rPr lang="zh-CN" altLang="en-US" dirty="0"/>
                  <a:t>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泳恒同学：本页需要和我讨论一起编辑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7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泳恒同学：本页需要和我讨论一起编辑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2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67193"/>
            <a:ext cx="10668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无模型预测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5.7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时序差分方法的分析 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时序差分学习的优势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开车回家的实例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的优势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D4076-11BB-4B01-8971-0FB3357D11C8}"/>
              </a:ext>
            </a:extLst>
          </p:cNvPr>
          <p:cNvSpPr/>
          <p:nvPr/>
        </p:nvSpPr>
        <p:spPr>
          <a:xfrm>
            <a:off x="118639" y="1765068"/>
            <a:ext cx="1476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AE49B6-7E97-4230-8753-EB98EA24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不需要环境，奖励和下一状态的概率分布模型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是以完全增量的方式实现，不需要整个的完整动作集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可以和</a:t>
            </a:r>
            <a:r>
              <a:rPr lang="en-US" altLang="zh-CN" dirty="0"/>
              <a:t>MC</a:t>
            </a:r>
            <a:r>
              <a:rPr lang="zh-CN" altLang="en-US" dirty="0"/>
              <a:t>一样一般都可保证渐进收敛，但收敛速度未知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53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7CB18D-E07E-4983-8D14-D5E0ECE4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80" y="739500"/>
            <a:ext cx="5061413" cy="29054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E829B5-4F24-420F-81AC-C8A8144EA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09" y="539534"/>
            <a:ext cx="4980717" cy="29809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CA31E2-BC76-4949-BEA7-33EE7EB65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593" y="3829705"/>
            <a:ext cx="4659439" cy="298097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7DB0C8-5D09-45C7-B7AD-E66C2424175E}"/>
              </a:ext>
            </a:extLst>
          </p:cNvPr>
          <p:cNvSpPr/>
          <p:nvPr/>
        </p:nvSpPr>
        <p:spPr>
          <a:xfrm>
            <a:off x="2340340" y="240048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DP</a:t>
            </a:r>
            <a:endParaRPr lang="zh-CN" altLang="en-US" sz="2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426069-6C44-429A-B58C-D6282D433D8A}"/>
              </a:ext>
            </a:extLst>
          </p:cNvPr>
          <p:cNvSpPr/>
          <p:nvPr/>
        </p:nvSpPr>
        <p:spPr>
          <a:xfrm>
            <a:off x="8746989" y="77869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MC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5EB566-4C5A-4973-928E-1A2E4AB2CC7E}"/>
              </a:ext>
            </a:extLst>
          </p:cNvPr>
          <p:cNvSpPr/>
          <p:nvPr/>
        </p:nvSpPr>
        <p:spPr>
          <a:xfrm>
            <a:off x="5317894" y="3368040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444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7FBF3-3A98-4200-B5CC-16C786C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一个简单例子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3DFC77-1170-4B2D-9060-FE5BA08336D3}"/>
              </a:ext>
            </a:extLst>
          </p:cNvPr>
          <p:cNvSpPr/>
          <p:nvPr/>
        </p:nvSpPr>
        <p:spPr>
          <a:xfrm>
            <a:off x="1538689" y="5350602"/>
            <a:ext cx="10183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设：</a:t>
            </a:r>
            <a:r>
              <a:rPr lang="en-US" altLang="zh-CN" dirty="0"/>
              <a:t>γ= 1</a:t>
            </a:r>
          </a:p>
          <a:p>
            <a:r>
              <a:rPr lang="en-US" altLang="zh-CN" dirty="0"/>
              <a:t>Gt =</a:t>
            </a:r>
            <a:r>
              <a:rPr lang="zh-CN" altLang="en-US" dirty="0"/>
              <a:t>从</a:t>
            </a:r>
            <a:r>
              <a:rPr lang="en-US" altLang="zh-CN" dirty="0"/>
              <a:t>St</a:t>
            </a:r>
            <a:r>
              <a:rPr lang="zh-CN" altLang="en-US" dirty="0"/>
              <a:t>到矿边界所能挖到的金矿石</a:t>
            </a:r>
            <a:endParaRPr lang="en-US" altLang="zh-CN" dirty="0"/>
          </a:p>
          <a:p>
            <a:r>
              <a:rPr lang="en-US" altLang="zh-CN" dirty="0"/>
              <a:t>V(St) = </a:t>
            </a:r>
            <a:r>
              <a:rPr lang="zh-CN" altLang="en-US" dirty="0"/>
              <a:t>预计从</a:t>
            </a:r>
            <a:r>
              <a:rPr lang="en-US" altLang="zh-CN" dirty="0"/>
              <a:t>St</a:t>
            </a:r>
            <a:r>
              <a:rPr lang="zh-CN" altLang="en-US" dirty="0"/>
              <a:t>到矿边界所能挖到的金矿石</a:t>
            </a:r>
            <a:endParaRPr lang="en-US" altLang="zh-CN" dirty="0"/>
          </a:p>
          <a:p>
            <a:r>
              <a:rPr lang="zh-CN" altLang="en-US" dirty="0"/>
              <a:t>奖励 </a:t>
            </a:r>
            <a:r>
              <a:rPr lang="en-US" altLang="zh-CN" dirty="0"/>
              <a:t>= </a:t>
            </a:r>
            <a:r>
              <a:rPr lang="zh-CN" altLang="en-US" dirty="0"/>
              <a:t>在每个阶段上挖到的金矿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8A25D8-3571-4693-A884-29D049277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63091"/>
              </p:ext>
            </p:extLst>
          </p:nvPr>
        </p:nvGraphicFramePr>
        <p:xfrm>
          <a:off x="1086999" y="1848921"/>
          <a:ext cx="10634948" cy="309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737">
                  <a:extLst>
                    <a:ext uri="{9D8B030D-6E8A-4147-A177-3AD203B41FA5}">
                      <a16:colId xmlns:a16="http://schemas.microsoft.com/office/drawing/2014/main" val="912222905"/>
                    </a:ext>
                  </a:extLst>
                </a:gridCol>
                <a:gridCol w="2658737">
                  <a:extLst>
                    <a:ext uri="{9D8B030D-6E8A-4147-A177-3AD203B41FA5}">
                      <a16:colId xmlns:a16="http://schemas.microsoft.com/office/drawing/2014/main" val="609233062"/>
                    </a:ext>
                  </a:extLst>
                </a:gridCol>
                <a:gridCol w="2658737">
                  <a:extLst>
                    <a:ext uri="{9D8B030D-6E8A-4147-A177-3AD203B41FA5}">
                      <a16:colId xmlns:a16="http://schemas.microsoft.com/office/drawing/2014/main" val="2180797818"/>
                    </a:ext>
                  </a:extLst>
                </a:gridCol>
                <a:gridCol w="2658737">
                  <a:extLst>
                    <a:ext uri="{9D8B030D-6E8A-4147-A177-3AD203B41FA5}">
                      <a16:colId xmlns:a16="http://schemas.microsoft.com/office/drawing/2014/main" val="3338788372"/>
                    </a:ext>
                  </a:extLst>
                </a:gridCol>
              </a:tblGrid>
              <a:tr h="4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状态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累计挖到金矿量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下一步金矿量预测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TD</a:t>
                      </a:r>
                      <a:r>
                        <a:rPr lang="zh-CN" altLang="en-US" sz="2400" dirty="0"/>
                        <a:t>方法总预测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00479"/>
                  </a:ext>
                </a:extLst>
              </a:tr>
              <a:tr h="4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地表层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81344"/>
                  </a:ext>
                </a:extLst>
              </a:tr>
              <a:tr h="4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浅地层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24022"/>
                  </a:ext>
                </a:extLst>
              </a:tr>
              <a:tr h="4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井浅层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26129"/>
                  </a:ext>
                </a:extLst>
              </a:tr>
              <a:tr h="4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井深层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07529"/>
                  </a:ext>
                </a:extLst>
              </a:tr>
              <a:tr h="4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矿井底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8939"/>
                  </a:ext>
                </a:extLst>
              </a:tr>
              <a:tr h="439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矿边界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0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5C5E-B60C-48FF-B160-37944D06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</a:t>
            </a:r>
            <a:r>
              <a:rPr lang="zh-CN" altLang="en-US" dirty="0"/>
              <a:t>和</a:t>
            </a:r>
            <a:r>
              <a:rPr lang="en-US" altLang="zh-CN" dirty="0"/>
              <a:t>TD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9BCD4B-313E-49D4-9F2C-7FFF90F0E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60"/>
          <a:stretch/>
        </p:blipFill>
        <p:spPr>
          <a:xfrm>
            <a:off x="1102605" y="1769960"/>
            <a:ext cx="10916798" cy="44197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9FFD14-10D9-4F90-B27E-A4B34E95FF74}"/>
              </a:ext>
            </a:extLst>
          </p:cNvPr>
          <p:cNvSpPr/>
          <p:nvPr/>
        </p:nvSpPr>
        <p:spPr>
          <a:xfrm>
            <a:off x="242371" y="2038120"/>
            <a:ext cx="860234" cy="32279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预测路程时间</a:t>
            </a:r>
          </a:p>
        </p:txBody>
      </p:sp>
    </p:spTree>
    <p:extLst>
      <p:ext uri="{BB962C8B-B14F-4D97-AF65-F5344CB8AC3E}">
        <p14:creationId xmlns:p14="http://schemas.microsoft.com/office/powerpoint/2010/main" val="218905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开车回家、说明</a:t>
            </a:r>
            <a:r>
              <a:rPr lang="en-US" altLang="zh-CN" dirty="0"/>
              <a:t>TD</a:t>
            </a:r>
            <a:r>
              <a:rPr lang="zh-CN" altLang="en-US" dirty="0"/>
              <a:t>的优势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TD</a:t>
            </a:r>
            <a:r>
              <a:rPr lang="zh-CN" altLang="en-US" dirty="0"/>
              <a:t>的结果分析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10744</TotalTime>
  <Words>225</Words>
  <Application>Microsoft Office PowerPoint</Application>
  <PresentationFormat>宽屏</PresentationFormat>
  <Paragraphs>81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 楷体</vt:lpstr>
      <vt:lpstr>等线</vt:lpstr>
      <vt:lpstr>等线 Light</vt:lpstr>
      <vt:lpstr>楷体</vt:lpstr>
      <vt:lpstr>Arial</vt:lpstr>
      <vt:lpstr>Cambria Math</vt:lpstr>
      <vt:lpstr>Office 主题​​</vt:lpstr>
      <vt:lpstr>强化学习基础 5.无模型预测 5.7 时序差分方法的分析 </vt:lpstr>
      <vt:lpstr>学习内容</vt:lpstr>
      <vt:lpstr>TD的优势 </vt:lpstr>
      <vt:lpstr>PowerPoint 演示文稿</vt:lpstr>
      <vt:lpstr>一个简单例子</vt:lpstr>
      <vt:lpstr>MC和TD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1031</cp:revision>
  <dcterms:created xsi:type="dcterms:W3CDTF">2020-03-15T08:43:03Z</dcterms:created>
  <dcterms:modified xsi:type="dcterms:W3CDTF">2020-07-11T04:02:50Z</dcterms:modified>
</cp:coreProperties>
</file>