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300" r:id="rId4"/>
    <p:sldId id="308" r:id="rId5"/>
    <p:sldId id="309" r:id="rId6"/>
    <p:sldId id="310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780" autoAdjust="0"/>
  </p:normalViewPr>
  <p:slideViewPr>
    <p:cSldViewPr snapToGrid="0">
      <p:cViewPr varScale="1">
        <p:scale>
          <a:sx n="58" d="100"/>
          <a:sy n="58" d="100"/>
        </p:scale>
        <p:origin x="9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3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泳恒同学：公式。。。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8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设计基于</a:t>
            </a:r>
            <a:r>
              <a:rPr lang="en-US" altLang="zh-CN" dirty="0" err="1"/>
              <a:t>Sarsa</a:t>
            </a:r>
            <a:r>
              <a:rPr lang="zh-CN" altLang="en-US" dirty="0"/>
              <a:t>预测方法的基于策略的控制算法很简单。 像在所有按策略的方法中一样，我们不断估计行为策略的</a:t>
            </a:r>
            <a:r>
              <a:rPr lang="en-US" altLang="zh-CN" dirty="0"/>
              <a:t>q</a:t>
            </a:r>
            <a:r>
              <a:rPr lang="zh-CN" altLang="en-US" dirty="0"/>
              <a:t>，同时相对于</a:t>
            </a:r>
            <a:r>
              <a:rPr lang="en-US" altLang="zh-CN" dirty="0"/>
              <a:t>q</a:t>
            </a:r>
            <a:r>
              <a:rPr lang="zh-CN" altLang="en-US" dirty="0"/>
              <a:t>趋于贪婪。 </a:t>
            </a:r>
            <a:r>
              <a:rPr lang="en-US" altLang="zh-CN" dirty="0" err="1"/>
              <a:t>Sarsa</a:t>
            </a:r>
            <a:r>
              <a:rPr lang="zh-CN" altLang="en-US" dirty="0"/>
              <a:t>控制算法的一般形式在下面的框中给出。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Sarsa</a:t>
            </a:r>
            <a:r>
              <a:rPr lang="zh-CN" altLang="en-US" dirty="0"/>
              <a:t>算法的收敛性取决于策略对</a:t>
            </a:r>
            <a:r>
              <a:rPr lang="en-US" altLang="zh-CN" dirty="0"/>
              <a:t>Q</a:t>
            </a:r>
            <a:r>
              <a:rPr lang="zh-CN" altLang="en-US" dirty="0"/>
              <a:t>的依赖性。例如，可以使用“</a:t>
            </a:r>
            <a:r>
              <a:rPr lang="en-US" altLang="zh-CN" dirty="0"/>
              <a:t>epsilon-</a:t>
            </a:r>
            <a:r>
              <a:rPr lang="zh-CN" altLang="en-US" dirty="0"/>
              <a:t>贪婪”或“</a:t>
            </a:r>
            <a:r>
              <a:rPr lang="en-US" altLang="zh-CN" dirty="0"/>
              <a:t>epsilon-</a:t>
            </a:r>
            <a:r>
              <a:rPr lang="zh-CN" altLang="en-US" dirty="0"/>
              <a:t>软策略”。 </a:t>
            </a:r>
            <a:r>
              <a:rPr lang="en-US" altLang="zh-CN" dirty="0" err="1"/>
              <a:t>Sarsa</a:t>
            </a:r>
            <a:r>
              <a:rPr lang="zh-CN" altLang="en-US" dirty="0"/>
              <a:t>能以</a:t>
            </a:r>
            <a:r>
              <a:rPr lang="en-US" altLang="zh-CN" dirty="0"/>
              <a:t>1</a:t>
            </a:r>
            <a:r>
              <a:rPr lang="zh-CN" altLang="en-US" dirty="0"/>
              <a:t>的概率收敛到一个最佳策略和动作值函数，只要它能无限次访问所有状态</a:t>
            </a:r>
            <a:r>
              <a:rPr lang="en-US" altLang="zh-CN" dirty="0"/>
              <a:t>-</a:t>
            </a:r>
            <a:r>
              <a:rPr lang="zh-CN" altLang="en-US" dirty="0"/>
              <a:t>动作对，并且该策略收敛极限是贪婪策略（例如，可通过让 </a:t>
            </a:r>
            <a:r>
              <a:rPr lang="en-US" altLang="zh-CN" dirty="0"/>
              <a:t>epsilon = 1/ t </a:t>
            </a:r>
            <a:r>
              <a:rPr lang="zh-CN" altLang="en-US" dirty="0"/>
              <a:t>来设置</a:t>
            </a:r>
            <a:r>
              <a:rPr lang="en-US" altLang="zh-CN" dirty="0"/>
              <a:t>epsilon-</a:t>
            </a:r>
            <a:r>
              <a:rPr lang="zh-CN" altLang="en-US" dirty="0"/>
              <a:t>贪婪策略，让策略收敛于贪婪策略）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7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卫强：请重画本页的网格图（可以用表格）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下面我们展示</a:t>
            </a:r>
            <a:r>
              <a:rPr lang="en-US" altLang="zh-CN" dirty="0" err="1"/>
              <a:t>Sarsa</a:t>
            </a:r>
            <a:r>
              <a:rPr lang="zh-CN" altLang="en-US" dirty="0"/>
              <a:t>在一个有外力作用的网格世界中的运行。图中显示的是一个标准的</a:t>
            </a:r>
            <a:r>
              <a:rPr lang="en-US" altLang="zh-CN" dirty="0" err="1"/>
              <a:t>gridworld</a:t>
            </a:r>
            <a:r>
              <a:rPr lang="zh-CN" altLang="en-US" dirty="0"/>
              <a:t>，其中包含起始状态和</a:t>
            </a:r>
          </a:p>
          <a:p>
            <a:r>
              <a:rPr lang="zh-CN" altLang="en-US" dirty="0"/>
              <a:t>目标状态。与我们前面介绍的网格世界不同的是，本实例中，网格中间有持续的风力作用。 在其他网格式，动作是标准的上，下，右和左，但在这个中间区域，因这阵风会导致下一个状态向上移动，风力的强度随列而异。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图中可见，灰色箭头的列和其右边的列风力最大，在这些列上会被风吹上两个格子。同以前的网格世界一样，智能体不断获得</a:t>
            </a:r>
            <a:r>
              <a:rPr lang="en-US" altLang="zh-CN" dirty="0"/>
              <a:t>-1</a:t>
            </a:r>
            <a:r>
              <a:rPr lang="zh-CN" altLang="en-US" dirty="0"/>
              <a:t>的奖励，直到达到目标状态。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因为网格数目多，我们可以把这个网格世界当作持续动作。用</a:t>
            </a:r>
            <a:r>
              <a:rPr lang="en-US" altLang="zh-CN" dirty="0" err="1"/>
              <a:t>Sarsa</a:t>
            </a:r>
            <a:r>
              <a:rPr lang="en-US" altLang="zh-CN" dirty="0"/>
              <a:t> </a:t>
            </a:r>
            <a:r>
              <a:rPr lang="zh-CN" altLang="en-US" dirty="0"/>
              <a:t>来解决问题。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58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本页的图形显示了将“ </a:t>
            </a:r>
            <a:r>
              <a:rPr lang="en-US" altLang="zh-CN" dirty="0"/>
              <a:t>epsilon-greedy </a:t>
            </a:r>
            <a:r>
              <a:rPr lang="en-US" altLang="zh-CN" dirty="0" err="1"/>
              <a:t>Sarsa</a:t>
            </a:r>
            <a:r>
              <a:rPr lang="en-US" altLang="zh-CN" dirty="0"/>
              <a:t>”</a:t>
            </a:r>
            <a:r>
              <a:rPr lang="zh-CN" altLang="en-US" dirty="0"/>
              <a:t>应用于此任务的结果，其中“ </a:t>
            </a:r>
            <a:r>
              <a:rPr lang="en-US" altLang="zh-CN" dirty="0"/>
              <a:t>epsilon= 0.1</a:t>
            </a:r>
            <a:r>
              <a:rPr lang="zh-CN" altLang="en-US" dirty="0"/>
              <a:t>，</a:t>
            </a:r>
            <a:r>
              <a:rPr lang="en-US" altLang="zh-CN" dirty="0"/>
              <a:t>alpha= 0.5</a:t>
            </a:r>
            <a:r>
              <a:rPr lang="zh-CN" altLang="en-US" dirty="0"/>
              <a:t>，并且所有</a:t>
            </a:r>
            <a:r>
              <a:rPr lang="en-US" altLang="zh-CN" dirty="0" err="1"/>
              <a:t>s,a</a:t>
            </a:r>
            <a:r>
              <a:rPr lang="zh-CN" altLang="en-US" dirty="0"/>
              <a:t>状态动作对的初始</a:t>
            </a:r>
            <a:r>
              <a:rPr lang="en-US" altLang="zh-CN" dirty="0"/>
              <a:t>Q</a:t>
            </a:r>
            <a:r>
              <a:rPr lang="zh-CN" altLang="en-US" dirty="0"/>
              <a:t>值 </a:t>
            </a:r>
            <a:r>
              <a:rPr lang="en-US" altLang="zh-CN" dirty="0"/>
              <a:t>Q</a:t>
            </a:r>
            <a:r>
              <a:rPr lang="zh-CN" altLang="en-US" dirty="0"/>
              <a:t>（</a:t>
            </a:r>
            <a:r>
              <a:rPr lang="en-US" altLang="zh-CN" dirty="0" err="1"/>
              <a:t>s,a</a:t>
            </a:r>
            <a:r>
              <a:rPr lang="zh-CN" altLang="en-US" dirty="0"/>
              <a:t>）</a:t>
            </a:r>
            <a:r>
              <a:rPr lang="en-US" altLang="zh-CN" dirty="0"/>
              <a:t>= 0 </a:t>
            </a:r>
            <a:r>
              <a:rPr lang="zh-CN" altLang="en-US" dirty="0"/>
              <a:t>。 从图的曲线上看，随着时间的推移（横坐标是时间步），越来越快地达到目标。 </a:t>
            </a:r>
            <a:endParaRPr lang="en-US" altLang="zh-CN" dirty="0"/>
          </a:p>
          <a:p>
            <a:r>
              <a:rPr lang="zh-CN" altLang="en-US" dirty="0"/>
              <a:t>到了第</a:t>
            </a:r>
            <a:r>
              <a:rPr lang="en-US" altLang="zh-CN" dirty="0"/>
              <a:t>8000</a:t>
            </a:r>
            <a:r>
              <a:rPr lang="zh-CN" altLang="en-US" dirty="0"/>
              <a:t>时间步，贪婪策略从最优开始就已经存在很长时间了（从图中可以看出它的轨迹）。 继续进行的“</a:t>
            </a:r>
            <a:r>
              <a:rPr lang="en-US" altLang="zh-CN" dirty="0"/>
              <a:t>epsilon-</a:t>
            </a:r>
            <a:r>
              <a:rPr lang="zh-CN" altLang="en-US" dirty="0"/>
              <a:t>贪婪探索”将平均动作序列集的长度保持在大约</a:t>
            </a:r>
            <a:r>
              <a:rPr lang="en-US" altLang="zh-CN" dirty="0"/>
              <a:t>17</a:t>
            </a:r>
            <a:r>
              <a:rPr lang="zh-CN" altLang="en-US" dirty="0"/>
              <a:t>个步骤，比最小的</a:t>
            </a:r>
            <a:r>
              <a:rPr lang="en-US" altLang="zh-CN" dirty="0"/>
              <a:t>15</a:t>
            </a:r>
            <a:r>
              <a:rPr lang="zh-CN" altLang="en-US" dirty="0"/>
              <a:t>个步骤多了两个。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请注意，蒙特卡洛（</a:t>
            </a:r>
            <a:r>
              <a:rPr lang="en-US" altLang="zh-CN" dirty="0"/>
              <a:t>MC</a:t>
            </a:r>
            <a:r>
              <a:rPr lang="zh-CN" altLang="en-US" dirty="0"/>
              <a:t>）方法不能轻易用于此任务，因为我们不能保证所有策略都可以终止。如果找到导致智能体保持状态的策略，则下一集将永远不会结束。 诸如</a:t>
            </a:r>
            <a:r>
              <a:rPr lang="en-US" altLang="zh-CN" dirty="0" err="1"/>
              <a:t>Sarsa</a:t>
            </a:r>
            <a:r>
              <a:rPr lang="zh-CN" altLang="en-US" dirty="0"/>
              <a:t>之类的分步学习方法不存在此问题，因为它们可以在事件发作期间迅速了解到此类策略很差，然后转向其他方法。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79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本节就到这里：这一节我们学习了</a:t>
            </a:r>
            <a:r>
              <a:rPr lang="en-US" altLang="zh-CN" dirty="0" err="1"/>
              <a:t>Sarsa</a:t>
            </a:r>
            <a:r>
              <a:rPr lang="zh-CN" altLang="en-US" dirty="0"/>
              <a:t>算法，并把它应用在有风力作用的网格世界中，我们看到了它的运行结果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。注意这个不同于以前的网格世界是持续动作的，有的动作序列可能永不终止，所以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方法不能适用。 我们后面再讨论更多的算法，再见！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6A0FA-6148-4117-B975-6A1E65C2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48F53-CC5E-4F78-B28E-AF43CDA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7F75B-7805-4033-893C-64FD839C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4CFD6-8A15-4DA8-B6C1-8B25B5D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E535-D781-4C7F-B188-1B7882D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8576-8DEF-4092-96C3-78F877C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941AC-6D72-4F50-B4BE-8BE25535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  <a:lvl2pPr>
              <a:defRPr>
                <a:latin typeface=" 楷体"/>
                <a:ea typeface="楷体" panose="02010609060101010101" pitchFamily="49" charset="-122"/>
              </a:defRPr>
            </a:lvl2pPr>
            <a:lvl3pPr>
              <a:defRPr>
                <a:latin typeface=" 楷体"/>
                <a:ea typeface="楷体" panose="02010609060101010101" pitchFamily="49" charset="-122"/>
              </a:defRPr>
            </a:lvl3pPr>
            <a:lvl4pPr>
              <a:defRPr>
                <a:latin typeface=" 楷体"/>
                <a:ea typeface="楷体" panose="02010609060101010101" pitchFamily="49" charset="-122"/>
              </a:defRPr>
            </a:lvl4pPr>
            <a:lvl5pPr>
              <a:defRPr>
                <a:latin typeface=" 楷体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85F0-F691-4C6F-9A02-8271970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906D-D2B7-4ACA-A277-41897A1F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34866-E51C-43F6-B822-E08A68B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6166-CD34-443B-8783-3A7E630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62ABE-879E-4576-A2A6-EEDDD938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6A234-0B47-4B1E-B883-4DC8AD9A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E3E09-5CF0-49CD-91B2-EA3E25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5D99-316F-482E-8AEA-00AE5208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5442-6150-4A2F-AA9C-AE6B2DA1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667193"/>
            <a:ext cx="10668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综合算法实例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en-US" altLang="zh-CN" sz="5400" dirty="0" err="1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Sarsa</a:t>
            </a: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同策略</a:t>
            </a: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TD</a:t>
            </a:r>
            <a:r>
              <a:rPr lang="zh-CN" altLang="en-US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控制算法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52726-6704-4CE5-A36D-C471596E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10129"/>
            <a:ext cx="9144000" cy="100268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吴贺俊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7745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CCAC-61BD-4AD6-A891-22491C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99C52-ED26-40F8-87AE-8C0C8781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Sarsa</a:t>
            </a:r>
            <a:r>
              <a:rPr lang="zh-CN" altLang="en-US" dirty="0"/>
              <a:t>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/>
              <a:t>Sarsa</a:t>
            </a:r>
            <a:r>
              <a:rPr lang="zh-CN" altLang="en-US" dirty="0"/>
              <a:t>算法解决网格世界的问题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9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CA9EB-ED71-4335-8594-A5A75B7C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SARSA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63B214-73E0-4F5D-8443-DED8C808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五元组：</a:t>
            </a:r>
            <a:r>
              <a:rPr lang="en-US" altLang="zh-CN" dirty="0"/>
              <a:t>(</a:t>
            </a:r>
            <a:r>
              <a:rPr lang="en-US" altLang="zh-CN" dirty="0" err="1"/>
              <a:t>S_t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A_t</a:t>
            </a:r>
            <a:r>
              <a:rPr lang="zh-CN" altLang="en-US" dirty="0"/>
              <a:t>，</a:t>
            </a:r>
            <a:r>
              <a:rPr lang="en-US" altLang="zh-CN" dirty="0"/>
              <a:t> R_{t + 1}</a:t>
            </a:r>
            <a:r>
              <a:rPr lang="zh-CN" altLang="en-US" dirty="0"/>
              <a:t>，</a:t>
            </a:r>
            <a:r>
              <a:rPr lang="en-US" altLang="zh-CN" dirty="0"/>
              <a:t> S_{t + 1} </a:t>
            </a:r>
            <a:r>
              <a:rPr lang="zh-CN" altLang="en-US" dirty="0"/>
              <a:t>，</a:t>
            </a:r>
            <a:r>
              <a:rPr lang="en-US" altLang="zh-CN" dirty="0"/>
              <a:t> A_{t + 1})</a:t>
            </a:r>
          </a:p>
          <a:p>
            <a:endParaRPr lang="en-US" altLang="zh-CN" dirty="0"/>
          </a:p>
          <a:p>
            <a:r>
              <a:rPr lang="zh-CN" altLang="en-US" dirty="0"/>
              <a:t>算法名：</a:t>
            </a:r>
            <a:r>
              <a:rPr lang="en-US" altLang="zh-CN" dirty="0"/>
              <a:t>SARSA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3AF894-66FA-4C8A-B6F7-DED4100EB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65" y="1690689"/>
            <a:ext cx="10605535" cy="9776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7DCABC-AD39-473E-B5B6-07FE97583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915" y="2881656"/>
            <a:ext cx="8593121" cy="9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8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054ED2A-6B0B-4CFB-9C5A-0A4C5020C0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70"/>
          <a:stretch/>
        </p:blipFill>
        <p:spPr>
          <a:xfrm>
            <a:off x="838200" y="1951942"/>
            <a:ext cx="10349768" cy="362589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CCCDA49-067C-4876-8630-97F8880C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Sarsa</a:t>
            </a:r>
            <a:r>
              <a:rPr lang="en-US" altLang="zh-CN" dirty="0"/>
              <a:t>:</a:t>
            </a:r>
            <a:r>
              <a:rPr lang="zh-CN" altLang="en-US" dirty="0"/>
              <a:t>同策略</a:t>
            </a:r>
            <a:r>
              <a:rPr lang="en-US" altLang="zh-CN" dirty="0"/>
              <a:t>TD</a:t>
            </a:r>
            <a:r>
              <a:rPr lang="zh-CN" altLang="en-US" dirty="0"/>
              <a:t>控制算法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729129-C248-48C8-83E9-B9E5D89D3D8A}"/>
              </a:ext>
            </a:extLst>
          </p:cNvPr>
          <p:cNvSpPr/>
          <p:nvPr/>
        </p:nvSpPr>
        <p:spPr>
          <a:xfrm>
            <a:off x="838200" y="1473200"/>
            <a:ext cx="10339672" cy="478743"/>
          </a:xfrm>
          <a:prstGeom prst="rect">
            <a:avLst/>
          </a:prstGeom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Sarsa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(on-policy TD control) for estimating Q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q*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40ADF9A-EB1A-4F06-9342-23605E8A9FAF}"/>
              </a:ext>
            </a:extLst>
          </p:cNvPr>
          <p:cNvSpPr/>
          <p:nvPr/>
        </p:nvSpPr>
        <p:spPr>
          <a:xfrm>
            <a:off x="838200" y="2725396"/>
            <a:ext cx="10339672" cy="7036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8506B06-C539-446A-A264-A83B13326EE5}"/>
              </a:ext>
            </a:extLst>
          </p:cNvPr>
          <p:cNvSpPr/>
          <p:nvPr/>
        </p:nvSpPr>
        <p:spPr>
          <a:xfrm>
            <a:off x="838200" y="3764891"/>
            <a:ext cx="10339672" cy="7271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08886C-6451-478D-B90C-B9BC3C8DD539}"/>
              </a:ext>
            </a:extLst>
          </p:cNvPr>
          <p:cNvSpPr/>
          <p:nvPr/>
        </p:nvSpPr>
        <p:spPr>
          <a:xfrm>
            <a:off x="838200" y="4489559"/>
            <a:ext cx="10339672" cy="7073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4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5EDCA-7728-4AF6-8341-EE48E3C4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有外力作用的网格世界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7701D-FB5A-4548-B1FB-03229D3E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4600" cy="4351338"/>
          </a:xfrm>
        </p:spPr>
        <p:txBody>
          <a:bodyPr/>
          <a:lstStyle/>
          <a:p>
            <a:r>
              <a:rPr lang="en-US" altLang="zh-CN" dirty="0"/>
              <a:t>S: start</a:t>
            </a:r>
          </a:p>
          <a:p>
            <a:r>
              <a:rPr lang="en-US" altLang="zh-CN" dirty="0"/>
              <a:t>G: goal</a:t>
            </a:r>
          </a:p>
          <a:p>
            <a:endParaRPr lang="en-US" altLang="zh-CN" dirty="0"/>
          </a:p>
          <a:p>
            <a:r>
              <a:rPr lang="en-US" altLang="zh-CN" dirty="0"/>
              <a:t>Reward: -1</a:t>
            </a:r>
          </a:p>
          <a:p>
            <a:r>
              <a:rPr lang="en-US" altLang="zh-CN" dirty="0"/>
              <a:t>Actions: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7F54B30-9981-4C77-950E-52C26838C902}"/>
              </a:ext>
            </a:extLst>
          </p:cNvPr>
          <p:cNvCxnSpPr/>
          <p:nvPr/>
        </p:nvCxnSpPr>
        <p:spPr>
          <a:xfrm>
            <a:off x="2936240" y="4257040"/>
            <a:ext cx="0" cy="12293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6A6C03-592D-4E83-8B70-C09BDA4D956A}"/>
              </a:ext>
            </a:extLst>
          </p:cNvPr>
          <p:cNvCxnSpPr>
            <a:cxnSpLocks/>
          </p:cNvCxnSpPr>
          <p:nvPr/>
        </p:nvCxnSpPr>
        <p:spPr>
          <a:xfrm flipH="1">
            <a:off x="2320640" y="4840954"/>
            <a:ext cx="1231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2E990396-AA28-4940-94E5-541B5EBF6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28051"/>
              </p:ext>
            </p:extLst>
          </p:nvPr>
        </p:nvGraphicFramePr>
        <p:xfrm>
          <a:off x="4750010" y="2136286"/>
          <a:ext cx="7375950" cy="363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595">
                  <a:extLst>
                    <a:ext uri="{9D8B030D-6E8A-4147-A177-3AD203B41FA5}">
                      <a16:colId xmlns:a16="http://schemas.microsoft.com/office/drawing/2014/main" val="2544153422"/>
                    </a:ext>
                  </a:extLst>
                </a:gridCol>
                <a:gridCol w="737595">
                  <a:extLst>
                    <a:ext uri="{9D8B030D-6E8A-4147-A177-3AD203B41FA5}">
                      <a16:colId xmlns:a16="http://schemas.microsoft.com/office/drawing/2014/main" val="2824079711"/>
                    </a:ext>
                  </a:extLst>
                </a:gridCol>
                <a:gridCol w="737595">
                  <a:extLst>
                    <a:ext uri="{9D8B030D-6E8A-4147-A177-3AD203B41FA5}">
                      <a16:colId xmlns:a16="http://schemas.microsoft.com/office/drawing/2014/main" val="595213225"/>
                    </a:ext>
                  </a:extLst>
                </a:gridCol>
                <a:gridCol w="737595">
                  <a:extLst>
                    <a:ext uri="{9D8B030D-6E8A-4147-A177-3AD203B41FA5}">
                      <a16:colId xmlns:a16="http://schemas.microsoft.com/office/drawing/2014/main" val="2157010377"/>
                    </a:ext>
                  </a:extLst>
                </a:gridCol>
                <a:gridCol w="737595">
                  <a:extLst>
                    <a:ext uri="{9D8B030D-6E8A-4147-A177-3AD203B41FA5}">
                      <a16:colId xmlns:a16="http://schemas.microsoft.com/office/drawing/2014/main" val="94197374"/>
                    </a:ext>
                  </a:extLst>
                </a:gridCol>
                <a:gridCol w="737595">
                  <a:extLst>
                    <a:ext uri="{9D8B030D-6E8A-4147-A177-3AD203B41FA5}">
                      <a16:colId xmlns:a16="http://schemas.microsoft.com/office/drawing/2014/main" val="2926612523"/>
                    </a:ext>
                  </a:extLst>
                </a:gridCol>
                <a:gridCol w="737595">
                  <a:extLst>
                    <a:ext uri="{9D8B030D-6E8A-4147-A177-3AD203B41FA5}">
                      <a16:colId xmlns:a16="http://schemas.microsoft.com/office/drawing/2014/main" val="3515832602"/>
                    </a:ext>
                  </a:extLst>
                </a:gridCol>
                <a:gridCol w="737595">
                  <a:extLst>
                    <a:ext uri="{9D8B030D-6E8A-4147-A177-3AD203B41FA5}">
                      <a16:colId xmlns:a16="http://schemas.microsoft.com/office/drawing/2014/main" val="1725240655"/>
                    </a:ext>
                  </a:extLst>
                </a:gridCol>
                <a:gridCol w="737595">
                  <a:extLst>
                    <a:ext uri="{9D8B030D-6E8A-4147-A177-3AD203B41FA5}">
                      <a16:colId xmlns:a16="http://schemas.microsoft.com/office/drawing/2014/main" val="592124765"/>
                    </a:ext>
                  </a:extLst>
                </a:gridCol>
                <a:gridCol w="737595">
                  <a:extLst>
                    <a:ext uri="{9D8B030D-6E8A-4147-A177-3AD203B41FA5}">
                      <a16:colId xmlns:a16="http://schemas.microsoft.com/office/drawing/2014/main" val="1687082361"/>
                    </a:ext>
                  </a:extLst>
                </a:gridCol>
              </a:tblGrid>
              <a:tr h="50904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71817"/>
                  </a:ext>
                </a:extLst>
              </a:tr>
              <a:tr h="50904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681656"/>
                  </a:ext>
                </a:extLst>
              </a:tr>
              <a:tr h="5090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614697"/>
                  </a:ext>
                </a:extLst>
              </a:tr>
              <a:tr h="509047"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S</a:t>
                      </a:r>
                      <a:endParaRPr lang="zh-CN" altLang="en-US" sz="3200" b="1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G</a:t>
                      </a:r>
                      <a:endParaRPr lang="zh-CN" altLang="en-US" sz="3200" b="1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59602"/>
                  </a:ext>
                </a:extLst>
              </a:tr>
              <a:tr h="50904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728576"/>
                  </a:ext>
                </a:extLst>
              </a:tr>
              <a:tr h="50904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16245"/>
                  </a:ext>
                </a:extLst>
              </a:tr>
              <a:tr h="50904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02477"/>
                  </a:ext>
                </a:extLst>
              </a:tr>
            </a:tbl>
          </a:graphicData>
        </a:graphic>
      </p:graphicFrame>
      <p:grpSp>
        <p:nvGrpSpPr>
          <p:cNvPr id="26" name="组合 25">
            <a:extLst>
              <a:ext uri="{FF2B5EF4-FFF2-40B4-BE49-F238E27FC236}">
                <a16:creationId xmlns:a16="http://schemas.microsoft.com/office/drawing/2014/main" id="{EEE7E109-228C-4D22-9854-BDCD8970C1B2}"/>
              </a:ext>
            </a:extLst>
          </p:cNvPr>
          <p:cNvGrpSpPr/>
          <p:nvPr/>
        </p:nvGrpSpPr>
        <p:grpSpPr>
          <a:xfrm>
            <a:off x="4881223" y="5861639"/>
            <a:ext cx="7064159" cy="369332"/>
            <a:chOff x="4881223" y="5861639"/>
            <a:chExt cx="7064159" cy="369332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AD1C4A7-D317-49B4-9B72-117A1D2DA8E8}"/>
                </a:ext>
              </a:extLst>
            </p:cNvPr>
            <p:cNvGrpSpPr/>
            <p:nvPr/>
          </p:nvGrpSpPr>
          <p:grpSpPr>
            <a:xfrm>
              <a:off x="4881223" y="5861639"/>
              <a:ext cx="4855087" cy="369332"/>
              <a:chOff x="4881223" y="5861639"/>
              <a:chExt cx="4855087" cy="369332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C397313-411D-4BA8-9C46-E8B10D69776D}"/>
                  </a:ext>
                </a:extLst>
              </p:cNvPr>
              <p:cNvSpPr txBox="1"/>
              <p:nvPr/>
            </p:nvSpPr>
            <p:spPr>
              <a:xfrm>
                <a:off x="4881223" y="5861639"/>
                <a:ext cx="38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0</a:t>
                </a:r>
                <a:endParaRPr lang="zh-CN" altLang="en-US" b="1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115581F-28EC-4870-998F-73000724AA51}"/>
                  </a:ext>
                </a:extLst>
              </p:cNvPr>
              <p:cNvSpPr txBox="1"/>
              <p:nvPr/>
            </p:nvSpPr>
            <p:spPr>
              <a:xfrm>
                <a:off x="5529282" y="5861639"/>
                <a:ext cx="38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0</a:t>
                </a:r>
                <a:endParaRPr lang="zh-CN" altLang="en-US" b="1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4C7399F-6D19-498A-B782-EBB30F9B5774}"/>
                  </a:ext>
                </a:extLst>
              </p:cNvPr>
              <p:cNvSpPr txBox="1"/>
              <p:nvPr/>
            </p:nvSpPr>
            <p:spPr>
              <a:xfrm>
                <a:off x="6273084" y="5861639"/>
                <a:ext cx="38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0</a:t>
                </a:r>
                <a:endParaRPr lang="zh-CN" altLang="en-US" b="1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80F52B2-8077-4BFD-8D61-6FCABFD09D22}"/>
                  </a:ext>
                </a:extLst>
              </p:cNvPr>
              <p:cNvSpPr txBox="1"/>
              <p:nvPr/>
            </p:nvSpPr>
            <p:spPr>
              <a:xfrm>
                <a:off x="7016886" y="5861639"/>
                <a:ext cx="38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</a:t>
                </a:r>
                <a:endParaRPr lang="zh-CN" altLang="en-US" b="1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AF3FF2C-3CE7-4E67-A7BA-524A49BE93CB}"/>
                  </a:ext>
                </a:extLst>
              </p:cNvPr>
              <p:cNvSpPr txBox="1"/>
              <p:nvPr/>
            </p:nvSpPr>
            <p:spPr>
              <a:xfrm>
                <a:off x="7793482" y="5861639"/>
                <a:ext cx="38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</a:t>
                </a:r>
                <a:endParaRPr lang="zh-CN" altLang="en-US" b="1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887696-0F02-4942-ACFB-FC4BB392977E}"/>
                  </a:ext>
                </a:extLst>
              </p:cNvPr>
              <p:cNvSpPr txBox="1"/>
              <p:nvPr/>
            </p:nvSpPr>
            <p:spPr>
              <a:xfrm>
                <a:off x="8570078" y="5861639"/>
                <a:ext cx="38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</a:t>
                </a:r>
                <a:endParaRPr lang="zh-CN" altLang="en-US" b="1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8E08909-D9DE-4F0F-835A-A23BE380A9DF}"/>
                  </a:ext>
                </a:extLst>
              </p:cNvPr>
              <p:cNvSpPr txBox="1"/>
              <p:nvPr/>
            </p:nvSpPr>
            <p:spPr>
              <a:xfrm>
                <a:off x="9346674" y="5861639"/>
                <a:ext cx="38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2</a:t>
                </a:r>
                <a:endParaRPr lang="zh-CN" altLang="en-US" b="1" dirty="0"/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0F648EA-00CE-47B6-B9AE-B9E0D6F69AC9}"/>
                </a:ext>
              </a:extLst>
            </p:cNvPr>
            <p:cNvSpPr txBox="1"/>
            <p:nvPr/>
          </p:nvSpPr>
          <p:spPr>
            <a:xfrm>
              <a:off x="10123270" y="5861639"/>
              <a:ext cx="38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B71D1BB-F2D9-47DB-A2A8-5F020A022D9C}"/>
                </a:ext>
              </a:extLst>
            </p:cNvPr>
            <p:cNvSpPr txBox="1"/>
            <p:nvPr/>
          </p:nvSpPr>
          <p:spPr>
            <a:xfrm>
              <a:off x="10899866" y="5861639"/>
              <a:ext cx="38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E7A6E12-2B9F-42FD-BD92-6E1B21765CB7}"/>
                </a:ext>
              </a:extLst>
            </p:cNvPr>
            <p:cNvSpPr txBox="1"/>
            <p:nvPr/>
          </p:nvSpPr>
          <p:spPr>
            <a:xfrm>
              <a:off x="11555746" y="5861639"/>
              <a:ext cx="38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06D5739-08DB-4200-BC7B-9C2C2034D8B0}"/>
              </a:ext>
            </a:extLst>
          </p:cNvPr>
          <p:cNvCxnSpPr/>
          <p:nvPr/>
        </p:nvCxnSpPr>
        <p:spPr>
          <a:xfrm>
            <a:off x="5238400" y="4001294"/>
            <a:ext cx="2076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F1F1BA1-30CF-4545-8DC1-D44977FFD9B6}"/>
              </a:ext>
            </a:extLst>
          </p:cNvPr>
          <p:cNvCxnSpPr>
            <a:cxnSpLocks/>
          </p:cNvCxnSpPr>
          <p:nvPr/>
        </p:nvCxnSpPr>
        <p:spPr>
          <a:xfrm flipV="1">
            <a:off x="7315200" y="2394066"/>
            <a:ext cx="2136371" cy="160722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42D1004-0883-4D5C-9400-0A3CCF636992}"/>
              </a:ext>
            </a:extLst>
          </p:cNvPr>
          <p:cNvCxnSpPr/>
          <p:nvPr/>
        </p:nvCxnSpPr>
        <p:spPr>
          <a:xfrm>
            <a:off x="9451571" y="2394065"/>
            <a:ext cx="229899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82D08C2-CEE4-4EF0-8C50-DEBA279F234C}"/>
              </a:ext>
            </a:extLst>
          </p:cNvPr>
          <p:cNvCxnSpPr>
            <a:cxnSpLocks/>
          </p:cNvCxnSpPr>
          <p:nvPr/>
        </p:nvCxnSpPr>
        <p:spPr>
          <a:xfrm>
            <a:off x="11750564" y="2402378"/>
            <a:ext cx="0" cy="2161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9FA10F8-6EFD-4FBE-AA4E-E30709FD5EB5}"/>
              </a:ext>
            </a:extLst>
          </p:cNvPr>
          <p:cNvCxnSpPr/>
          <p:nvPr/>
        </p:nvCxnSpPr>
        <p:spPr>
          <a:xfrm flipH="1">
            <a:off x="11014364" y="4563687"/>
            <a:ext cx="736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FA6690F-187A-4606-863E-54F50195290E}"/>
              </a:ext>
            </a:extLst>
          </p:cNvPr>
          <p:cNvCxnSpPr>
            <a:cxnSpLocks/>
          </p:cNvCxnSpPr>
          <p:nvPr/>
        </p:nvCxnSpPr>
        <p:spPr>
          <a:xfrm flipH="1" flipV="1">
            <a:off x="10476910" y="4001295"/>
            <a:ext cx="537454" cy="562392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箭头: 上 38">
            <a:extLst>
              <a:ext uri="{FF2B5EF4-FFF2-40B4-BE49-F238E27FC236}">
                <a16:creationId xmlns:a16="http://schemas.microsoft.com/office/drawing/2014/main" id="{4D2D43CA-99CF-4874-944E-CB96C13093D4}"/>
              </a:ext>
            </a:extLst>
          </p:cNvPr>
          <p:cNvSpPr/>
          <p:nvPr/>
        </p:nvSpPr>
        <p:spPr>
          <a:xfrm>
            <a:off x="9119062" y="2959331"/>
            <a:ext cx="769632" cy="1133890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上 39">
            <a:extLst>
              <a:ext uri="{FF2B5EF4-FFF2-40B4-BE49-F238E27FC236}">
                <a16:creationId xmlns:a16="http://schemas.microsoft.com/office/drawing/2014/main" id="{7E5EF417-8364-4003-B75A-37D7A702BF5A}"/>
              </a:ext>
            </a:extLst>
          </p:cNvPr>
          <p:cNvSpPr/>
          <p:nvPr/>
        </p:nvSpPr>
        <p:spPr>
          <a:xfrm flipV="1">
            <a:off x="9156676" y="4349321"/>
            <a:ext cx="769632" cy="1133890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72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95A5D-073C-4BD1-95B1-A9A19C91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有风网格</a:t>
            </a:r>
            <a:r>
              <a:rPr lang="zh-CN" altLang="en-US" dirty="0"/>
              <a:t>世界上</a:t>
            </a:r>
            <a:r>
              <a:rPr lang="en-US" altLang="zh-CN" dirty="0" err="1"/>
              <a:t>Sarsa</a:t>
            </a:r>
            <a:r>
              <a:rPr lang="zh-CN" altLang="en-US" dirty="0"/>
              <a:t>运行结果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F8FB82-B9AF-4F3C-ABD6-198C14E58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023" y="1885492"/>
            <a:ext cx="7265954" cy="41533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32C4A9-21A5-4D4B-9EA1-7B838CCEA8A3}"/>
              </a:ext>
            </a:extLst>
          </p:cNvPr>
          <p:cNvSpPr txBox="1"/>
          <p:nvPr/>
        </p:nvSpPr>
        <p:spPr>
          <a:xfrm>
            <a:off x="4530903" y="6038793"/>
            <a:ext cx="389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时间步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D88C86-C20D-4898-A6EB-15972D0A7D58}"/>
              </a:ext>
            </a:extLst>
          </p:cNvPr>
          <p:cNvSpPr txBox="1"/>
          <p:nvPr/>
        </p:nvSpPr>
        <p:spPr>
          <a:xfrm>
            <a:off x="1189027" y="3244334"/>
            <a:ext cx="143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动作</a:t>
            </a:r>
            <a:endParaRPr lang="en-US" altLang="zh-CN" dirty="0"/>
          </a:p>
          <a:p>
            <a:pPr algn="ctr"/>
            <a:r>
              <a:rPr lang="zh-CN" altLang="en-US" dirty="0"/>
              <a:t>序列</a:t>
            </a:r>
          </a:p>
        </p:txBody>
      </p:sp>
    </p:spTree>
    <p:extLst>
      <p:ext uri="{BB962C8B-B14F-4D97-AF65-F5344CB8AC3E}">
        <p14:creationId xmlns:p14="http://schemas.microsoft.com/office/powerpoint/2010/main" val="320289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2ECAF-689D-464A-A2E1-83CB85F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pPr lvl="1"/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167253E-2FEB-4243-BBBD-E913AD806F1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Sarsa</a:t>
            </a:r>
            <a:r>
              <a:rPr lang="zh-CN" altLang="en-US" dirty="0"/>
              <a:t>算法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 err="1"/>
              <a:t>Sarsa</a:t>
            </a:r>
            <a:r>
              <a:rPr lang="zh-CN" altLang="en-US" dirty="0"/>
              <a:t>应用于有风力作用的网格世界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45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11390</TotalTime>
  <Words>764</Words>
  <Application>Microsoft Office PowerPoint</Application>
  <PresentationFormat>宽屏</PresentationFormat>
  <Paragraphs>79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 楷体</vt:lpstr>
      <vt:lpstr>等线</vt:lpstr>
      <vt:lpstr>等线 Light</vt:lpstr>
      <vt:lpstr>楷体</vt:lpstr>
      <vt:lpstr>微软雅黑</vt:lpstr>
      <vt:lpstr>Arial</vt:lpstr>
      <vt:lpstr>Times New Roman</vt:lpstr>
      <vt:lpstr>Office 主题​​</vt:lpstr>
      <vt:lpstr>强化学习基础 6. 综合算法实例 6.1 Sarsa: 同策略TD控制算法</vt:lpstr>
      <vt:lpstr>学习内容</vt:lpstr>
      <vt:lpstr>SARSA</vt:lpstr>
      <vt:lpstr>Sarsa:同策略TD控制算法</vt:lpstr>
      <vt:lpstr>有外力作用的网格世界</vt:lpstr>
      <vt:lpstr>有风网格世界上Sarsa运行结果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wu</cp:lastModifiedBy>
  <cp:revision>1047</cp:revision>
  <dcterms:created xsi:type="dcterms:W3CDTF">2020-03-15T08:43:03Z</dcterms:created>
  <dcterms:modified xsi:type="dcterms:W3CDTF">2020-07-11T23:53:28Z</dcterms:modified>
</cp:coreProperties>
</file>