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300" r:id="rId4"/>
    <p:sldId id="308" r:id="rId5"/>
    <p:sldId id="309" r:id="rId6"/>
    <p:sldId id="31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6E6E6"/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0" autoAdjust="0"/>
  </p:normalViewPr>
  <p:slideViewPr>
    <p:cSldViewPr snapToGrid="0">
      <p:cViewPr varScale="1">
        <p:scale>
          <a:sx n="58" d="100"/>
          <a:sy n="58" d="100"/>
        </p:scale>
        <p:origin x="9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泳恒同学：公式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8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7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5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7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667193"/>
            <a:ext cx="10668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综合算法实例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Q-learning: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异策略</a:t>
            </a: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TD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控制算法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0129"/>
            <a:ext cx="9144000" cy="100268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悬崖网格世界实例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A9EB-ED71-4335-8594-A5A75B7C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63B214-73E0-4F5D-8443-DED8C808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直接近似最优状态动作值函数（</a:t>
            </a:r>
            <a:r>
              <a:rPr lang="en-US" altLang="zh-CN" dirty="0" err="1"/>
              <a:t>max_a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在符合特点条件下，</a:t>
            </a:r>
            <a:r>
              <a:rPr lang="en-US" altLang="zh-CN" dirty="0"/>
              <a:t>Q(</a:t>
            </a:r>
            <a:r>
              <a:rPr lang="en-US" altLang="zh-CN" dirty="0" err="1"/>
              <a:t>S_t</a:t>
            </a:r>
            <a:r>
              <a:rPr lang="en-US" altLang="zh-CN" dirty="0"/>
              <a:t>, </a:t>
            </a:r>
            <a:r>
              <a:rPr lang="en-US" altLang="zh-CN" dirty="0" err="1"/>
              <a:t>A_t</a:t>
            </a:r>
            <a:r>
              <a:rPr lang="en-US" altLang="zh-CN" dirty="0"/>
              <a:t>)</a:t>
            </a:r>
            <a:r>
              <a:rPr lang="zh-CN" altLang="en-US" dirty="0"/>
              <a:t>能够收敛到</a:t>
            </a:r>
            <a:r>
              <a:rPr lang="en-US" altLang="zh-CN" dirty="0"/>
              <a:t>q*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3D9E2B-17E3-4823-808A-5F52946C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1" y="1881504"/>
            <a:ext cx="9499056" cy="70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9A4E7C-1881-416F-9D56-43956A33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967182"/>
            <a:ext cx="10339672" cy="34176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CCDA49-067C-4876-8630-97F8880C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Q-learning:</a:t>
            </a:r>
            <a:r>
              <a:rPr lang="zh-CN" altLang="en-US" dirty="0"/>
              <a:t>异策略</a:t>
            </a:r>
            <a:r>
              <a:rPr lang="en-US" altLang="zh-CN" dirty="0"/>
              <a:t>TD</a:t>
            </a:r>
            <a:r>
              <a:rPr lang="zh-CN" altLang="en-US" dirty="0"/>
              <a:t>控制算法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729129-C248-48C8-83E9-B9E5D89D3D8A}"/>
              </a:ext>
            </a:extLst>
          </p:cNvPr>
          <p:cNvSpPr/>
          <p:nvPr/>
        </p:nvSpPr>
        <p:spPr>
          <a:xfrm>
            <a:off x="838200" y="1473200"/>
            <a:ext cx="10339672" cy="478743"/>
          </a:xfrm>
          <a:prstGeom prst="rect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(off-policy TD control) for estimating 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0ADF9A-EB1A-4F06-9342-23605E8A9FAF}"/>
              </a:ext>
            </a:extLst>
          </p:cNvPr>
          <p:cNvSpPr/>
          <p:nvPr/>
        </p:nvSpPr>
        <p:spPr>
          <a:xfrm>
            <a:off x="838200" y="2725396"/>
            <a:ext cx="10339672" cy="7036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506B06-C539-446A-A264-A83B13326EE5}"/>
              </a:ext>
            </a:extLst>
          </p:cNvPr>
          <p:cNvSpPr/>
          <p:nvPr/>
        </p:nvSpPr>
        <p:spPr>
          <a:xfrm>
            <a:off x="838200" y="3764891"/>
            <a:ext cx="10339672" cy="7271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08886C-6451-478D-B90C-B9BC3C8DD539}"/>
              </a:ext>
            </a:extLst>
          </p:cNvPr>
          <p:cNvSpPr/>
          <p:nvPr/>
        </p:nvSpPr>
        <p:spPr>
          <a:xfrm>
            <a:off x="838200" y="4489559"/>
            <a:ext cx="10339672" cy="707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5EDCA-7728-4AF6-8341-EE48E3C4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Cliff Walking- </a:t>
            </a:r>
            <a:r>
              <a:rPr lang="zh-CN" altLang="en-US" dirty="0"/>
              <a:t>悬崖网格世界实例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7701D-FB5A-4548-B1FB-03229D3E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40" y="1896745"/>
            <a:ext cx="3784600" cy="4351338"/>
          </a:xfrm>
        </p:spPr>
        <p:txBody>
          <a:bodyPr/>
          <a:lstStyle/>
          <a:p>
            <a:r>
              <a:rPr lang="en-US" altLang="zh-CN" dirty="0"/>
              <a:t>S: start</a:t>
            </a:r>
          </a:p>
          <a:p>
            <a:r>
              <a:rPr lang="en-US" altLang="zh-CN" dirty="0"/>
              <a:t>G: goal</a:t>
            </a:r>
          </a:p>
          <a:p>
            <a:endParaRPr lang="en-US" altLang="zh-CN" dirty="0"/>
          </a:p>
          <a:p>
            <a:r>
              <a:rPr lang="en-US" altLang="zh-CN" dirty="0"/>
              <a:t>Reward: -1</a:t>
            </a:r>
          </a:p>
          <a:p>
            <a:r>
              <a:rPr lang="en-US" altLang="zh-CN" dirty="0"/>
              <a:t>Actions: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A01A53-9061-4AFD-BDAF-A3B3B7B8A87E}"/>
              </a:ext>
            </a:extLst>
          </p:cNvPr>
          <p:cNvGrpSpPr/>
          <p:nvPr/>
        </p:nvGrpSpPr>
        <p:grpSpPr>
          <a:xfrm>
            <a:off x="1627290" y="4817047"/>
            <a:ext cx="1231200" cy="1229360"/>
            <a:chOff x="2320640" y="4257040"/>
            <a:chExt cx="1231200" cy="1229360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7F54B30-9981-4C77-950E-52C26838C902}"/>
                </a:ext>
              </a:extLst>
            </p:cNvPr>
            <p:cNvCxnSpPr/>
            <p:nvPr/>
          </p:nvCxnSpPr>
          <p:spPr>
            <a:xfrm>
              <a:off x="2936240" y="4257040"/>
              <a:ext cx="0" cy="122936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96A6C03-592D-4E83-8B70-C09BDA4D9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640" y="4840954"/>
              <a:ext cx="1231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6D1553C-614A-4C60-9305-A616E1496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24052"/>
              </p:ext>
            </p:extLst>
          </p:nvPr>
        </p:nvGraphicFramePr>
        <p:xfrm>
          <a:off x="3324026" y="2135308"/>
          <a:ext cx="7893768" cy="235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4">
                  <a:extLst>
                    <a:ext uri="{9D8B030D-6E8A-4147-A177-3AD203B41FA5}">
                      <a16:colId xmlns:a16="http://schemas.microsoft.com/office/drawing/2014/main" val="550316217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1817132152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3804096942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3878245102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2346538815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4155199414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3824420780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1479672678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2996554286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753677463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1947236145"/>
                    </a:ext>
                  </a:extLst>
                </a:gridCol>
                <a:gridCol w="657814">
                  <a:extLst>
                    <a:ext uri="{9D8B030D-6E8A-4147-A177-3AD203B41FA5}">
                      <a16:colId xmlns:a16="http://schemas.microsoft.com/office/drawing/2014/main" val="298889111"/>
                    </a:ext>
                  </a:extLst>
                </a:gridCol>
              </a:tblGrid>
              <a:tr h="5881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866077"/>
                  </a:ext>
                </a:extLst>
              </a:tr>
              <a:tr h="5881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16220"/>
                  </a:ext>
                </a:extLst>
              </a:tr>
              <a:tr h="5881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37595"/>
                  </a:ext>
                </a:extLst>
              </a:tr>
              <a:tr h="588161"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S</a:t>
                      </a:r>
                      <a:endParaRPr lang="zh-CN" altLang="en-US" sz="32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The    Cliff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G</a:t>
                      </a:r>
                      <a:endParaRPr lang="zh-CN" altLang="en-US" sz="32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92840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55A3F17-C1A5-4552-BEC5-C674D2F634E1}"/>
              </a:ext>
            </a:extLst>
          </p:cNvPr>
          <p:cNvSpPr txBox="1"/>
          <p:nvPr/>
        </p:nvSpPr>
        <p:spPr>
          <a:xfrm>
            <a:off x="2416899" y="2799381"/>
            <a:ext cx="81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R=-1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2602613A-80D7-4D91-A4F1-13C04D1F25DC}"/>
              </a:ext>
            </a:extLst>
          </p:cNvPr>
          <p:cNvSpPr/>
          <p:nvPr/>
        </p:nvSpPr>
        <p:spPr>
          <a:xfrm>
            <a:off x="3482236" y="4484317"/>
            <a:ext cx="7302674" cy="1831254"/>
          </a:xfrm>
          <a:custGeom>
            <a:avLst/>
            <a:gdLst>
              <a:gd name="connsiteX0" fmla="*/ 7177414 w 7177414"/>
              <a:gd name="connsiteY0" fmla="*/ 0 h 2129424"/>
              <a:gd name="connsiteX1" fmla="*/ 6225436 w 7177414"/>
              <a:gd name="connsiteY1" fmla="*/ 2129424 h 2129424"/>
              <a:gd name="connsiteX2" fmla="*/ 1766170 w 7177414"/>
              <a:gd name="connsiteY2" fmla="*/ 2016690 h 2129424"/>
              <a:gd name="connsiteX3" fmla="*/ 0 w 7177414"/>
              <a:gd name="connsiteY3" fmla="*/ 12526 h 2129424"/>
              <a:gd name="connsiteX0" fmla="*/ 7177414 w 7177414"/>
              <a:gd name="connsiteY0" fmla="*/ 0 h 2337262"/>
              <a:gd name="connsiteX1" fmla="*/ 6225436 w 7177414"/>
              <a:gd name="connsiteY1" fmla="*/ 2129424 h 2337262"/>
              <a:gd name="connsiteX2" fmla="*/ 1766170 w 7177414"/>
              <a:gd name="connsiteY2" fmla="*/ 2016690 h 2337262"/>
              <a:gd name="connsiteX3" fmla="*/ 0 w 7177414"/>
              <a:gd name="connsiteY3" fmla="*/ 12526 h 2337262"/>
              <a:gd name="connsiteX0" fmla="*/ 7177414 w 7177414"/>
              <a:gd name="connsiteY0" fmla="*/ 0 h 2254547"/>
              <a:gd name="connsiteX1" fmla="*/ 6225436 w 7177414"/>
              <a:gd name="connsiteY1" fmla="*/ 2129424 h 2254547"/>
              <a:gd name="connsiteX2" fmla="*/ 2016690 w 7177414"/>
              <a:gd name="connsiteY2" fmla="*/ 1703540 h 2254547"/>
              <a:gd name="connsiteX3" fmla="*/ 0 w 7177414"/>
              <a:gd name="connsiteY3" fmla="*/ 12526 h 2254547"/>
              <a:gd name="connsiteX0" fmla="*/ 7177414 w 7177414"/>
              <a:gd name="connsiteY0" fmla="*/ 0 h 2232296"/>
              <a:gd name="connsiteX1" fmla="*/ 6225436 w 7177414"/>
              <a:gd name="connsiteY1" fmla="*/ 2129424 h 2232296"/>
              <a:gd name="connsiteX2" fmla="*/ 2016690 w 7177414"/>
              <a:gd name="connsiteY2" fmla="*/ 1703540 h 2232296"/>
              <a:gd name="connsiteX3" fmla="*/ 0 w 7177414"/>
              <a:gd name="connsiteY3" fmla="*/ 12526 h 2232296"/>
              <a:gd name="connsiteX0" fmla="*/ 7177414 w 7177414"/>
              <a:gd name="connsiteY0" fmla="*/ 0 h 1895307"/>
              <a:gd name="connsiteX1" fmla="*/ 4672208 w 7177414"/>
              <a:gd name="connsiteY1" fmla="*/ 1665961 h 1895307"/>
              <a:gd name="connsiteX2" fmla="*/ 2016690 w 7177414"/>
              <a:gd name="connsiteY2" fmla="*/ 1703540 h 1895307"/>
              <a:gd name="connsiteX3" fmla="*/ 0 w 7177414"/>
              <a:gd name="connsiteY3" fmla="*/ 12526 h 1895307"/>
              <a:gd name="connsiteX0" fmla="*/ 7177414 w 7177414"/>
              <a:gd name="connsiteY0" fmla="*/ 0 h 1817499"/>
              <a:gd name="connsiteX1" fmla="*/ 4672208 w 7177414"/>
              <a:gd name="connsiteY1" fmla="*/ 1665961 h 1817499"/>
              <a:gd name="connsiteX2" fmla="*/ 1139868 w 7177414"/>
              <a:gd name="connsiteY2" fmla="*/ 1553228 h 1817499"/>
              <a:gd name="connsiteX3" fmla="*/ 0 w 7177414"/>
              <a:gd name="connsiteY3" fmla="*/ 12526 h 1817499"/>
              <a:gd name="connsiteX0" fmla="*/ 7302674 w 7302674"/>
              <a:gd name="connsiteY0" fmla="*/ 12526 h 1831254"/>
              <a:gd name="connsiteX1" fmla="*/ 4797468 w 7302674"/>
              <a:gd name="connsiteY1" fmla="*/ 1678487 h 1831254"/>
              <a:gd name="connsiteX2" fmla="*/ 1265128 w 7302674"/>
              <a:gd name="connsiteY2" fmla="*/ 1565754 h 1831254"/>
              <a:gd name="connsiteX3" fmla="*/ 0 w 7302674"/>
              <a:gd name="connsiteY3" fmla="*/ 0 h 183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2674" h="1831254">
                <a:moveTo>
                  <a:pt x="7302674" y="12526"/>
                </a:moveTo>
                <a:cubicBezTo>
                  <a:pt x="6985348" y="722334"/>
                  <a:pt x="5803726" y="1419616"/>
                  <a:pt x="4797468" y="1678487"/>
                </a:cubicBezTo>
                <a:cubicBezTo>
                  <a:pt x="3791210" y="1937358"/>
                  <a:pt x="2064706" y="1845502"/>
                  <a:pt x="1265128" y="1565754"/>
                </a:cubicBezTo>
                <a:cubicBezTo>
                  <a:pt x="465550" y="1286006"/>
                  <a:pt x="588723" y="668055"/>
                  <a:pt x="0" y="0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93F2AA1E-51D8-455A-9CB0-203EFDF0FC7F}"/>
              </a:ext>
            </a:extLst>
          </p:cNvPr>
          <p:cNvSpPr/>
          <p:nvPr/>
        </p:nvSpPr>
        <p:spPr>
          <a:xfrm>
            <a:off x="3881119" y="4465911"/>
            <a:ext cx="814192" cy="503454"/>
          </a:xfrm>
          <a:custGeom>
            <a:avLst/>
            <a:gdLst>
              <a:gd name="connsiteX0" fmla="*/ 726510 w 726510"/>
              <a:gd name="connsiteY0" fmla="*/ 0 h 438411"/>
              <a:gd name="connsiteX1" fmla="*/ 563671 w 726510"/>
              <a:gd name="connsiteY1" fmla="*/ 438411 h 438411"/>
              <a:gd name="connsiteX2" fmla="*/ 200417 w 726510"/>
              <a:gd name="connsiteY2" fmla="*/ 388307 h 438411"/>
              <a:gd name="connsiteX3" fmla="*/ 0 w 726510"/>
              <a:gd name="connsiteY3" fmla="*/ 50104 h 438411"/>
              <a:gd name="connsiteX0" fmla="*/ 726510 w 726510"/>
              <a:gd name="connsiteY0" fmla="*/ 0 h 468570"/>
              <a:gd name="connsiteX1" fmla="*/ 563671 w 726510"/>
              <a:gd name="connsiteY1" fmla="*/ 438411 h 468570"/>
              <a:gd name="connsiteX2" fmla="*/ 200417 w 726510"/>
              <a:gd name="connsiteY2" fmla="*/ 388307 h 468570"/>
              <a:gd name="connsiteX3" fmla="*/ 0 w 726510"/>
              <a:gd name="connsiteY3" fmla="*/ 50104 h 468570"/>
              <a:gd name="connsiteX0" fmla="*/ 726510 w 726510"/>
              <a:gd name="connsiteY0" fmla="*/ 0 h 481360"/>
              <a:gd name="connsiteX1" fmla="*/ 563671 w 726510"/>
              <a:gd name="connsiteY1" fmla="*/ 438411 h 481360"/>
              <a:gd name="connsiteX2" fmla="*/ 200417 w 726510"/>
              <a:gd name="connsiteY2" fmla="*/ 388307 h 481360"/>
              <a:gd name="connsiteX3" fmla="*/ 0 w 726510"/>
              <a:gd name="connsiteY3" fmla="*/ 50104 h 481360"/>
              <a:gd name="connsiteX0" fmla="*/ 726510 w 726510"/>
              <a:gd name="connsiteY0" fmla="*/ 0 h 426836"/>
              <a:gd name="connsiteX1" fmla="*/ 513567 w 726510"/>
              <a:gd name="connsiteY1" fmla="*/ 375781 h 426836"/>
              <a:gd name="connsiteX2" fmla="*/ 200417 w 726510"/>
              <a:gd name="connsiteY2" fmla="*/ 388307 h 426836"/>
              <a:gd name="connsiteX3" fmla="*/ 0 w 726510"/>
              <a:gd name="connsiteY3" fmla="*/ 50104 h 426836"/>
              <a:gd name="connsiteX0" fmla="*/ 726510 w 726510"/>
              <a:gd name="connsiteY0" fmla="*/ 0 h 392837"/>
              <a:gd name="connsiteX1" fmla="*/ 513567 w 726510"/>
              <a:gd name="connsiteY1" fmla="*/ 375781 h 392837"/>
              <a:gd name="connsiteX2" fmla="*/ 150312 w 726510"/>
              <a:gd name="connsiteY2" fmla="*/ 300624 h 392837"/>
              <a:gd name="connsiteX3" fmla="*/ 0 w 726510"/>
              <a:gd name="connsiteY3" fmla="*/ 50104 h 392837"/>
              <a:gd name="connsiteX0" fmla="*/ 726510 w 726510"/>
              <a:gd name="connsiteY0" fmla="*/ 0 h 392837"/>
              <a:gd name="connsiteX1" fmla="*/ 513567 w 726510"/>
              <a:gd name="connsiteY1" fmla="*/ 375781 h 392837"/>
              <a:gd name="connsiteX2" fmla="*/ 150312 w 726510"/>
              <a:gd name="connsiteY2" fmla="*/ 300624 h 392837"/>
              <a:gd name="connsiteX3" fmla="*/ 0 w 726510"/>
              <a:gd name="connsiteY3" fmla="*/ 50104 h 392837"/>
              <a:gd name="connsiteX0" fmla="*/ 739036 w 739036"/>
              <a:gd name="connsiteY0" fmla="*/ 75156 h 471105"/>
              <a:gd name="connsiteX1" fmla="*/ 526093 w 739036"/>
              <a:gd name="connsiteY1" fmla="*/ 450937 h 471105"/>
              <a:gd name="connsiteX2" fmla="*/ 162838 w 739036"/>
              <a:gd name="connsiteY2" fmla="*/ 375780 h 471105"/>
              <a:gd name="connsiteX3" fmla="*/ 0 w 739036"/>
              <a:gd name="connsiteY3" fmla="*/ 0 h 471105"/>
              <a:gd name="connsiteX0" fmla="*/ 739036 w 739036"/>
              <a:gd name="connsiteY0" fmla="*/ 75156 h 471105"/>
              <a:gd name="connsiteX1" fmla="*/ 526093 w 739036"/>
              <a:gd name="connsiteY1" fmla="*/ 450937 h 471105"/>
              <a:gd name="connsiteX2" fmla="*/ 162838 w 739036"/>
              <a:gd name="connsiteY2" fmla="*/ 375780 h 471105"/>
              <a:gd name="connsiteX3" fmla="*/ 0 w 739036"/>
              <a:gd name="connsiteY3" fmla="*/ 0 h 471105"/>
              <a:gd name="connsiteX0" fmla="*/ 814192 w 814192"/>
              <a:gd name="connsiteY0" fmla="*/ 0 h 503454"/>
              <a:gd name="connsiteX1" fmla="*/ 526093 w 814192"/>
              <a:gd name="connsiteY1" fmla="*/ 475989 h 503454"/>
              <a:gd name="connsiteX2" fmla="*/ 162838 w 814192"/>
              <a:gd name="connsiteY2" fmla="*/ 400832 h 503454"/>
              <a:gd name="connsiteX3" fmla="*/ 0 w 814192"/>
              <a:gd name="connsiteY3" fmla="*/ 25052 h 5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192" h="503454">
                <a:moveTo>
                  <a:pt x="814192" y="0"/>
                </a:moveTo>
                <a:cubicBezTo>
                  <a:pt x="759912" y="146137"/>
                  <a:pt x="634652" y="409184"/>
                  <a:pt x="526093" y="475989"/>
                </a:cubicBezTo>
                <a:cubicBezTo>
                  <a:pt x="417534" y="542794"/>
                  <a:pt x="250520" y="475988"/>
                  <a:pt x="162838" y="400832"/>
                </a:cubicBezTo>
                <a:cubicBezTo>
                  <a:pt x="75156" y="325676"/>
                  <a:pt x="66806" y="137786"/>
                  <a:pt x="0" y="25052"/>
                </a:cubicBezTo>
              </a:path>
            </a:pathLst>
          </a:custGeom>
          <a:noFill/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B2E3061-9978-4DD4-BC88-89EE3605346E}"/>
              </a:ext>
            </a:extLst>
          </p:cNvPr>
          <p:cNvSpPr txBox="1"/>
          <p:nvPr/>
        </p:nvSpPr>
        <p:spPr>
          <a:xfrm>
            <a:off x="5448822" y="4415367"/>
            <a:ext cx="3544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… …</a:t>
            </a:r>
            <a:endParaRPr lang="zh-CN" altLang="en-US" sz="6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177DAF-D305-4136-B337-5B7F25E74427}"/>
              </a:ext>
            </a:extLst>
          </p:cNvPr>
          <p:cNvCxnSpPr/>
          <p:nvPr/>
        </p:nvCxnSpPr>
        <p:spPr>
          <a:xfrm flipV="1">
            <a:off x="3549927" y="2447330"/>
            <a:ext cx="0" cy="1340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45A8192-63C4-4FAD-A844-386883F6C863}"/>
              </a:ext>
            </a:extLst>
          </p:cNvPr>
          <p:cNvCxnSpPr>
            <a:cxnSpLocks/>
          </p:cNvCxnSpPr>
          <p:nvPr/>
        </p:nvCxnSpPr>
        <p:spPr>
          <a:xfrm>
            <a:off x="10792059" y="2366515"/>
            <a:ext cx="0" cy="1340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1AD514-307F-49CF-8E15-B6D54EE8F64E}"/>
              </a:ext>
            </a:extLst>
          </p:cNvPr>
          <p:cNvCxnSpPr/>
          <p:nvPr/>
        </p:nvCxnSpPr>
        <p:spPr>
          <a:xfrm>
            <a:off x="3770334" y="2447330"/>
            <a:ext cx="67765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F4CD9D9-44CF-47EA-81F7-5B97F55502E0}"/>
              </a:ext>
            </a:extLst>
          </p:cNvPr>
          <p:cNvCxnSpPr/>
          <p:nvPr/>
        </p:nvCxnSpPr>
        <p:spPr>
          <a:xfrm>
            <a:off x="3745282" y="3551708"/>
            <a:ext cx="67765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0DF1B1C-6737-47AA-A7CD-A69AB6A227D8}"/>
              </a:ext>
            </a:extLst>
          </p:cNvPr>
          <p:cNvSpPr txBox="1"/>
          <p:nvPr/>
        </p:nvSpPr>
        <p:spPr>
          <a:xfrm>
            <a:off x="10918890" y="2329913"/>
            <a:ext cx="135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Safe path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326D927-882C-43F7-A90A-FD0099FEFD42}"/>
              </a:ext>
            </a:extLst>
          </p:cNvPr>
          <p:cNvSpPr txBox="1"/>
          <p:nvPr/>
        </p:nvSpPr>
        <p:spPr>
          <a:xfrm>
            <a:off x="10731463" y="3244270"/>
            <a:ext cx="16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Optimal path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37FC998-AF04-48CF-8849-F1FEB49ACD59}"/>
              </a:ext>
            </a:extLst>
          </p:cNvPr>
          <p:cNvSpPr txBox="1"/>
          <p:nvPr/>
        </p:nvSpPr>
        <p:spPr>
          <a:xfrm>
            <a:off x="8993688" y="5946239"/>
            <a:ext cx="115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R=100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 animBg="1"/>
      <p:bldP spid="32" grpId="0" animBg="1"/>
      <p:bldP spid="33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95A5D-073C-4BD1-95B1-A9A19C9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有风网格</a:t>
            </a:r>
            <a:r>
              <a:rPr lang="zh-CN" altLang="en-US" dirty="0"/>
              <a:t>世界上</a:t>
            </a:r>
            <a:r>
              <a:rPr lang="en-US" altLang="zh-CN" dirty="0" err="1"/>
              <a:t>Sarsa</a:t>
            </a:r>
            <a:r>
              <a:rPr lang="zh-CN" altLang="en-US" dirty="0"/>
              <a:t>运行结果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32C4A9-21A5-4D4B-9EA1-7B838CCEA8A3}"/>
              </a:ext>
            </a:extLst>
          </p:cNvPr>
          <p:cNvSpPr txBox="1"/>
          <p:nvPr/>
        </p:nvSpPr>
        <p:spPr>
          <a:xfrm>
            <a:off x="1948513" y="3508017"/>
            <a:ext cx="1196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动作序</a:t>
            </a:r>
            <a:endParaRPr lang="en-US" altLang="zh-CN" dirty="0"/>
          </a:p>
          <a:p>
            <a:pPr algn="ctr"/>
            <a:r>
              <a:rPr lang="zh-CN" altLang="en-US" dirty="0"/>
              <a:t>列全集</a:t>
            </a:r>
            <a:endParaRPr lang="en-US" altLang="zh-CN" dirty="0"/>
          </a:p>
          <a:p>
            <a:pPr algn="ctr"/>
            <a:r>
              <a:rPr lang="zh-CN" altLang="en-US" dirty="0"/>
              <a:t>奖励和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88C86-C20D-4898-A6EB-15972D0A7D58}"/>
              </a:ext>
            </a:extLst>
          </p:cNvPr>
          <p:cNvSpPr txBox="1"/>
          <p:nvPr/>
        </p:nvSpPr>
        <p:spPr>
          <a:xfrm>
            <a:off x="6096000" y="6096000"/>
            <a:ext cx="1473520" cy="3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动作序列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E919DB-FF17-4BBA-880F-59A4677C9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4" b="8522"/>
          <a:stretch/>
        </p:blipFill>
        <p:spPr>
          <a:xfrm>
            <a:off x="2935600" y="1349644"/>
            <a:ext cx="8029326" cy="47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9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Q-learning</a:t>
            </a:r>
            <a:r>
              <a:rPr lang="zh-CN" altLang="en-US" dirty="0"/>
              <a:t>算法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悬崖网格世界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11280</TotalTime>
  <Words>151</Words>
  <Application>Microsoft Office PowerPoint</Application>
  <PresentationFormat>宽屏</PresentationFormat>
  <Paragraphs>57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 楷体</vt:lpstr>
      <vt:lpstr>等线</vt:lpstr>
      <vt:lpstr>等线 Light</vt:lpstr>
      <vt:lpstr>楷体</vt:lpstr>
      <vt:lpstr>微软雅黑</vt:lpstr>
      <vt:lpstr>Arial</vt:lpstr>
      <vt:lpstr>Times New Roman</vt:lpstr>
      <vt:lpstr>Office 主题​​</vt:lpstr>
      <vt:lpstr>强化学习基础 6. 综合算法实例 6.2 Q-learning: 异策略TD控制算法</vt:lpstr>
      <vt:lpstr>学习内容</vt:lpstr>
      <vt:lpstr>Q-learning</vt:lpstr>
      <vt:lpstr>Q-learning:异策略TD控制算法</vt:lpstr>
      <vt:lpstr>Cliff Walking- 悬崖网格世界实例</vt:lpstr>
      <vt:lpstr>有风网格世界上Sarsa运行结果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1108</cp:revision>
  <dcterms:created xsi:type="dcterms:W3CDTF">2020-03-15T08:43:03Z</dcterms:created>
  <dcterms:modified xsi:type="dcterms:W3CDTF">2020-07-12T02:54:33Z</dcterms:modified>
</cp:coreProperties>
</file>