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00" r:id="rId4"/>
    <p:sldId id="355" r:id="rId5"/>
    <p:sldId id="311" r:id="rId6"/>
    <p:sldId id="308" r:id="rId7"/>
    <p:sldId id="31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878" autoAdjust="0"/>
  </p:normalViewPr>
  <p:slideViewPr>
    <p:cSldViewPr snapToGrid="0">
      <p:cViewPr varScale="1">
        <p:scale>
          <a:sx n="53" d="100"/>
          <a:sy n="53" d="100"/>
        </p:scale>
        <p:origin x="1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kern="1200" baseline="-25000" dirty="0">
                  <a:solidFill>
                    <a:schemeClr val="tx1"/>
                  </a:solidFill>
                  <a:latin typeface=" 楷体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估计量：总体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的分布中有一个参数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。利用样本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𝑋_1,𝑋_2,⋯,𝑋_𝑛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，构造统计量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𝜃 ̂(𝑋_1,𝑋_2,⋯,𝑋_𝑛),用它的观察值𝜃 ̂(𝑥_1,𝑥_2,⋯,𝑥_𝑛)来估计未知参数𝜃.</a:t>
                </a:r>
                <a:r>
                  <a:rPr lang="en-US" altLang="zh-CN" dirty="0"/>
                  <a:t> 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𝜃 ̂</a:t>
                </a:r>
                <a:r>
                  <a:rPr lang="zh-CN" altLang="en-US" dirty="0"/>
                  <a:t>就是参数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的估计量。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观察值𝜃 ̂(𝑥_1,𝑥_2,⋯,𝑥_𝑛)</a:t>
                </a:r>
                <a:r>
                  <a:rPr lang="zh-CN" altLang="en-US" dirty="0"/>
                  <a:t>是参数</a:t>
                </a:r>
                <a:r>
                  <a:rPr lang="zh-CN" altLang="en-US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的估计值。</a:t>
                </a:r>
                <a:endParaRPr lang="en-US" altLang="zh-CN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偏差：估计量的偏差（或偏差函数）是此估计量的期望值与估计参数的真值之差。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有偏采样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对总样本集非平等采样。从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Q-learning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的采样方式来看，采样是不平等的，所以是有偏的，那么这个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Q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的估计量是有偏估计。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有偏估计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是指高估或低估要估计的量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偏差为零的估计量或决策规则称为无偏的。否则该估计量是有偏的。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1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7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2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123696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综合算法实例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Double Q-learning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0129"/>
            <a:ext cx="9144000" cy="10026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最大化偏差问题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Double Q-learning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最大化偏差问题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3B214-73E0-4F5D-8443-DED8C80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Q-learning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 err="1"/>
              <a:t>Sarsa</a:t>
            </a:r>
            <a:endParaRPr lang="en-US" altLang="zh-CN" sz="4000" dirty="0"/>
          </a:p>
          <a:p>
            <a:pPr lvl="1"/>
            <a:endParaRPr lang="pt-BR" altLang="zh-CN" sz="3600" dirty="0"/>
          </a:p>
          <a:p>
            <a:endParaRPr lang="en-US" altLang="zh-CN" dirty="0"/>
          </a:p>
          <a:p>
            <a:r>
              <a:rPr lang="zh-CN" altLang="en-US" sz="4000" dirty="0"/>
              <a:t>最大化偏差（</a:t>
            </a:r>
            <a:r>
              <a:rPr lang="en-US" altLang="zh-CN" sz="4000" dirty="0"/>
              <a:t>Maximization Bias</a:t>
            </a:r>
            <a:r>
              <a:rPr lang="zh-CN" altLang="en-US" sz="4000" dirty="0"/>
              <a:t>）</a:t>
            </a:r>
            <a:endParaRPr lang="en-US" altLang="zh-CN" sz="4000" dirty="0"/>
          </a:p>
          <a:p>
            <a:pPr lvl="1"/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77486C-46C3-401F-99B1-1546D1704870}"/>
                  </a:ext>
                </a:extLst>
              </p:cNvPr>
              <p:cNvSpPr txBox="1"/>
              <p:nvPr/>
            </p:nvSpPr>
            <p:spPr>
              <a:xfrm>
                <a:off x="1356401" y="2605701"/>
                <a:ext cx="94791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Pre>
                            <m:sPre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77486C-46C3-401F-99B1-1546D170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01" y="2605701"/>
                <a:ext cx="94791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2FC9E7-83D6-4591-B364-7AF774105C82}"/>
                  </a:ext>
                </a:extLst>
              </p:cNvPr>
              <p:cNvSpPr txBox="1"/>
              <p:nvPr/>
            </p:nvSpPr>
            <p:spPr>
              <a:xfrm>
                <a:off x="3314700" y="3800916"/>
                <a:ext cx="6397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2FC9E7-83D6-4591-B364-7AF77410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3800916"/>
                <a:ext cx="6397585" cy="369332"/>
              </a:xfrm>
              <a:prstGeom prst="rect">
                <a:avLst/>
              </a:prstGeom>
              <a:blipFill>
                <a:blip r:embed="rId4"/>
                <a:stretch>
                  <a:fillRect l="-95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CB5C8-C77B-49DF-81CD-8D1CC44D4AA0}"/>
                  </a:ext>
                </a:extLst>
              </p:cNvPr>
              <p:cNvSpPr txBox="1"/>
              <p:nvPr/>
            </p:nvSpPr>
            <p:spPr>
              <a:xfrm>
                <a:off x="3314700" y="4431787"/>
                <a:ext cx="2243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CB5C8-C77B-49DF-81CD-8D1CC44D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4431787"/>
                <a:ext cx="2243884" cy="369332"/>
              </a:xfrm>
              <a:prstGeom prst="rect">
                <a:avLst/>
              </a:prstGeom>
              <a:blipFill>
                <a:blip r:embed="rId5"/>
                <a:stretch>
                  <a:fillRect l="-2446" r="-135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5B0482-6E91-4033-84F2-3B319F6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统计学复习：偏差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020254F-4B7F-4301-838C-32CC21EB912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估计量：总体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的分布中有一个参数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。利用样本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，构造统计量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用它的观察值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来估计未知参数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就是参数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的估计量。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观察值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的估计值。</a:t>
                </a:r>
                <a:endParaRPr lang="en-US" altLang="zh-CN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偏差：估计量的偏差（或偏差函数）是此估计量的期望值与估计参数的真值之差。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有偏采样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对总样本集非平等采样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有偏估计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是指高估或低估要估计的量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偏差为零的估计量或决策规则称为无偏的。否则该估计量是有偏的。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020254F-4B7F-4301-838C-32CC21EB91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541" r="-464" b="-9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3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79A4-D6CC-4B78-922E-2BD2198D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双重</a:t>
            </a:r>
            <a:r>
              <a:rPr lang="en-US" altLang="zh-CN" dirty="0"/>
              <a:t>Q-learning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B93B2-696A-4314-A323-77EDAB82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训练</a:t>
            </a:r>
            <a:r>
              <a:rPr lang="en-US" altLang="zh-CN" dirty="0"/>
              <a:t>2</a:t>
            </a:r>
            <a:r>
              <a:rPr lang="zh-CN" altLang="en-US" dirty="0"/>
              <a:t>个动作值函数：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zh-CN" altLang="en-US" dirty="0"/>
              <a:t>上都进行</a:t>
            </a:r>
            <a:r>
              <a:rPr lang="en-US" altLang="zh-CN" dirty="0"/>
              <a:t>Q-</a:t>
            </a:r>
            <a:r>
              <a:rPr lang="zh-CN" altLang="en-US" dirty="0"/>
              <a:t>学习操作。但每轮更新中，等概率随机选择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  <a:p>
            <a:endParaRPr lang="en-US" altLang="zh-CN" dirty="0"/>
          </a:p>
          <a:p>
            <a:r>
              <a:rPr lang="zh-CN" altLang="en-US" dirty="0"/>
              <a:t>采用以下两个公式进行更新：</a:t>
            </a:r>
            <a:br>
              <a:rPr lang="pt-BR" altLang="zh-CN" dirty="0"/>
            </a:b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7D9A0B-9E67-42E9-AAE2-230C970E2DB7}"/>
                  </a:ext>
                </a:extLst>
              </p:cNvPr>
              <p:cNvSpPr txBox="1"/>
              <p:nvPr/>
            </p:nvSpPr>
            <p:spPr>
              <a:xfrm>
                <a:off x="1350016" y="4875249"/>
                <a:ext cx="10367518" cy="56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4472C4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2400" i="1" dirty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7D9A0B-9E67-42E9-AAE2-230C970E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16" y="4875249"/>
                <a:ext cx="10367518" cy="563296"/>
              </a:xfrm>
              <a:prstGeom prst="rect">
                <a:avLst/>
              </a:prstGeom>
              <a:blipFill>
                <a:blip r:embed="rId3"/>
                <a:stretch>
                  <a:fillRect l="-1293" t="-152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4EFD34-6BCC-4E2B-8D78-A3A72D93D4E0}"/>
                  </a:ext>
                </a:extLst>
              </p:cNvPr>
              <p:cNvSpPr txBox="1"/>
              <p:nvPr/>
            </p:nvSpPr>
            <p:spPr>
              <a:xfrm>
                <a:off x="1350016" y="5625137"/>
                <a:ext cx="10395987" cy="56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4472C4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2400" i="1" dirty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4472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4EFD34-6BCC-4E2B-8D78-A3A72D93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16" y="5625137"/>
                <a:ext cx="10395987" cy="563296"/>
              </a:xfrm>
              <a:prstGeom prst="rect">
                <a:avLst/>
              </a:prstGeom>
              <a:blipFill>
                <a:blip r:embed="rId4"/>
                <a:stretch>
                  <a:fillRect l="-1290" t="-152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7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6F587-3E9F-4710-B82C-D0A4C124E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3"/>
          <a:stretch/>
        </p:blipFill>
        <p:spPr>
          <a:xfrm>
            <a:off x="838200" y="1951943"/>
            <a:ext cx="10339672" cy="4165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CCDA49-067C-4876-8630-97F8880C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双重</a:t>
            </a:r>
            <a:r>
              <a:rPr lang="en-US" altLang="zh-CN" dirty="0"/>
              <a:t>Q-learning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29129-C248-48C8-83E9-B9E5D89D3D8A}"/>
              </a:ext>
            </a:extLst>
          </p:cNvPr>
          <p:cNvSpPr/>
          <p:nvPr/>
        </p:nvSpPr>
        <p:spPr>
          <a:xfrm>
            <a:off x="838200" y="1473200"/>
            <a:ext cx="10339672" cy="478743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Q-learning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ADF9A-EB1A-4F06-9342-23605E8A9FAF}"/>
              </a:ext>
            </a:extLst>
          </p:cNvPr>
          <p:cNvSpPr/>
          <p:nvPr/>
        </p:nvSpPr>
        <p:spPr>
          <a:xfrm>
            <a:off x="838200" y="3424845"/>
            <a:ext cx="10339672" cy="5879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838200" y="4309584"/>
            <a:ext cx="10339672" cy="424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08886C-6451-478D-B90C-B9BC3C8DD539}"/>
              </a:ext>
            </a:extLst>
          </p:cNvPr>
          <p:cNvSpPr/>
          <p:nvPr/>
        </p:nvSpPr>
        <p:spPr>
          <a:xfrm>
            <a:off x="838200" y="5031142"/>
            <a:ext cx="10339672" cy="424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F2BBC5-BEC1-4C55-8575-BF67EC03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34" y="1743676"/>
            <a:ext cx="8145012" cy="48012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D68842-50AA-4347-8117-11A0037A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最大化偏差结果展示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2DEB3-E790-45AA-9B99-14516EABB697}"/>
              </a:ext>
            </a:extLst>
          </p:cNvPr>
          <p:cNvSpPr txBox="1"/>
          <p:nvPr/>
        </p:nvSpPr>
        <p:spPr>
          <a:xfrm>
            <a:off x="5527040" y="636028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动作季的数量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A8E639-1C72-47FD-BC12-C98F9C7C683A}"/>
              </a:ext>
            </a:extLst>
          </p:cNvPr>
          <p:cNvSpPr/>
          <p:nvPr/>
        </p:nvSpPr>
        <p:spPr>
          <a:xfrm>
            <a:off x="4805680" y="2001520"/>
            <a:ext cx="5271386" cy="1351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A4073C-183F-4115-A002-1C4960807980}"/>
              </a:ext>
            </a:extLst>
          </p:cNvPr>
          <p:cNvSpPr txBox="1"/>
          <p:nvPr/>
        </p:nvSpPr>
        <p:spPr>
          <a:xfrm>
            <a:off x="1448197" y="3352800"/>
            <a:ext cx="967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/>
              <a:t>开始采取向左的动作所占百分比</a:t>
            </a:r>
          </a:p>
        </p:txBody>
      </p:sp>
    </p:spTree>
    <p:extLst>
      <p:ext uri="{BB962C8B-B14F-4D97-AF65-F5344CB8AC3E}">
        <p14:creationId xmlns:p14="http://schemas.microsoft.com/office/powerpoint/2010/main" val="72642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最大化计算中的正偏差问题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双重</a:t>
            </a:r>
            <a:r>
              <a:rPr lang="en-US" altLang="zh-CN" dirty="0"/>
              <a:t>Q-learning</a:t>
            </a:r>
            <a:r>
              <a:rPr lang="zh-CN" altLang="en-US" dirty="0"/>
              <a:t>算法</a:t>
            </a:r>
            <a:endParaRPr lang="en-US" altLang="zh-CN" b="1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323</Words>
  <Application>Microsoft Office PowerPoint</Application>
  <PresentationFormat>宽屏</PresentationFormat>
  <Paragraphs>57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强化学习基础 6. 综合算法实例 6.3 Double Q-learning</vt:lpstr>
      <vt:lpstr>学习内容</vt:lpstr>
      <vt:lpstr>最大化偏差问题</vt:lpstr>
      <vt:lpstr>统计学复习：偏差</vt:lpstr>
      <vt:lpstr>双重Q-learning</vt:lpstr>
      <vt:lpstr>双重Q-learning</vt:lpstr>
      <vt:lpstr>最大化偏差结果展示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1202</cp:revision>
  <dcterms:created xsi:type="dcterms:W3CDTF">2020-03-15T08:43:03Z</dcterms:created>
  <dcterms:modified xsi:type="dcterms:W3CDTF">2020-07-13T07:09:18Z</dcterms:modified>
</cp:coreProperties>
</file>