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313" r:id="rId4"/>
    <p:sldId id="315" r:id="rId5"/>
    <p:sldId id="314" r:id="rId6"/>
    <p:sldId id="308" r:id="rId7"/>
    <p:sldId id="316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9A9"/>
    <a:srgbClr val="CCFF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780" autoAdjust="0"/>
  </p:normalViewPr>
  <p:slideViewPr>
    <p:cSldViewPr snapToGrid="0">
      <p:cViewPr varScale="1">
        <p:scale>
          <a:sx n="58" d="100"/>
          <a:sy n="58" d="100"/>
        </p:scale>
        <p:origin x="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3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69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66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76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62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6A0FA-6148-4117-B975-6A1E65C2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48F53-CC5E-4F78-B28E-AF43CDA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F75B-7805-4033-893C-64FD839C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4CFD6-8A15-4DA8-B6C1-8B25B5D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E535-D781-4C7F-B188-1B7882D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8576-8DEF-4092-96C3-78F877C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41AC-6D72-4F50-B4BE-8BE25535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  <a:lvl2pPr>
              <a:defRPr>
                <a:latin typeface=" 楷体"/>
                <a:ea typeface="楷体" panose="02010609060101010101" pitchFamily="49" charset="-122"/>
              </a:defRPr>
            </a:lvl2pPr>
            <a:lvl3pPr>
              <a:defRPr>
                <a:latin typeface=" 楷体"/>
                <a:ea typeface="楷体" panose="02010609060101010101" pitchFamily="49" charset="-122"/>
              </a:defRPr>
            </a:lvl3pPr>
            <a:lvl4pPr>
              <a:defRPr>
                <a:latin typeface=" 楷体"/>
                <a:ea typeface="楷体" panose="02010609060101010101" pitchFamily="49" charset="-122"/>
              </a:defRPr>
            </a:lvl4pPr>
            <a:lvl5pPr>
              <a:defRPr>
                <a:latin typeface=" 楷体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85F0-F691-4C6F-9A02-8271970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pPr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906D-D2B7-4ACA-A277-41897A1F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34866-E51C-43F6-B822-E08A68B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6166-CD34-443B-8783-3A7E630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62ABE-879E-4576-A2A6-EEDDD938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6A234-0B47-4B1E-B883-4DC8AD9A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E3E09-5CF0-49CD-91B2-EA3E25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5D99-316F-482E-8AEA-00AE520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667193"/>
            <a:ext cx="1123696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综合算法实例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n-step </a:t>
            </a:r>
            <a:r>
              <a:rPr lang="en-US" altLang="zh-CN" sz="5400" dirty="0" err="1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Sarsa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10129"/>
            <a:ext cx="9144000" cy="100268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CCAC-61BD-4AD6-A891-22491C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99C52-ED26-40F8-87AE-8C0C878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n-step TD </a:t>
            </a:r>
            <a:r>
              <a:rPr lang="zh-CN" altLang="en-US" dirty="0"/>
              <a:t>的优势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n-step </a:t>
            </a:r>
            <a:r>
              <a:rPr lang="en-US" altLang="zh-CN" dirty="0" err="1"/>
              <a:t>Sarsa</a:t>
            </a:r>
            <a:r>
              <a:rPr lang="en-US" altLang="zh-CN" dirty="0"/>
              <a:t> </a:t>
            </a:r>
            <a:r>
              <a:rPr lang="zh-CN" altLang="en-US" dirty="0"/>
              <a:t>算法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9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30BF8-2E32-4A29-A9A5-73A74E19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n-step TD</a:t>
            </a:r>
            <a:r>
              <a:rPr lang="zh-CN" altLang="en-US" dirty="0"/>
              <a:t>的优势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6AEE186-9C55-40EF-9E03-0DFFDA99B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7360" y="1825625"/>
            <a:ext cx="377952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简言之：进行</a:t>
            </a:r>
            <a:r>
              <a:rPr lang="en-US" altLang="zh-CN" dirty="0"/>
              <a:t>TD</a:t>
            </a:r>
            <a:r>
              <a:rPr lang="zh-CN" altLang="en-US" dirty="0"/>
              <a:t>的估值计算时，放眼未来（类似于下棋，考虑后面</a:t>
            </a:r>
            <a:r>
              <a:rPr lang="en-US" altLang="zh-CN" dirty="0"/>
              <a:t>n</a:t>
            </a:r>
            <a:r>
              <a:rPr lang="zh-CN" altLang="en-US" dirty="0"/>
              <a:t>步的动作。）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F0ADB-3168-4CE3-8161-AFCEF1EE4825}"/>
              </a:ext>
            </a:extLst>
          </p:cNvPr>
          <p:cNvSpPr txBox="1"/>
          <p:nvPr/>
        </p:nvSpPr>
        <p:spPr>
          <a:xfrm>
            <a:off x="1436381" y="1665787"/>
            <a:ext cx="95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1-step TD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8CB7C7-5FDC-460A-94FB-811686257949}"/>
              </a:ext>
            </a:extLst>
          </p:cNvPr>
          <p:cNvSpPr txBox="1"/>
          <p:nvPr/>
        </p:nvSpPr>
        <p:spPr>
          <a:xfrm>
            <a:off x="2294352" y="1658010"/>
            <a:ext cx="95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2-step TD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ACCD29-44D8-4371-BAA3-B3A1FE7609FE}"/>
              </a:ext>
            </a:extLst>
          </p:cNvPr>
          <p:cNvSpPr txBox="1"/>
          <p:nvPr/>
        </p:nvSpPr>
        <p:spPr>
          <a:xfrm>
            <a:off x="3203868" y="1665911"/>
            <a:ext cx="95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3-step TD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C29970-F2D1-4381-96B0-6A59F091C88F}"/>
              </a:ext>
            </a:extLst>
          </p:cNvPr>
          <p:cNvSpPr txBox="1"/>
          <p:nvPr/>
        </p:nvSpPr>
        <p:spPr>
          <a:xfrm>
            <a:off x="4494658" y="1621948"/>
            <a:ext cx="95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n-step TD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E70ECD-DE62-4DF3-AEA8-578EC6C81028}"/>
              </a:ext>
            </a:extLst>
          </p:cNvPr>
          <p:cNvSpPr txBox="1"/>
          <p:nvPr/>
        </p:nvSpPr>
        <p:spPr>
          <a:xfrm>
            <a:off x="5785448" y="1632071"/>
            <a:ext cx="132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∞-step TD</a:t>
            </a:r>
          </a:p>
          <a:p>
            <a:pPr algn="ctr"/>
            <a:r>
              <a:rPr lang="en-US" altLang="zh-CN" b="1" dirty="0"/>
              <a:t>MC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67DBCF9-B408-4540-8987-B86F21B84885}"/>
              </a:ext>
            </a:extLst>
          </p:cNvPr>
          <p:cNvSpPr txBox="1"/>
          <p:nvPr/>
        </p:nvSpPr>
        <p:spPr>
          <a:xfrm>
            <a:off x="3985529" y="3143461"/>
            <a:ext cx="861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…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DBC11B-00B5-4820-B311-9910BF01C9AF}"/>
              </a:ext>
            </a:extLst>
          </p:cNvPr>
          <p:cNvSpPr txBox="1"/>
          <p:nvPr/>
        </p:nvSpPr>
        <p:spPr>
          <a:xfrm>
            <a:off x="5453186" y="3130065"/>
            <a:ext cx="861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…</a:t>
            </a:r>
            <a:endParaRPr lang="zh-CN" altLang="en-US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C734948-23C7-427E-97A2-95A9D4F76C25}"/>
              </a:ext>
            </a:extLst>
          </p:cNvPr>
          <p:cNvSpPr/>
          <p:nvPr/>
        </p:nvSpPr>
        <p:spPr>
          <a:xfrm>
            <a:off x="1708179" y="2426208"/>
            <a:ext cx="247231" cy="2472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99DED6-A46F-46D4-96E8-17AAAF490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525" y="3220502"/>
            <a:ext cx="286537" cy="286537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07FD615F-8F0B-4954-9D1D-5E3F9F63D1E9}"/>
              </a:ext>
            </a:extLst>
          </p:cNvPr>
          <p:cNvSpPr/>
          <p:nvPr/>
        </p:nvSpPr>
        <p:spPr>
          <a:xfrm>
            <a:off x="1764605" y="2882695"/>
            <a:ext cx="127445" cy="127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3ACDC5C-DAE0-4028-A9A4-DCEAD66BC462}"/>
              </a:ext>
            </a:extLst>
          </p:cNvPr>
          <p:cNvCxnSpPr>
            <a:stCxn id="3" idx="4"/>
            <a:endCxn id="20" idx="0"/>
          </p:cNvCxnSpPr>
          <p:nvPr/>
        </p:nvCxnSpPr>
        <p:spPr>
          <a:xfrm flipH="1">
            <a:off x="1828328" y="2673439"/>
            <a:ext cx="3467" cy="209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2CF41A4-2E3F-4A4D-A8E1-04D0362F5BCC}"/>
              </a:ext>
            </a:extLst>
          </p:cNvPr>
          <p:cNvCxnSpPr/>
          <p:nvPr/>
        </p:nvCxnSpPr>
        <p:spPr>
          <a:xfrm flipH="1">
            <a:off x="1823127" y="3010140"/>
            <a:ext cx="3467" cy="209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FF01774D-EAF8-4A4B-A553-79CD30A93E91}"/>
              </a:ext>
            </a:extLst>
          </p:cNvPr>
          <p:cNvSpPr/>
          <p:nvPr/>
        </p:nvSpPr>
        <p:spPr>
          <a:xfrm>
            <a:off x="2707769" y="2426207"/>
            <a:ext cx="247231" cy="2472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3D916F9-3C92-42E0-B234-D629185F65E3}"/>
              </a:ext>
            </a:extLst>
          </p:cNvPr>
          <p:cNvSpPr/>
          <p:nvPr/>
        </p:nvSpPr>
        <p:spPr>
          <a:xfrm>
            <a:off x="2703524" y="3240154"/>
            <a:ext cx="247231" cy="2472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148F708-260F-44A2-B6F6-C7DA555430A5}"/>
              </a:ext>
            </a:extLst>
          </p:cNvPr>
          <p:cNvSpPr/>
          <p:nvPr/>
        </p:nvSpPr>
        <p:spPr>
          <a:xfrm>
            <a:off x="2771049" y="2886744"/>
            <a:ext cx="127445" cy="127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F375CAF-7D3B-493E-82DB-24C0015E7CDE}"/>
              </a:ext>
            </a:extLst>
          </p:cNvPr>
          <p:cNvSpPr/>
          <p:nvPr/>
        </p:nvSpPr>
        <p:spPr>
          <a:xfrm>
            <a:off x="2771583" y="3713350"/>
            <a:ext cx="127445" cy="127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90460F8-DED5-4395-8F37-1B144D802A04}"/>
              </a:ext>
            </a:extLst>
          </p:cNvPr>
          <p:cNvSpPr/>
          <p:nvPr/>
        </p:nvSpPr>
        <p:spPr>
          <a:xfrm>
            <a:off x="2722136" y="4066497"/>
            <a:ext cx="247231" cy="2472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372BF68-CED8-40F7-AF69-3055B6AF7737}"/>
              </a:ext>
            </a:extLst>
          </p:cNvPr>
          <p:cNvCxnSpPr>
            <a:stCxn id="24" idx="4"/>
            <a:endCxn id="27" idx="0"/>
          </p:cNvCxnSpPr>
          <p:nvPr/>
        </p:nvCxnSpPr>
        <p:spPr>
          <a:xfrm>
            <a:off x="2831385" y="2673438"/>
            <a:ext cx="3387" cy="213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C7BCF38-4F5A-4A88-B40C-1EA161BA628E}"/>
              </a:ext>
            </a:extLst>
          </p:cNvPr>
          <p:cNvCxnSpPr>
            <a:stCxn id="27" idx="4"/>
            <a:endCxn id="25" idx="0"/>
          </p:cNvCxnSpPr>
          <p:nvPr/>
        </p:nvCxnSpPr>
        <p:spPr>
          <a:xfrm flipH="1">
            <a:off x="2827140" y="3014189"/>
            <a:ext cx="7632" cy="225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E1CD9C5-0B45-48EF-B310-E2E5599A5E63}"/>
              </a:ext>
            </a:extLst>
          </p:cNvPr>
          <p:cNvCxnSpPr>
            <a:stCxn id="25" idx="4"/>
            <a:endCxn id="30" idx="0"/>
          </p:cNvCxnSpPr>
          <p:nvPr/>
        </p:nvCxnSpPr>
        <p:spPr>
          <a:xfrm>
            <a:off x="2827140" y="3487385"/>
            <a:ext cx="8166" cy="225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534D127-2AF4-4767-BC8A-0D728853B243}"/>
              </a:ext>
            </a:extLst>
          </p:cNvPr>
          <p:cNvCxnSpPr>
            <a:stCxn id="30" idx="4"/>
            <a:endCxn id="33" idx="0"/>
          </p:cNvCxnSpPr>
          <p:nvPr/>
        </p:nvCxnSpPr>
        <p:spPr>
          <a:xfrm>
            <a:off x="2835306" y="3840795"/>
            <a:ext cx="10446" cy="225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4DD26924-E429-4CFE-848A-9D9B68FE451F}"/>
              </a:ext>
            </a:extLst>
          </p:cNvPr>
          <p:cNvSpPr/>
          <p:nvPr/>
        </p:nvSpPr>
        <p:spPr>
          <a:xfrm>
            <a:off x="3553170" y="2426206"/>
            <a:ext cx="247231" cy="2472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D4536C8-ED89-420B-9A22-C12F5A730D90}"/>
              </a:ext>
            </a:extLst>
          </p:cNvPr>
          <p:cNvSpPr/>
          <p:nvPr/>
        </p:nvSpPr>
        <p:spPr>
          <a:xfrm>
            <a:off x="3553850" y="3219396"/>
            <a:ext cx="247231" cy="2472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BBACC1A-EB23-4C7F-9981-C42561F59E5E}"/>
              </a:ext>
            </a:extLst>
          </p:cNvPr>
          <p:cNvSpPr/>
          <p:nvPr/>
        </p:nvSpPr>
        <p:spPr>
          <a:xfrm>
            <a:off x="3553170" y="4012586"/>
            <a:ext cx="247231" cy="2472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C785D10-9F33-4DAF-96DC-510319FB961E}"/>
              </a:ext>
            </a:extLst>
          </p:cNvPr>
          <p:cNvSpPr/>
          <p:nvPr/>
        </p:nvSpPr>
        <p:spPr>
          <a:xfrm>
            <a:off x="3553170" y="4801327"/>
            <a:ext cx="247231" cy="2472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9C66B32-E4BE-4A48-899E-DCC998E28549}"/>
              </a:ext>
            </a:extLst>
          </p:cNvPr>
          <p:cNvSpPr/>
          <p:nvPr/>
        </p:nvSpPr>
        <p:spPr>
          <a:xfrm>
            <a:off x="3610996" y="2882695"/>
            <a:ext cx="127445" cy="127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0598522-DF85-423D-B34F-14056EE0A687}"/>
              </a:ext>
            </a:extLst>
          </p:cNvPr>
          <p:cNvSpPr/>
          <p:nvPr/>
        </p:nvSpPr>
        <p:spPr>
          <a:xfrm>
            <a:off x="3610853" y="3676402"/>
            <a:ext cx="127445" cy="127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FA19F9F-76ED-4236-AD88-13B1FA8EBDBF}"/>
              </a:ext>
            </a:extLst>
          </p:cNvPr>
          <p:cNvSpPr/>
          <p:nvPr/>
        </p:nvSpPr>
        <p:spPr>
          <a:xfrm>
            <a:off x="3608429" y="4466849"/>
            <a:ext cx="127445" cy="127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F57B6CB-F07A-4E13-88AF-FC1FD8AE0D56}"/>
              </a:ext>
            </a:extLst>
          </p:cNvPr>
          <p:cNvCxnSpPr>
            <a:stCxn id="45" idx="4"/>
            <a:endCxn id="49" idx="0"/>
          </p:cNvCxnSpPr>
          <p:nvPr/>
        </p:nvCxnSpPr>
        <p:spPr>
          <a:xfrm flipH="1">
            <a:off x="3674719" y="2673437"/>
            <a:ext cx="2067" cy="20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27625DC-1D6F-4665-9C18-BFDD5D857F1F}"/>
              </a:ext>
            </a:extLst>
          </p:cNvPr>
          <p:cNvCxnSpPr>
            <a:stCxn id="49" idx="4"/>
            <a:endCxn id="46" idx="0"/>
          </p:cNvCxnSpPr>
          <p:nvPr/>
        </p:nvCxnSpPr>
        <p:spPr>
          <a:xfrm>
            <a:off x="3674719" y="3010140"/>
            <a:ext cx="2747" cy="209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A5AB691-9C64-46C9-B6F9-8B21031CA572}"/>
              </a:ext>
            </a:extLst>
          </p:cNvPr>
          <p:cNvCxnSpPr>
            <a:stCxn id="46" idx="4"/>
            <a:endCxn id="50" idx="0"/>
          </p:cNvCxnSpPr>
          <p:nvPr/>
        </p:nvCxnSpPr>
        <p:spPr>
          <a:xfrm flipH="1">
            <a:off x="3674576" y="3466627"/>
            <a:ext cx="2890" cy="209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6D33DB9-50EB-412D-B01D-EA4108726B63}"/>
              </a:ext>
            </a:extLst>
          </p:cNvPr>
          <p:cNvCxnSpPr>
            <a:stCxn id="50" idx="4"/>
            <a:endCxn id="47" idx="0"/>
          </p:cNvCxnSpPr>
          <p:nvPr/>
        </p:nvCxnSpPr>
        <p:spPr>
          <a:xfrm>
            <a:off x="3674576" y="3803847"/>
            <a:ext cx="2210" cy="208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8A83543-8B10-4455-999B-C2AACE8CAAE3}"/>
              </a:ext>
            </a:extLst>
          </p:cNvPr>
          <p:cNvCxnSpPr>
            <a:stCxn id="47" idx="4"/>
            <a:endCxn id="51" idx="0"/>
          </p:cNvCxnSpPr>
          <p:nvPr/>
        </p:nvCxnSpPr>
        <p:spPr>
          <a:xfrm flipH="1">
            <a:off x="3672152" y="4259817"/>
            <a:ext cx="4634" cy="207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A1E3159-0350-4E65-B74F-12A829E58CF1}"/>
              </a:ext>
            </a:extLst>
          </p:cNvPr>
          <p:cNvCxnSpPr>
            <a:stCxn id="51" idx="4"/>
            <a:endCxn id="48" idx="0"/>
          </p:cNvCxnSpPr>
          <p:nvPr/>
        </p:nvCxnSpPr>
        <p:spPr>
          <a:xfrm>
            <a:off x="3672152" y="4594294"/>
            <a:ext cx="4634" cy="207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2218BF09-D711-48E7-8AF4-37F3A4DF81E4}"/>
              </a:ext>
            </a:extLst>
          </p:cNvPr>
          <p:cNvSpPr/>
          <p:nvPr/>
        </p:nvSpPr>
        <p:spPr>
          <a:xfrm>
            <a:off x="4841376" y="2426205"/>
            <a:ext cx="247231" cy="2472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5DBA9C1D-8663-47E5-8BFC-D5C3FE9752AD}"/>
              </a:ext>
            </a:extLst>
          </p:cNvPr>
          <p:cNvSpPr/>
          <p:nvPr/>
        </p:nvSpPr>
        <p:spPr>
          <a:xfrm>
            <a:off x="4840608" y="3221109"/>
            <a:ext cx="247231" cy="2472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03C9A4A-C6E7-40A6-92EC-E9896230E5E5}"/>
              </a:ext>
            </a:extLst>
          </p:cNvPr>
          <p:cNvSpPr/>
          <p:nvPr/>
        </p:nvSpPr>
        <p:spPr>
          <a:xfrm>
            <a:off x="4840608" y="4012586"/>
            <a:ext cx="247231" cy="2472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084BFD6-5047-4DAA-905E-09EA2C84BF20}"/>
              </a:ext>
            </a:extLst>
          </p:cNvPr>
          <p:cNvSpPr/>
          <p:nvPr/>
        </p:nvSpPr>
        <p:spPr>
          <a:xfrm>
            <a:off x="4900500" y="2881836"/>
            <a:ext cx="127445" cy="127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BBAAB9BF-258A-4ADC-A61D-78B4E1C5C4E5}"/>
              </a:ext>
            </a:extLst>
          </p:cNvPr>
          <p:cNvSpPr/>
          <p:nvPr/>
        </p:nvSpPr>
        <p:spPr>
          <a:xfrm>
            <a:off x="4903770" y="3676401"/>
            <a:ext cx="127445" cy="127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A0FB97F-FA05-47A2-9917-CFC060495C7D}"/>
              </a:ext>
            </a:extLst>
          </p:cNvPr>
          <p:cNvSpPr/>
          <p:nvPr/>
        </p:nvSpPr>
        <p:spPr>
          <a:xfrm>
            <a:off x="4907632" y="4466848"/>
            <a:ext cx="127445" cy="127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4E317DB-075B-4426-AD40-20D6B3999AAF}"/>
              </a:ext>
            </a:extLst>
          </p:cNvPr>
          <p:cNvCxnSpPr>
            <a:stCxn id="66" idx="4"/>
            <a:endCxn id="69" idx="0"/>
          </p:cNvCxnSpPr>
          <p:nvPr/>
        </p:nvCxnSpPr>
        <p:spPr>
          <a:xfrm flipH="1">
            <a:off x="4964223" y="2673436"/>
            <a:ext cx="769" cy="208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33BB2B6-4049-42B2-9D6E-7AE22B9E2513}"/>
              </a:ext>
            </a:extLst>
          </p:cNvPr>
          <p:cNvCxnSpPr>
            <a:stCxn id="69" idx="4"/>
            <a:endCxn id="67" idx="0"/>
          </p:cNvCxnSpPr>
          <p:nvPr/>
        </p:nvCxnSpPr>
        <p:spPr>
          <a:xfrm>
            <a:off x="4964223" y="3009281"/>
            <a:ext cx="1" cy="211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415C996-7105-4B58-B535-BE119F8D83CB}"/>
              </a:ext>
            </a:extLst>
          </p:cNvPr>
          <p:cNvCxnSpPr>
            <a:stCxn id="67" idx="4"/>
            <a:endCxn id="70" idx="0"/>
          </p:cNvCxnSpPr>
          <p:nvPr/>
        </p:nvCxnSpPr>
        <p:spPr>
          <a:xfrm>
            <a:off x="4964224" y="3468340"/>
            <a:ext cx="3269" cy="208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12FF7B7-75D4-4C54-A6D6-BA6401391509}"/>
              </a:ext>
            </a:extLst>
          </p:cNvPr>
          <p:cNvCxnSpPr>
            <a:stCxn id="70" idx="4"/>
            <a:endCxn id="68" idx="0"/>
          </p:cNvCxnSpPr>
          <p:nvPr/>
        </p:nvCxnSpPr>
        <p:spPr>
          <a:xfrm flipH="1">
            <a:off x="4964224" y="3803846"/>
            <a:ext cx="3269" cy="208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33E7D4D-5463-4EFB-A42B-CFC724FC7E69}"/>
              </a:ext>
            </a:extLst>
          </p:cNvPr>
          <p:cNvCxnSpPr>
            <a:stCxn id="68" idx="4"/>
            <a:endCxn id="71" idx="0"/>
          </p:cNvCxnSpPr>
          <p:nvPr/>
        </p:nvCxnSpPr>
        <p:spPr>
          <a:xfrm>
            <a:off x="4964224" y="4259817"/>
            <a:ext cx="7131" cy="207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图片 81">
            <a:extLst>
              <a:ext uri="{FF2B5EF4-FFF2-40B4-BE49-F238E27FC236}">
                <a16:creationId xmlns:a16="http://schemas.microsoft.com/office/drawing/2014/main" id="{D7E7D33A-FB04-4151-B290-9ABE99CF5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503643" y="4492948"/>
            <a:ext cx="1048603" cy="969348"/>
          </a:xfrm>
          <a:prstGeom prst="rect">
            <a:avLst/>
          </a:prstGeom>
        </p:spPr>
      </p:pic>
      <p:sp>
        <p:nvSpPr>
          <p:cNvPr id="83" name="椭圆 82">
            <a:extLst>
              <a:ext uri="{FF2B5EF4-FFF2-40B4-BE49-F238E27FC236}">
                <a16:creationId xmlns:a16="http://schemas.microsoft.com/office/drawing/2014/main" id="{9C09E5FA-7014-48FD-9C3B-75DBAD0A6897}"/>
              </a:ext>
            </a:extLst>
          </p:cNvPr>
          <p:cNvSpPr/>
          <p:nvPr/>
        </p:nvSpPr>
        <p:spPr>
          <a:xfrm>
            <a:off x="4900499" y="5600700"/>
            <a:ext cx="127445" cy="127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E229FFF-0B34-4034-9771-B4ACE013E9DD}"/>
              </a:ext>
            </a:extLst>
          </p:cNvPr>
          <p:cNvSpPr/>
          <p:nvPr/>
        </p:nvSpPr>
        <p:spPr>
          <a:xfrm>
            <a:off x="4847738" y="5932104"/>
            <a:ext cx="247231" cy="2472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A177ADB-5392-416D-9EA2-B2F25511F077}"/>
              </a:ext>
            </a:extLst>
          </p:cNvPr>
          <p:cNvCxnSpPr>
            <a:stCxn id="83" idx="4"/>
            <a:endCxn id="84" idx="0"/>
          </p:cNvCxnSpPr>
          <p:nvPr/>
        </p:nvCxnSpPr>
        <p:spPr>
          <a:xfrm>
            <a:off x="4964222" y="5728145"/>
            <a:ext cx="7132" cy="203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1BCCC4F3-3D9E-4B04-90DF-BB800FF90C2C}"/>
              </a:ext>
            </a:extLst>
          </p:cNvPr>
          <p:cNvSpPr/>
          <p:nvPr/>
        </p:nvSpPr>
        <p:spPr>
          <a:xfrm>
            <a:off x="6340368" y="2423351"/>
            <a:ext cx="247231" cy="2472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F8667638-0303-47F0-99DF-96E91144A8CB}"/>
              </a:ext>
            </a:extLst>
          </p:cNvPr>
          <p:cNvSpPr/>
          <p:nvPr/>
        </p:nvSpPr>
        <p:spPr>
          <a:xfrm>
            <a:off x="6340368" y="3239472"/>
            <a:ext cx="247231" cy="2472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3DA2D8E6-F57A-483C-BCD3-3897C0B3F251}"/>
              </a:ext>
            </a:extLst>
          </p:cNvPr>
          <p:cNvSpPr/>
          <p:nvPr/>
        </p:nvSpPr>
        <p:spPr>
          <a:xfrm>
            <a:off x="6340367" y="4012585"/>
            <a:ext cx="247231" cy="2472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E4DBEE5E-CDC9-4B7F-B3EF-88D2A774C035}"/>
              </a:ext>
            </a:extLst>
          </p:cNvPr>
          <p:cNvSpPr/>
          <p:nvPr/>
        </p:nvSpPr>
        <p:spPr>
          <a:xfrm>
            <a:off x="6340497" y="4785698"/>
            <a:ext cx="247231" cy="2472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DE003E9D-8DBE-468B-A534-8BCB181D4570}"/>
              </a:ext>
            </a:extLst>
          </p:cNvPr>
          <p:cNvSpPr/>
          <p:nvPr/>
        </p:nvSpPr>
        <p:spPr>
          <a:xfrm>
            <a:off x="6398346" y="2893911"/>
            <a:ext cx="127445" cy="127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6CFFA4FB-1150-4112-B163-2810A75CD502}"/>
              </a:ext>
            </a:extLst>
          </p:cNvPr>
          <p:cNvSpPr/>
          <p:nvPr/>
        </p:nvSpPr>
        <p:spPr>
          <a:xfrm>
            <a:off x="6403402" y="3685921"/>
            <a:ext cx="127445" cy="127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BAFD438B-D3A8-4B1C-9EA9-4CBEAC2A2AEB}"/>
              </a:ext>
            </a:extLst>
          </p:cNvPr>
          <p:cNvSpPr/>
          <p:nvPr/>
        </p:nvSpPr>
        <p:spPr>
          <a:xfrm>
            <a:off x="6398345" y="4459034"/>
            <a:ext cx="127445" cy="127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1AC99E79-63BD-4A38-863A-90BAC9F6FD49}"/>
              </a:ext>
            </a:extLst>
          </p:cNvPr>
          <p:cNvSpPr/>
          <p:nvPr/>
        </p:nvSpPr>
        <p:spPr>
          <a:xfrm>
            <a:off x="6399997" y="5232148"/>
            <a:ext cx="127445" cy="127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794139C-3D17-4CC9-BE55-F82EC08C1D85}"/>
              </a:ext>
            </a:extLst>
          </p:cNvPr>
          <p:cNvCxnSpPr>
            <a:stCxn id="89" idx="4"/>
            <a:endCxn id="93" idx="0"/>
          </p:cNvCxnSpPr>
          <p:nvPr/>
        </p:nvCxnSpPr>
        <p:spPr>
          <a:xfrm flipH="1">
            <a:off x="6462069" y="2670582"/>
            <a:ext cx="1915" cy="223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1F8DAA12-A434-43CF-B51D-70B292947F41}"/>
              </a:ext>
            </a:extLst>
          </p:cNvPr>
          <p:cNvCxnSpPr>
            <a:stCxn id="93" idx="4"/>
            <a:endCxn id="90" idx="0"/>
          </p:cNvCxnSpPr>
          <p:nvPr/>
        </p:nvCxnSpPr>
        <p:spPr>
          <a:xfrm>
            <a:off x="6462069" y="3021356"/>
            <a:ext cx="1915" cy="21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B54ADAE-E93B-42C5-812E-04FA12B373DC}"/>
              </a:ext>
            </a:extLst>
          </p:cNvPr>
          <p:cNvCxnSpPr>
            <a:stCxn id="90" idx="4"/>
            <a:endCxn id="94" idx="0"/>
          </p:cNvCxnSpPr>
          <p:nvPr/>
        </p:nvCxnSpPr>
        <p:spPr>
          <a:xfrm>
            <a:off x="6463984" y="3486703"/>
            <a:ext cx="3141" cy="199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79D760B-846E-4B96-B655-D22DE6426896}"/>
              </a:ext>
            </a:extLst>
          </p:cNvPr>
          <p:cNvCxnSpPr>
            <a:stCxn id="94" idx="4"/>
            <a:endCxn id="91" idx="0"/>
          </p:cNvCxnSpPr>
          <p:nvPr/>
        </p:nvCxnSpPr>
        <p:spPr>
          <a:xfrm flipH="1">
            <a:off x="6463983" y="3813366"/>
            <a:ext cx="3142" cy="199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718A9D2D-594C-413A-8FB5-88056148B7D0}"/>
              </a:ext>
            </a:extLst>
          </p:cNvPr>
          <p:cNvCxnSpPr>
            <a:stCxn id="91" idx="4"/>
            <a:endCxn id="95" idx="0"/>
          </p:cNvCxnSpPr>
          <p:nvPr/>
        </p:nvCxnSpPr>
        <p:spPr>
          <a:xfrm flipH="1">
            <a:off x="6462068" y="4259816"/>
            <a:ext cx="1915" cy="199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8975F9C9-486E-4C45-8D2C-50A0D072E888}"/>
              </a:ext>
            </a:extLst>
          </p:cNvPr>
          <p:cNvCxnSpPr>
            <a:stCxn id="95" idx="4"/>
            <a:endCxn id="92" idx="0"/>
          </p:cNvCxnSpPr>
          <p:nvPr/>
        </p:nvCxnSpPr>
        <p:spPr>
          <a:xfrm>
            <a:off x="6462068" y="4586479"/>
            <a:ext cx="2045" cy="199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D3B79AF5-972C-47FB-A2F2-3CAAF959980B}"/>
              </a:ext>
            </a:extLst>
          </p:cNvPr>
          <p:cNvCxnSpPr>
            <a:stCxn id="92" idx="4"/>
            <a:endCxn id="96" idx="0"/>
          </p:cNvCxnSpPr>
          <p:nvPr/>
        </p:nvCxnSpPr>
        <p:spPr>
          <a:xfrm flipH="1">
            <a:off x="6463720" y="5032929"/>
            <a:ext cx="393" cy="199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图片 110">
            <a:extLst>
              <a:ext uri="{FF2B5EF4-FFF2-40B4-BE49-F238E27FC236}">
                <a16:creationId xmlns:a16="http://schemas.microsoft.com/office/drawing/2014/main" id="{F66E69F1-E666-4D2A-802F-8BD7D292E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979" y="5079283"/>
            <a:ext cx="969348" cy="1048603"/>
          </a:xfrm>
          <a:prstGeom prst="rect">
            <a:avLst/>
          </a:prstGeom>
        </p:spPr>
      </p:pic>
      <p:sp>
        <p:nvSpPr>
          <p:cNvPr id="112" name="椭圆 111">
            <a:extLst>
              <a:ext uri="{FF2B5EF4-FFF2-40B4-BE49-F238E27FC236}">
                <a16:creationId xmlns:a16="http://schemas.microsoft.com/office/drawing/2014/main" id="{EE18F3A1-D54A-40D8-B7FA-9E5A92640D92}"/>
              </a:ext>
            </a:extLst>
          </p:cNvPr>
          <p:cNvSpPr/>
          <p:nvPr/>
        </p:nvSpPr>
        <p:spPr>
          <a:xfrm>
            <a:off x="6398345" y="6022764"/>
            <a:ext cx="127445" cy="127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DEFE953-7A0A-4B1E-96E7-AFFFF4913601}"/>
              </a:ext>
            </a:extLst>
          </p:cNvPr>
          <p:cNvCxnSpPr>
            <a:cxnSpLocks/>
            <a:stCxn id="112" idx="4"/>
          </p:cNvCxnSpPr>
          <p:nvPr/>
        </p:nvCxnSpPr>
        <p:spPr>
          <a:xfrm>
            <a:off x="6462068" y="6150209"/>
            <a:ext cx="0" cy="342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8F9C2E7D-F3E3-4ED5-A8FF-390BA5DF2716}"/>
              </a:ext>
            </a:extLst>
          </p:cNvPr>
          <p:cNvSpPr/>
          <p:nvPr/>
        </p:nvSpPr>
        <p:spPr>
          <a:xfrm>
            <a:off x="6337035" y="6500390"/>
            <a:ext cx="319069" cy="319069"/>
          </a:xfrm>
          <a:prstGeom prst="rect">
            <a:avLst/>
          </a:prstGeom>
          <a:solidFill>
            <a:srgbClr val="A9A9A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1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5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5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5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5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0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3500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400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45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0"/>
                            </p:stCondLst>
                            <p:childTnLst>
                              <p:par>
                                <p:cTn id="2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500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6000"/>
                            </p:stCondLst>
                            <p:childTnLst>
                              <p:par>
                                <p:cTn id="2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65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7000"/>
                            </p:stCondLst>
                            <p:childTnLst>
                              <p:par>
                                <p:cTn id="2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6" grpId="0"/>
      <p:bldP spid="17" grpId="0"/>
      <p:bldP spid="18" grpId="0"/>
      <p:bldP spid="19" grpId="0"/>
      <p:bldP spid="3" grpId="0" animBg="1"/>
      <p:bldP spid="20" grpId="0" animBg="1"/>
      <p:bldP spid="24" grpId="0" animBg="1"/>
      <p:bldP spid="25" grpId="0" animBg="1"/>
      <p:bldP spid="27" grpId="0" animBg="1"/>
      <p:bldP spid="30" grpId="0" animBg="1"/>
      <p:bldP spid="3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3" grpId="0" animBg="1"/>
      <p:bldP spid="84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12" grpId="0" animBg="1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D3CF2-8367-4894-845B-589DF3CD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1-step, n-step, ∞-step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96F2E76-F100-45D1-B81D-2441253796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TD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r>
              <a:rPr lang="en-US" altLang="zh-CN" dirty="0"/>
              <a:t>, </a:t>
            </a:r>
            <a:r>
              <a:rPr lang="zh-CN" altLang="en-US" dirty="0"/>
              <a:t>广义时间差分（</a:t>
            </a:r>
            <a:r>
              <a:rPr lang="en-US" altLang="zh-CN" dirty="0"/>
              <a:t>TD</a:t>
            </a:r>
            <a:r>
              <a:rPr lang="zh-CN" altLang="en-US" dirty="0"/>
              <a:t>）和蒙特卡洛（</a:t>
            </a:r>
            <a:r>
              <a:rPr lang="en-US" altLang="zh-CN" dirty="0"/>
              <a:t>MC</a:t>
            </a:r>
            <a:r>
              <a:rPr lang="zh-CN" altLang="en-US" dirty="0"/>
              <a:t>）学习方法</a:t>
            </a:r>
          </a:p>
          <a:p>
            <a:r>
              <a:rPr lang="en-US" altLang="zh-CN" dirty="0"/>
              <a:t>n = 1</a:t>
            </a:r>
            <a:r>
              <a:rPr lang="zh-CN" altLang="en-US" dirty="0"/>
              <a:t>就是</a:t>
            </a:r>
            <a:r>
              <a:rPr lang="en-US" altLang="zh-CN" dirty="0"/>
              <a:t>TD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n = ∞</a:t>
            </a:r>
            <a:r>
              <a:rPr lang="zh-CN" altLang="en-US" dirty="0"/>
              <a:t>是</a:t>
            </a:r>
            <a:r>
              <a:rPr lang="en-US" altLang="zh-CN" dirty="0"/>
              <a:t>MC</a:t>
            </a:r>
          </a:p>
          <a:p>
            <a:r>
              <a:rPr lang="en-US" altLang="zh-CN" dirty="0"/>
              <a:t>n-step</a:t>
            </a:r>
            <a:r>
              <a:rPr lang="zh-CN" altLang="en-US" dirty="0"/>
              <a:t>方法</a:t>
            </a:r>
            <a:r>
              <a:rPr lang="en-US" altLang="zh-CN" dirty="0"/>
              <a:t>:</a:t>
            </a:r>
            <a:r>
              <a:rPr lang="zh-CN" altLang="en-US" dirty="0"/>
              <a:t>处于中间，通常比两个极端都好得多</a:t>
            </a:r>
          </a:p>
          <a:p>
            <a:pPr lvl="1"/>
            <a:r>
              <a:rPr lang="zh-CN" altLang="en-US" dirty="0"/>
              <a:t>适用于持续性问题和突发性问题</a:t>
            </a:r>
          </a:p>
          <a:p>
            <a:pPr lvl="1"/>
            <a:r>
              <a:rPr lang="zh-CN" altLang="en-US" dirty="0"/>
              <a:t>计算中有一些成本</a:t>
            </a:r>
          </a:p>
          <a:p>
            <a:pPr lvl="1"/>
            <a:r>
              <a:rPr lang="zh-CN" altLang="en-US" dirty="0"/>
              <a:t>需要记住最近的</a:t>
            </a:r>
            <a:r>
              <a:rPr lang="en-US" altLang="zh-CN" dirty="0"/>
              <a:t>n</a:t>
            </a:r>
            <a:r>
              <a:rPr lang="zh-CN" altLang="en-US" dirty="0"/>
              <a:t>个状态</a:t>
            </a:r>
          </a:p>
          <a:p>
            <a:pPr lvl="1"/>
            <a:r>
              <a:rPr lang="zh-CN" altLang="en-US" dirty="0"/>
              <a:t>学习延迟</a:t>
            </a:r>
            <a:r>
              <a:rPr lang="en-US" altLang="zh-CN" dirty="0"/>
              <a:t>n</a:t>
            </a:r>
            <a:r>
              <a:rPr lang="zh-CN" altLang="en-US" dirty="0"/>
              <a:t>步</a:t>
            </a:r>
          </a:p>
        </p:txBody>
      </p:sp>
    </p:spTree>
    <p:extLst>
      <p:ext uri="{BB962C8B-B14F-4D97-AF65-F5344CB8AC3E}">
        <p14:creationId xmlns:p14="http://schemas.microsoft.com/office/powerpoint/2010/main" val="128902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C5CF4-D988-431F-B91E-6635642B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n-step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DFD89-9E01-4B2F-85DF-A83090498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0924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MC:</a:t>
            </a: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1-step TD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2-step TD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n-step TD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DA224EE-82E3-4A91-9D2D-DEBBA9B5F8C0}"/>
                  </a:ext>
                </a:extLst>
              </p:cNvPr>
              <p:cNvSpPr txBox="1"/>
              <p:nvPr/>
            </p:nvSpPr>
            <p:spPr>
              <a:xfrm>
                <a:off x="2630779" y="1895214"/>
                <a:ext cx="60547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DA224EE-82E3-4A91-9D2D-DEBBA9B5F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779" y="1895214"/>
                <a:ext cx="6054734" cy="369332"/>
              </a:xfrm>
              <a:prstGeom prst="rect">
                <a:avLst/>
              </a:prstGeom>
              <a:blipFill>
                <a:blip r:embed="rId3"/>
                <a:stretch>
                  <a:fillRect l="-604" t="-5000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33645E-3E2E-4E1F-9AF8-D022023CF5A1}"/>
                  </a:ext>
                </a:extLst>
              </p:cNvPr>
              <p:cNvSpPr txBox="1"/>
              <p:nvPr/>
            </p:nvSpPr>
            <p:spPr>
              <a:xfrm>
                <a:off x="2937369" y="3059668"/>
                <a:ext cx="34720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33645E-3E2E-4E1F-9AF8-D022023CF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69" y="3059668"/>
                <a:ext cx="3472041" cy="369332"/>
              </a:xfrm>
              <a:prstGeom prst="rect">
                <a:avLst/>
              </a:prstGeom>
              <a:blipFill>
                <a:blip r:embed="rId4"/>
                <a:stretch>
                  <a:fillRect l="-1406" t="-4918" r="-2460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1D0EA64-E7C7-4430-B9B5-E967CD1C26E7}"/>
                  </a:ext>
                </a:extLst>
              </p:cNvPr>
              <p:cNvSpPr txBox="1"/>
              <p:nvPr/>
            </p:nvSpPr>
            <p:spPr>
              <a:xfrm>
                <a:off x="2937369" y="3880193"/>
                <a:ext cx="51231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1D0EA64-E7C7-4430-B9B5-E967CD1C2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69" y="3880193"/>
                <a:ext cx="5123134" cy="369332"/>
              </a:xfrm>
              <a:prstGeom prst="rect">
                <a:avLst/>
              </a:prstGeom>
              <a:blipFill>
                <a:blip r:embed="rId5"/>
                <a:stretch>
                  <a:fillRect l="-833" t="-5000" r="-238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9D6516E-A374-463A-A2F0-E52EF8B06DF2}"/>
                  </a:ext>
                </a:extLst>
              </p:cNvPr>
              <p:cNvSpPr txBox="1"/>
              <p:nvPr/>
            </p:nvSpPr>
            <p:spPr>
              <a:xfrm>
                <a:off x="2937369" y="4727877"/>
                <a:ext cx="7664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9D6516E-A374-463A-A2F0-E52EF8B06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69" y="4727877"/>
                <a:ext cx="7664021" cy="369332"/>
              </a:xfrm>
              <a:prstGeom prst="rect">
                <a:avLst/>
              </a:prstGeom>
              <a:blipFill>
                <a:blip r:embed="rId6"/>
                <a:stretch>
                  <a:fillRect l="-398" t="-5000" r="-875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4F83C11-D893-4B9F-BDC8-F72F1719819F}"/>
                  </a:ext>
                </a:extLst>
              </p:cNvPr>
              <p:cNvSpPr txBox="1"/>
              <p:nvPr/>
            </p:nvSpPr>
            <p:spPr>
              <a:xfrm>
                <a:off x="2937369" y="5431803"/>
                <a:ext cx="32489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4F83C11-D893-4B9F-BDC8-F72F17198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69" y="5431803"/>
                <a:ext cx="3248903" cy="369332"/>
              </a:xfrm>
              <a:prstGeom prst="rect">
                <a:avLst/>
              </a:prstGeom>
              <a:blipFill>
                <a:blip r:embed="rId7"/>
                <a:stretch>
                  <a:fillRect l="-1689" t="-3279" r="-1313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4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2F2F29-F9AB-4C11-8827-9E2EEAEA2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3111"/>
            <a:ext cx="8265160" cy="48848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CCCDA49-067C-4876-8630-97F8880C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n-step </a:t>
            </a:r>
            <a:r>
              <a:rPr lang="en-US" altLang="zh-CN" dirty="0" err="1"/>
              <a:t>Sarsa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729129-C248-48C8-83E9-B9E5D89D3D8A}"/>
              </a:ext>
            </a:extLst>
          </p:cNvPr>
          <p:cNvSpPr/>
          <p:nvPr/>
        </p:nvSpPr>
        <p:spPr>
          <a:xfrm>
            <a:off x="838200" y="1473200"/>
            <a:ext cx="8265160" cy="478743"/>
          </a:xfrm>
          <a:prstGeom prst="rect">
            <a:avLst/>
          </a:prstGeom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n-step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Sarsa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estimating Q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≈ q*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40ADF9A-EB1A-4F06-9342-23605E8A9FAF}"/>
              </a:ext>
            </a:extLst>
          </p:cNvPr>
          <p:cNvSpPr/>
          <p:nvPr/>
        </p:nvSpPr>
        <p:spPr>
          <a:xfrm>
            <a:off x="838200" y="3424845"/>
            <a:ext cx="8265160" cy="5879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8506B06-C539-446A-A264-A83B13326EE5}"/>
              </a:ext>
            </a:extLst>
          </p:cNvPr>
          <p:cNvSpPr/>
          <p:nvPr/>
        </p:nvSpPr>
        <p:spPr>
          <a:xfrm>
            <a:off x="838200" y="4309584"/>
            <a:ext cx="8265160" cy="4247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08886C-6451-478D-B90C-B9BC3C8DD539}"/>
              </a:ext>
            </a:extLst>
          </p:cNvPr>
          <p:cNvSpPr/>
          <p:nvPr/>
        </p:nvSpPr>
        <p:spPr>
          <a:xfrm>
            <a:off x="838200" y="5031142"/>
            <a:ext cx="8265160" cy="4247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4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11DD2-4523-4BE3-AFC4-0CF9734E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n-step </a:t>
            </a:r>
            <a:r>
              <a:rPr lang="en-US" altLang="zh-CN" dirty="0" err="1"/>
              <a:t>Sarsa</a:t>
            </a:r>
            <a:r>
              <a:rPr lang="zh-CN" altLang="en-US" dirty="0"/>
              <a:t>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351AB8-10F1-4ADC-AE3D-03C285A07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2625750"/>
            <a:ext cx="12192000" cy="286633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465694F-2B8D-48C9-A902-19749421732A}"/>
              </a:ext>
            </a:extLst>
          </p:cNvPr>
          <p:cNvSpPr/>
          <p:nvPr/>
        </p:nvSpPr>
        <p:spPr>
          <a:xfrm>
            <a:off x="9921998" y="5492089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n-step </a:t>
            </a:r>
            <a:r>
              <a:rPr lang="en-US" altLang="zh-CN" dirty="0" err="1"/>
              <a:t>Sarsa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59E6CE-6F92-424B-9714-2FF497CB6730}"/>
              </a:ext>
            </a:extLst>
          </p:cNvPr>
          <p:cNvSpPr/>
          <p:nvPr/>
        </p:nvSpPr>
        <p:spPr>
          <a:xfrm>
            <a:off x="5471539" y="5492089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1-step </a:t>
            </a:r>
            <a:r>
              <a:rPr lang="en-US" altLang="zh-CN" dirty="0" err="1"/>
              <a:t>Sarsa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09D4DC-83CC-4038-8434-16F3DA190349}"/>
              </a:ext>
            </a:extLst>
          </p:cNvPr>
          <p:cNvSpPr/>
          <p:nvPr/>
        </p:nvSpPr>
        <p:spPr>
          <a:xfrm>
            <a:off x="1366899" y="549208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实际策略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39CFD1-6F0D-4A2E-848A-8547CC138017}"/>
              </a:ext>
            </a:extLst>
          </p:cNvPr>
          <p:cNvSpPr/>
          <p:nvPr/>
        </p:nvSpPr>
        <p:spPr>
          <a:xfrm>
            <a:off x="91440" y="197355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有风的网格世界</a:t>
            </a:r>
          </a:p>
        </p:txBody>
      </p:sp>
    </p:spTree>
    <p:extLst>
      <p:ext uri="{BB962C8B-B14F-4D97-AF65-F5344CB8AC3E}">
        <p14:creationId xmlns:p14="http://schemas.microsoft.com/office/powerpoint/2010/main" val="245586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pPr lvl="1"/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167253E-2FEB-4243-BBBD-E913AD806F1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n-step TD </a:t>
            </a:r>
            <a:r>
              <a:rPr lang="zh-CN" altLang="en-US" dirty="0"/>
              <a:t>的优势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n-step </a:t>
            </a:r>
            <a:r>
              <a:rPr lang="en-US" altLang="zh-CN" dirty="0" err="1"/>
              <a:t>Sarsa</a:t>
            </a:r>
            <a:r>
              <a:rPr lang="en-US" altLang="zh-CN" dirty="0"/>
              <a:t> </a:t>
            </a:r>
            <a:r>
              <a:rPr lang="zh-CN" altLang="en-US" dirty="0"/>
              <a:t>算法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45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12343</TotalTime>
  <Words>249</Words>
  <Application>Microsoft Office PowerPoint</Application>
  <PresentationFormat>宽屏</PresentationFormat>
  <Paragraphs>70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 楷体</vt:lpstr>
      <vt:lpstr>等线</vt:lpstr>
      <vt:lpstr>等线 Light</vt:lpstr>
      <vt:lpstr>楷体</vt:lpstr>
      <vt:lpstr>微软雅黑</vt:lpstr>
      <vt:lpstr>Arial</vt:lpstr>
      <vt:lpstr>Cambria Math</vt:lpstr>
      <vt:lpstr>Times New Roman</vt:lpstr>
      <vt:lpstr>Office 主题​​</vt:lpstr>
      <vt:lpstr>强化学习基础 6. 综合算法实例 6.4 n-step Sarsa</vt:lpstr>
      <vt:lpstr>学习内容</vt:lpstr>
      <vt:lpstr>n-step TD的优势</vt:lpstr>
      <vt:lpstr>1-step, n-step, ∞-step</vt:lpstr>
      <vt:lpstr>n-step</vt:lpstr>
      <vt:lpstr>n-step Sarsa</vt:lpstr>
      <vt:lpstr>n-step Sarsa效果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wu</cp:lastModifiedBy>
  <cp:revision>1258</cp:revision>
  <dcterms:created xsi:type="dcterms:W3CDTF">2020-03-15T08:43:03Z</dcterms:created>
  <dcterms:modified xsi:type="dcterms:W3CDTF">2020-07-14T04:21:19Z</dcterms:modified>
</cp:coreProperties>
</file>