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6" r:id="rId3"/>
    <p:sldId id="300" r:id="rId4"/>
    <p:sldId id="354" r:id="rId5"/>
    <p:sldId id="355" r:id="rId6"/>
    <p:sldId id="311" r:id="rId7"/>
    <p:sldId id="356" r:id="rId8"/>
    <p:sldId id="358" r:id="rId9"/>
    <p:sldId id="357"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4004" autoAdjust="0"/>
  </p:normalViewPr>
  <p:slideViewPr>
    <p:cSldViewPr snapToGrid="0">
      <p:cViewPr varScale="1">
        <p:scale>
          <a:sx n="50" d="100"/>
          <a:sy n="50" d="100"/>
        </p:scale>
        <p:origin x="124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2BBB67-C3E4-4D0F-830A-E9B669A9D367}" type="datetimeFigureOut">
              <a:rPr lang="zh-CN" altLang="en-US" smtClean="0"/>
              <a:t>2020/7/14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63A04B-7322-49A4-BF02-FC1A81E6BC64}" type="slidenum">
              <a:rPr lang="zh-CN" altLang="en-US" smtClean="0"/>
              <a:t>‹#›</a:t>
            </a:fld>
            <a:endParaRPr lang="zh-CN" altLang="en-US"/>
          </a:p>
        </p:txBody>
      </p:sp>
    </p:spTree>
    <p:extLst>
      <p:ext uri="{BB962C8B-B14F-4D97-AF65-F5344CB8AC3E}">
        <p14:creationId xmlns:p14="http://schemas.microsoft.com/office/powerpoint/2010/main" val="2683773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63A04B-7322-49A4-BF02-FC1A81E6BC64}" type="slidenum">
              <a:rPr lang="zh-CN" altLang="en-US" smtClean="0"/>
              <a:t>1</a:t>
            </a:fld>
            <a:endParaRPr lang="zh-CN" altLang="en-US"/>
          </a:p>
        </p:txBody>
      </p:sp>
    </p:spTree>
    <p:extLst>
      <p:ext uri="{BB962C8B-B14F-4D97-AF65-F5344CB8AC3E}">
        <p14:creationId xmlns:p14="http://schemas.microsoft.com/office/powerpoint/2010/main" val="3358033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2263A04B-7322-49A4-BF02-FC1A81E6BC64}" type="slidenum">
              <a:rPr lang="zh-CN" altLang="en-US" smtClean="0"/>
              <a:t>2</a:t>
            </a:fld>
            <a:endParaRPr lang="zh-CN" altLang="en-US"/>
          </a:p>
        </p:txBody>
      </p:sp>
    </p:spTree>
    <p:extLst>
      <p:ext uri="{BB962C8B-B14F-4D97-AF65-F5344CB8AC3E}">
        <p14:creationId xmlns:p14="http://schemas.microsoft.com/office/powerpoint/2010/main" val="540488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2263A04B-7322-49A4-BF02-FC1A81E6BC64}" type="slidenum">
              <a:rPr lang="zh-CN" altLang="en-US" smtClean="0"/>
              <a:t>3</a:t>
            </a:fld>
            <a:endParaRPr lang="zh-CN" altLang="en-US"/>
          </a:p>
        </p:txBody>
      </p:sp>
    </p:spTree>
    <p:extLst>
      <p:ext uri="{BB962C8B-B14F-4D97-AF65-F5344CB8AC3E}">
        <p14:creationId xmlns:p14="http://schemas.microsoft.com/office/powerpoint/2010/main" val="3993289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2263A04B-7322-49A4-BF02-FC1A81E6BC64}" type="slidenum">
              <a:rPr lang="zh-CN" altLang="en-US" smtClean="0"/>
              <a:t>4</a:t>
            </a:fld>
            <a:endParaRPr lang="zh-CN" altLang="en-US"/>
          </a:p>
        </p:txBody>
      </p:sp>
    </p:spTree>
    <p:extLst>
      <p:ext uri="{BB962C8B-B14F-4D97-AF65-F5344CB8AC3E}">
        <p14:creationId xmlns:p14="http://schemas.microsoft.com/office/powerpoint/2010/main" val="36118178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63A04B-7322-49A4-BF02-FC1A81E6BC64}" type="slidenum">
              <a:rPr lang="zh-CN" altLang="en-US" smtClean="0"/>
              <a:t>5</a:t>
            </a:fld>
            <a:endParaRPr lang="zh-CN" altLang="en-US"/>
          </a:p>
        </p:txBody>
      </p:sp>
    </p:spTree>
    <p:extLst>
      <p:ext uri="{BB962C8B-B14F-4D97-AF65-F5344CB8AC3E}">
        <p14:creationId xmlns:p14="http://schemas.microsoft.com/office/powerpoint/2010/main" val="2687587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2263A04B-7322-49A4-BF02-FC1A81E6BC64}" type="slidenum">
              <a:rPr lang="zh-CN" altLang="en-US" smtClean="0"/>
              <a:t>6</a:t>
            </a:fld>
            <a:endParaRPr lang="zh-CN" altLang="en-US"/>
          </a:p>
        </p:txBody>
      </p:sp>
    </p:spTree>
    <p:extLst>
      <p:ext uri="{BB962C8B-B14F-4D97-AF65-F5344CB8AC3E}">
        <p14:creationId xmlns:p14="http://schemas.microsoft.com/office/powerpoint/2010/main" val="1599218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2263A04B-7322-49A4-BF02-FC1A81E6BC64}" type="slidenum">
              <a:rPr lang="zh-CN" altLang="en-US" smtClean="0"/>
              <a:t>7</a:t>
            </a:fld>
            <a:endParaRPr lang="zh-CN" altLang="en-US"/>
          </a:p>
        </p:txBody>
      </p:sp>
    </p:spTree>
    <p:extLst>
      <p:ext uri="{BB962C8B-B14F-4D97-AF65-F5344CB8AC3E}">
        <p14:creationId xmlns:p14="http://schemas.microsoft.com/office/powerpoint/2010/main" val="16973568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20000"/>
              </a:lnSpc>
            </a:pPr>
            <a:endParaRPr lang="en-US" altLang="zh-CN" dirty="0"/>
          </a:p>
        </p:txBody>
      </p:sp>
      <p:sp>
        <p:nvSpPr>
          <p:cNvPr id="4" name="灯片编号占位符 3"/>
          <p:cNvSpPr>
            <a:spLocks noGrp="1"/>
          </p:cNvSpPr>
          <p:nvPr>
            <p:ph type="sldNum" sz="quarter" idx="5"/>
          </p:nvPr>
        </p:nvSpPr>
        <p:spPr/>
        <p:txBody>
          <a:bodyPr/>
          <a:lstStyle/>
          <a:p>
            <a:fld id="{2263A04B-7322-49A4-BF02-FC1A81E6BC64}" type="slidenum">
              <a:rPr lang="zh-CN" altLang="en-US" smtClean="0"/>
              <a:t>8</a:t>
            </a:fld>
            <a:endParaRPr lang="zh-CN" altLang="en-US"/>
          </a:p>
        </p:txBody>
      </p:sp>
    </p:spTree>
    <p:extLst>
      <p:ext uri="{BB962C8B-B14F-4D97-AF65-F5344CB8AC3E}">
        <p14:creationId xmlns:p14="http://schemas.microsoft.com/office/powerpoint/2010/main" val="6434664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63A04B-7322-49A4-BF02-FC1A81E6BC64}" type="slidenum">
              <a:rPr lang="zh-CN" altLang="en-US" smtClean="0"/>
              <a:t>9</a:t>
            </a:fld>
            <a:endParaRPr lang="zh-CN" altLang="en-US"/>
          </a:p>
        </p:txBody>
      </p:sp>
    </p:spTree>
    <p:extLst>
      <p:ext uri="{BB962C8B-B14F-4D97-AF65-F5344CB8AC3E}">
        <p14:creationId xmlns:p14="http://schemas.microsoft.com/office/powerpoint/2010/main" val="1231158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46A0FA-6148-4117-B975-6A1E65C2CCB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0E48F53-CC5E-4F78-B28E-AF43CDA2DB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647F75B-7805-4033-893C-64FD839C8834}"/>
              </a:ext>
            </a:extLst>
          </p:cNvPr>
          <p:cNvSpPr>
            <a:spLocks noGrp="1"/>
          </p:cNvSpPr>
          <p:nvPr>
            <p:ph type="dt" sz="half" idx="10"/>
          </p:nvPr>
        </p:nvSpPr>
        <p:spPr/>
        <p:txBody>
          <a:bodyPr/>
          <a:lstStyle/>
          <a:p>
            <a:fld id="{B4287DEC-C99D-41E8-8C68-24D5A3135997}" type="datetimeFigureOut">
              <a:rPr lang="zh-CN" altLang="en-US" smtClean="0"/>
              <a:t>2020/7/14</a:t>
            </a:fld>
            <a:endParaRPr lang="zh-CN" altLang="en-US"/>
          </a:p>
        </p:txBody>
      </p:sp>
      <p:sp>
        <p:nvSpPr>
          <p:cNvPr id="5" name="页脚占位符 4">
            <a:extLst>
              <a:ext uri="{FF2B5EF4-FFF2-40B4-BE49-F238E27FC236}">
                <a16:creationId xmlns:a16="http://schemas.microsoft.com/office/drawing/2014/main" id="{07C4CFD6-8A15-4DA8-B6C1-8B25B5D2F29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B64E535-D781-4C7F-B188-1B7882DD8812}"/>
              </a:ext>
            </a:extLst>
          </p:cNvPr>
          <p:cNvSpPr>
            <a:spLocks noGrp="1"/>
          </p:cNvSpPr>
          <p:nvPr>
            <p:ph type="sldNum" sz="quarter" idx="12"/>
          </p:nvPr>
        </p:nvSpPr>
        <p:spPr/>
        <p:txBody>
          <a:bodyPr/>
          <a:lstStyle/>
          <a:p>
            <a:fld id="{F59F49DE-473E-4454-8D92-6877844E2188}" type="slidenum">
              <a:rPr lang="zh-CN" altLang="en-US" smtClean="0"/>
              <a:t>‹#›</a:t>
            </a:fld>
            <a:endParaRPr lang="zh-CN" altLang="en-US"/>
          </a:p>
        </p:txBody>
      </p:sp>
    </p:spTree>
    <p:extLst>
      <p:ext uri="{BB962C8B-B14F-4D97-AF65-F5344CB8AC3E}">
        <p14:creationId xmlns:p14="http://schemas.microsoft.com/office/powerpoint/2010/main" val="22376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AD8576-8DEF-4092-96C3-78F877CDD8B6}"/>
              </a:ext>
            </a:extLst>
          </p:cNvPr>
          <p:cNvSpPr>
            <a:spLocks noGrp="1"/>
          </p:cNvSpPr>
          <p:nvPr>
            <p:ph type="title"/>
          </p:nvPr>
        </p:nvSpPr>
        <p:spPr/>
        <p:txBody>
          <a:bodyPr/>
          <a:lstStyle>
            <a:lvl1pPr>
              <a:defRPr>
                <a:latin typeface=" 楷体"/>
                <a:ea typeface="楷体" panose="02010609060101010101" pitchFamily="49" charset="-122"/>
              </a:defRPr>
            </a:lvl1pPr>
          </a:lstStyle>
          <a:p>
            <a:r>
              <a:rPr lang="zh-CN" altLang="en-US"/>
              <a:t>单击此处编辑母版标题样式</a:t>
            </a:r>
          </a:p>
        </p:txBody>
      </p:sp>
      <p:sp>
        <p:nvSpPr>
          <p:cNvPr id="3" name="内容占位符 2">
            <a:extLst>
              <a:ext uri="{FF2B5EF4-FFF2-40B4-BE49-F238E27FC236}">
                <a16:creationId xmlns:a16="http://schemas.microsoft.com/office/drawing/2014/main" id="{957941AC-6D72-4F50-B4BE-8BE255357F38}"/>
              </a:ext>
            </a:extLst>
          </p:cNvPr>
          <p:cNvSpPr>
            <a:spLocks noGrp="1"/>
          </p:cNvSpPr>
          <p:nvPr>
            <p:ph idx="1"/>
          </p:nvPr>
        </p:nvSpPr>
        <p:spPr/>
        <p:txBody>
          <a:bodyPr/>
          <a:lstStyle>
            <a:lvl1pPr>
              <a:defRPr>
                <a:latin typeface=" 楷体"/>
                <a:ea typeface="楷体" panose="02010609060101010101" pitchFamily="49" charset="-122"/>
              </a:defRPr>
            </a:lvl1pPr>
            <a:lvl2pPr>
              <a:defRPr>
                <a:latin typeface=" 楷体"/>
                <a:ea typeface="楷体" panose="02010609060101010101" pitchFamily="49" charset="-122"/>
              </a:defRPr>
            </a:lvl2pPr>
            <a:lvl3pPr>
              <a:defRPr>
                <a:latin typeface=" 楷体"/>
                <a:ea typeface="楷体" panose="02010609060101010101" pitchFamily="49" charset="-122"/>
              </a:defRPr>
            </a:lvl3pPr>
            <a:lvl4pPr>
              <a:defRPr>
                <a:latin typeface=" 楷体"/>
                <a:ea typeface="楷体" panose="02010609060101010101" pitchFamily="49" charset="-122"/>
              </a:defRPr>
            </a:lvl4pPr>
            <a:lvl5pPr>
              <a:defRPr>
                <a:latin typeface=" 楷体"/>
                <a:ea typeface="楷体" panose="02010609060101010101" pitchFamily="49"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B9D85F0-F691-4C6F-9A02-827197004AC3}"/>
              </a:ext>
            </a:extLst>
          </p:cNvPr>
          <p:cNvSpPr>
            <a:spLocks noGrp="1"/>
          </p:cNvSpPr>
          <p:nvPr>
            <p:ph type="dt" sz="half" idx="10"/>
          </p:nvPr>
        </p:nvSpPr>
        <p:spPr/>
        <p:txBody>
          <a:bodyPr/>
          <a:lstStyle>
            <a:lvl1pPr>
              <a:defRPr>
                <a:latin typeface=" 楷体"/>
                <a:ea typeface="楷体" panose="02010609060101010101" pitchFamily="49" charset="-122"/>
              </a:defRPr>
            </a:lvl1pPr>
          </a:lstStyle>
          <a:p>
            <a:fld id="{B4287DEC-C99D-41E8-8C68-24D5A3135997}" type="datetimeFigureOut">
              <a:rPr lang="zh-CN" altLang="en-US" smtClean="0"/>
              <a:pPr/>
              <a:t>2020/7/14</a:t>
            </a:fld>
            <a:endParaRPr lang="zh-CN" altLang="en-US"/>
          </a:p>
        </p:txBody>
      </p:sp>
      <p:sp>
        <p:nvSpPr>
          <p:cNvPr id="5" name="页脚占位符 4">
            <a:extLst>
              <a:ext uri="{FF2B5EF4-FFF2-40B4-BE49-F238E27FC236}">
                <a16:creationId xmlns:a16="http://schemas.microsoft.com/office/drawing/2014/main" id="{A3EE906D-D2B7-4ACA-A277-41897A1F2425}"/>
              </a:ext>
            </a:extLst>
          </p:cNvPr>
          <p:cNvSpPr>
            <a:spLocks noGrp="1"/>
          </p:cNvSpPr>
          <p:nvPr>
            <p:ph type="ftr" sz="quarter" idx="11"/>
          </p:nvPr>
        </p:nvSpPr>
        <p:spPr/>
        <p:txBody>
          <a:bodyPr/>
          <a:lstStyle>
            <a:lvl1pPr>
              <a:defRPr>
                <a:latin typeface=" 楷体"/>
                <a:ea typeface="楷体" panose="02010609060101010101" pitchFamily="49" charset="-122"/>
              </a:defRPr>
            </a:lvl1pPr>
          </a:lstStyle>
          <a:p>
            <a:endParaRPr lang="zh-CN" altLang="en-US"/>
          </a:p>
        </p:txBody>
      </p:sp>
      <p:sp>
        <p:nvSpPr>
          <p:cNvPr id="6" name="灯片编号占位符 5">
            <a:extLst>
              <a:ext uri="{FF2B5EF4-FFF2-40B4-BE49-F238E27FC236}">
                <a16:creationId xmlns:a16="http://schemas.microsoft.com/office/drawing/2014/main" id="{94334866-E51C-43F6-B822-E08A68BB5C69}"/>
              </a:ext>
            </a:extLst>
          </p:cNvPr>
          <p:cNvSpPr>
            <a:spLocks noGrp="1"/>
          </p:cNvSpPr>
          <p:nvPr>
            <p:ph type="sldNum" sz="quarter" idx="12"/>
          </p:nvPr>
        </p:nvSpPr>
        <p:spPr/>
        <p:txBody>
          <a:bodyPr/>
          <a:lstStyle>
            <a:lvl1pPr>
              <a:defRPr>
                <a:latin typeface=" 楷体"/>
                <a:ea typeface="楷体" panose="02010609060101010101" pitchFamily="49" charset="-122"/>
              </a:defRPr>
            </a:lvl1pPr>
          </a:lstStyle>
          <a:p>
            <a:fld id="{F59F49DE-473E-4454-8D92-6877844E2188}" type="slidenum">
              <a:rPr lang="zh-CN" altLang="en-US" smtClean="0"/>
              <a:pPr/>
              <a:t>‹#›</a:t>
            </a:fld>
            <a:endParaRPr lang="zh-CN" altLang="en-US"/>
          </a:p>
        </p:txBody>
      </p:sp>
    </p:spTree>
    <p:extLst>
      <p:ext uri="{BB962C8B-B14F-4D97-AF65-F5344CB8AC3E}">
        <p14:creationId xmlns:p14="http://schemas.microsoft.com/office/powerpoint/2010/main" val="673857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92719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0566166-CD34-443B-8783-3A7E6307AC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4D62ABE-879E-4576-A2A6-EEDDD938E8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FF6A234-0B47-4B1E-B883-4DC8AD9A1F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287DEC-C99D-41E8-8C68-24D5A3135997}" type="datetimeFigureOut">
              <a:rPr lang="zh-CN" altLang="en-US" smtClean="0"/>
              <a:t>2020/7/14</a:t>
            </a:fld>
            <a:endParaRPr lang="zh-CN" altLang="en-US"/>
          </a:p>
        </p:txBody>
      </p:sp>
      <p:sp>
        <p:nvSpPr>
          <p:cNvPr id="5" name="页脚占位符 4">
            <a:extLst>
              <a:ext uri="{FF2B5EF4-FFF2-40B4-BE49-F238E27FC236}">
                <a16:creationId xmlns:a16="http://schemas.microsoft.com/office/drawing/2014/main" id="{0D6E3E09-5CF0-49CD-91B2-EA3E256250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57F5D99-316F-482E-8AEA-00AE5208D6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9F49DE-473E-4454-8D92-6877844E2188}" type="slidenum">
              <a:rPr lang="zh-CN" altLang="en-US" smtClean="0"/>
              <a:t>‹#›</a:t>
            </a:fld>
            <a:endParaRPr lang="zh-CN" altLang="en-US"/>
          </a:p>
        </p:txBody>
      </p:sp>
    </p:spTree>
    <p:extLst>
      <p:ext uri="{BB962C8B-B14F-4D97-AF65-F5344CB8AC3E}">
        <p14:creationId xmlns:p14="http://schemas.microsoft.com/office/powerpoint/2010/main" val="22451903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215442-6150-4A2F-AA9C-AE6B2DA10A70}"/>
              </a:ext>
            </a:extLst>
          </p:cNvPr>
          <p:cNvSpPr>
            <a:spLocks noGrp="1"/>
          </p:cNvSpPr>
          <p:nvPr>
            <p:ph type="ctrTitle"/>
          </p:nvPr>
        </p:nvSpPr>
        <p:spPr>
          <a:xfrm>
            <a:off x="762000" y="2667193"/>
            <a:ext cx="11236960" cy="2387600"/>
          </a:xfrm>
        </p:spPr>
        <p:txBody>
          <a:bodyPr>
            <a:normAutofit fontScale="90000"/>
          </a:bodyPr>
          <a:lstStyle/>
          <a:p>
            <a:pPr>
              <a:lnSpc>
                <a:spcPct val="150000"/>
              </a:lnSpc>
            </a:pPr>
            <a:r>
              <a:rPr lang="zh-CN" altLang="en-US" dirty="0">
                <a:latin typeface="楷体" panose="02010609060101010101" pitchFamily="49" charset="-122"/>
                <a:ea typeface="楷体" panose="02010609060101010101" pitchFamily="49" charset="-122"/>
              </a:rPr>
              <a:t>强化学习基础</a:t>
            </a:r>
            <a:br>
              <a:rPr lang="en-US" altLang="zh-CN" dirty="0">
                <a:latin typeface="楷体" panose="02010609060101010101" pitchFamily="49" charset="-122"/>
                <a:ea typeface="楷体" panose="02010609060101010101" pitchFamily="49" charset="-122"/>
              </a:rPr>
            </a:br>
            <a:r>
              <a:rPr lang="en-US" altLang="zh-CN" dirty="0">
                <a:latin typeface="楷体" panose="02010609060101010101" pitchFamily="49" charset="-122"/>
                <a:ea typeface="楷体" panose="02010609060101010101" pitchFamily="49" charset="-122"/>
              </a:rPr>
              <a:t>6.</a:t>
            </a:r>
            <a:r>
              <a:rPr lang="zh-CN" altLang="en-US" dirty="0">
                <a:latin typeface="楷体" panose="02010609060101010101" pitchFamily="49" charset="-122"/>
                <a:ea typeface="楷体" panose="02010609060101010101" pitchFamily="49" charset="-122"/>
              </a:rPr>
              <a:t> 综合算法实例</a:t>
            </a:r>
            <a:br>
              <a:rPr lang="en-US" altLang="zh-CN" dirty="0">
                <a:latin typeface="楷体" panose="02010609060101010101" pitchFamily="49" charset="-122"/>
                <a:ea typeface="楷体" panose="02010609060101010101" pitchFamily="49" charset="-122"/>
              </a:rPr>
            </a:br>
            <a:r>
              <a:rPr lang="en-US" altLang="zh-CN" sz="5400" dirty="0">
                <a:solidFill>
                  <a:srgbClr val="00B0F0"/>
                </a:solidFill>
                <a:latin typeface="楷体" panose="02010609060101010101" pitchFamily="49" charset="-122"/>
                <a:ea typeface="楷体" panose="02010609060101010101" pitchFamily="49" charset="-122"/>
              </a:rPr>
              <a:t>6.6 </a:t>
            </a:r>
            <a:r>
              <a:rPr lang="zh-CN" altLang="en-US" sz="5400" dirty="0">
                <a:solidFill>
                  <a:srgbClr val="00B0F0"/>
                </a:solidFill>
                <a:latin typeface="楷体" panose="02010609060101010101" pitchFamily="49" charset="-122"/>
                <a:ea typeface="楷体" panose="02010609060101010101" pitchFamily="49" charset="-122"/>
              </a:rPr>
              <a:t>表格类算法总结</a:t>
            </a:r>
            <a:endParaRPr lang="zh-CN" altLang="en-US" dirty="0">
              <a:solidFill>
                <a:srgbClr val="00B0F0"/>
              </a:solidFill>
              <a:latin typeface="楷体" panose="02010609060101010101" pitchFamily="49" charset="-122"/>
              <a:ea typeface="楷体" panose="02010609060101010101" pitchFamily="49" charset="-122"/>
            </a:endParaRPr>
          </a:p>
        </p:txBody>
      </p:sp>
      <p:sp>
        <p:nvSpPr>
          <p:cNvPr id="3" name="副标题 2">
            <a:extLst>
              <a:ext uri="{FF2B5EF4-FFF2-40B4-BE49-F238E27FC236}">
                <a16:creationId xmlns:a16="http://schemas.microsoft.com/office/drawing/2014/main" id="{9D152726-6704-4CE5-A36D-C471596E4EC6}"/>
              </a:ext>
            </a:extLst>
          </p:cNvPr>
          <p:cNvSpPr>
            <a:spLocks noGrp="1"/>
          </p:cNvSpPr>
          <p:nvPr>
            <p:ph type="subTitle" idx="1"/>
          </p:nvPr>
        </p:nvSpPr>
        <p:spPr>
          <a:xfrm>
            <a:off x="1524000" y="5310129"/>
            <a:ext cx="9144000" cy="1002681"/>
          </a:xfrm>
        </p:spPr>
        <p:txBody>
          <a:bodyPr>
            <a:normAutofit/>
          </a:bodyPr>
          <a:lstStyle/>
          <a:p>
            <a:r>
              <a:rPr lang="zh-CN" altLang="en-US" dirty="0">
                <a:latin typeface="楷体" panose="02010609060101010101" pitchFamily="49" charset="-122"/>
                <a:ea typeface="楷体" panose="02010609060101010101" pitchFamily="49" charset="-122"/>
              </a:rPr>
              <a:t>吴贺俊</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中山大学</a:t>
            </a:r>
          </a:p>
        </p:txBody>
      </p:sp>
    </p:spTree>
    <p:extLst>
      <p:ext uri="{BB962C8B-B14F-4D97-AF65-F5344CB8AC3E}">
        <p14:creationId xmlns:p14="http://schemas.microsoft.com/office/powerpoint/2010/main" val="774599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2BCCAC-61BD-4AD6-A891-22491C87BCB8}"/>
              </a:ext>
            </a:extLst>
          </p:cNvPr>
          <p:cNvSpPr>
            <a:spLocks noGrp="1"/>
          </p:cNvSpPr>
          <p:nvPr>
            <p:ph type="title"/>
          </p:nvPr>
        </p:nvSpPr>
        <p:spPr/>
        <p:txBody>
          <a:bodyPr/>
          <a:lstStyle/>
          <a:p>
            <a:r>
              <a:rPr lang="zh-CN" altLang="en-US" dirty="0"/>
              <a:t>学习内容</a:t>
            </a:r>
          </a:p>
        </p:txBody>
      </p:sp>
      <p:sp>
        <p:nvSpPr>
          <p:cNvPr id="3" name="内容占位符 2">
            <a:extLst>
              <a:ext uri="{FF2B5EF4-FFF2-40B4-BE49-F238E27FC236}">
                <a16:creationId xmlns:a16="http://schemas.microsoft.com/office/drawing/2014/main" id="{A9B99C52-ED26-40F8-87AE-8C0C878129A7}"/>
              </a:ext>
            </a:extLst>
          </p:cNvPr>
          <p:cNvSpPr>
            <a:spLocks noGrp="1"/>
          </p:cNvSpPr>
          <p:nvPr>
            <p:ph idx="1"/>
          </p:nvPr>
        </p:nvSpPr>
        <p:spPr/>
        <p:txBody>
          <a:bodyPr>
            <a:normAutofit lnSpcReduction="10000"/>
          </a:bodyPr>
          <a:lstStyle/>
          <a:p>
            <a:r>
              <a:rPr lang="zh-CN" altLang="en-US" dirty="0"/>
              <a:t>表格类求解方法</a:t>
            </a:r>
            <a:endParaRPr lang="en-US" altLang="zh-CN" dirty="0"/>
          </a:p>
          <a:p>
            <a:endParaRPr lang="en-US" altLang="zh-CN" dirty="0"/>
          </a:p>
          <a:p>
            <a:r>
              <a:rPr lang="zh-CN" altLang="en-US" dirty="0"/>
              <a:t>有模型和无模型</a:t>
            </a:r>
            <a:endParaRPr lang="en-US" altLang="zh-CN" dirty="0"/>
          </a:p>
          <a:p>
            <a:endParaRPr lang="en-US" altLang="zh-CN" dirty="0"/>
          </a:p>
          <a:p>
            <a:r>
              <a:rPr lang="zh-CN" altLang="en-US" dirty="0"/>
              <a:t>同策略</a:t>
            </a:r>
            <a:r>
              <a:rPr lang="en-US" altLang="zh-CN" dirty="0"/>
              <a:t>-</a:t>
            </a:r>
            <a:r>
              <a:rPr lang="zh-CN" altLang="en-US" dirty="0"/>
              <a:t>异策略</a:t>
            </a:r>
            <a:endParaRPr lang="en-US" altLang="zh-CN" dirty="0"/>
          </a:p>
          <a:p>
            <a:endParaRPr lang="en-US" altLang="zh-CN" dirty="0"/>
          </a:p>
          <a:p>
            <a:r>
              <a:rPr lang="zh-CN" altLang="en-US" dirty="0"/>
              <a:t>预测和控制</a:t>
            </a:r>
            <a:endParaRPr lang="en-US" altLang="zh-CN" dirty="0"/>
          </a:p>
          <a:p>
            <a:endParaRPr lang="en-US" altLang="zh-CN" dirty="0"/>
          </a:p>
          <a:p>
            <a:r>
              <a:rPr lang="en-US" altLang="zh-CN" dirty="0"/>
              <a:t>1-step, n-step</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a:p>
            <a:endParaRPr lang="en-US" altLang="zh-CN" dirty="0"/>
          </a:p>
        </p:txBody>
      </p:sp>
    </p:spTree>
    <p:extLst>
      <p:ext uri="{BB962C8B-B14F-4D97-AF65-F5344CB8AC3E}">
        <p14:creationId xmlns:p14="http://schemas.microsoft.com/office/powerpoint/2010/main" val="3422939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1CA9EB-ED71-4335-8594-A5A75B7C6F3D}"/>
              </a:ext>
            </a:extLst>
          </p:cNvPr>
          <p:cNvSpPr>
            <a:spLocks noGrp="1"/>
          </p:cNvSpPr>
          <p:nvPr>
            <p:ph type="title"/>
          </p:nvPr>
        </p:nvSpPr>
        <p:spPr/>
        <p:txBody>
          <a:bodyPr/>
          <a:lstStyle/>
          <a:p>
            <a:pPr algn="ctr"/>
            <a:r>
              <a:rPr lang="zh-CN" altLang="en-US" dirty="0">
                <a:solidFill>
                  <a:srgbClr val="FF0000"/>
                </a:solidFill>
              </a:rPr>
              <a:t>表格类求解方法</a:t>
            </a:r>
          </a:p>
        </p:txBody>
      </p:sp>
      <p:sp>
        <p:nvSpPr>
          <p:cNvPr id="6" name="内容占位符 5">
            <a:extLst>
              <a:ext uri="{FF2B5EF4-FFF2-40B4-BE49-F238E27FC236}">
                <a16:creationId xmlns:a16="http://schemas.microsoft.com/office/drawing/2014/main" id="{4463B214-73E0-4F5D-8443-DED8C80848E7}"/>
              </a:ext>
            </a:extLst>
          </p:cNvPr>
          <p:cNvSpPr>
            <a:spLocks noGrp="1"/>
          </p:cNvSpPr>
          <p:nvPr>
            <p:ph idx="1"/>
          </p:nvPr>
        </p:nvSpPr>
        <p:spPr>
          <a:xfrm>
            <a:off x="550843" y="1825625"/>
            <a:ext cx="10802957" cy="4351338"/>
          </a:xfrm>
        </p:spPr>
        <p:txBody>
          <a:bodyPr>
            <a:normAutofit/>
          </a:bodyPr>
          <a:lstStyle/>
          <a:p>
            <a:pPr lvl="1">
              <a:buFont typeface="Wingdings" panose="05000000000000000000" pitchFamily="2" charset="2"/>
              <a:buChar char="Ø"/>
            </a:pPr>
            <a:r>
              <a:rPr lang="zh-CN" altLang="en-US" sz="3600" dirty="0">
                <a:solidFill>
                  <a:srgbClr val="0070C0"/>
                </a:solidFill>
              </a:rPr>
              <a:t>问题规模</a:t>
            </a:r>
            <a:endParaRPr lang="en-US" altLang="zh-CN" sz="3600" dirty="0">
              <a:solidFill>
                <a:srgbClr val="0070C0"/>
              </a:solidFill>
            </a:endParaRPr>
          </a:p>
          <a:p>
            <a:pPr lvl="2"/>
            <a:r>
              <a:rPr lang="zh-CN" altLang="en-US" sz="3200" dirty="0"/>
              <a:t>状态和动作空间小，用表格描述值函数</a:t>
            </a:r>
            <a:endParaRPr lang="en-US" altLang="zh-CN" sz="3200" dirty="0"/>
          </a:p>
          <a:p>
            <a:pPr lvl="1"/>
            <a:endParaRPr lang="en-US" altLang="zh-CN" sz="3600" dirty="0"/>
          </a:p>
          <a:p>
            <a:pPr lvl="1">
              <a:buFont typeface="Wingdings" panose="05000000000000000000" pitchFamily="2" charset="2"/>
              <a:buChar char="Ø"/>
            </a:pPr>
            <a:r>
              <a:rPr lang="zh-CN" altLang="en-US" sz="3600" dirty="0">
                <a:solidFill>
                  <a:srgbClr val="0070C0"/>
                </a:solidFill>
              </a:rPr>
              <a:t>方案特点</a:t>
            </a:r>
            <a:endParaRPr lang="en-US" altLang="zh-CN" sz="3600" dirty="0">
              <a:solidFill>
                <a:srgbClr val="0070C0"/>
              </a:solidFill>
            </a:endParaRPr>
          </a:p>
          <a:p>
            <a:pPr lvl="2"/>
            <a:r>
              <a:rPr lang="zh-CN" altLang="en-US" sz="3200" dirty="0"/>
              <a:t>精确的最优值函数和最优策略</a:t>
            </a:r>
            <a:endParaRPr lang="en-US" altLang="zh-CN" sz="3200" dirty="0"/>
          </a:p>
          <a:p>
            <a:pPr lvl="1"/>
            <a:endParaRPr lang="en-US" altLang="zh-CN" sz="3600" dirty="0"/>
          </a:p>
          <a:p>
            <a:pPr lvl="1">
              <a:buFont typeface="Wingdings" panose="05000000000000000000" pitchFamily="2" charset="2"/>
              <a:buChar char="Ø"/>
            </a:pPr>
            <a:r>
              <a:rPr lang="zh-CN" altLang="en-US" sz="3600" dirty="0">
                <a:solidFill>
                  <a:srgbClr val="0070C0"/>
                </a:solidFill>
              </a:rPr>
              <a:t>问题定义</a:t>
            </a:r>
            <a:endParaRPr lang="en-US" altLang="zh-CN" sz="3600" dirty="0">
              <a:solidFill>
                <a:srgbClr val="0070C0"/>
              </a:solidFill>
            </a:endParaRPr>
          </a:p>
          <a:p>
            <a:pPr lvl="2"/>
            <a:r>
              <a:rPr lang="zh-CN" altLang="en-US" sz="3200"/>
              <a:t>马尔科夫</a:t>
            </a:r>
            <a:r>
              <a:rPr lang="zh-CN" altLang="en-US" sz="3200" dirty="0"/>
              <a:t>决策</a:t>
            </a:r>
            <a:endParaRPr lang="en-US" altLang="zh-CN" sz="3200" dirty="0"/>
          </a:p>
        </p:txBody>
      </p:sp>
    </p:spTree>
    <p:extLst>
      <p:ext uri="{BB962C8B-B14F-4D97-AF65-F5344CB8AC3E}">
        <p14:creationId xmlns:p14="http://schemas.microsoft.com/office/powerpoint/2010/main" val="745380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D0BF959E-7284-4997-B803-67FB3B932053}"/>
              </a:ext>
            </a:extLst>
          </p:cNvPr>
          <p:cNvSpPr>
            <a:spLocks noGrp="1" noChangeArrowheads="1"/>
          </p:cNvSpPr>
          <p:nvPr>
            <p:ph type="title" idx="4294967295"/>
          </p:nvPr>
        </p:nvSpPr>
        <p:spPr>
          <a:xfrm>
            <a:off x="3459163" y="620928"/>
            <a:ext cx="5113338" cy="646331"/>
          </a:xfrm>
          <a:noFill/>
        </p:spPr>
        <p:txBody>
          <a:bodyPr>
            <a:spAutoFit/>
          </a:bodyPr>
          <a:lstStyle/>
          <a:p>
            <a:pPr algn="ctr" eaLnBrk="1" hangingPunct="1"/>
            <a:r>
              <a:rPr lang="zh-CN" altLang="en-US" sz="4000" b="1" dirty="0">
                <a:solidFill>
                  <a:srgbClr val="009900"/>
                </a:solidFill>
                <a:latin typeface="楷体" panose="02010609060101010101" pitchFamily="49" charset="-122"/>
                <a:ea typeface="楷体" panose="02010609060101010101" pitchFamily="49" charset="-122"/>
              </a:rPr>
              <a:t>问题定义</a:t>
            </a:r>
            <a:r>
              <a:rPr lang="en-US" altLang="zh-CN" sz="4000" b="1" dirty="0">
                <a:solidFill>
                  <a:srgbClr val="009900"/>
                </a:solidFill>
                <a:latin typeface="楷体" panose="02010609060101010101" pitchFamily="49" charset="-122"/>
                <a:ea typeface="楷体" panose="02010609060101010101" pitchFamily="49" charset="-122"/>
              </a:rPr>
              <a:t>-</a:t>
            </a:r>
            <a:r>
              <a:rPr lang="zh-CN" altLang="en-US" sz="4000" b="1" dirty="0">
                <a:solidFill>
                  <a:srgbClr val="009900"/>
                </a:solidFill>
                <a:latin typeface="楷体" panose="02010609060101010101" pitchFamily="49" charset="-122"/>
                <a:ea typeface="楷体" panose="02010609060101010101" pitchFamily="49" charset="-122"/>
              </a:rPr>
              <a:t>多臂老虎机</a:t>
            </a:r>
          </a:p>
        </p:txBody>
      </p:sp>
      <p:sp>
        <p:nvSpPr>
          <p:cNvPr id="43015" name="Text Box 7">
            <a:extLst>
              <a:ext uri="{FF2B5EF4-FFF2-40B4-BE49-F238E27FC236}">
                <a16:creationId xmlns:a16="http://schemas.microsoft.com/office/drawing/2014/main" id="{2CD6F31A-F78F-4209-B5FB-55B0B3EFAB90}"/>
              </a:ext>
            </a:extLst>
          </p:cNvPr>
          <p:cNvSpPr txBox="1">
            <a:spLocks noChangeArrowheads="1"/>
          </p:cNvSpPr>
          <p:nvPr/>
        </p:nvSpPr>
        <p:spPr bwMode="auto">
          <a:xfrm>
            <a:off x="638832" y="1615144"/>
            <a:ext cx="10994979"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dirty="0">
                <a:solidFill>
                  <a:srgbClr val="FF0000"/>
                </a:solidFill>
                <a:latin typeface="KaiTi" panose="02010609060101010101" pitchFamily="49" charset="-122"/>
                <a:ea typeface="KaiTi" panose="02010609060101010101" pitchFamily="49" charset="-122"/>
              </a:rPr>
              <a:t>多臂老虎机问题：</a:t>
            </a:r>
            <a:r>
              <a:rPr lang="zh-CN" altLang="en-US" dirty="0"/>
              <a:t>一个由</a:t>
            </a:r>
            <a:r>
              <a:rPr lang="en-US" altLang="zh-CN" dirty="0"/>
              <a:t>k</a:t>
            </a:r>
            <a:r>
              <a:rPr lang="zh-CN" altLang="zh-CN" dirty="0"/>
              <a:t>臂老虎机泛化的问题</a:t>
            </a:r>
            <a:r>
              <a:rPr lang="zh-CN" altLang="en-US" dirty="0"/>
              <a:t>是，给定</a:t>
            </a:r>
            <a:r>
              <a:rPr lang="en-US" altLang="zh-CN" dirty="0"/>
              <a:t>k</a:t>
            </a:r>
            <a:r>
              <a:rPr lang="zh-CN" altLang="zh-CN" dirty="0"/>
              <a:t>个动作</a:t>
            </a:r>
            <a:r>
              <a:rPr lang="zh-CN" altLang="en-US" dirty="0"/>
              <a:t>，每次智能体可以</a:t>
            </a:r>
            <a:r>
              <a:rPr lang="zh-CN" altLang="zh-CN" dirty="0"/>
              <a:t>选择一个动作执行，每次选择之后</a:t>
            </a:r>
            <a:r>
              <a:rPr lang="zh-CN" altLang="en-US" dirty="0"/>
              <a:t>智能体</a:t>
            </a:r>
            <a:r>
              <a:rPr lang="zh-CN" altLang="zh-CN" dirty="0"/>
              <a:t>都会得到一定数值的收益，</a:t>
            </a:r>
            <a:r>
              <a:rPr lang="zh-CN" altLang="en-US" dirty="0"/>
              <a:t>该收益由所</a:t>
            </a:r>
            <a:r>
              <a:rPr lang="zh-CN" altLang="zh-CN" dirty="0"/>
              <a:t>选择动作决定的平稳概率分布产生。</a:t>
            </a:r>
            <a:endParaRPr lang="en-US" altLang="zh-CN" dirty="0"/>
          </a:p>
          <a:p>
            <a:pPr eaLnBrk="1" hangingPunct="1">
              <a:spcBef>
                <a:spcPct val="50000"/>
              </a:spcBef>
            </a:pPr>
            <a:r>
              <a:rPr lang="zh-CN" altLang="en-US" dirty="0"/>
              <a:t>问题求解</a:t>
            </a:r>
            <a:r>
              <a:rPr lang="zh-CN" altLang="zh-CN" dirty="0"/>
              <a:t>目标</a:t>
            </a:r>
            <a:r>
              <a:rPr lang="zh-CN" altLang="en-US" dirty="0"/>
              <a:t>：</a:t>
            </a:r>
            <a:r>
              <a:rPr lang="zh-CN" altLang="zh-CN" dirty="0"/>
              <a:t>某段时间内达到最大化收益的期望。</a:t>
            </a:r>
          </a:p>
          <a:p>
            <a:pPr eaLnBrk="1" hangingPunct="1">
              <a:spcBef>
                <a:spcPct val="50000"/>
              </a:spcBef>
            </a:pPr>
            <a:endParaRPr lang="zh-CN" altLang="en-US" dirty="0">
              <a:solidFill>
                <a:srgbClr val="FF0000"/>
              </a:solidFill>
              <a:latin typeface="KaiTi" panose="02010609060101010101" pitchFamily="49" charset="-122"/>
              <a:ea typeface="KaiTi" panose="02010609060101010101" pitchFamily="49" charset="-122"/>
            </a:endParaRPr>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9398EC0B-DD47-4139-8166-1644FAC2FF73}"/>
                  </a:ext>
                </a:extLst>
              </p:cNvPr>
              <p:cNvSpPr/>
              <p:nvPr/>
            </p:nvSpPr>
            <p:spPr>
              <a:xfrm>
                <a:off x="3710549" y="4191286"/>
                <a:ext cx="5150192" cy="137127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zh-CN" altLang="zh-CN" sz="2400" i="1">
                              <a:latin typeface="Cambria Math" panose="02040503050406030204" pitchFamily="18" charset="0"/>
                            </a:rPr>
                          </m:ctrlPr>
                        </m:mPr>
                        <m:mr>
                          <m:e>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𝑞</m:t>
                                </m:r>
                              </m:e>
                              <m:sub>
                                <m:r>
                                  <a:rPr lang="en-US" altLang="zh-CN" sz="2400" i="1">
                                    <a:latin typeface="Cambria Math" panose="02040503050406030204" pitchFamily="18" charset="0"/>
                                  </a:rPr>
                                  <m:t>∗</m:t>
                                </m:r>
                              </m:sub>
                            </m:sSub>
                            <m:r>
                              <a:rPr lang="en-US" altLang="zh-CN" sz="2400" i="1">
                                <a:latin typeface="Cambria Math" panose="02040503050406030204" pitchFamily="18" charset="0"/>
                              </a:rPr>
                              <m:t>(</m:t>
                            </m:r>
                            <m:r>
                              <a:rPr lang="en-US" altLang="zh-CN" sz="2400" i="1">
                                <a:latin typeface="Cambria Math" panose="02040503050406030204" pitchFamily="18" charset="0"/>
                              </a:rPr>
                              <m:t>𝑎</m:t>
                            </m:r>
                            <m:r>
                              <a:rPr lang="en-US" altLang="zh-CN" sz="2400" i="1">
                                <a:latin typeface="Cambria Math" panose="02040503050406030204" pitchFamily="18" charset="0"/>
                              </a:rPr>
                              <m:t>)</m:t>
                            </m:r>
                          </m:e>
                          <m:e>
                            <m:r>
                              <a:rPr lang="en-US" altLang="zh-CN" sz="2400" i="1">
                                <a:latin typeface="Cambria Math" panose="02040503050406030204" pitchFamily="18" charset="0"/>
                              </a:rPr>
                              <m:t>≐</m:t>
                            </m:r>
                            <m:r>
                              <a:rPr lang="en-US" altLang="zh-CN" sz="2400" i="1">
                                <a:latin typeface="Cambria Math" panose="02040503050406030204" pitchFamily="18" charset="0"/>
                              </a:rPr>
                              <m:t>𝔼</m:t>
                            </m:r>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𝑅</m:t>
                                </m:r>
                              </m:e>
                              <m:sub>
                                <m:r>
                                  <a:rPr lang="en-US" altLang="zh-CN" sz="2400" i="1">
                                    <a:latin typeface="Cambria Math" panose="02040503050406030204" pitchFamily="18" charset="0"/>
                                  </a:rPr>
                                  <m:t>𝑡</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𝐴</m:t>
                                </m:r>
                              </m:e>
                              <m:sub>
                                <m:r>
                                  <a:rPr lang="en-US" altLang="zh-CN" sz="2400" i="1">
                                    <a:latin typeface="Cambria Math" panose="02040503050406030204" pitchFamily="18" charset="0"/>
                                  </a:rPr>
                                  <m:t>𝑡</m:t>
                                </m:r>
                              </m:sub>
                            </m:sSub>
                            <m:r>
                              <a:rPr lang="en-US" altLang="zh-CN" sz="2400" i="1">
                                <a:latin typeface="Cambria Math" panose="02040503050406030204" pitchFamily="18" charset="0"/>
                              </a:rPr>
                              <m:t>=</m:t>
                            </m:r>
                            <m:r>
                              <a:rPr lang="en-US" altLang="zh-CN" sz="2400" i="1">
                                <a:latin typeface="Cambria Math" panose="02040503050406030204" pitchFamily="18" charset="0"/>
                              </a:rPr>
                              <m:t>𝑎</m:t>
                            </m:r>
                            <m:r>
                              <a:rPr lang="en-US" altLang="zh-CN" sz="2400" i="1">
                                <a:latin typeface="Cambria Math" panose="02040503050406030204" pitchFamily="18" charset="0"/>
                              </a:rPr>
                              <m:t>]</m:t>
                            </m:r>
                            <m:r>
                              <a:rPr lang="en-US" altLang="zh-CN" sz="2400">
                                <a:latin typeface="Cambria Math" panose="02040503050406030204" pitchFamily="18" charset="0"/>
                              </a:rPr>
                              <m:t>∀</m:t>
                            </m:r>
                            <m:r>
                              <a:rPr lang="en-US" altLang="zh-CN" sz="2400" i="1">
                                <a:latin typeface="Cambria Math" panose="02040503050406030204" pitchFamily="18" charset="0"/>
                              </a:rPr>
                              <m:t>𝑎</m:t>
                            </m:r>
                            <m:r>
                              <a:rPr lang="en-US" altLang="zh-CN" sz="2400" i="1">
                                <a:latin typeface="Cambria Math" panose="02040503050406030204" pitchFamily="18" charset="0"/>
                              </a:rPr>
                              <m:t>∈{1,…,</m:t>
                            </m:r>
                            <m:r>
                              <a:rPr lang="en-US" altLang="zh-CN" sz="2400" i="1">
                                <a:latin typeface="Cambria Math" panose="02040503050406030204" pitchFamily="18" charset="0"/>
                              </a:rPr>
                              <m:t>𝑘</m:t>
                            </m:r>
                            <m:r>
                              <a:rPr lang="en-US" altLang="zh-CN" sz="2400" i="1">
                                <a:latin typeface="Cambria Math" panose="02040503050406030204" pitchFamily="18" charset="0"/>
                              </a:rPr>
                              <m:t>}</m:t>
                            </m:r>
                          </m:e>
                        </m:mr>
                        <m:mr>
                          <m:e/>
                          <m:e>
                            <m:r>
                              <a:rPr lang="en-US" altLang="zh-CN" sz="2400" i="1">
                                <a:latin typeface="Cambria Math" panose="02040503050406030204" pitchFamily="18" charset="0"/>
                              </a:rPr>
                              <m:t>=</m:t>
                            </m:r>
                            <m:nary>
                              <m:naryPr>
                                <m:chr m:val="∑"/>
                                <m:limLoc m:val="undOvr"/>
                                <m:supHide m:val="on"/>
                                <m:ctrlPr>
                                  <a:rPr lang="zh-CN" altLang="zh-CN" sz="2400" i="1">
                                    <a:latin typeface="Cambria Math" panose="02040503050406030204" pitchFamily="18" charset="0"/>
                                  </a:rPr>
                                </m:ctrlPr>
                              </m:naryPr>
                              <m:sub>
                                <m:r>
                                  <a:rPr lang="en-US" altLang="zh-CN" sz="2400" i="1">
                                    <a:latin typeface="Cambria Math" panose="02040503050406030204" pitchFamily="18" charset="0"/>
                                  </a:rPr>
                                  <m:t>𝑟</m:t>
                                </m:r>
                              </m:sub>
                              <m:sup/>
                              <m:e>
                                <m:r>
                                  <a:rPr lang="en-US" altLang="zh-CN" sz="2400" i="1">
                                    <a:latin typeface="Cambria Math" panose="02040503050406030204" pitchFamily="18" charset="0"/>
                                  </a:rPr>
                                  <m:t>𝑝</m:t>
                                </m:r>
                                <m:d>
                                  <m:dPr>
                                    <m:ctrlPr>
                                      <a:rPr lang="zh-CN" altLang="zh-CN" sz="2400" i="1">
                                        <a:latin typeface="Cambria Math" panose="02040503050406030204" pitchFamily="18" charset="0"/>
                                      </a:rPr>
                                    </m:ctrlPr>
                                  </m:dPr>
                                  <m:e>
                                    <m:d>
                                      <m:dPr>
                                        <m:begChr m:val=""/>
                                        <m:endChr m:val="|"/>
                                        <m:ctrlPr>
                                          <a:rPr lang="zh-CN" altLang="zh-CN" sz="2400" i="1">
                                            <a:latin typeface="Cambria Math" panose="02040503050406030204" pitchFamily="18" charset="0"/>
                                          </a:rPr>
                                        </m:ctrlPr>
                                      </m:dPr>
                                      <m:e>
                                        <m:r>
                                          <a:rPr lang="en-US" altLang="zh-CN" sz="2400" i="1">
                                            <a:latin typeface="Cambria Math" panose="02040503050406030204" pitchFamily="18" charset="0"/>
                                          </a:rPr>
                                          <m:t>𝑟</m:t>
                                        </m:r>
                                      </m:e>
                                    </m:d>
                                    <m:r>
                                      <a:rPr lang="en-US" altLang="zh-CN" sz="2400" i="1">
                                        <a:latin typeface="Cambria Math" panose="02040503050406030204" pitchFamily="18" charset="0"/>
                                      </a:rPr>
                                      <m:t>𝑎</m:t>
                                    </m:r>
                                  </m:e>
                                </m:d>
                                <m:r>
                                  <a:rPr lang="en-US" altLang="zh-CN" sz="2400" i="1">
                                    <a:latin typeface="Cambria Math" panose="02040503050406030204" pitchFamily="18" charset="0"/>
                                  </a:rPr>
                                  <m:t>𝑟</m:t>
                                </m:r>
                              </m:e>
                            </m:nary>
                          </m:e>
                        </m:mr>
                      </m:m>
                    </m:oMath>
                  </m:oMathPara>
                </a14:m>
                <a:endParaRPr lang="zh-CN" altLang="en-US" sz="2400" dirty="0"/>
              </a:p>
            </p:txBody>
          </p:sp>
        </mc:Choice>
        <mc:Fallback xmlns="">
          <p:sp>
            <p:nvSpPr>
              <p:cNvPr id="5" name="矩形 4">
                <a:extLst>
                  <a:ext uri="{FF2B5EF4-FFF2-40B4-BE49-F238E27FC236}">
                    <a16:creationId xmlns:a16="http://schemas.microsoft.com/office/drawing/2014/main" id="{9398EC0B-DD47-4139-8166-1644FAC2FF73}"/>
                  </a:ext>
                </a:extLst>
              </p:cNvPr>
              <p:cNvSpPr>
                <a:spLocks noRot="1" noChangeAspect="1" noMove="1" noResize="1" noEditPoints="1" noAdjustHandles="1" noChangeArrowheads="1" noChangeShapeType="1" noTextEdit="1"/>
              </p:cNvSpPr>
              <p:nvPr/>
            </p:nvSpPr>
            <p:spPr>
              <a:xfrm>
                <a:off x="3710549" y="4191286"/>
                <a:ext cx="5150192" cy="1371273"/>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061F044F-D3F5-4408-980C-9402EB7B39D8}"/>
                  </a:ext>
                </a:extLst>
              </p:cNvPr>
              <p:cNvSpPr/>
              <p:nvPr/>
            </p:nvSpPr>
            <p:spPr>
              <a:xfrm>
                <a:off x="3284583" y="5551053"/>
                <a:ext cx="4054643" cy="73161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limLow>
                        <m:limLowPr>
                          <m:ctrlPr>
                            <a:rPr lang="zh-CN" altLang="zh-CN" sz="2800" i="1" smtClean="0">
                              <a:latin typeface="Cambria Math" panose="02040503050406030204" pitchFamily="18" charset="0"/>
                            </a:rPr>
                          </m:ctrlPr>
                        </m:limLowPr>
                        <m:e>
                          <m:sSub>
                            <m:sSubPr>
                              <m:ctrlPr>
                                <a:rPr lang="en-US" altLang="zh-CN" sz="2800" b="0" i="1" smtClean="0">
                                  <a:latin typeface="Cambria Math" panose="02040503050406030204" pitchFamily="18" charset="0"/>
                                </a:rPr>
                              </m:ctrlPr>
                            </m:sSubPr>
                            <m:e>
                              <m:r>
                                <a:rPr lang="en-US" altLang="zh-CN" sz="2800" i="1">
                                  <a:latin typeface="Cambria Math" panose="02040503050406030204" pitchFamily="18" charset="0"/>
                                </a:rPr>
                                <m:t>𝐴</m:t>
                              </m:r>
                            </m:e>
                            <m:sub>
                              <m:r>
                                <a:rPr lang="en-US" altLang="zh-CN" sz="2800" b="0" i="1" smtClean="0">
                                  <a:latin typeface="Cambria Math" panose="02040503050406030204" pitchFamily="18" charset="0"/>
                                </a:rPr>
                                <m:t>𝑡</m:t>
                              </m:r>
                            </m:sub>
                          </m:sSub>
                          <m:r>
                            <a:rPr lang="en-US" altLang="zh-CN" sz="2800" i="1">
                              <a:latin typeface="Cambria Math" panose="02040503050406030204" pitchFamily="18" charset="0"/>
                            </a:rPr>
                            <m:t>≐</m:t>
                          </m:r>
                          <m:r>
                            <m:rPr>
                              <m:sty m:val="p"/>
                            </m:rPr>
                            <a:rPr lang="en-US" altLang="zh-CN" sz="2800">
                              <a:latin typeface="Cambria Math" panose="02040503050406030204" pitchFamily="18" charset="0"/>
                            </a:rPr>
                            <m:t>argmax</m:t>
                          </m:r>
                        </m:e>
                        <m:lim>
                          <m:r>
                            <a:rPr lang="en-US" altLang="zh-CN" sz="2800" i="1">
                              <a:latin typeface="Cambria Math" panose="02040503050406030204" pitchFamily="18" charset="0"/>
                            </a:rPr>
                            <m:t>𝑎</m:t>
                          </m:r>
                        </m:lim>
                      </m:limLow>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𝑞</m:t>
                          </m:r>
                        </m:e>
                        <m:sub>
                          <m:r>
                            <a:rPr lang="en-US" altLang="zh-CN" sz="2800" i="1">
                              <a:latin typeface="Cambria Math" panose="02040503050406030204" pitchFamily="18" charset="0"/>
                            </a:rPr>
                            <m:t>∗</m:t>
                          </m:r>
                        </m:sub>
                      </m:sSub>
                      <m:r>
                        <a:rPr lang="en-US" altLang="zh-CN" sz="2800" i="1">
                          <a:latin typeface="Cambria Math" panose="02040503050406030204" pitchFamily="18" charset="0"/>
                        </a:rPr>
                        <m:t>(</m:t>
                      </m:r>
                      <m:r>
                        <a:rPr lang="en-US" altLang="zh-CN" sz="2800" i="1">
                          <a:latin typeface="Cambria Math" panose="02040503050406030204" pitchFamily="18" charset="0"/>
                        </a:rPr>
                        <m:t>𝑎</m:t>
                      </m:r>
                      <m:r>
                        <a:rPr lang="en-US" altLang="zh-CN" sz="2800" i="1">
                          <a:latin typeface="Cambria Math" panose="02040503050406030204" pitchFamily="18" charset="0"/>
                        </a:rPr>
                        <m:t>)</m:t>
                      </m:r>
                    </m:oMath>
                  </m:oMathPara>
                </a14:m>
                <a:endParaRPr lang="zh-CN" altLang="zh-CN" sz="2800" dirty="0"/>
              </a:p>
            </p:txBody>
          </p:sp>
        </mc:Choice>
        <mc:Fallback xmlns="">
          <p:sp>
            <p:nvSpPr>
              <p:cNvPr id="6" name="矩形 5">
                <a:extLst>
                  <a:ext uri="{FF2B5EF4-FFF2-40B4-BE49-F238E27FC236}">
                    <a16:creationId xmlns:a16="http://schemas.microsoft.com/office/drawing/2014/main" id="{061F044F-D3F5-4408-980C-9402EB7B39D8}"/>
                  </a:ext>
                </a:extLst>
              </p:cNvPr>
              <p:cNvSpPr>
                <a:spLocks noRot="1" noChangeAspect="1" noMove="1" noResize="1" noEditPoints="1" noAdjustHandles="1" noChangeArrowheads="1" noChangeShapeType="1" noTextEdit="1"/>
              </p:cNvSpPr>
              <p:nvPr/>
            </p:nvSpPr>
            <p:spPr>
              <a:xfrm>
                <a:off x="3284583" y="5551053"/>
                <a:ext cx="4054643" cy="731611"/>
              </a:xfrm>
              <a:prstGeom prst="rect">
                <a:avLst/>
              </a:prstGeom>
              <a:blipFill>
                <a:blip r:embed="rId4"/>
                <a:stretch>
                  <a:fillRect/>
                </a:stretch>
              </a:blipFill>
            </p:spPr>
            <p:txBody>
              <a:bodyPr/>
              <a:lstStyle/>
              <a:p>
                <a:r>
                  <a:rPr lang="zh-CN" altLang="en-US">
                    <a:noFill/>
                  </a:rPr>
                  <a:t> </a:t>
                </a:r>
              </a:p>
            </p:txBody>
          </p:sp>
        </mc:Fallback>
      </mc:AlternateContent>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8">
            <a:extLst>
              <a:ext uri="{FF2B5EF4-FFF2-40B4-BE49-F238E27FC236}">
                <a16:creationId xmlns:a16="http://schemas.microsoft.com/office/drawing/2014/main" id="{8DD24403-B012-4BDC-AE5D-36F1CA5EF27E}"/>
              </a:ext>
            </a:extLst>
          </p:cNvPr>
          <p:cNvSpPr>
            <a:spLocks noChangeArrowheads="1"/>
          </p:cNvSpPr>
          <p:nvPr/>
        </p:nvSpPr>
        <p:spPr bwMode="auto">
          <a:xfrm>
            <a:off x="598511" y="1486682"/>
            <a:ext cx="10994978"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solidFill>
                  <a:srgbClr val="FF0000"/>
                </a:solidFill>
                <a:latin typeface="KaiTi" panose="02010609060101010101" pitchFamily="49" charset="-122"/>
                <a:ea typeface="KaiTi" panose="02010609060101010101" pitchFamily="49" charset="-122"/>
              </a:rPr>
              <a:t>有限马尔科夫决策过程（</a:t>
            </a:r>
            <a:r>
              <a:rPr lang="en-US" altLang="zh-CN" dirty="0">
                <a:solidFill>
                  <a:srgbClr val="FF0000"/>
                </a:solidFill>
                <a:latin typeface="KaiTi" panose="02010609060101010101" pitchFamily="49" charset="-122"/>
                <a:ea typeface="KaiTi" panose="02010609060101010101" pitchFamily="49" charset="-122"/>
              </a:rPr>
              <a:t>MDP</a:t>
            </a:r>
            <a:r>
              <a:rPr lang="zh-CN" altLang="en-US" dirty="0">
                <a:solidFill>
                  <a:srgbClr val="FF0000"/>
                </a:solidFill>
                <a:latin typeface="KaiTi" panose="02010609060101010101" pitchFamily="49" charset="-122"/>
                <a:ea typeface="KaiTi" panose="02010609060101010101" pitchFamily="49" charset="-122"/>
              </a:rPr>
              <a:t>）：</a:t>
            </a:r>
            <a:r>
              <a:rPr lang="zh-CN" altLang="en-US" dirty="0"/>
              <a:t>给定</a:t>
            </a:r>
            <a:r>
              <a:rPr lang="zh-CN" altLang="zh-CN" dirty="0"/>
              <a:t>两个对象，一个是进行学习及实施决策的机器，被称为智能体（</a:t>
            </a:r>
            <a:r>
              <a:rPr lang="en-US" altLang="zh-CN" dirty="0"/>
              <a:t>agent</a:t>
            </a:r>
            <a:r>
              <a:rPr lang="zh-CN" altLang="zh-CN" dirty="0"/>
              <a:t>）。一个是智能体之外所有与其相互作用的事物都被统称为环境（</a:t>
            </a:r>
            <a:r>
              <a:rPr lang="en-US" altLang="zh-CN" dirty="0"/>
              <a:t>environment</a:t>
            </a:r>
            <a:r>
              <a:rPr lang="zh-CN" altLang="zh-CN" dirty="0"/>
              <a:t>）。这些事物之间持续进行交互，智能体选择动作，环境对这些动作做出相应的响应，并向智能体呈现出新的状态。环境也会产生一个收益，通常是特定的数值，这就是智能体在动作选择中最大化的目标</a:t>
            </a:r>
            <a:r>
              <a:rPr lang="zh-CN" altLang="en-US" dirty="0"/>
              <a:t>。</a:t>
            </a:r>
            <a:endParaRPr lang="zh-CN" altLang="en-US" dirty="0">
              <a:solidFill>
                <a:srgbClr val="FF0000"/>
              </a:solidFill>
              <a:latin typeface="KaiTi" panose="02010609060101010101" pitchFamily="49" charset="-122"/>
              <a:ea typeface="KaiTi" panose="02010609060101010101" pitchFamily="49" charset="-122"/>
            </a:endParaRPr>
          </a:p>
        </p:txBody>
      </p:sp>
      <p:sp>
        <p:nvSpPr>
          <p:cNvPr id="4" name="Rectangle 2">
            <a:extLst>
              <a:ext uri="{FF2B5EF4-FFF2-40B4-BE49-F238E27FC236}">
                <a16:creationId xmlns:a16="http://schemas.microsoft.com/office/drawing/2014/main" id="{1E672549-AB0B-442A-994C-A8E8C917333E}"/>
              </a:ext>
            </a:extLst>
          </p:cNvPr>
          <p:cNvSpPr txBox="1">
            <a:spLocks noChangeArrowheads="1"/>
          </p:cNvSpPr>
          <p:nvPr/>
        </p:nvSpPr>
        <p:spPr>
          <a:xfrm>
            <a:off x="3459163" y="620928"/>
            <a:ext cx="5113338" cy="646331"/>
          </a:xfrm>
          <a:prstGeom prst="rect">
            <a:avLst/>
          </a:prstGeom>
          <a:noFill/>
        </p:spPr>
        <p:txBody>
          <a:bodyPr vert="horz"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4000" b="1" dirty="0">
                <a:solidFill>
                  <a:srgbClr val="009900"/>
                </a:solidFill>
                <a:latin typeface="楷体" panose="02010609060101010101" pitchFamily="49" charset="-122"/>
                <a:ea typeface="楷体" panose="02010609060101010101" pitchFamily="49" charset="-122"/>
              </a:rPr>
              <a:t>问题定义</a:t>
            </a:r>
            <a:r>
              <a:rPr lang="en-US" altLang="zh-CN" sz="4000" b="1" dirty="0">
                <a:solidFill>
                  <a:srgbClr val="009900"/>
                </a:solidFill>
                <a:latin typeface="楷体" panose="02010609060101010101" pitchFamily="49" charset="-122"/>
                <a:ea typeface="楷体" panose="02010609060101010101" pitchFamily="49" charset="-122"/>
              </a:rPr>
              <a:t>-MDP</a:t>
            </a:r>
            <a:endParaRPr lang="zh-CN" altLang="en-US" sz="4000" b="1" dirty="0">
              <a:solidFill>
                <a:srgbClr val="009900"/>
              </a:solidFill>
              <a:latin typeface="楷体" panose="02010609060101010101" pitchFamily="49" charset="-122"/>
              <a:ea typeface="楷体" panose="02010609060101010101" pitchFamily="49" charset="-122"/>
            </a:endParaRPr>
          </a:p>
        </p:txBody>
      </p:sp>
      <p:pic>
        <p:nvPicPr>
          <p:cNvPr id="5" name="图片 4">
            <a:extLst>
              <a:ext uri="{FF2B5EF4-FFF2-40B4-BE49-F238E27FC236}">
                <a16:creationId xmlns:a16="http://schemas.microsoft.com/office/drawing/2014/main" id="{6D8B761F-C52C-4566-8CA2-1AFB811ACEA5}"/>
              </a:ext>
            </a:extLst>
          </p:cNvPr>
          <p:cNvPicPr>
            <a:picLocks noChangeAspect="1"/>
          </p:cNvPicPr>
          <p:nvPr/>
        </p:nvPicPr>
        <p:blipFill rotWithShape="1">
          <a:blip r:embed="rId3"/>
          <a:srcRect l="3762" r="13165"/>
          <a:stretch/>
        </p:blipFill>
        <p:spPr>
          <a:xfrm>
            <a:off x="3173917" y="4164338"/>
            <a:ext cx="6342623" cy="2779712"/>
          </a:xfrm>
          <a:prstGeom prst="rect">
            <a:avLst/>
          </a:prstGeom>
        </p:spPr>
      </p:pic>
    </p:spTree>
    <p:extLst>
      <p:ext uri="{BB962C8B-B14F-4D97-AF65-F5344CB8AC3E}">
        <p14:creationId xmlns:p14="http://schemas.microsoft.com/office/powerpoint/2010/main" val="1897094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5179A4-D6CC-4B78-922E-2BD2198D8799}"/>
              </a:ext>
            </a:extLst>
          </p:cNvPr>
          <p:cNvSpPr>
            <a:spLocks noGrp="1"/>
          </p:cNvSpPr>
          <p:nvPr>
            <p:ph type="title"/>
          </p:nvPr>
        </p:nvSpPr>
        <p:spPr/>
        <p:txBody>
          <a:bodyPr/>
          <a:lstStyle/>
          <a:p>
            <a:pPr algn="ctr"/>
            <a:r>
              <a:rPr lang="en-US" altLang="zh-CN" dirty="0">
                <a:solidFill>
                  <a:srgbClr val="00B0F0"/>
                </a:solidFill>
              </a:rPr>
              <a:t> </a:t>
            </a:r>
            <a:r>
              <a:rPr lang="zh-CN" altLang="en-US" dirty="0">
                <a:solidFill>
                  <a:srgbClr val="00B0F0"/>
                </a:solidFill>
              </a:rPr>
              <a:t>有模型方法和无模型方法</a:t>
            </a:r>
          </a:p>
        </p:txBody>
      </p:sp>
      <p:sp>
        <p:nvSpPr>
          <p:cNvPr id="3" name="内容占位符 2">
            <a:extLst>
              <a:ext uri="{FF2B5EF4-FFF2-40B4-BE49-F238E27FC236}">
                <a16:creationId xmlns:a16="http://schemas.microsoft.com/office/drawing/2014/main" id="{C57B93B2-696A-4314-A323-77EDAB82D3B7}"/>
              </a:ext>
            </a:extLst>
          </p:cNvPr>
          <p:cNvSpPr>
            <a:spLocks noGrp="1"/>
          </p:cNvSpPr>
          <p:nvPr>
            <p:ph idx="1"/>
          </p:nvPr>
        </p:nvSpPr>
        <p:spPr>
          <a:xfrm>
            <a:off x="838199" y="1825625"/>
            <a:ext cx="11131193" cy="4351338"/>
          </a:xfrm>
        </p:spPr>
        <p:txBody>
          <a:bodyPr>
            <a:normAutofit lnSpcReduction="10000"/>
          </a:bodyPr>
          <a:lstStyle/>
          <a:p>
            <a:pPr>
              <a:buFont typeface="Wingdings" panose="05000000000000000000" pitchFamily="2" charset="2"/>
              <a:buChar char="Ø"/>
            </a:pPr>
            <a:r>
              <a:rPr lang="zh-CN" altLang="en-US" dirty="0"/>
              <a:t>强化学习系统四元素：策略、奖励信号、价值函数、环境模型（可选）</a:t>
            </a:r>
            <a:endParaRPr lang="en-US" altLang="zh-CN" dirty="0"/>
          </a:p>
          <a:p>
            <a:endParaRPr lang="en-US" altLang="zh-CN" dirty="0"/>
          </a:p>
          <a:p>
            <a:pPr>
              <a:buFont typeface="Wingdings" panose="05000000000000000000" pitchFamily="2" charset="2"/>
              <a:buChar char="Ø"/>
            </a:pPr>
            <a:r>
              <a:rPr lang="zh-CN" altLang="en-US" dirty="0"/>
              <a:t>有模型：有环境模型，可以推断出环境的行为方式。模型用于计划，可以通过实际考虑潜在的未来情况来决定行动方案的任何方式。使用模型和计划来解决强化学习问题的方法称为基于模型的方法。</a:t>
            </a:r>
            <a:endParaRPr lang="en-US" altLang="zh-CN" dirty="0"/>
          </a:p>
          <a:p>
            <a:pPr lvl="1"/>
            <a:r>
              <a:rPr lang="zh-CN" altLang="en-US" dirty="0">
                <a:solidFill>
                  <a:srgbClr val="00B050"/>
                </a:solidFill>
              </a:rPr>
              <a:t>动态规划</a:t>
            </a:r>
            <a:endParaRPr lang="en-US" altLang="zh-CN" dirty="0">
              <a:solidFill>
                <a:srgbClr val="00B050"/>
              </a:solidFill>
            </a:endParaRPr>
          </a:p>
          <a:p>
            <a:pPr>
              <a:buFont typeface="Wingdings" panose="05000000000000000000" pitchFamily="2" charset="2"/>
              <a:buChar char="Ø"/>
            </a:pPr>
            <a:r>
              <a:rPr lang="zh-CN" altLang="en-US" dirty="0"/>
              <a:t>无模型：无环境模型，不需要先验概率。很多情况下，模型必须合理准确才能有用。无环境模型的方法只需要在交互中用试错法进行学习，</a:t>
            </a:r>
            <a:r>
              <a:rPr lang="zh-CN" altLang="en-US" sz="2400" dirty="0"/>
              <a:t>探索环境</a:t>
            </a:r>
            <a:r>
              <a:rPr lang="zh-CN" altLang="en-US" dirty="0"/>
              <a:t>。</a:t>
            </a:r>
            <a:endParaRPr lang="en-US" altLang="zh-CN" dirty="0"/>
          </a:p>
          <a:p>
            <a:pPr lvl="1">
              <a:lnSpc>
                <a:spcPct val="100000"/>
              </a:lnSpc>
            </a:pPr>
            <a:r>
              <a:rPr lang="zh-CN" altLang="en-US" dirty="0">
                <a:solidFill>
                  <a:srgbClr val="00B050"/>
                </a:solidFill>
              </a:rPr>
              <a:t>蒙特卡罗、时间差分</a:t>
            </a:r>
            <a:endParaRPr lang="en-US" altLang="zh-CN" dirty="0">
              <a:solidFill>
                <a:srgbClr val="00B050"/>
              </a:solidFill>
            </a:endParaRPr>
          </a:p>
          <a:p>
            <a:pPr>
              <a:buFont typeface="Wingdings" panose="05000000000000000000" pitchFamily="2" charset="2"/>
              <a:buChar char="Ø"/>
            </a:pPr>
            <a:endParaRPr lang="en-US" altLang="zh-CN" dirty="0"/>
          </a:p>
          <a:p>
            <a:pPr lvl="1">
              <a:buFont typeface="Wingdings" panose="05000000000000000000" pitchFamily="2" charset="2"/>
              <a:buChar char="l"/>
            </a:pPr>
            <a:endParaRPr lang="en-US" altLang="zh-CN" dirty="0"/>
          </a:p>
          <a:p>
            <a:endParaRPr lang="en-US" altLang="zh-CN" dirty="0"/>
          </a:p>
          <a:p>
            <a:endParaRPr lang="zh-CN" altLang="en-US" dirty="0"/>
          </a:p>
        </p:txBody>
      </p:sp>
    </p:spTree>
    <p:extLst>
      <p:ext uri="{BB962C8B-B14F-4D97-AF65-F5344CB8AC3E}">
        <p14:creationId xmlns:p14="http://schemas.microsoft.com/office/powerpoint/2010/main" val="2050573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5179A4-D6CC-4B78-922E-2BD2198D8799}"/>
              </a:ext>
            </a:extLst>
          </p:cNvPr>
          <p:cNvSpPr>
            <a:spLocks noGrp="1"/>
          </p:cNvSpPr>
          <p:nvPr>
            <p:ph type="title"/>
          </p:nvPr>
        </p:nvSpPr>
        <p:spPr/>
        <p:txBody>
          <a:bodyPr/>
          <a:lstStyle/>
          <a:p>
            <a:pPr algn="ctr"/>
            <a:r>
              <a:rPr lang="en-US" altLang="zh-CN" dirty="0">
                <a:solidFill>
                  <a:srgbClr val="00B0F0"/>
                </a:solidFill>
              </a:rPr>
              <a:t> </a:t>
            </a:r>
            <a:r>
              <a:rPr lang="zh-CN" altLang="en-US" dirty="0">
                <a:solidFill>
                  <a:srgbClr val="7030A0"/>
                </a:solidFill>
              </a:rPr>
              <a:t>同策略和异策略</a:t>
            </a:r>
          </a:p>
        </p:txBody>
      </p:sp>
      <p:sp>
        <p:nvSpPr>
          <p:cNvPr id="3" name="内容占位符 2">
            <a:extLst>
              <a:ext uri="{FF2B5EF4-FFF2-40B4-BE49-F238E27FC236}">
                <a16:creationId xmlns:a16="http://schemas.microsoft.com/office/drawing/2014/main" id="{C57B93B2-696A-4314-A323-77EDAB82D3B7}"/>
              </a:ext>
            </a:extLst>
          </p:cNvPr>
          <p:cNvSpPr>
            <a:spLocks noGrp="1"/>
          </p:cNvSpPr>
          <p:nvPr>
            <p:ph idx="1"/>
          </p:nvPr>
        </p:nvSpPr>
        <p:spPr/>
        <p:txBody>
          <a:bodyPr>
            <a:normAutofit/>
          </a:bodyPr>
          <a:lstStyle/>
          <a:p>
            <a:r>
              <a:rPr lang="zh-CN" altLang="en-US" dirty="0"/>
              <a:t>目标策略：机器要通过学习所获取的最佳策略</a:t>
            </a:r>
            <a:endParaRPr lang="en-US" altLang="zh-CN" dirty="0"/>
          </a:p>
          <a:p>
            <a:endParaRPr lang="en-US" altLang="zh-CN" dirty="0"/>
          </a:p>
          <a:p>
            <a:r>
              <a:rPr lang="zh-CN" altLang="en-US" dirty="0"/>
              <a:t>行为策略：探索性的策略，我们用它来产生各种探索行为，让机器能够高效学习到目标策略。 </a:t>
            </a:r>
            <a:endParaRPr lang="en-US" altLang="zh-CN" dirty="0"/>
          </a:p>
          <a:p>
            <a:endParaRPr lang="en-US" altLang="zh-CN" dirty="0"/>
          </a:p>
          <a:p>
            <a:r>
              <a:rPr lang="zh-CN" altLang="en-US" dirty="0"/>
              <a:t>同策略：目标行为策略和探索所采用的行为策略是相同的</a:t>
            </a:r>
            <a:endParaRPr lang="en-US" altLang="zh-CN" dirty="0"/>
          </a:p>
          <a:p>
            <a:endParaRPr lang="en-US" altLang="zh-CN" dirty="0"/>
          </a:p>
          <a:p>
            <a:r>
              <a:rPr lang="zh-CN" altLang="en-US" dirty="0"/>
              <a:t>异策略：目标策略和行为策略分属于两个不同策略。同策略是异策略的一种特殊情况即目标策略和行为策略相同时的情况</a:t>
            </a:r>
            <a:endParaRPr lang="en-US" altLang="zh-CN" dirty="0"/>
          </a:p>
          <a:p>
            <a:endParaRPr lang="en-US" altLang="zh-CN" dirty="0"/>
          </a:p>
          <a:p>
            <a:endParaRPr lang="en-US" altLang="zh-CN" dirty="0"/>
          </a:p>
        </p:txBody>
      </p:sp>
    </p:spTree>
    <p:extLst>
      <p:ext uri="{BB962C8B-B14F-4D97-AF65-F5344CB8AC3E}">
        <p14:creationId xmlns:p14="http://schemas.microsoft.com/office/powerpoint/2010/main" val="1132707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F60404-0522-41C2-B752-FCB5788B9EEC}"/>
              </a:ext>
            </a:extLst>
          </p:cNvPr>
          <p:cNvSpPr>
            <a:spLocks noGrp="1"/>
          </p:cNvSpPr>
          <p:nvPr>
            <p:ph type="title"/>
          </p:nvPr>
        </p:nvSpPr>
        <p:spPr/>
        <p:txBody>
          <a:bodyPr/>
          <a:lstStyle/>
          <a:p>
            <a:r>
              <a:rPr lang="en-US" altLang="zh-CN" dirty="0"/>
              <a:t>1-step / n-step TD</a:t>
            </a:r>
            <a:r>
              <a:rPr lang="zh-CN" altLang="en-US" dirty="0"/>
              <a:t>算法</a:t>
            </a:r>
          </a:p>
        </p:txBody>
      </p:sp>
      <p:sp>
        <p:nvSpPr>
          <p:cNvPr id="3" name="内容占位符 2">
            <a:extLst>
              <a:ext uri="{FF2B5EF4-FFF2-40B4-BE49-F238E27FC236}">
                <a16:creationId xmlns:a16="http://schemas.microsoft.com/office/drawing/2014/main" id="{35888A49-68CF-4743-BFCF-15CD1C7ACF2C}"/>
              </a:ext>
            </a:extLst>
          </p:cNvPr>
          <p:cNvSpPr>
            <a:spLocks noGrp="1"/>
          </p:cNvSpPr>
          <p:nvPr>
            <p:ph idx="1"/>
          </p:nvPr>
        </p:nvSpPr>
        <p:spPr/>
        <p:txBody>
          <a:bodyPr>
            <a:normAutofit fontScale="92500" lnSpcReduction="20000"/>
          </a:bodyPr>
          <a:lstStyle/>
          <a:p>
            <a:pPr>
              <a:lnSpc>
                <a:spcPct val="120000"/>
              </a:lnSpc>
            </a:pPr>
            <a:r>
              <a:rPr lang="en-US" altLang="zh-CN" dirty="0"/>
              <a:t>1-step: </a:t>
            </a:r>
            <a:r>
              <a:rPr lang="zh-CN" altLang="en-US" dirty="0"/>
              <a:t>根据一步内的收益来确定最佳策略， 如：</a:t>
            </a:r>
            <a:r>
              <a:rPr lang="en-US" altLang="zh-CN"/>
              <a:t>TD(0)</a:t>
            </a:r>
            <a:endParaRPr lang="en-US" altLang="zh-CN" dirty="0"/>
          </a:p>
          <a:p>
            <a:pPr>
              <a:lnSpc>
                <a:spcPct val="120000"/>
              </a:lnSpc>
            </a:pPr>
            <a:r>
              <a:rPr lang="en-US" altLang="zh-CN" dirty="0"/>
              <a:t>∞-step: </a:t>
            </a:r>
            <a:r>
              <a:rPr lang="zh-CN" altLang="en-US" dirty="0"/>
              <a:t>实际上就是</a:t>
            </a:r>
            <a:r>
              <a:rPr lang="en-US" altLang="zh-CN" dirty="0"/>
              <a:t>MC</a:t>
            </a:r>
            <a:r>
              <a:rPr lang="zh-CN" altLang="en-US" dirty="0"/>
              <a:t>，它必须找到终止态，再确定收益，因为很多状态跳转可能是循环的，那么很可能一直达不到终止态，所以是要考虑无限次，这在实际操作上不可能。</a:t>
            </a:r>
            <a:endParaRPr lang="en-US" altLang="zh-CN" dirty="0"/>
          </a:p>
          <a:p>
            <a:pPr>
              <a:lnSpc>
                <a:spcPct val="120000"/>
              </a:lnSpc>
            </a:pPr>
            <a:r>
              <a:rPr lang="en-US" altLang="zh-CN" dirty="0"/>
              <a:t>n-step</a:t>
            </a:r>
            <a:r>
              <a:rPr lang="zh-CN" altLang="en-US" dirty="0"/>
              <a:t>方法</a:t>
            </a:r>
            <a:r>
              <a:rPr lang="en-US" altLang="zh-CN" dirty="0"/>
              <a:t>:n-step </a:t>
            </a:r>
            <a:r>
              <a:rPr lang="en-US" altLang="zh-CN" dirty="0" err="1"/>
              <a:t>Sarsa</a:t>
            </a:r>
            <a:r>
              <a:rPr lang="en-US" altLang="zh-CN" dirty="0"/>
              <a:t>, Tree backup, Q(</a:t>
            </a:r>
            <a:r>
              <a:rPr lang="zh-CN" altLang="en-US" dirty="0"/>
              <a:t>𝜎</a:t>
            </a:r>
            <a:r>
              <a:rPr lang="en-US" altLang="zh-CN" dirty="0"/>
              <a:t>)</a:t>
            </a:r>
          </a:p>
          <a:p>
            <a:pPr lvl="1">
              <a:lnSpc>
                <a:spcPct val="120000"/>
              </a:lnSpc>
            </a:pPr>
            <a:r>
              <a:rPr lang="zh-CN" altLang="en-US" dirty="0"/>
              <a:t>处于中间，通常比两个极端都好得多</a:t>
            </a:r>
          </a:p>
          <a:p>
            <a:pPr lvl="1">
              <a:lnSpc>
                <a:spcPct val="120000"/>
              </a:lnSpc>
            </a:pPr>
            <a:r>
              <a:rPr lang="zh-CN" altLang="en-US" dirty="0"/>
              <a:t>适用于持续性问题和突发性问题</a:t>
            </a:r>
          </a:p>
          <a:p>
            <a:pPr lvl="1">
              <a:lnSpc>
                <a:spcPct val="120000"/>
              </a:lnSpc>
            </a:pPr>
            <a:r>
              <a:rPr lang="zh-CN" altLang="en-US" dirty="0"/>
              <a:t>计算中有一些成本</a:t>
            </a:r>
          </a:p>
          <a:p>
            <a:pPr lvl="1">
              <a:lnSpc>
                <a:spcPct val="120000"/>
              </a:lnSpc>
            </a:pPr>
            <a:r>
              <a:rPr lang="zh-CN" altLang="en-US" dirty="0"/>
              <a:t>需要记住最近的</a:t>
            </a:r>
            <a:r>
              <a:rPr lang="en-US" altLang="zh-CN" dirty="0"/>
              <a:t>n</a:t>
            </a:r>
            <a:r>
              <a:rPr lang="zh-CN" altLang="en-US" dirty="0"/>
              <a:t>个状态</a:t>
            </a:r>
          </a:p>
          <a:p>
            <a:pPr lvl="1">
              <a:lnSpc>
                <a:spcPct val="120000"/>
              </a:lnSpc>
            </a:pPr>
            <a:r>
              <a:rPr lang="zh-CN" altLang="en-US" dirty="0"/>
              <a:t>学习延迟</a:t>
            </a:r>
            <a:r>
              <a:rPr lang="en-US" altLang="zh-CN" dirty="0"/>
              <a:t>n</a:t>
            </a:r>
            <a:r>
              <a:rPr lang="zh-CN" altLang="en-US" dirty="0"/>
              <a:t>步</a:t>
            </a:r>
            <a:endParaRPr lang="en-US" altLang="zh-CN" dirty="0"/>
          </a:p>
          <a:p>
            <a:pPr marL="457200" lvl="1" indent="0">
              <a:buNone/>
            </a:pPr>
            <a:endParaRPr lang="zh-CN" altLang="en-US" dirty="0"/>
          </a:p>
          <a:p>
            <a:endParaRPr lang="zh-CN" altLang="en-US" dirty="0"/>
          </a:p>
        </p:txBody>
      </p:sp>
    </p:spTree>
    <p:extLst>
      <p:ext uri="{BB962C8B-B14F-4D97-AF65-F5344CB8AC3E}">
        <p14:creationId xmlns:p14="http://schemas.microsoft.com/office/powerpoint/2010/main" val="3274341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6564FF-56BE-47B1-A43C-2F5BD36C9846}"/>
              </a:ext>
            </a:extLst>
          </p:cNvPr>
          <p:cNvSpPr>
            <a:spLocks noGrp="1"/>
          </p:cNvSpPr>
          <p:nvPr>
            <p:ph type="title"/>
          </p:nvPr>
        </p:nvSpPr>
        <p:spPr>
          <a:xfrm>
            <a:off x="838200" y="2550185"/>
            <a:ext cx="10515600" cy="1325563"/>
          </a:xfrm>
        </p:spPr>
        <p:txBody>
          <a:bodyPr/>
          <a:lstStyle/>
          <a:p>
            <a:pPr algn="ctr"/>
            <a:r>
              <a:rPr lang="zh-CN" altLang="en-US" dirty="0"/>
              <a:t>强化学习板块结束！谢谢大家！</a:t>
            </a:r>
          </a:p>
        </p:txBody>
      </p:sp>
    </p:spTree>
    <p:extLst>
      <p:ext uri="{BB962C8B-B14F-4D97-AF65-F5344CB8AC3E}">
        <p14:creationId xmlns:p14="http://schemas.microsoft.com/office/powerpoint/2010/main" val="98023756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12762</TotalTime>
  <Words>611</Words>
  <Application>Microsoft Office PowerPoint</Application>
  <PresentationFormat>宽屏</PresentationFormat>
  <Paragraphs>77</Paragraphs>
  <Slides>9</Slides>
  <Notes>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9</vt:i4>
      </vt:variant>
    </vt:vector>
  </HeadingPairs>
  <TitlesOfParts>
    <vt:vector size="19" baseType="lpstr">
      <vt:lpstr> 楷体</vt:lpstr>
      <vt:lpstr>KaiTi</vt:lpstr>
      <vt:lpstr>等线</vt:lpstr>
      <vt:lpstr>等线 Light</vt:lpstr>
      <vt:lpstr>楷体</vt:lpstr>
      <vt:lpstr>Arial</vt:lpstr>
      <vt:lpstr>Cambria Math</vt:lpstr>
      <vt:lpstr>Times New Roman</vt:lpstr>
      <vt:lpstr>Wingdings</vt:lpstr>
      <vt:lpstr>Office 主题​​</vt:lpstr>
      <vt:lpstr>强化学习基础 6. 综合算法实例 6.6 表格类算法总结</vt:lpstr>
      <vt:lpstr>学习内容</vt:lpstr>
      <vt:lpstr>表格类求解方法</vt:lpstr>
      <vt:lpstr>问题定义-多臂老虎机</vt:lpstr>
      <vt:lpstr>PowerPoint 演示文稿</vt:lpstr>
      <vt:lpstr> 有模型方法和无模型方法</vt:lpstr>
      <vt:lpstr> 同策略和异策略</vt:lpstr>
      <vt:lpstr>1-step / n-step TD算法</vt:lpstr>
      <vt:lpstr>强化学习板块结束！谢谢大家！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强化学习基础 第一节</dc:title>
  <dc:creator>wu</dc:creator>
  <cp:lastModifiedBy>wu</cp:lastModifiedBy>
  <cp:revision>1259</cp:revision>
  <dcterms:created xsi:type="dcterms:W3CDTF">2020-03-15T08:43:03Z</dcterms:created>
  <dcterms:modified xsi:type="dcterms:W3CDTF">2020-07-14T14:53:27Z</dcterms:modified>
</cp:coreProperties>
</file>