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8" r:id="rId3"/>
    <p:sldId id="261" r:id="rId4"/>
    <p:sldId id="262" r:id="rId5"/>
    <p:sldId id="257" r:id="rId6"/>
    <p:sldId id="264" r:id="rId7"/>
    <p:sldId id="347" r:id="rId8"/>
    <p:sldId id="263" r:id="rId9"/>
    <p:sldId id="266" r:id="rId10"/>
    <p:sldId id="265" r:id="rId11"/>
    <p:sldId id="348" r:id="rId12"/>
    <p:sldId id="350" r:id="rId13"/>
    <p:sldId id="351" r:id="rId14"/>
    <p:sldId id="364" r:id="rId15"/>
    <p:sldId id="302" r:id="rId16"/>
    <p:sldId id="303" r:id="rId17"/>
    <p:sldId id="304" r:id="rId18"/>
    <p:sldId id="305" r:id="rId19"/>
    <p:sldId id="307" r:id="rId20"/>
    <p:sldId id="308" r:id="rId21"/>
    <p:sldId id="310" r:id="rId22"/>
    <p:sldId id="365" r:id="rId23"/>
    <p:sldId id="366" r:id="rId24"/>
    <p:sldId id="355" r:id="rId25"/>
    <p:sldId id="356" r:id="rId26"/>
    <p:sldId id="357" r:id="rId27"/>
    <p:sldId id="368" r:id="rId28"/>
    <p:sldId id="367" r:id="rId29"/>
    <p:sldId id="25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8636" autoAdjust="0"/>
  </p:normalViewPr>
  <p:slideViewPr>
    <p:cSldViewPr snapToGrid="0">
      <p:cViewPr varScale="1">
        <p:scale>
          <a:sx n="59" d="100"/>
          <a:sy n="59" d="100"/>
        </p:scale>
        <p:origin x="7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8AB4D-FFD2-46C7-BCA1-FABC99D253F2}" type="datetimeFigureOut">
              <a:rPr lang="zh-CN" altLang="en-US" smtClean="0"/>
              <a:t>2020/9/16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A9CE1-EB40-4A8C-876F-26689E0A8D6A}" type="slidenum">
              <a:rPr lang="zh-CN" altLang="en-US" smtClean="0"/>
              <a:t>‹#›</a:t>
            </a:fld>
            <a:endParaRPr lang="zh-CN" altLang="en-US"/>
          </a:p>
        </p:txBody>
      </p:sp>
    </p:spTree>
    <p:extLst>
      <p:ext uri="{BB962C8B-B14F-4D97-AF65-F5344CB8AC3E}">
        <p14:creationId xmlns:p14="http://schemas.microsoft.com/office/powerpoint/2010/main" val="133821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F53"/>
                </a:solidFill>
                <a:effectLst/>
                <a:latin typeface="Hiragino Sans GB"/>
              </a:rPr>
              <a:t>将围棋传到欧洲的人叫做奥斯卡</a:t>
            </a:r>
            <a:r>
              <a:rPr lang="en-US" altLang="zh-CN" b="0" i="0" dirty="0">
                <a:solidFill>
                  <a:srgbClr val="4D4F53"/>
                </a:solidFill>
                <a:effectLst/>
                <a:latin typeface="Hiragino Sans GB"/>
              </a:rPr>
              <a:t>·</a:t>
            </a:r>
            <a:r>
              <a:rPr lang="zh-CN" altLang="en-US" b="0" i="0" dirty="0">
                <a:solidFill>
                  <a:srgbClr val="4D4F53"/>
                </a:solidFill>
                <a:effectLst/>
                <a:latin typeface="Hiragino Sans GB"/>
              </a:rPr>
              <a:t>克谢尔特，</a:t>
            </a:r>
            <a:r>
              <a:rPr lang="en-US" altLang="zh-CN" b="0" i="0" dirty="0">
                <a:solidFill>
                  <a:srgbClr val="4D4F53"/>
                </a:solidFill>
                <a:effectLst/>
                <a:latin typeface="Hiragino Sans GB"/>
              </a:rPr>
              <a:t>1845</a:t>
            </a:r>
            <a:r>
              <a:rPr lang="zh-CN" altLang="en-US" b="0" i="0" dirty="0">
                <a:solidFill>
                  <a:srgbClr val="4D4F53"/>
                </a:solidFill>
                <a:effectLst/>
                <a:latin typeface="Hiragino Sans GB"/>
              </a:rPr>
              <a:t>年他从家乡德国赴日本工作，在日本迷上了围棋。围棋在日语里写成“碁”（读做</a:t>
            </a:r>
            <a:r>
              <a:rPr lang="ja-JP" altLang="en-US" b="0" i="0" dirty="0">
                <a:solidFill>
                  <a:srgbClr val="4D4F53"/>
                </a:solidFill>
                <a:effectLst/>
                <a:latin typeface="Hiragino Sans GB"/>
              </a:rPr>
              <a:t>ご），</a:t>
            </a:r>
            <a:r>
              <a:rPr lang="zh-CN" altLang="en-US" b="0" i="0" dirty="0">
                <a:solidFill>
                  <a:srgbClr val="4D4F53"/>
                </a:solidFill>
                <a:effectLst/>
                <a:latin typeface="Hiragino Sans GB"/>
              </a:rPr>
              <a:t>发音与</a:t>
            </a:r>
            <a:r>
              <a:rPr lang="en-US" altLang="zh-CN" b="0" i="0" dirty="0">
                <a:solidFill>
                  <a:srgbClr val="4D4F53"/>
                </a:solidFill>
                <a:effectLst/>
                <a:latin typeface="Hiragino Sans GB"/>
              </a:rPr>
              <a:t>GO</a:t>
            </a:r>
            <a:r>
              <a:rPr lang="zh-CN" altLang="en-US" b="0" i="0" dirty="0">
                <a:solidFill>
                  <a:srgbClr val="4D4F53"/>
                </a:solidFill>
                <a:effectLst/>
                <a:latin typeface="Hiragino Sans GB"/>
              </a:rPr>
              <a:t>相似，于是克谢尔特便将围棋译作“</a:t>
            </a:r>
            <a:r>
              <a:rPr lang="en-US" altLang="zh-CN" b="0" i="0" dirty="0">
                <a:solidFill>
                  <a:srgbClr val="4D4F53"/>
                </a:solidFill>
                <a:effectLst/>
                <a:latin typeface="Hiragino Sans GB"/>
              </a:rPr>
              <a:t>GO”</a:t>
            </a:r>
            <a:r>
              <a:rPr lang="zh-CN" altLang="en-US" b="0" i="0" dirty="0">
                <a:solidFill>
                  <a:srgbClr val="4D4F53"/>
                </a:solidFill>
                <a:effectLst/>
                <a:latin typeface="Hiragino Sans GB"/>
              </a:rPr>
              <a:t>，从此成功教会（带偏）了一众欧洲人，将“</a:t>
            </a:r>
            <a:r>
              <a:rPr lang="en-US" altLang="zh-CN" b="0" i="0" dirty="0">
                <a:solidFill>
                  <a:srgbClr val="4D4F53"/>
                </a:solidFill>
                <a:effectLst/>
                <a:latin typeface="Hiragino Sans GB"/>
              </a:rPr>
              <a:t>GO”</a:t>
            </a:r>
            <a:r>
              <a:rPr lang="zh-CN" altLang="en-US" b="0" i="0" dirty="0">
                <a:solidFill>
                  <a:srgbClr val="4D4F53"/>
                </a:solidFill>
                <a:effectLst/>
                <a:latin typeface="Hiragino Sans GB"/>
              </a:rPr>
              <a:t>作为围棋的名字。</a:t>
            </a:r>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3</a:t>
            </a:fld>
            <a:endParaRPr lang="zh-CN" altLang="en-US"/>
          </a:p>
        </p:txBody>
      </p:sp>
    </p:spTree>
    <p:extLst>
      <p:ext uri="{BB962C8B-B14F-4D97-AF65-F5344CB8AC3E}">
        <p14:creationId xmlns:p14="http://schemas.microsoft.com/office/powerpoint/2010/main" val="22854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5</a:t>
            </a:fld>
            <a:endParaRPr lang="zh-CN" altLang="en-US"/>
          </a:p>
        </p:txBody>
      </p:sp>
    </p:spTree>
    <p:extLst>
      <p:ext uri="{BB962C8B-B14F-4D97-AF65-F5344CB8AC3E}">
        <p14:creationId xmlns:p14="http://schemas.microsoft.com/office/powerpoint/2010/main" val="253746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7</a:t>
            </a:fld>
            <a:endParaRPr lang="zh-CN" altLang="en-US"/>
          </a:p>
        </p:txBody>
      </p:sp>
    </p:spTree>
    <p:extLst>
      <p:ext uri="{BB962C8B-B14F-4D97-AF65-F5344CB8AC3E}">
        <p14:creationId xmlns:p14="http://schemas.microsoft.com/office/powerpoint/2010/main" val="26021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如果机器具有智能，那么它的目标就是要使得提问者误认为它是人。因此，有时机器要故意伪装一下，例如：当提问者问“</a:t>
            </a:r>
            <a:r>
              <a:rPr lang="en-US" altLang="zh-CN" sz="1200" b="0" i="0" kern="1200" dirty="0">
                <a:solidFill>
                  <a:schemeClr val="tx1"/>
                </a:solidFill>
                <a:effectLst/>
                <a:latin typeface="+mn-lt"/>
                <a:ea typeface="+mn-ea"/>
                <a:cs typeface="+mn-cs"/>
              </a:rPr>
              <a:t>12324</a:t>
            </a:r>
            <a:r>
              <a:rPr lang="zh-CN" altLang="en-US" sz="1200" b="0" i="0" kern="1200" dirty="0">
                <a:solidFill>
                  <a:schemeClr val="tx1"/>
                </a:solidFill>
                <a:effectLst/>
                <a:latin typeface="+mn-lt"/>
                <a:ea typeface="+mn-ea"/>
                <a:cs typeface="+mn-cs"/>
              </a:rPr>
              <a:t>乘</a:t>
            </a:r>
            <a:r>
              <a:rPr lang="en-US" altLang="zh-CN" sz="1200" b="0" i="0" kern="1200" dirty="0">
                <a:solidFill>
                  <a:schemeClr val="tx1"/>
                </a:solidFill>
                <a:effectLst/>
                <a:latin typeface="+mn-lt"/>
                <a:ea typeface="+mn-ea"/>
                <a:cs typeface="+mn-cs"/>
              </a:rPr>
              <a:t>73981</a:t>
            </a:r>
            <a:r>
              <a:rPr lang="zh-CN" altLang="en-US" sz="1200" b="0" i="0" kern="1200" dirty="0">
                <a:solidFill>
                  <a:schemeClr val="tx1"/>
                </a:solidFill>
                <a:effectLst/>
                <a:latin typeface="+mn-lt"/>
                <a:ea typeface="+mn-ea"/>
                <a:cs typeface="+mn-cs"/>
              </a:rPr>
              <a:t>等于多少？”时，机器人应等几分钟回答一个有点错误的答案，这样才更显得像人在计算。当然，一台机器要通过图灵测试主要的是它具有的知识总量和具有大量的人的基本常识。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一台计算机要通过图灵测试还需要很艰巨的努力</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以至于有人怀疑其可能性。不过图灵测试如果限制在某个领域是否会成功呢？</a:t>
            </a:r>
          </a:p>
          <a:p>
            <a:r>
              <a:rPr lang="zh-CN" altLang="en-US" sz="1200" b="0" i="0" kern="1200" dirty="0">
                <a:solidFill>
                  <a:schemeClr val="tx1"/>
                </a:solidFill>
                <a:effectLst/>
                <a:latin typeface="+mn-lt"/>
                <a:ea typeface="+mn-ea"/>
                <a:cs typeface="+mn-cs"/>
              </a:rPr>
              <a:t>这个答案是肯定的。例如，计算机下棋就具有比多数人类棋手还要高明的判断能力。</a:t>
            </a:r>
          </a:p>
          <a:p>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Turing test was proposed as a method to determine whether a machine was truly intelligent (Turing, 1950).  Turing</a:t>
            </a:r>
            <a:r>
              <a:rPr lang="zh-CN" altLang="en-US" sz="1200" b="0" i="0" kern="1200" dirty="0">
                <a:solidFill>
                  <a:schemeClr val="tx1"/>
                </a:solidFill>
                <a:effectLst/>
                <a:latin typeface="+mn-lt"/>
                <a:ea typeface="+mn-ea"/>
                <a:cs typeface="+mn-cs"/>
              </a:rPr>
              <a:t>测试一般用于确定机器是否真正智能的方法（</a:t>
            </a:r>
            <a:r>
              <a:rPr lang="en-US" altLang="zh-CN" sz="1200" b="0" i="0" kern="1200" dirty="0">
                <a:solidFill>
                  <a:schemeClr val="tx1"/>
                </a:solidFill>
                <a:effectLst/>
                <a:latin typeface="+mn-lt"/>
                <a:ea typeface="+mn-ea"/>
                <a:cs typeface="+mn-cs"/>
              </a:rPr>
              <a:t>Turing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 此测试的核心假设是，一个智能体的言语行为足以确定智能体是否足够聪明。 图灵测试已经影响了半个世纪，但许多研究人员一直对其有效性感到担忧。 人们已经提出了原始图灵测试的变体，以尝试建立更强大的智力“基准”。</a:t>
            </a:r>
            <a:endParaRPr lang="en-US" altLang="zh-CN" sz="1200" b="0" i="0" kern="1200" dirty="0">
              <a:solidFill>
                <a:schemeClr val="tx1"/>
              </a:solidFill>
              <a:effectLst/>
              <a:latin typeface="+mn-lt"/>
              <a:ea typeface="+mn-ea"/>
              <a:cs typeface="+mn-cs"/>
            </a:endParaRPr>
          </a:p>
          <a:p>
            <a:r>
              <a:rPr lang="en-US" altLang="zh-CN" dirty="0" err="1"/>
              <a:t>Harnad</a:t>
            </a:r>
            <a:r>
              <a:rPr lang="zh-CN" altLang="en-US" dirty="0"/>
              <a:t>（</a:t>
            </a:r>
            <a:r>
              <a:rPr lang="en-US" altLang="zh-CN" dirty="0"/>
              <a:t>1991</a:t>
            </a:r>
            <a:r>
              <a:rPr lang="zh-CN" altLang="en-US" dirty="0"/>
              <a:t>）的全面图灵测试就是一个例子。 </a:t>
            </a:r>
            <a:r>
              <a:rPr lang="en-US" altLang="zh-CN" dirty="0" err="1"/>
              <a:t>Harnad</a:t>
            </a:r>
            <a:r>
              <a:rPr lang="zh-CN" altLang="en-US" dirty="0"/>
              <a:t>（</a:t>
            </a:r>
            <a:r>
              <a:rPr lang="en-US" altLang="zh-CN" dirty="0"/>
              <a:t>1991</a:t>
            </a:r>
            <a:r>
              <a:rPr lang="zh-CN" altLang="en-US" dirty="0"/>
              <a:t>）将此新标准称为“全面图灵测试”。 在全面图灵测试中，言语行为并不是智力的唯一标准：其他行为也将被检查。 “‘候选人必须能够在物体和人的真实世界中做真实的人可以做的一切”（</a:t>
            </a:r>
            <a:r>
              <a:rPr lang="en-US" altLang="zh-CN" dirty="0" err="1"/>
              <a:t>Harnad</a:t>
            </a:r>
            <a:r>
              <a:rPr lang="zh-CN" altLang="en-US" dirty="0"/>
              <a:t>，</a:t>
            </a:r>
            <a:r>
              <a:rPr lang="en-US" altLang="zh-CN" dirty="0"/>
              <a:t>1991</a:t>
            </a:r>
            <a:r>
              <a:rPr lang="zh-CN" altLang="en-US" dirty="0"/>
              <a:t>，</a:t>
            </a:r>
            <a:r>
              <a:rPr lang="en-US" altLang="zh-CN" dirty="0"/>
              <a:t>p.44</a:t>
            </a:r>
            <a:r>
              <a:rPr lang="zh-CN" altLang="en-US" dirty="0"/>
              <a:t>）。 换句话说，总图灵测试只能应用于机器人或位于物理世界中并体现在其中的某些其他智能体。</a:t>
            </a:r>
            <a:endParaRPr lang="en-US" altLang="zh-CN" dirty="0"/>
          </a:p>
          <a:p>
            <a:endParaRPr lang="en-US" altLang="zh-CN" dirty="0"/>
          </a:p>
          <a:p>
            <a:r>
              <a:rPr lang="en-US" altLang="zh-CN" sz="1200" b="1" i="0" kern="1200" dirty="0">
                <a:solidFill>
                  <a:schemeClr val="tx1"/>
                </a:solidFill>
                <a:effectLst/>
                <a:latin typeface="+mn-lt"/>
                <a:ea typeface="+mn-ea"/>
                <a:cs typeface="+mn-cs"/>
              </a:rPr>
              <a:t>References:</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French, R. M. (2000). The Turing test: the first 50 years. </a:t>
            </a:r>
            <a:r>
              <a:rPr lang="en-US" altLang="zh-CN" sz="1200" b="0" i="1" kern="1200" dirty="0">
                <a:solidFill>
                  <a:schemeClr val="tx1"/>
                </a:solidFill>
                <a:effectLst/>
                <a:latin typeface="+mn-lt"/>
                <a:ea typeface="+mn-ea"/>
                <a:cs typeface="+mn-cs"/>
              </a:rPr>
              <a:t>Trends in Cognitive Sciences, 4</a:t>
            </a:r>
            <a:r>
              <a:rPr lang="en-US" altLang="zh-CN" sz="1200" b="0" i="0" kern="1200" dirty="0">
                <a:solidFill>
                  <a:schemeClr val="tx1"/>
                </a:solidFill>
                <a:effectLst/>
                <a:latin typeface="+mn-lt"/>
                <a:ea typeface="+mn-ea"/>
                <a:cs typeface="+mn-cs"/>
              </a:rPr>
              <a:t>(3), 115-122.</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Harnad</a:t>
            </a:r>
            <a:r>
              <a:rPr lang="en-US" altLang="zh-CN" sz="1200" b="0" i="0" kern="1200" dirty="0">
                <a:solidFill>
                  <a:schemeClr val="tx1"/>
                </a:solidFill>
                <a:effectLst/>
                <a:latin typeface="+mn-lt"/>
                <a:ea typeface="+mn-ea"/>
                <a:cs typeface="+mn-cs"/>
              </a:rPr>
              <a:t>, S. (1991), Other bodies, other minds: A machine incarnation of an old philosophical problem.  </a:t>
            </a:r>
            <a:r>
              <a:rPr lang="en-US" altLang="zh-CN" sz="1200" b="0" i="1" kern="1200" dirty="0">
                <a:solidFill>
                  <a:schemeClr val="tx1"/>
                </a:solidFill>
                <a:effectLst/>
                <a:latin typeface="+mn-lt"/>
                <a:ea typeface="+mn-ea"/>
                <a:cs typeface="+mn-cs"/>
              </a:rPr>
              <a:t>Minds and Machines</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 43–54.</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Turing, A. M. (1950). Computing machinery and intelligence. </a:t>
            </a:r>
            <a:r>
              <a:rPr lang="en-US" altLang="zh-CN" sz="1200" b="0" i="1" kern="1200" dirty="0">
                <a:solidFill>
                  <a:schemeClr val="tx1"/>
                </a:solidFill>
                <a:effectLst/>
                <a:latin typeface="+mn-lt"/>
                <a:ea typeface="+mn-ea"/>
                <a:cs typeface="+mn-cs"/>
              </a:rPr>
              <a:t>Mind, 59</a:t>
            </a:r>
            <a:r>
              <a:rPr lang="en-US" altLang="zh-CN" sz="1200" b="0" i="0" kern="1200" dirty="0">
                <a:solidFill>
                  <a:schemeClr val="tx1"/>
                </a:solidFill>
                <a:effectLst/>
                <a:latin typeface="+mn-lt"/>
                <a:ea typeface="+mn-ea"/>
                <a:cs typeface="+mn-cs"/>
              </a:rPr>
              <a:t>, 433-460.</a:t>
            </a:r>
          </a:p>
          <a:p>
            <a:endParaRPr lang="en-US" altLang="zh-CN" dirty="0"/>
          </a:p>
          <a:p>
            <a:r>
              <a:rPr lang="zh-CN" altLang="en-US" dirty="0"/>
              <a:t>此外，还有施韦泽的真正总体图灵测试（</a:t>
            </a:r>
            <a:r>
              <a:rPr lang="en-US" altLang="zh-CN" dirty="0"/>
              <a:t>Truly Total Turing Test</a:t>
            </a:r>
            <a:r>
              <a:rPr lang="zh-CN" altLang="en-US" dirty="0"/>
              <a:t>，</a:t>
            </a:r>
            <a:r>
              <a:rPr lang="en-US" altLang="zh-CN" dirty="0"/>
              <a:t>TTTT</a:t>
            </a:r>
            <a:r>
              <a:rPr lang="zh-CN" altLang="en-US" dirty="0"/>
              <a:t>）、</a:t>
            </a:r>
            <a:r>
              <a:rPr lang="en-US" altLang="zh-CN" dirty="0"/>
              <a:t>Selmer </a:t>
            </a:r>
            <a:r>
              <a:rPr lang="en-US" altLang="zh-CN" dirty="0" err="1"/>
              <a:t>Bringsjord</a:t>
            </a:r>
            <a:r>
              <a:rPr lang="zh-CN" altLang="en-US" dirty="0"/>
              <a:t>、</a:t>
            </a:r>
            <a:r>
              <a:rPr lang="en-US" altLang="zh-CN" dirty="0"/>
              <a:t>Paul Bello</a:t>
            </a:r>
            <a:r>
              <a:rPr lang="zh-CN" altLang="en-US" dirty="0"/>
              <a:t>和</a:t>
            </a:r>
            <a:r>
              <a:rPr lang="en-US" altLang="zh-CN" dirty="0"/>
              <a:t>David </a:t>
            </a:r>
            <a:r>
              <a:rPr lang="en-US" altLang="zh-CN" dirty="0" err="1"/>
              <a:t>Ferrucci</a:t>
            </a:r>
            <a:r>
              <a:rPr lang="zh-CN" altLang="en-US" dirty="0"/>
              <a:t>等（</a:t>
            </a:r>
            <a:r>
              <a:rPr lang="en-US" altLang="zh-CN" dirty="0"/>
              <a:t>Lovelace Test</a:t>
            </a:r>
            <a:r>
              <a:rPr lang="zh-CN" altLang="en-US" dirty="0"/>
              <a:t>），都是智能的判定标准。</a:t>
            </a:r>
            <a:endParaRPr lang="en-US" altLang="zh-CN" dirty="0"/>
          </a:p>
          <a:p>
            <a:r>
              <a:rPr lang="en-US" altLang="zh-CN" sz="1200" b="0" i="0" kern="1200" dirty="0">
                <a:solidFill>
                  <a:schemeClr val="tx1"/>
                </a:solidFill>
                <a:effectLst/>
                <a:latin typeface="+mn-lt"/>
                <a:ea typeface="+mn-ea"/>
                <a:cs typeface="+mn-cs"/>
              </a:rPr>
              <a:t>Schweizer, Paul. "The truly total Turing test." </a:t>
            </a:r>
            <a:r>
              <a:rPr lang="en-US" altLang="zh-CN" sz="1200" b="0" i="1" kern="1200" dirty="0">
                <a:solidFill>
                  <a:schemeClr val="tx1"/>
                </a:solidFill>
                <a:effectLst/>
                <a:latin typeface="+mn-lt"/>
                <a:ea typeface="+mn-ea"/>
                <a:cs typeface="+mn-cs"/>
              </a:rPr>
              <a:t>Minds and Machines</a:t>
            </a:r>
            <a:r>
              <a:rPr lang="en-US" altLang="zh-CN" sz="1200" b="0" i="0" kern="1200" dirty="0">
                <a:solidFill>
                  <a:schemeClr val="tx1"/>
                </a:solidFill>
                <a:effectLst/>
                <a:latin typeface="+mn-lt"/>
                <a:ea typeface="+mn-ea"/>
                <a:cs typeface="+mn-cs"/>
              </a:rPr>
              <a:t> 8.2 (1998): 263-272.</a:t>
            </a:r>
          </a:p>
          <a:p>
            <a:r>
              <a:rPr lang="en-US" altLang="zh-CN" sz="1200" b="0" i="0" kern="1200" dirty="0" err="1">
                <a:solidFill>
                  <a:schemeClr val="tx1"/>
                </a:solidFill>
                <a:effectLst/>
                <a:latin typeface="+mn-lt"/>
                <a:ea typeface="+mn-ea"/>
                <a:cs typeface="+mn-cs"/>
              </a:rPr>
              <a:t>Bringsjord</a:t>
            </a:r>
            <a:r>
              <a:rPr lang="en-US" altLang="zh-CN" sz="1200" b="0" i="0" kern="1200" dirty="0">
                <a:solidFill>
                  <a:schemeClr val="tx1"/>
                </a:solidFill>
                <a:effectLst/>
                <a:latin typeface="+mn-lt"/>
                <a:ea typeface="+mn-ea"/>
                <a:cs typeface="+mn-cs"/>
              </a:rPr>
              <a:t>, Selmer, Paul Bello, and David </a:t>
            </a:r>
            <a:r>
              <a:rPr lang="en-US" altLang="zh-CN" sz="1200" b="0" i="0" kern="1200" dirty="0" err="1">
                <a:solidFill>
                  <a:schemeClr val="tx1"/>
                </a:solidFill>
                <a:effectLst/>
                <a:latin typeface="+mn-lt"/>
                <a:ea typeface="+mn-ea"/>
                <a:cs typeface="+mn-cs"/>
              </a:rPr>
              <a:t>Ferrucci</a:t>
            </a:r>
            <a:r>
              <a:rPr lang="en-US" altLang="zh-CN" sz="1200" b="0" i="0" kern="1200" dirty="0">
                <a:solidFill>
                  <a:schemeClr val="tx1"/>
                </a:solidFill>
                <a:effectLst/>
                <a:latin typeface="+mn-lt"/>
                <a:ea typeface="+mn-ea"/>
                <a:cs typeface="+mn-cs"/>
              </a:rPr>
              <a:t>. "Creativity, the Turing test, and the (better) Lovelace test." </a:t>
            </a:r>
            <a:r>
              <a:rPr lang="en-US" altLang="zh-CN" sz="1200" b="0" i="1" kern="1200" dirty="0">
                <a:solidFill>
                  <a:schemeClr val="tx1"/>
                </a:solidFill>
                <a:effectLst/>
                <a:latin typeface="+mn-lt"/>
                <a:ea typeface="+mn-ea"/>
                <a:cs typeface="+mn-cs"/>
              </a:rPr>
              <a:t>The Turing Test</a:t>
            </a:r>
            <a:r>
              <a:rPr lang="en-US" altLang="zh-CN" sz="1200" b="0" i="0" kern="1200" dirty="0">
                <a:solidFill>
                  <a:schemeClr val="tx1"/>
                </a:solidFill>
                <a:effectLst/>
                <a:latin typeface="+mn-lt"/>
                <a:ea typeface="+mn-ea"/>
                <a:cs typeface="+mn-cs"/>
              </a:rPr>
              <a:t>. Springer, Dordrecht, 2003. 215-239.</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10</a:t>
            </a:fld>
            <a:endParaRPr lang="zh-CN" altLang="en-US"/>
          </a:p>
        </p:txBody>
      </p:sp>
    </p:spTree>
    <p:extLst>
      <p:ext uri="{BB962C8B-B14F-4D97-AF65-F5344CB8AC3E}">
        <p14:creationId xmlns:p14="http://schemas.microsoft.com/office/powerpoint/2010/main" val="382051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11</a:t>
            </a:fld>
            <a:endParaRPr lang="zh-CN" altLang="en-US"/>
          </a:p>
        </p:txBody>
      </p:sp>
    </p:spTree>
    <p:extLst>
      <p:ext uri="{BB962C8B-B14F-4D97-AF65-F5344CB8AC3E}">
        <p14:creationId xmlns:p14="http://schemas.microsoft.com/office/powerpoint/2010/main" val="222896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理性：在任何情形下，做正确的事情</a:t>
            </a:r>
            <a:endParaRPr lang="en-US" altLang="zh-CN" dirty="0"/>
          </a:p>
          <a:p>
            <a:r>
              <a:rPr lang="zh-CN" altLang="en-US" dirty="0"/>
              <a:t>需要：一个为达致这样理性行为的所需的精确分析理解机制和评测系统给出的理性行为所需要的精确的评判标准</a:t>
            </a:r>
          </a:p>
        </p:txBody>
      </p:sp>
      <p:sp>
        <p:nvSpPr>
          <p:cNvPr id="4" name="灯片编号占位符 3"/>
          <p:cNvSpPr>
            <a:spLocks noGrp="1"/>
          </p:cNvSpPr>
          <p:nvPr>
            <p:ph type="sldNum" sz="quarter" idx="5"/>
          </p:nvPr>
        </p:nvSpPr>
        <p:spPr/>
        <p:txBody>
          <a:bodyPr/>
          <a:lstStyle/>
          <a:p>
            <a:fld id="{805A9CE1-EB40-4A8C-876F-26689E0A8D6A}" type="slidenum">
              <a:rPr lang="zh-CN" altLang="en-US" smtClean="0"/>
              <a:t>12</a:t>
            </a:fld>
            <a:endParaRPr lang="zh-CN" altLang="en-US"/>
          </a:p>
        </p:txBody>
      </p:sp>
    </p:spTree>
    <p:extLst>
      <p:ext uri="{BB962C8B-B14F-4D97-AF65-F5344CB8AC3E}">
        <p14:creationId xmlns:p14="http://schemas.microsoft.com/office/powerpoint/2010/main" val="380757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13</a:t>
            </a:fld>
            <a:endParaRPr lang="zh-CN" altLang="en-US"/>
          </a:p>
        </p:txBody>
      </p:sp>
    </p:spTree>
    <p:extLst>
      <p:ext uri="{BB962C8B-B14F-4D97-AF65-F5344CB8AC3E}">
        <p14:creationId xmlns:p14="http://schemas.microsoft.com/office/powerpoint/2010/main" val="8066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22</a:t>
            </a:fld>
            <a:endParaRPr lang="zh-CN" altLang="en-US"/>
          </a:p>
        </p:txBody>
      </p:sp>
    </p:spTree>
    <p:extLst>
      <p:ext uri="{BB962C8B-B14F-4D97-AF65-F5344CB8AC3E}">
        <p14:creationId xmlns:p14="http://schemas.microsoft.com/office/powerpoint/2010/main" val="305276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、符号主义</a:t>
            </a:r>
            <a:br>
              <a:rPr lang="zh-CN" altLang="en-US" dirty="0"/>
            </a:br>
            <a:br>
              <a:rPr lang="zh-CN" altLang="en-US" dirty="0"/>
            </a:br>
            <a:r>
              <a:rPr lang="zh-CN" altLang="en-US" sz="1200" b="0" i="0" kern="1200" dirty="0">
                <a:solidFill>
                  <a:schemeClr val="tx1"/>
                </a:solidFill>
                <a:effectLst/>
                <a:latin typeface="+mn-lt"/>
                <a:ea typeface="+mn-ea"/>
                <a:cs typeface="+mn-cs"/>
              </a:rPr>
              <a:t>认为人工智能源于数理逻辑。数理逻辑从</a:t>
            </a:r>
            <a:r>
              <a:rPr lang="en-US" altLang="zh-CN" sz="1200" b="0" i="0" kern="1200" dirty="0">
                <a:solidFill>
                  <a:schemeClr val="tx1"/>
                </a:solidFill>
                <a:effectLst/>
                <a:latin typeface="+mn-lt"/>
                <a:ea typeface="+mn-ea"/>
                <a:cs typeface="+mn-cs"/>
              </a:rPr>
              <a:t>19</a:t>
            </a:r>
            <a:r>
              <a:rPr lang="zh-CN" altLang="en-US" sz="1200" b="0" i="0" kern="1200" dirty="0">
                <a:solidFill>
                  <a:schemeClr val="tx1"/>
                </a:solidFill>
                <a:effectLst/>
                <a:latin typeface="+mn-lt"/>
                <a:ea typeface="+mn-ea"/>
                <a:cs typeface="+mn-cs"/>
              </a:rPr>
              <a:t>世纪末起得以迅速发展，到</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年代开始用于描述智能行为。计算机出现后，又再计算机上实现了逻辑演绎系统。其有代表性的成果为启发式程序</a:t>
            </a:r>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逻辑理论家，证明了</a:t>
            </a:r>
            <a:r>
              <a:rPr lang="en-US" altLang="zh-CN" sz="1200" b="0" i="0" kern="1200" dirty="0">
                <a:solidFill>
                  <a:schemeClr val="tx1"/>
                </a:solidFill>
                <a:effectLst/>
                <a:latin typeface="+mn-lt"/>
                <a:ea typeface="+mn-ea"/>
                <a:cs typeface="+mn-cs"/>
              </a:rPr>
              <a:t>38</a:t>
            </a:r>
            <a:r>
              <a:rPr lang="zh-CN" altLang="en-US" sz="1200" b="0" i="0" kern="1200" dirty="0">
                <a:solidFill>
                  <a:schemeClr val="tx1"/>
                </a:solidFill>
                <a:effectLst/>
                <a:latin typeface="+mn-lt"/>
                <a:ea typeface="+mn-ea"/>
                <a:cs typeface="+mn-cs"/>
              </a:rPr>
              <a:t>条数学定理，表了可以应用计算机研究人的思维多成，模拟人类智能活动。正是这些符号主义者，早在</a:t>
            </a:r>
            <a:r>
              <a:rPr lang="en-US" altLang="zh-CN" sz="1200" b="0" i="0" kern="1200" dirty="0">
                <a:solidFill>
                  <a:schemeClr val="tx1"/>
                </a:solidFill>
                <a:effectLst/>
                <a:latin typeface="+mn-lt"/>
                <a:ea typeface="+mn-ea"/>
                <a:cs typeface="+mn-cs"/>
              </a:rPr>
              <a:t>1956</a:t>
            </a:r>
            <a:r>
              <a:rPr lang="zh-CN" altLang="en-US" sz="1200" b="0" i="0" kern="1200" dirty="0">
                <a:solidFill>
                  <a:schemeClr val="tx1"/>
                </a:solidFill>
                <a:effectLst/>
                <a:latin typeface="+mn-lt"/>
                <a:ea typeface="+mn-ea"/>
                <a:cs typeface="+mn-cs"/>
              </a:rPr>
              <a:t>年首先采用“人工智能”这个术语。后来又发展了启发式算法</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专家系统</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知识工程理论与技术，并在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取得很大发展。符号主义曾长期一枝独秀，为人工智能的发展作出重要贡献，尤其是专家系统的成功开发与应用，为人工智能走向工程应用和实现理论联系实际具有特别重要的意义。在人工智能的其他学派出现之后，符号主义仍然是人工智能的主流派别。这个学派的代表任务有纽厄尔</a:t>
            </a:r>
            <a:r>
              <a:rPr lang="en-US" altLang="zh-CN" sz="1200" b="0" i="0" kern="1200" dirty="0">
                <a:solidFill>
                  <a:schemeClr val="tx1"/>
                </a:solidFill>
                <a:effectLst/>
                <a:latin typeface="+mn-lt"/>
                <a:ea typeface="+mn-ea"/>
                <a:cs typeface="+mn-cs"/>
              </a:rPr>
              <a:t>(Newell)</a:t>
            </a:r>
            <a:r>
              <a:rPr lang="zh-CN" altLang="en-US" sz="1200" b="0" i="0" kern="1200" dirty="0">
                <a:solidFill>
                  <a:schemeClr val="tx1"/>
                </a:solidFill>
                <a:effectLst/>
                <a:latin typeface="+mn-lt"/>
                <a:ea typeface="+mn-ea"/>
                <a:cs typeface="+mn-cs"/>
              </a:rPr>
              <a:t>、西蒙</a:t>
            </a:r>
            <a:r>
              <a:rPr lang="en-US" altLang="zh-CN" sz="1200" b="0" i="0" kern="1200" dirty="0">
                <a:solidFill>
                  <a:schemeClr val="tx1"/>
                </a:solidFill>
                <a:effectLst/>
                <a:latin typeface="+mn-lt"/>
                <a:ea typeface="+mn-ea"/>
                <a:cs typeface="+mn-cs"/>
              </a:rPr>
              <a:t>(Simon)</a:t>
            </a:r>
            <a:r>
              <a:rPr lang="zh-CN" altLang="en-US" sz="1200" b="0" i="0" kern="1200" dirty="0">
                <a:solidFill>
                  <a:schemeClr val="tx1"/>
                </a:solidFill>
                <a:effectLst/>
                <a:latin typeface="+mn-lt"/>
                <a:ea typeface="+mn-ea"/>
                <a:cs typeface="+mn-cs"/>
              </a:rPr>
              <a:t>和尼尔逊</a:t>
            </a:r>
            <a:r>
              <a:rPr lang="en-US" altLang="zh-CN" sz="1200" b="0" i="0" kern="1200" dirty="0">
                <a:solidFill>
                  <a:schemeClr val="tx1"/>
                </a:solidFill>
                <a:effectLst/>
                <a:latin typeface="+mn-lt"/>
                <a:ea typeface="+mn-ea"/>
                <a:cs typeface="+mn-cs"/>
              </a:rPr>
              <a:t>(Nilsson)</a:t>
            </a:r>
            <a:r>
              <a:rPr lang="zh-CN" altLang="en-US" sz="1200" b="0" i="0" kern="1200" dirty="0">
                <a:solidFill>
                  <a:schemeClr val="tx1"/>
                </a:solidFill>
                <a:effectLst/>
                <a:latin typeface="+mn-lt"/>
                <a:ea typeface="+mn-ea"/>
                <a:cs typeface="+mn-cs"/>
              </a:rPr>
              <a:t>等。</a:t>
            </a:r>
            <a:br>
              <a:rPr lang="zh-CN" altLang="en-US" dirty="0"/>
            </a:br>
            <a:br>
              <a:rPr lang="zh-CN" altLang="en-US" dirty="0"/>
            </a:br>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、连接主义</a:t>
            </a:r>
            <a:br>
              <a:rPr lang="zh-CN" altLang="en-US" dirty="0"/>
            </a:br>
            <a:br>
              <a:rPr lang="zh-CN" altLang="en-US" dirty="0"/>
            </a:br>
            <a:r>
              <a:rPr lang="zh-CN" altLang="en-US" sz="1200" b="0" i="0" kern="1200" dirty="0">
                <a:solidFill>
                  <a:schemeClr val="tx1"/>
                </a:solidFill>
                <a:effectLst/>
                <a:latin typeface="+mn-lt"/>
                <a:ea typeface="+mn-ea"/>
                <a:cs typeface="+mn-cs"/>
              </a:rPr>
              <a:t>认为人工智能源于仿生学，特别是对人脑模型的研究。它的代表性成果是</a:t>
            </a:r>
            <a:r>
              <a:rPr lang="en-US" altLang="zh-CN" sz="1200" b="0" i="0" kern="1200" dirty="0">
                <a:solidFill>
                  <a:schemeClr val="tx1"/>
                </a:solidFill>
                <a:effectLst/>
                <a:latin typeface="+mn-lt"/>
                <a:ea typeface="+mn-ea"/>
                <a:cs typeface="+mn-cs"/>
              </a:rPr>
              <a:t>1943</a:t>
            </a:r>
            <a:r>
              <a:rPr lang="zh-CN" altLang="en-US" sz="1200" b="0" i="0" kern="1200" dirty="0">
                <a:solidFill>
                  <a:schemeClr val="tx1"/>
                </a:solidFill>
                <a:effectLst/>
                <a:latin typeface="+mn-lt"/>
                <a:ea typeface="+mn-ea"/>
                <a:cs typeface="+mn-cs"/>
              </a:rPr>
              <a:t>年由生理学家麦卡洛克</a:t>
            </a:r>
            <a:r>
              <a:rPr lang="en-US" altLang="zh-CN" sz="1200" b="0" i="0" kern="1200" dirty="0">
                <a:solidFill>
                  <a:schemeClr val="tx1"/>
                </a:solidFill>
                <a:effectLst/>
                <a:latin typeface="+mn-lt"/>
                <a:ea typeface="+mn-ea"/>
                <a:cs typeface="+mn-cs"/>
              </a:rPr>
              <a:t>(McCulloch)</a:t>
            </a:r>
            <a:r>
              <a:rPr lang="zh-CN" altLang="en-US" sz="1200" b="0" i="0" kern="1200" dirty="0">
                <a:solidFill>
                  <a:schemeClr val="tx1"/>
                </a:solidFill>
                <a:effectLst/>
                <a:latin typeface="+mn-lt"/>
                <a:ea typeface="+mn-ea"/>
                <a:cs typeface="+mn-cs"/>
              </a:rPr>
              <a:t>和数理逻辑学家皮茨</a:t>
            </a:r>
            <a:r>
              <a:rPr lang="en-US" altLang="zh-CN" sz="1200" b="0" i="0" kern="1200" dirty="0">
                <a:solidFill>
                  <a:schemeClr val="tx1"/>
                </a:solidFill>
                <a:effectLst/>
                <a:latin typeface="+mn-lt"/>
                <a:ea typeface="+mn-ea"/>
                <a:cs typeface="+mn-cs"/>
              </a:rPr>
              <a:t>(Pitts)</a:t>
            </a:r>
            <a:r>
              <a:rPr lang="zh-CN" altLang="en-US" sz="1200" b="0" i="0" kern="1200" dirty="0">
                <a:solidFill>
                  <a:schemeClr val="tx1"/>
                </a:solidFill>
                <a:effectLst/>
                <a:latin typeface="+mn-lt"/>
                <a:ea typeface="+mn-ea"/>
                <a:cs typeface="+mn-cs"/>
              </a:rPr>
              <a:t>创立的脑模型，即</a:t>
            </a:r>
            <a:r>
              <a:rPr lang="en-US" altLang="zh-CN" sz="1200" b="0" i="0" kern="1200" dirty="0">
                <a:solidFill>
                  <a:schemeClr val="tx1"/>
                </a:solidFill>
                <a:effectLst/>
                <a:latin typeface="+mn-lt"/>
                <a:ea typeface="+mn-ea"/>
                <a:cs typeface="+mn-cs"/>
              </a:rPr>
              <a:t>MP</a:t>
            </a:r>
            <a:r>
              <a:rPr lang="zh-CN" altLang="en-US" sz="1200" b="0" i="0" kern="1200" dirty="0">
                <a:solidFill>
                  <a:schemeClr val="tx1"/>
                </a:solidFill>
                <a:effectLst/>
                <a:latin typeface="+mn-lt"/>
                <a:ea typeface="+mn-ea"/>
                <a:cs typeface="+mn-cs"/>
              </a:rPr>
              <a:t>模型，开创了用电子装置模仿人脑结构和功能的新途径。它从神经元开始进而研究神经网络模型和脑模型，开辟了人工智能的又一发展道路。</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60~70</a:t>
            </a:r>
            <a:r>
              <a:rPr lang="zh-CN" altLang="en-US" sz="1200" b="0" i="0" kern="1200" dirty="0">
                <a:solidFill>
                  <a:schemeClr val="tx1"/>
                </a:solidFill>
                <a:effectLst/>
                <a:latin typeface="+mn-lt"/>
                <a:ea typeface="+mn-ea"/>
                <a:cs typeface="+mn-cs"/>
              </a:rPr>
              <a:t>年代，连接主义，尤其是对以感知机</a:t>
            </a:r>
            <a:r>
              <a:rPr lang="en-US" altLang="zh-CN" sz="1200" b="0" i="0" kern="1200" dirty="0">
                <a:solidFill>
                  <a:schemeClr val="tx1"/>
                </a:solidFill>
                <a:effectLst/>
                <a:latin typeface="+mn-lt"/>
                <a:ea typeface="+mn-ea"/>
                <a:cs typeface="+mn-cs"/>
              </a:rPr>
              <a:t>(perceptron)</a:t>
            </a:r>
            <a:r>
              <a:rPr lang="zh-CN" altLang="en-US" sz="1200" b="0" i="0" kern="1200" dirty="0">
                <a:solidFill>
                  <a:schemeClr val="tx1"/>
                </a:solidFill>
                <a:effectLst/>
                <a:latin typeface="+mn-lt"/>
                <a:ea typeface="+mn-ea"/>
                <a:cs typeface="+mn-cs"/>
              </a:rPr>
              <a:t>为代表的脑模型的研究出现过热潮，由于受到当时的理论模型、生物原型和技术条件的限制，脑模型研究在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年代后期至</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年代初期落入低潮。直到</a:t>
            </a:r>
            <a:r>
              <a:rPr lang="en-US" altLang="zh-CN" sz="1200" b="0" i="0" kern="1200" dirty="0">
                <a:solidFill>
                  <a:schemeClr val="tx1"/>
                </a:solidFill>
                <a:effectLst/>
                <a:latin typeface="+mn-lt"/>
                <a:ea typeface="+mn-ea"/>
                <a:cs typeface="+mn-cs"/>
              </a:rPr>
              <a:t>Hopfield</a:t>
            </a:r>
            <a:r>
              <a:rPr lang="zh-CN" altLang="en-US" sz="1200" b="0" i="0" kern="1200" dirty="0">
                <a:solidFill>
                  <a:schemeClr val="tx1"/>
                </a:solidFill>
                <a:effectLst/>
                <a:latin typeface="+mn-lt"/>
                <a:ea typeface="+mn-ea"/>
                <a:cs typeface="+mn-cs"/>
              </a:rPr>
              <a:t>教授在</a:t>
            </a:r>
            <a:r>
              <a:rPr lang="en-US" altLang="zh-CN" sz="1200" b="0" i="0" kern="1200" dirty="0">
                <a:solidFill>
                  <a:schemeClr val="tx1"/>
                </a:solidFill>
                <a:effectLst/>
                <a:latin typeface="+mn-lt"/>
                <a:ea typeface="+mn-ea"/>
                <a:cs typeface="+mn-cs"/>
              </a:rPr>
              <a:t>1982</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年发表两篇重要论文，提出用硬件模拟神经网络以后，连接主义才又重新抬头。</a:t>
            </a:r>
            <a:r>
              <a:rPr lang="en-US" altLang="zh-CN" sz="1200" b="0" i="0" kern="1200" dirty="0">
                <a:solidFill>
                  <a:schemeClr val="tx1"/>
                </a:solidFill>
                <a:effectLst/>
                <a:latin typeface="+mn-lt"/>
                <a:ea typeface="+mn-ea"/>
                <a:cs typeface="+mn-cs"/>
              </a:rPr>
              <a:t>1986</a:t>
            </a:r>
            <a:r>
              <a:rPr lang="zh-CN" altLang="en-US" sz="1200" b="0" i="0" kern="1200" dirty="0">
                <a:solidFill>
                  <a:schemeClr val="tx1"/>
                </a:solidFill>
                <a:effectLst/>
                <a:latin typeface="+mn-lt"/>
                <a:ea typeface="+mn-ea"/>
                <a:cs typeface="+mn-cs"/>
              </a:rPr>
              <a:t>年，鲁梅尔哈特</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Rumelhart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等人提出多层网络中的反向传播算法</a:t>
            </a:r>
            <a:r>
              <a:rPr lang="en-US" altLang="zh-CN" sz="1200" b="0" i="0" kern="1200" dirty="0">
                <a:solidFill>
                  <a:schemeClr val="tx1"/>
                </a:solidFill>
                <a:effectLst/>
                <a:latin typeface="+mn-lt"/>
                <a:ea typeface="+mn-ea"/>
                <a:cs typeface="+mn-cs"/>
              </a:rPr>
              <a:t>(BP)</a:t>
            </a:r>
            <a:r>
              <a:rPr lang="zh-CN" altLang="en-US" sz="1200" b="0" i="0" kern="1200" dirty="0">
                <a:solidFill>
                  <a:schemeClr val="tx1"/>
                </a:solidFill>
                <a:effectLst/>
                <a:latin typeface="+mn-lt"/>
                <a:ea typeface="+mn-ea"/>
                <a:cs typeface="+mn-cs"/>
              </a:rPr>
              <a:t>算法。此后，连接主义势头大振，从模型到算法，从理论分析到工程实现，伟神经网络计算机走向市场打下基础。现在，对人工神经网络</a:t>
            </a:r>
            <a:r>
              <a:rPr lang="en-US" altLang="zh-CN" sz="1200" b="0" i="0" kern="1200" dirty="0">
                <a:solidFill>
                  <a:schemeClr val="tx1"/>
                </a:solidFill>
                <a:effectLst/>
                <a:latin typeface="+mn-lt"/>
                <a:ea typeface="+mn-ea"/>
                <a:cs typeface="+mn-cs"/>
              </a:rPr>
              <a:t>(ANN)</a:t>
            </a:r>
            <a:r>
              <a:rPr lang="zh-CN" altLang="en-US" sz="1200" b="0" i="0" kern="1200" dirty="0">
                <a:solidFill>
                  <a:schemeClr val="tx1"/>
                </a:solidFill>
                <a:effectLst/>
                <a:latin typeface="+mn-lt"/>
                <a:ea typeface="+mn-ea"/>
                <a:cs typeface="+mn-cs"/>
              </a:rPr>
              <a:t>的研究热情仍然较高，但研究成果没有像预想的那样好。</a:t>
            </a:r>
            <a:br>
              <a:rPr lang="zh-CN" altLang="en-US" dirty="0"/>
            </a:br>
            <a:br>
              <a:rPr lang="zh-CN" altLang="en-US" dirty="0"/>
            </a:br>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、行为主义</a:t>
            </a:r>
            <a:br>
              <a:rPr lang="zh-CN" altLang="en-US" dirty="0"/>
            </a:br>
            <a:br>
              <a:rPr lang="zh-CN" altLang="en-US" dirty="0"/>
            </a:br>
            <a:r>
              <a:rPr lang="zh-CN" altLang="en-US" sz="1200" b="0" i="0" kern="1200" dirty="0">
                <a:solidFill>
                  <a:schemeClr val="tx1"/>
                </a:solidFill>
                <a:effectLst/>
                <a:latin typeface="+mn-lt"/>
                <a:ea typeface="+mn-ea"/>
                <a:cs typeface="+mn-cs"/>
              </a:rPr>
              <a:t>认为人工智能源于控制论。控制论思想早在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40~50</a:t>
            </a:r>
            <a:r>
              <a:rPr lang="zh-CN" altLang="en-US" sz="1200" b="0" i="0" kern="1200" dirty="0">
                <a:solidFill>
                  <a:schemeClr val="tx1"/>
                </a:solidFill>
                <a:effectLst/>
                <a:latin typeface="+mn-lt"/>
                <a:ea typeface="+mn-ea"/>
                <a:cs typeface="+mn-cs"/>
              </a:rPr>
              <a:t>年代就成为时代思潮的重要部分，影响了早期的人工智能工作者。维纳</a:t>
            </a:r>
            <a:r>
              <a:rPr lang="en-US" altLang="zh-CN" sz="1200" b="0" i="0" kern="1200" dirty="0">
                <a:solidFill>
                  <a:schemeClr val="tx1"/>
                </a:solidFill>
                <a:effectLst/>
                <a:latin typeface="+mn-lt"/>
                <a:ea typeface="+mn-ea"/>
                <a:cs typeface="+mn-cs"/>
              </a:rPr>
              <a:t>(Wiener)</a:t>
            </a:r>
            <a:r>
              <a:rPr lang="zh-CN" altLang="en-US" sz="1200" b="0" i="0" kern="1200" dirty="0">
                <a:solidFill>
                  <a:schemeClr val="tx1"/>
                </a:solidFill>
                <a:effectLst/>
                <a:latin typeface="+mn-lt"/>
                <a:ea typeface="+mn-ea"/>
                <a:cs typeface="+mn-cs"/>
              </a:rPr>
              <a:t>和麦克洛克</a:t>
            </a:r>
            <a:r>
              <a:rPr lang="en-US" altLang="zh-CN" sz="1200" b="0" i="0" kern="1200" dirty="0">
                <a:solidFill>
                  <a:schemeClr val="tx1"/>
                </a:solidFill>
                <a:effectLst/>
                <a:latin typeface="+mn-lt"/>
                <a:ea typeface="+mn-ea"/>
                <a:cs typeface="+mn-cs"/>
              </a:rPr>
              <a:t>(McCulloch)</a:t>
            </a:r>
            <a:r>
              <a:rPr lang="zh-CN" altLang="en-US" sz="1200" b="0" i="0" kern="1200" dirty="0">
                <a:solidFill>
                  <a:schemeClr val="tx1"/>
                </a:solidFill>
                <a:effectLst/>
                <a:latin typeface="+mn-lt"/>
                <a:ea typeface="+mn-ea"/>
                <a:cs typeface="+mn-cs"/>
              </a:rPr>
              <a:t>等人提出的控制论和自组织系统以及钱学森等人提出的工程控制论和生物控制论，影响了许多领域。控制论把神经系统的工作原理与信息理论、控制理论、逻辑以及计算机联系起来。早期的研究工作重点是模拟人在控制过程中的智能行为和作用，如对自寻优、自适应、自镇定、自组织和自学习等控制论系统的研究，并进行“控制论动物”的研制。到</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60~70</a:t>
            </a:r>
            <a:r>
              <a:rPr lang="zh-CN" altLang="en-US" sz="1200" b="0" i="0" kern="1200" dirty="0">
                <a:solidFill>
                  <a:schemeClr val="tx1"/>
                </a:solidFill>
                <a:effectLst/>
                <a:latin typeface="+mn-lt"/>
                <a:ea typeface="+mn-ea"/>
                <a:cs typeface="+mn-cs"/>
              </a:rPr>
              <a:t>年代，上述这些控制论系统的研究取得一定进展，播下智能控制和智能机器人的种子，并在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年代诞生了智能控制和智能机器人系统。行为主义是</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世纪末才以人工智能新学派的面孔出现的，引起许多人的兴趣。这一学派的代表作者首推布鲁克斯</a:t>
            </a:r>
            <a:r>
              <a:rPr lang="en-US" altLang="zh-CN" sz="1200" b="0" i="0" kern="1200" dirty="0">
                <a:solidFill>
                  <a:schemeClr val="tx1"/>
                </a:solidFill>
                <a:effectLst/>
                <a:latin typeface="+mn-lt"/>
                <a:ea typeface="+mn-ea"/>
                <a:cs typeface="+mn-cs"/>
              </a:rPr>
              <a:t>(Brooks)</a:t>
            </a:r>
            <a:r>
              <a:rPr lang="zh-CN" altLang="en-US" sz="1200" b="0" i="0" kern="1200" dirty="0">
                <a:solidFill>
                  <a:schemeClr val="tx1"/>
                </a:solidFill>
                <a:effectLst/>
                <a:latin typeface="+mn-lt"/>
                <a:ea typeface="+mn-ea"/>
                <a:cs typeface="+mn-cs"/>
              </a:rPr>
              <a:t>的六足行走机器人，它被看作是新一代的“控制论动物”，是一个基于感知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动作模式模拟昆虫行为的控制系统。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参考文献：</a:t>
            </a:r>
            <a:r>
              <a:rPr lang="en-US" altLang="zh-CN" sz="1200" b="0" i="0" kern="120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人工智能及其应用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版</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26</a:t>
            </a:fld>
            <a:endParaRPr lang="zh-CN" altLang="en-US"/>
          </a:p>
        </p:txBody>
      </p:sp>
    </p:spTree>
    <p:extLst>
      <p:ext uri="{BB962C8B-B14F-4D97-AF65-F5344CB8AC3E}">
        <p14:creationId xmlns:p14="http://schemas.microsoft.com/office/powerpoint/2010/main" val="25340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899A6-433C-460E-8D6E-E818EF7ACF9A}"/>
              </a:ext>
            </a:extLst>
          </p:cNvPr>
          <p:cNvSpPr>
            <a:spLocks noGrp="1"/>
          </p:cNvSpPr>
          <p:nvPr>
            <p:ph type="ctrTitle" hasCustomPrompt="1"/>
          </p:nvPr>
        </p:nvSpPr>
        <p:spPr>
          <a:xfrm>
            <a:off x="1524000" y="1122363"/>
            <a:ext cx="9144000" cy="2387600"/>
          </a:xfrm>
          <a:solidFill>
            <a:srgbClr val="0070C0"/>
          </a:solidFill>
        </p:spPr>
        <p:txBody>
          <a:bodyPr anchor="b"/>
          <a:lstStyle>
            <a:lvl1pPr algn="ctr">
              <a:defRPr sz="6000" b="1">
                <a:solidFill>
                  <a:schemeClr val="bg1"/>
                </a:solidFill>
              </a:defRPr>
            </a:lvl1pPr>
          </a:lstStyle>
          <a:p>
            <a:r>
              <a:rPr lang="zh-CN" altLang="en-US" dirty="0"/>
              <a:t>人工智能原理</a:t>
            </a:r>
          </a:p>
        </p:txBody>
      </p:sp>
      <p:sp>
        <p:nvSpPr>
          <p:cNvPr id="3" name="副标题 2">
            <a:extLst>
              <a:ext uri="{FF2B5EF4-FFF2-40B4-BE49-F238E27FC236}">
                <a16:creationId xmlns:a16="http://schemas.microsoft.com/office/drawing/2014/main" id="{859929A4-DE86-4A99-9F33-5F72E1DCE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B9E01CF0-F059-4503-AD59-142E7CAF278D}"/>
              </a:ext>
            </a:extLst>
          </p:cNvPr>
          <p:cNvSpPr>
            <a:spLocks noGrp="1"/>
          </p:cNvSpPr>
          <p:nvPr>
            <p:ph type="dt" sz="half" idx="10"/>
          </p:nvPr>
        </p:nvSpPr>
        <p:spPr/>
        <p:txBody>
          <a:bodyPr/>
          <a:lstStyle/>
          <a:p>
            <a:fld id="{6F45D168-C3F3-47C6-9F83-6BB184564729}" type="datetime1">
              <a:rPr lang="zh-CN" altLang="en-US" smtClean="0"/>
              <a:t>2020/9/16</a:t>
            </a:fld>
            <a:endParaRPr lang="zh-CN" altLang="en-US"/>
          </a:p>
        </p:txBody>
      </p:sp>
      <p:sp>
        <p:nvSpPr>
          <p:cNvPr id="5" name="页脚占位符 4">
            <a:extLst>
              <a:ext uri="{FF2B5EF4-FFF2-40B4-BE49-F238E27FC236}">
                <a16:creationId xmlns:a16="http://schemas.microsoft.com/office/drawing/2014/main" id="{199EAFA4-8E8D-4831-817D-3686CDA98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D0D4-C669-4ECA-A3CE-B882A75CB63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166331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CA4C3-2094-4A91-BAA1-F5D16952F0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3DA2D5-0CB5-49C5-8D46-9F7C22715C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BC14BA-DC44-4444-A4EA-B82EF919AEDD}"/>
              </a:ext>
            </a:extLst>
          </p:cNvPr>
          <p:cNvSpPr>
            <a:spLocks noGrp="1"/>
          </p:cNvSpPr>
          <p:nvPr>
            <p:ph type="dt" sz="half" idx="10"/>
          </p:nvPr>
        </p:nvSpPr>
        <p:spPr/>
        <p:txBody>
          <a:bodyPr/>
          <a:lstStyle/>
          <a:p>
            <a:fld id="{034EC583-616B-4C0C-ADBD-E945F86A63E3}" type="datetime1">
              <a:rPr lang="zh-CN" altLang="en-US" smtClean="0"/>
              <a:t>2020/9/16</a:t>
            </a:fld>
            <a:endParaRPr lang="zh-CN" altLang="en-US"/>
          </a:p>
        </p:txBody>
      </p:sp>
      <p:sp>
        <p:nvSpPr>
          <p:cNvPr id="5" name="页脚占位符 4">
            <a:extLst>
              <a:ext uri="{FF2B5EF4-FFF2-40B4-BE49-F238E27FC236}">
                <a16:creationId xmlns:a16="http://schemas.microsoft.com/office/drawing/2014/main" id="{D3C18383-98EF-4308-8E27-6747920C7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7B0C9-0CD4-41CE-9D59-63763AA196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490ED06E-A538-478D-8E89-C9C3B179341E}"/>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E5F2BFC2-6A29-4DE1-8640-562BED061C0E}"/>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1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2DE2D5-D5B9-4877-9115-F933DE2AC5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E4743-18AD-466E-8A1E-44C2EDA6FADA}"/>
              </a:ext>
            </a:extLst>
          </p:cNvPr>
          <p:cNvSpPr>
            <a:spLocks noGrp="1"/>
          </p:cNvSpPr>
          <p:nvPr>
            <p:ph type="dt" sz="half" idx="10"/>
          </p:nvPr>
        </p:nvSpPr>
        <p:spPr>
          <a:xfrm>
            <a:off x="838200" y="6356350"/>
            <a:ext cx="2743200" cy="365125"/>
          </a:xfrm>
          <a:prstGeom prst="rect">
            <a:avLst/>
          </a:prstGeom>
        </p:spPr>
        <p:txBody>
          <a:bodyPr/>
          <a:lstStyle/>
          <a:p>
            <a:fld id="{E26DD75B-CAE2-4DCD-823B-86EE4BC6C95E}" type="datetime1">
              <a:rPr lang="zh-CN" altLang="en-US" smtClean="0"/>
              <a:t>2020/9/16</a:t>
            </a:fld>
            <a:endParaRPr lang="zh-CN" altLang="en-US"/>
          </a:p>
        </p:txBody>
      </p:sp>
      <p:sp>
        <p:nvSpPr>
          <p:cNvPr id="5" name="页脚占位符 4">
            <a:extLst>
              <a:ext uri="{FF2B5EF4-FFF2-40B4-BE49-F238E27FC236}">
                <a16:creationId xmlns:a16="http://schemas.microsoft.com/office/drawing/2014/main" id="{2E68BF63-BACA-49D2-A39C-561C2BB5D6A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4F026BA-651A-4AC0-B21E-F52AC6B5DA6B}"/>
              </a:ext>
            </a:extLst>
          </p:cNvPr>
          <p:cNvSpPr>
            <a:spLocks noGrp="1"/>
          </p:cNvSpPr>
          <p:nvPr>
            <p:ph type="sldNum" sz="quarter" idx="12"/>
          </p:nvPr>
        </p:nvSpPr>
        <p:spPr>
          <a:xfrm>
            <a:off x="8610600" y="6356350"/>
            <a:ext cx="2743200" cy="365125"/>
          </a:xfrm>
          <a:prstGeom prst="rect">
            <a:avLst/>
          </a:prstGeom>
        </p:spPr>
        <p:txBody>
          <a:bodyPr/>
          <a:lstStyle/>
          <a:p>
            <a:fld id="{627ADA82-0A2A-4142-86F5-A910B45E1CDC}" type="slidenum">
              <a:rPr lang="zh-CN" altLang="en-US" smtClean="0"/>
              <a:t>‹#›</a:t>
            </a:fld>
            <a:endParaRPr lang="zh-CN" altLang="en-US"/>
          </a:p>
        </p:txBody>
      </p:sp>
      <p:sp>
        <p:nvSpPr>
          <p:cNvPr id="7" name="矩形 6">
            <a:extLst>
              <a:ext uri="{FF2B5EF4-FFF2-40B4-BE49-F238E27FC236}">
                <a16:creationId xmlns:a16="http://schemas.microsoft.com/office/drawing/2014/main" id="{2BC4D6B2-B604-46E7-84B7-D46ECA69E79C}"/>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2285F222-6633-49B8-B260-1BC6DA876833}"/>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71D61CE5-3D33-4E81-9554-995C73592AEE}"/>
              </a:ext>
            </a:extLst>
          </p:cNvPr>
          <p:cNvSpPr>
            <a:spLocks noGrp="1"/>
          </p:cNvSpPr>
          <p:nvPr>
            <p:ph type="title"/>
          </p:nvPr>
        </p:nvSpPr>
        <p:spPr>
          <a:xfrm>
            <a:off x="831850" y="101600"/>
            <a:ext cx="10515600" cy="1325563"/>
          </a:xfrm>
        </p:spPr>
        <p:txBody>
          <a:bodyPr/>
          <a:lstStyle>
            <a:lvl1pPr>
              <a:defRPr b="1"/>
            </a:lvl1pPr>
          </a:lstStyle>
          <a:p>
            <a:r>
              <a:rPr lang="zh-CN" altLang="en-US" dirty="0"/>
              <a:t>单击此处编辑母版标题样式</a:t>
            </a:r>
          </a:p>
        </p:txBody>
      </p:sp>
    </p:spTree>
    <p:extLst>
      <p:ext uri="{BB962C8B-B14F-4D97-AF65-F5344CB8AC3E}">
        <p14:creationId xmlns:p14="http://schemas.microsoft.com/office/powerpoint/2010/main" val="317804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C9E2E-843A-4B92-BF3B-2CE4FC95EEAB}"/>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72FAB3BD-0740-43E1-AAB9-A021F96B51E3}"/>
              </a:ext>
            </a:extLst>
          </p:cNvPr>
          <p:cNvSpPr>
            <a:spLocks noGrp="1"/>
          </p:cNvSpPr>
          <p:nvPr>
            <p:ph idx="1"/>
          </p:nvPr>
        </p:nvSpPr>
        <p:spPr/>
        <p:txBody>
          <a:bodyPr/>
          <a:lstStyle>
            <a:lvl1pPr marL="228600" indent="-228600">
              <a:buClr>
                <a:srgbClr val="FFC000"/>
              </a:buClr>
              <a:buSzPct val="70000"/>
              <a:buFont typeface="Wingdings" panose="05000000000000000000" pitchFamily="2" charset="2"/>
              <a:buChar char="l"/>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D25A1B3-4DC2-4EEF-9638-C2E71D5987D2}"/>
              </a:ext>
            </a:extLst>
          </p:cNvPr>
          <p:cNvSpPr>
            <a:spLocks noGrp="1"/>
          </p:cNvSpPr>
          <p:nvPr>
            <p:ph type="dt" sz="half" idx="10"/>
          </p:nvPr>
        </p:nvSpPr>
        <p:spPr/>
        <p:txBody>
          <a:bodyPr/>
          <a:lstStyle/>
          <a:p>
            <a:fld id="{B9C70451-9CE2-4FAC-ADF4-EDE69A759FB0}" type="datetime1">
              <a:rPr lang="zh-CN" altLang="en-US" smtClean="0"/>
              <a:t>2020/9/16</a:t>
            </a:fld>
            <a:endParaRPr lang="zh-CN" altLang="en-US"/>
          </a:p>
        </p:txBody>
      </p:sp>
      <p:sp>
        <p:nvSpPr>
          <p:cNvPr id="5" name="页脚占位符 4">
            <a:extLst>
              <a:ext uri="{FF2B5EF4-FFF2-40B4-BE49-F238E27FC236}">
                <a16:creationId xmlns:a16="http://schemas.microsoft.com/office/drawing/2014/main" id="{0E304865-8165-46BF-98F2-07E9E627E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95B88-E340-461D-8B7B-4E79466A725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32F328A9-5A40-4758-8E85-6705C92A7594}"/>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1AC933FB-EDAB-463B-8E57-C8147B5FDB08}"/>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74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1EF4-E516-494C-8BCE-E8E29944D6DD}"/>
              </a:ext>
            </a:extLst>
          </p:cNvPr>
          <p:cNvSpPr>
            <a:spLocks noGrp="1"/>
          </p:cNvSpPr>
          <p:nvPr>
            <p:ph type="title"/>
          </p:nvPr>
        </p:nvSpPr>
        <p:spPr>
          <a:xfrm>
            <a:off x="831850" y="1709738"/>
            <a:ext cx="10515600" cy="2852737"/>
          </a:xfrm>
          <a:solidFill>
            <a:schemeClr val="accent1"/>
          </a:solidFill>
        </p:spPr>
        <p:txBody>
          <a:bodyPr anchor="b"/>
          <a:lstStyle>
            <a:lvl1pPr algn="ctr">
              <a:defRPr sz="6000" b="1">
                <a:solidFill>
                  <a:schemeClr val="bg1"/>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0FA57584-77EF-4E34-A500-0876BCD85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94F19C-E3EC-4B14-9A57-844CFA79BE1E}"/>
              </a:ext>
            </a:extLst>
          </p:cNvPr>
          <p:cNvSpPr>
            <a:spLocks noGrp="1"/>
          </p:cNvSpPr>
          <p:nvPr>
            <p:ph type="dt" sz="half" idx="10"/>
          </p:nvPr>
        </p:nvSpPr>
        <p:spPr/>
        <p:txBody>
          <a:bodyPr/>
          <a:lstStyle/>
          <a:p>
            <a:fld id="{A377AA4B-B061-449B-B335-1D7678EA842D}" type="datetime1">
              <a:rPr lang="zh-CN" altLang="en-US" smtClean="0"/>
              <a:t>2020/9/16</a:t>
            </a:fld>
            <a:endParaRPr lang="zh-CN" altLang="en-US"/>
          </a:p>
        </p:txBody>
      </p:sp>
      <p:sp>
        <p:nvSpPr>
          <p:cNvPr id="5" name="页脚占位符 4">
            <a:extLst>
              <a:ext uri="{FF2B5EF4-FFF2-40B4-BE49-F238E27FC236}">
                <a16:creationId xmlns:a16="http://schemas.microsoft.com/office/drawing/2014/main" id="{6E45202A-8EC8-45BB-9B41-AC04C0EC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06D719-58A5-445C-8D45-0A6365AB260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209581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0F29-6443-42E3-908F-33CAD16901C1}"/>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B7C3D9D-3126-41F3-9289-E154AB1C83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1D8F8C-E535-4669-A75E-DAAFBD0096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22CBE0-4CFB-46BF-AF2C-D1F2C3500DD3}"/>
              </a:ext>
            </a:extLst>
          </p:cNvPr>
          <p:cNvSpPr>
            <a:spLocks noGrp="1"/>
          </p:cNvSpPr>
          <p:nvPr>
            <p:ph type="dt" sz="half" idx="10"/>
          </p:nvPr>
        </p:nvSpPr>
        <p:spPr/>
        <p:txBody>
          <a:bodyPr/>
          <a:lstStyle/>
          <a:p>
            <a:fld id="{E600EB06-8C8F-4F8E-AC0B-D8239034BD9C}" type="datetime1">
              <a:rPr lang="zh-CN" altLang="en-US" smtClean="0"/>
              <a:t>2020/9/16</a:t>
            </a:fld>
            <a:endParaRPr lang="zh-CN" altLang="en-US"/>
          </a:p>
        </p:txBody>
      </p:sp>
      <p:sp>
        <p:nvSpPr>
          <p:cNvPr id="6" name="页脚占位符 5">
            <a:extLst>
              <a:ext uri="{FF2B5EF4-FFF2-40B4-BE49-F238E27FC236}">
                <a16:creationId xmlns:a16="http://schemas.microsoft.com/office/drawing/2014/main" id="{AE4D5B09-BF4C-4585-BADE-F0E4E672D1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59F7B9-33B8-4296-A379-BF2A01B7BF20}"/>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913F0FB2-7602-4948-8312-D84A404838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CD91383C-DA25-49B6-AD1F-03F7BBE110E2}"/>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9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FD684-9330-4C21-8084-C2D4752DBD06}"/>
              </a:ext>
            </a:extLst>
          </p:cNvPr>
          <p:cNvSpPr>
            <a:spLocks noGrp="1"/>
          </p:cNvSpPr>
          <p:nvPr>
            <p:ph type="title"/>
          </p:nvPr>
        </p:nvSpPr>
        <p:spPr>
          <a:xfrm>
            <a:off x="838200" y="104775"/>
            <a:ext cx="10515600" cy="1325563"/>
          </a:xfrm>
        </p:spPr>
        <p:txBody>
          <a:bodyPr/>
          <a:lstStyle>
            <a:lvl1pPr>
              <a:defRPr b="1"/>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FB43C3D4-B49F-411C-BE54-63B9CD1BE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15AD4C-38EA-4873-AD8A-90C44840BF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F7E1E2-CD2B-45DE-91F4-90337DDA0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97A118-A921-4BDF-8E8E-3768BB9258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3155A2-D933-4085-B9FC-DCB37C837D02}"/>
              </a:ext>
            </a:extLst>
          </p:cNvPr>
          <p:cNvSpPr>
            <a:spLocks noGrp="1"/>
          </p:cNvSpPr>
          <p:nvPr>
            <p:ph type="dt" sz="half" idx="10"/>
          </p:nvPr>
        </p:nvSpPr>
        <p:spPr/>
        <p:txBody>
          <a:bodyPr/>
          <a:lstStyle/>
          <a:p>
            <a:fld id="{D7739669-3205-4A28-84EF-1371C7486B12}" type="datetime1">
              <a:rPr lang="zh-CN" altLang="en-US" smtClean="0"/>
              <a:t>2020/9/16</a:t>
            </a:fld>
            <a:endParaRPr lang="zh-CN" altLang="en-US"/>
          </a:p>
        </p:txBody>
      </p:sp>
      <p:sp>
        <p:nvSpPr>
          <p:cNvPr id="8" name="页脚占位符 7">
            <a:extLst>
              <a:ext uri="{FF2B5EF4-FFF2-40B4-BE49-F238E27FC236}">
                <a16:creationId xmlns:a16="http://schemas.microsoft.com/office/drawing/2014/main" id="{17E40D41-BBA6-45FB-86C8-47CEE8A8B8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02672A-D87B-4ED3-B996-2D109C9B38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10" name="矩形 9">
            <a:extLst>
              <a:ext uri="{FF2B5EF4-FFF2-40B4-BE49-F238E27FC236}">
                <a16:creationId xmlns:a16="http://schemas.microsoft.com/office/drawing/2014/main" id="{BED0A11A-7B95-4F1F-AEC4-D316EAAB87C7}"/>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5B3426D7-72DC-4180-9D44-EC4478DA432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1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CB06C-CDA2-455A-979C-3DA4ED5354F9}"/>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32487CEE-3461-4C9F-B76E-670E4CCC4067}"/>
              </a:ext>
            </a:extLst>
          </p:cNvPr>
          <p:cNvSpPr>
            <a:spLocks noGrp="1"/>
          </p:cNvSpPr>
          <p:nvPr>
            <p:ph type="dt" sz="half" idx="10"/>
          </p:nvPr>
        </p:nvSpPr>
        <p:spPr/>
        <p:txBody>
          <a:bodyPr/>
          <a:lstStyle/>
          <a:p>
            <a:fld id="{742C2288-9827-4313-AB63-76533CA878C6}" type="datetime1">
              <a:rPr lang="zh-CN" altLang="en-US" smtClean="0"/>
              <a:t>2020/9/16</a:t>
            </a:fld>
            <a:endParaRPr lang="zh-CN" altLang="en-US"/>
          </a:p>
        </p:txBody>
      </p:sp>
      <p:sp>
        <p:nvSpPr>
          <p:cNvPr id="4" name="页脚占位符 3">
            <a:extLst>
              <a:ext uri="{FF2B5EF4-FFF2-40B4-BE49-F238E27FC236}">
                <a16:creationId xmlns:a16="http://schemas.microsoft.com/office/drawing/2014/main" id="{28D6217F-2789-4BB9-B5A4-7FE7350E25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BBC68-F04F-49CD-A735-F0794C2BF5A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6" name="矩形 5">
            <a:extLst>
              <a:ext uri="{FF2B5EF4-FFF2-40B4-BE49-F238E27FC236}">
                <a16:creationId xmlns:a16="http://schemas.microsoft.com/office/drawing/2014/main" id="{8017ECDB-A551-454D-9EA5-C5FCA96056B6}"/>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1EFF6278-CAB3-4838-9C69-D1DA1532C774}"/>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63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9C23-150D-46DF-9EE3-9C025EE54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46F718-31FE-48A9-9604-F8C2FC5C8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FA7E3-561F-4D56-81D7-E0BD68BB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7B3270-9289-47CE-85A4-627CCFE463DC}"/>
              </a:ext>
            </a:extLst>
          </p:cNvPr>
          <p:cNvSpPr>
            <a:spLocks noGrp="1"/>
          </p:cNvSpPr>
          <p:nvPr>
            <p:ph type="dt" sz="half" idx="10"/>
          </p:nvPr>
        </p:nvSpPr>
        <p:spPr/>
        <p:txBody>
          <a:bodyPr/>
          <a:lstStyle/>
          <a:p>
            <a:fld id="{BA467590-4C70-40B5-9835-B77750B544FF}" type="datetime1">
              <a:rPr lang="zh-CN" altLang="en-US" smtClean="0"/>
              <a:t>2020/9/16</a:t>
            </a:fld>
            <a:endParaRPr lang="zh-CN" altLang="en-US"/>
          </a:p>
        </p:txBody>
      </p:sp>
      <p:sp>
        <p:nvSpPr>
          <p:cNvPr id="6" name="页脚占位符 5">
            <a:extLst>
              <a:ext uri="{FF2B5EF4-FFF2-40B4-BE49-F238E27FC236}">
                <a16:creationId xmlns:a16="http://schemas.microsoft.com/office/drawing/2014/main" id="{AC34D6B4-CDED-4C96-A576-E6A65EDE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2E5-7DB9-467E-B803-381E4AC2326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C2239787-A866-475A-AE65-58BB20EF47A9}"/>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B681A32E-DCD7-45A9-8599-A81F4E0BDDE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B2971-0D91-41BD-9ECF-F113FDBDD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13F875-4B6C-4366-BAB9-AD73B70D4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43E2C8-4D17-43B8-B1D5-07E93CD9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1D898-F952-40E1-A8F4-A1A548FC29FF}"/>
              </a:ext>
            </a:extLst>
          </p:cNvPr>
          <p:cNvSpPr>
            <a:spLocks noGrp="1"/>
          </p:cNvSpPr>
          <p:nvPr>
            <p:ph type="dt" sz="half" idx="10"/>
          </p:nvPr>
        </p:nvSpPr>
        <p:spPr/>
        <p:txBody>
          <a:bodyPr/>
          <a:lstStyle/>
          <a:p>
            <a:fld id="{5AAB3AD6-7C66-4310-8BAE-F530923380A3}" type="datetime1">
              <a:rPr lang="zh-CN" altLang="en-US" smtClean="0"/>
              <a:t>2020/9/16</a:t>
            </a:fld>
            <a:endParaRPr lang="zh-CN" altLang="en-US"/>
          </a:p>
        </p:txBody>
      </p:sp>
      <p:sp>
        <p:nvSpPr>
          <p:cNvPr id="6" name="页脚占位符 5">
            <a:extLst>
              <a:ext uri="{FF2B5EF4-FFF2-40B4-BE49-F238E27FC236}">
                <a16:creationId xmlns:a16="http://schemas.microsoft.com/office/drawing/2014/main" id="{98A0BB52-AE4C-4C3A-9E5C-67EC2F5E1D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8AE3A-DAB1-4DA9-A4AC-69F7B1CE03D6}"/>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7FC2FE07-D1F1-48A8-AFC2-F7858B045E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D6962632-48FC-4A14-B896-B0AFDF3D3F8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7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F791-8627-4AEA-B482-26BE4E668620}"/>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竖排文字占位符 2">
            <a:extLst>
              <a:ext uri="{FF2B5EF4-FFF2-40B4-BE49-F238E27FC236}">
                <a16:creationId xmlns:a16="http://schemas.microsoft.com/office/drawing/2014/main" id="{A267BA13-FA8F-46CF-845B-2D723B92FC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9577E5-55B8-476C-BA92-96E7AE0AD21C}"/>
              </a:ext>
            </a:extLst>
          </p:cNvPr>
          <p:cNvSpPr>
            <a:spLocks noGrp="1"/>
          </p:cNvSpPr>
          <p:nvPr>
            <p:ph type="dt" sz="half" idx="10"/>
          </p:nvPr>
        </p:nvSpPr>
        <p:spPr/>
        <p:txBody>
          <a:bodyPr/>
          <a:lstStyle/>
          <a:p>
            <a:fld id="{997C7737-0360-4040-B6EA-6F5EA51BA7EA}" type="datetime1">
              <a:rPr lang="zh-CN" altLang="en-US" smtClean="0"/>
              <a:t>2020/9/16</a:t>
            </a:fld>
            <a:endParaRPr lang="zh-CN" altLang="en-US"/>
          </a:p>
        </p:txBody>
      </p:sp>
      <p:sp>
        <p:nvSpPr>
          <p:cNvPr id="5" name="页脚占位符 4">
            <a:extLst>
              <a:ext uri="{FF2B5EF4-FFF2-40B4-BE49-F238E27FC236}">
                <a16:creationId xmlns:a16="http://schemas.microsoft.com/office/drawing/2014/main" id="{3730B12C-FEC5-4B3F-ADA5-5261B992C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51663-0399-4E3D-ABB1-1C87EF4C951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98E1C8E6-0F39-458C-AC29-F60350E42F03}"/>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C038F443-9112-42F7-B7D8-0C77CCAA15B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4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15CE81-0E60-4B57-96D3-1F8AD3DAB961}"/>
              </a:ext>
            </a:extLst>
          </p:cNvPr>
          <p:cNvSpPr>
            <a:spLocks noGrp="1"/>
          </p:cNvSpPr>
          <p:nvPr>
            <p:ph type="title"/>
          </p:nvPr>
        </p:nvSpPr>
        <p:spPr>
          <a:xfrm>
            <a:off x="831850" y="101600"/>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A208A5-1F6A-4739-8EB2-20A3F17B2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4393595-308D-42F3-9AC5-AABCCADDB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523F4-DBD5-4E8C-9AB4-4EAFCEB7AA98}" type="datetime1">
              <a:rPr lang="zh-CN" altLang="en-US" smtClean="0"/>
              <a:t>2020/9/16</a:t>
            </a:fld>
            <a:endParaRPr lang="zh-CN" altLang="en-US"/>
          </a:p>
        </p:txBody>
      </p:sp>
      <p:sp>
        <p:nvSpPr>
          <p:cNvPr id="5" name="页脚占位符 4">
            <a:extLst>
              <a:ext uri="{FF2B5EF4-FFF2-40B4-BE49-F238E27FC236}">
                <a16:creationId xmlns:a16="http://schemas.microsoft.com/office/drawing/2014/main" id="{D92A30BE-EF0D-4E12-BF00-4F4DF7E24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042A54-3833-4C76-8A16-AD3888DF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ACD7D-9A68-44C8-A49A-4B94202CE741}" type="slidenum">
              <a:rPr lang="zh-CN" altLang="en-US" smtClean="0"/>
              <a:t>‹#›</a:t>
            </a:fld>
            <a:endParaRPr lang="zh-CN" altLang="en-US"/>
          </a:p>
        </p:txBody>
      </p:sp>
      <p:cxnSp>
        <p:nvCxnSpPr>
          <p:cNvPr id="9" name="直接连接符 8">
            <a:extLst>
              <a:ext uri="{FF2B5EF4-FFF2-40B4-BE49-F238E27FC236}">
                <a16:creationId xmlns:a16="http://schemas.microsoft.com/office/drawing/2014/main" id="{C9E44AAB-F96B-4A6E-BE41-D4014D6D0B15}"/>
              </a:ext>
            </a:extLst>
          </p:cNvPr>
          <p:cNvCxnSpPr>
            <a:cxnSpLocks/>
          </p:cNvCxnSpPr>
          <p:nvPr userDrawn="1"/>
        </p:nvCxnSpPr>
        <p:spPr>
          <a:xfrm>
            <a:off x="660400" y="6318357"/>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9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ECB81E-B981-4CEF-8356-442322CDFB32}"/>
              </a:ext>
            </a:extLst>
          </p:cNvPr>
          <p:cNvSpPr>
            <a:spLocks noGrp="1"/>
          </p:cNvSpPr>
          <p:nvPr>
            <p:ph type="subTitle" idx="1"/>
          </p:nvPr>
        </p:nvSpPr>
        <p:spPr/>
        <p:txBody>
          <a:bodyPr>
            <a:normAutofit/>
          </a:bodyPr>
          <a:lstStyle/>
          <a:p>
            <a:r>
              <a:rPr lang="zh-CN" altLang="en-US" sz="4400" b="1" dirty="0">
                <a:latin typeface="+mj-lt"/>
              </a:rPr>
              <a:t>第</a:t>
            </a:r>
            <a:r>
              <a:rPr lang="en-US" altLang="zh-CN" sz="4400" b="1" dirty="0">
                <a:latin typeface="+mj-lt"/>
              </a:rPr>
              <a:t>1</a:t>
            </a:r>
            <a:r>
              <a:rPr lang="zh-CN" altLang="en-US" sz="4400" b="1" dirty="0">
                <a:latin typeface="+mj-lt"/>
              </a:rPr>
              <a:t>章 绪论</a:t>
            </a:r>
          </a:p>
        </p:txBody>
      </p:sp>
      <p:sp>
        <p:nvSpPr>
          <p:cNvPr id="6" name="矩形 5">
            <a:extLst>
              <a:ext uri="{FF2B5EF4-FFF2-40B4-BE49-F238E27FC236}">
                <a16:creationId xmlns:a16="http://schemas.microsoft.com/office/drawing/2014/main" id="{29D65092-097F-4480-8F48-E42E3A88D75A}"/>
              </a:ext>
            </a:extLst>
          </p:cNvPr>
          <p:cNvSpPr/>
          <p:nvPr/>
        </p:nvSpPr>
        <p:spPr>
          <a:xfrm>
            <a:off x="1450931" y="898742"/>
            <a:ext cx="9290137" cy="23768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a:t>人工智能原理</a:t>
            </a:r>
          </a:p>
        </p:txBody>
      </p:sp>
    </p:spTree>
    <p:extLst>
      <p:ext uri="{BB962C8B-B14F-4D97-AF65-F5344CB8AC3E}">
        <p14:creationId xmlns:p14="http://schemas.microsoft.com/office/powerpoint/2010/main" val="168792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B2ABC-0146-4AF0-B65D-0FDADEFE4385}"/>
              </a:ext>
            </a:extLst>
          </p:cNvPr>
          <p:cNvSpPr>
            <a:spLocks noGrp="1"/>
          </p:cNvSpPr>
          <p:nvPr>
            <p:ph type="title"/>
          </p:nvPr>
        </p:nvSpPr>
        <p:spPr/>
        <p:txBody>
          <a:bodyPr>
            <a:normAutofit/>
          </a:bodyPr>
          <a:lstStyle/>
          <a:p>
            <a:r>
              <a:rPr lang="en-US" altLang="zh-CN" b="1" dirty="0"/>
              <a:t>Acting humanly: The Turing test</a:t>
            </a:r>
            <a:endParaRPr lang="zh-CN" altLang="en-US" b="1" dirty="0"/>
          </a:p>
        </p:txBody>
      </p:sp>
      <p:sp>
        <p:nvSpPr>
          <p:cNvPr id="3" name="内容占位符 2">
            <a:extLst>
              <a:ext uri="{FF2B5EF4-FFF2-40B4-BE49-F238E27FC236}">
                <a16:creationId xmlns:a16="http://schemas.microsoft.com/office/drawing/2014/main" id="{B3798E28-931F-4544-AB78-E2611CA19584}"/>
              </a:ext>
            </a:extLst>
          </p:cNvPr>
          <p:cNvSpPr>
            <a:spLocks noGrp="1"/>
          </p:cNvSpPr>
          <p:nvPr>
            <p:ph idx="1"/>
          </p:nvPr>
        </p:nvSpPr>
        <p:spPr>
          <a:xfrm>
            <a:off x="838200" y="1329267"/>
            <a:ext cx="10515600" cy="4847696"/>
          </a:xfrm>
        </p:spPr>
        <p:txBody>
          <a:bodyPr>
            <a:normAutofit/>
          </a:bodyPr>
          <a:lstStyle/>
          <a:p>
            <a:r>
              <a:rPr lang="en-US" altLang="zh-CN" sz="2400" dirty="0"/>
              <a:t>1950</a:t>
            </a:r>
            <a:r>
              <a:rPr lang="zh-CN" altLang="en-US" sz="2400" dirty="0"/>
              <a:t>年，英国数学家</a:t>
            </a:r>
            <a:r>
              <a:rPr lang="en-US" altLang="zh-CN" sz="2400" dirty="0"/>
              <a:t>Alan Turing</a:t>
            </a:r>
            <a:r>
              <a:rPr lang="zh-CN" altLang="en-US" sz="2400" dirty="0"/>
              <a:t>提出了一个测试方法来确定一个机器能否思考。该方法需要两个人对机器进行测试</a:t>
            </a:r>
            <a:r>
              <a:rPr lang="en-US" altLang="zh-CN" sz="2400" dirty="0"/>
              <a:t>: </a:t>
            </a:r>
            <a:r>
              <a:rPr lang="zh-CN" altLang="en-US" sz="2400" dirty="0"/>
              <a:t>一人扮演提问者，另外一人作为被测者。这两人与机器分别处在三个不同的房间，提问者通过打印问题和接受打印问题来与被测者和被测机器进行通迅。提问者可以向被测机器和被测者提问，但他只知道接受提问的是</a:t>
            </a:r>
            <a:r>
              <a:rPr lang="en-US" altLang="zh-CN" sz="2400" dirty="0"/>
              <a:t>A</a:t>
            </a:r>
            <a:r>
              <a:rPr lang="zh-CN" altLang="en-US" sz="2400" dirty="0"/>
              <a:t>或</a:t>
            </a:r>
            <a:r>
              <a:rPr lang="en-US" altLang="zh-CN" sz="2400" dirty="0"/>
              <a:t>B</a:t>
            </a:r>
            <a:r>
              <a:rPr lang="zh-CN" altLang="en-US" sz="2400" dirty="0"/>
              <a:t>，而并不知道他是人还是机器，并试图确定他们谁是机器，谁是人。</a:t>
            </a:r>
          </a:p>
          <a:p>
            <a:r>
              <a:rPr lang="zh-CN" altLang="en-US" sz="2400" dirty="0"/>
              <a:t>图灵提出</a:t>
            </a:r>
            <a:r>
              <a:rPr lang="en-US" altLang="zh-CN" sz="2400" dirty="0"/>
              <a:t>AI</a:t>
            </a:r>
            <a:r>
              <a:rPr lang="zh-CN" altLang="en-US" sz="2400" dirty="0"/>
              <a:t>的几大元素：知识、推理、语言、理解、学习</a:t>
            </a:r>
            <a:endParaRPr lang="en-US" altLang="zh-CN" sz="2400" dirty="0"/>
          </a:p>
          <a:p>
            <a:r>
              <a:rPr lang="zh-CN" altLang="en-US" sz="2400" dirty="0"/>
              <a:t>图灵测试的问题：图灵测试不可重复，也无法数学分析</a:t>
            </a:r>
            <a:endParaRPr lang="zh-CN" altLang="en-US" sz="2000" dirty="0"/>
          </a:p>
        </p:txBody>
      </p:sp>
      <p:sp>
        <p:nvSpPr>
          <p:cNvPr id="4" name="灯片编号占位符 3">
            <a:extLst>
              <a:ext uri="{FF2B5EF4-FFF2-40B4-BE49-F238E27FC236}">
                <a16:creationId xmlns:a16="http://schemas.microsoft.com/office/drawing/2014/main" id="{6A004DE7-6BB5-4BE4-93CE-FF211D80726C}"/>
              </a:ext>
            </a:extLst>
          </p:cNvPr>
          <p:cNvSpPr>
            <a:spLocks noGrp="1"/>
          </p:cNvSpPr>
          <p:nvPr>
            <p:ph type="sldNum" sz="quarter" idx="12"/>
          </p:nvPr>
        </p:nvSpPr>
        <p:spPr/>
        <p:txBody>
          <a:bodyPr/>
          <a:lstStyle/>
          <a:p>
            <a:fld id="{893ACD7D-9A68-44C8-A49A-4B94202CE741}" type="slidenum">
              <a:rPr lang="zh-CN" altLang="en-US" smtClean="0"/>
              <a:t>10</a:t>
            </a:fld>
            <a:endParaRPr lang="zh-CN" altLang="en-US"/>
          </a:p>
        </p:txBody>
      </p:sp>
      <p:pic>
        <p:nvPicPr>
          <p:cNvPr id="6" name="图片 5">
            <a:extLst>
              <a:ext uri="{FF2B5EF4-FFF2-40B4-BE49-F238E27FC236}">
                <a16:creationId xmlns:a16="http://schemas.microsoft.com/office/drawing/2014/main" id="{1EEB057E-625E-4C16-B747-EEE2230C7D1D}"/>
              </a:ext>
            </a:extLst>
          </p:cNvPr>
          <p:cNvPicPr>
            <a:picLocks noChangeAspect="1"/>
          </p:cNvPicPr>
          <p:nvPr/>
        </p:nvPicPr>
        <p:blipFill>
          <a:blip r:embed="rId3"/>
          <a:stretch>
            <a:fillRect/>
          </a:stretch>
        </p:blipFill>
        <p:spPr>
          <a:xfrm>
            <a:off x="1218359" y="4489412"/>
            <a:ext cx="4669277" cy="1386191"/>
          </a:xfrm>
          <a:prstGeom prst="rect">
            <a:avLst/>
          </a:prstGeom>
        </p:spPr>
      </p:pic>
      <p:sp>
        <p:nvSpPr>
          <p:cNvPr id="7" name="矩形 6">
            <a:extLst>
              <a:ext uri="{FF2B5EF4-FFF2-40B4-BE49-F238E27FC236}">
                <a16:creationId xmlns:a16="http://schemas.microsoft.com/office/drawing/2014/main" id="{9DB712DF-5226-4789-8028-4F8ABF6405F2}"/>
              </a:ext>
            </a:extLst>
          </p:cNvPr>
          <p:cNvSpPr/>
          <p:nvPr/>
        </p:nvSpPr>
        <p:spPr>
          <a:xfrm>
            <a:off x="2730561" y="5807631"/>
            <a:ext cx="1644874" cy="369332"/>
          </a:xfrm>
          <a:prstGeom prst="rect">
            <a:avLst/>
          </a:prstGeom>
        </p:spPr>
        <p:txBody>
          <a:bodyPr wrap="none">
            <a:spAutoFit/>
          </a:bodyPr>
          <a:lstStyle/>
          <a:p>
            <a:r>
              <a:rPr lang="en-US" altLang="zh-CN" dirty="0">
                <a:solidFill>
                  <a:srgbClr val="00007F"/>
                </a:solidFill>
                <a:latin typeface="CMSS17"/>
              </a:rPr>
              <a:t>Imitation Game</a:t>
            </a:r>
            <a:endParaRPr lang="zh-CN" altLang="en-US" dirty="0"/>
          </a:p>
        </p:txBody>
      </p:sp>
      <p:pic>
        <p:nvPicPr>
          <p:cNvPr id="9" name="图片 8">
            <a:extLst>
              <a:ext uri="{FF2B5EF4-FFF2-40B4-BE49-F238E27FC236}">
                <a16:creationId xmlns:a16="http://schemas.microsoft.com/office/drawing/2014/main" id="{D265D7C6-0000-41D0-BDFD-C4EFD4349022}"/>
              </a:ext>
            </a:extLst>
          </p:cNvPr>
          <p:cNvPicPr>
            <a:picLocks noChangeAspect="1"/>
          </p:cNvPicPr>
          <p:nvPr/>
        </p:nvPicPr>
        <p:blipFill>
          <a:blip r:embed="rId4"/>
          <a:stretch>
            <a:fillRect/>
          </a:stretch>
        </p:blipFill>
        <p:spPr>
          <a:xfrm>
            <a:off x="6881882" y="2198800"/>
            <a:ext cx="5310118" cy="3978163"/>
          </a:xfrm>
          <a:prstGeom prst="rect">
            <a:avLst/>
          </a:prstGeom>
        </p:spPr>
      </p:pic>
    </p:spTree>
    <p:extLst>
      <p:ext uri="{BB962C8B-B14F-4D97-AF65-F5344CB8AC3E}">
        <p14:creationId xmlns:p14="http://schemas.microsoft.com/office/powerpoint/2010/main" val="295324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51BC4-DE85-4C5E-8058-FEA1942E67C0}"/>
              </a:ext>
            </a:extLst>
          </p:cNvPr>
          <p:cNvSpPr>
            <a:spLocks noGrp="1"/>
          </p:cNvSpPr>
          <p:nvPr>
            <p:ph type="title"/>
          </p:nvPr>
        </p:nvSpPr>
        <p:spPr/>
        <p:txBody>
          <a:bodyPr/>
          <a:lstStyle/>
          <a:p>
            <a:r>
              <a:rPr lang="en-US" altLang="zh-CN" b="1" dirty="0"/>
              <a:t>The Chinese Room</a:t>
            </a:r>
            <a:endParaRPr lang="zh-CN" altLang="en-US" b="1" dirty="0"/>
          </a:p>
        </p:txBody>
      </p:sp>
      <p:sp>
        <p:nvSpPr>
          <p:cNvPr id="3" name="内容占位符 2">
            <a:extLst>
              <a:ext uri="{FF2B5EF4-FFF2-40B4-BE49-F238E27FC236}">
                <a16:creationId xmlns:a16="http://schemas.microsoft.com/office/drawing/2014/main" id="{EC3E5CE7-888B-47F2-8A64-A16571268C65}"/>
              </a:ext>
            </a:extLst>
          </p:cNvPr>
          <p:cNvSpPr>
            <a:spLocks noGrp="1"/>
          </p:cNvSpPr>
          <p:nvPr>
            <p:ph idx="1"/>
          </p:nvPr>
        </p:nvSpPr>
        <p:spPr>
          <a:xfrm>
            <a:off x="838200" y="1825625"/>
            <a:ext cx="6928413" cy="4351338"/>
          </a:xfrm>
        </p:spPr>
        <p:txBody>
          <a:bodyPr>
            <a:normAutofit fontScale="92500" lnSpcReduction="20000"/>
          </a:bodyPr>
          <a:lstStyle/>
          <a:p>
            <a:r>
              <a:rPr lang="en-US" altLang="zh-CN" dirty="0"/>
              <a:t>Is a computer who passes the Turing test intelligent?</a:t>
            </a:r>
          </a:p>
          <a:p>
            <a:pPr marL="0" indent="0">
              <a:buNone/>
            </a:pPr>
            <a:r>
              <a:rPr lang="en-US" altLang="zh-CN" dirty="0"/>
              <a:t>John Searle, 1980: </a:t>
            </a:r>
          </a:p>
          <a:p>
            <a:r>
              <a:rPr lang="en-US" altLang="zh-CN" dirty="0"/>
              <a:t>Imagine a computer who behaves as if it understands Chinese and passes the Turing test</a:t>
            </a:r>
          </a:p>
          <a:p>
            <a:r>
              <a:rPr lang="en-US" altLang="zh-CN" dirty="0"/>
              <a:t>Imagine a person who does not understand Chinese, sits in a room and runs the computer manually</a:t>
            </a:r>
          </a:p>
          <a:p>
            <a:r>
              <a:rPr lang="en-US" altLang="zh-CN" dirty="0"/>
              <a:t>The person can behave as if he understands Chinese </a:t>
            </a:r>
          </a:p>
          <a:p>
            <a:r>
              <a:rPr lang="en-US" altLang="zh-CN" dirty="0"/>
              <a:t>Searle argued that the computer does not understand Chinese</a:t>
            </a:r>
            <a:endParaRPr lang="zh-CN" altLang="en-US" dirty="0"/>
          </a:p>
        </p:txBody>
      </p:sp>
      <p:sp>
        <p:nvSpPr>
          <p:cNvPr id="4" name="灯片编号占位符 3">
            <a:extLst>
              <a:ext uri="{FF2B5EF4-FFF2-40B4-BE49-F238E27FC236}">
                <a16:creationId xmlns:a16="http://schemas.microsoft.com/office/drawing/2014/main" id="{EEF488FC-4AE0-4A46-BC42-AE7B939F3945}"/>
              </a:ext>
            </a:extLst>
          </p:cNvPr>
          <p:cNvSpPr>
            <a:spLocks noGrp="1"/>
          </p:cNvSpPr>
          <p:nvPr>
            <p:ph type="sldNum" sz="quarter" idx="12"/>
          </p:nvPr>
        </p:nvSpPr>
        <p:spPr/>
        <p:txBody>
          <a:bodyPr/>
          <a:lstStyle/>
          <a:p>
            <a:fld id="{893ACD7D-9A68-44C8-A49A-4B94202CE741}" type="slidenum">
              <a:rPr lang="zh-CN" altLang="en-US" smtClean="0"/>
              <a:t>11</a:t>
            </a:fld>
            <a:endParaRPr lang="zh-CN" altLang="en-US"/>
          </a:p>
        </p:txBody>
      </p:sp>
      <p:pic>
        <p:nvPicPr>
          <p:cNvPr id="8" name="图片 7">
            <a:extLst>
              <a:ext uri="{FF2B5EF4-FFF2-40B4-BE49-F238E27FC236}">
                <a16:creationId xmlns:a16="http://schemas.microsoft.com/office/drawing/2014/main" id="{62DC9D5D-54AE-47BE-9544-3A43A44A2FA5}"/>
              </a:ext>
            </a:extLst>
          </p:cNvPr>
          <p:cNvPicPr>
            <a:picLocks noChangeAspect="1"/>
          </p:cNvPicPr>
          <p:nvPr/>
        </p:nvPicPr>
        <p:blipFill>
          <a:blip r:embed="rId3"/>
          <a:stretch>
            <a:fillRect/>
          </a:stretch>
        </p:blipFill>
        <p:spPr>
          <a:xfrm>
            <a:off x="7581089" y="1427163"/>
            <a:ext cx="4610911" cy="2324911"/>
          </a:xfrm>
          <a:prstGeom prst="rect">
            <a:avLst/>
          </a:prstGeom>
        </p:spPr>
      </p:pic>
      <p:pic>
        <p:nvPicPr>
          <p:cNvPr id="9" name="Picture 1216">
            <a:extLst>
              <a:ext uri="{FF2B5EF4-FFF2-40B4-BE49-F238E27FC236}">
                <a16:creationId xmlns:a16="http://schemas.microsoft.com/office/drawing/2014/main" id="{39962CDB-8618-47DB-80BF-80D46EDA61AE}"/>
              </a:ext>
            </a:extLst>
          </p:cNvPr>
          <p:cNvPicPr/>
          <p:nvPr/>
        </p:nvPicPr>
        <p:blipFill>
          <a:blip r:embed="rId4"/>
          <a:stretch>
            <a:fillRect/>
          </a:stretch>
        </p:blipFill>
        <p:spPr>
          <a:xfrm>
            <a:off x="8704932" y="3878667"/>
            <a:ext cx="2510935" cy="2198041"/>
          </a:xfrm>
          <a:prstGeom prst="rect">
            <a:avLst/>
          </a:prstGeom>
        </p:spPr>
      </p:pic>
    </p:spTree>
    <p:extLst>
      <p:ext uri="{BB962C8B-B14F-4D97-AF65-F5344CB8AC3E}">
        <p14:creationId xmlns:p14="http://schemas.microsoft.com/office/powerpoint/2010/main" val="33638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DED4D-B068-4E4C-8F7A-6834E82E8EFA}"/>
              </a:ext>
            </a:extLst>
          </p:cNvPr>
          <p:cNvSpPr>
            <a:spLocks noGrp="1"/>
          </p:cNvSpPr>
          <p:nvPr>
            <p:ph type="title"/>
          </p:nvPr>
        </p:nvSpPr>
        <p:spPr/>
        <p:txBody>
          <a:bodyPr/>
          <a:lstStyle/>
          <a:p>
            <a:r>
              <a:rPr lang="zh-CN" altLang="en-US" b="1" dirty="0"/>
              <a:t>理性</a:t>
            </a:r>
            <a:r>
              <a:rPr lang="en-US" altLang="zh-CN" b="1" dirty="0"/>
              <a:t>Rationality</a:t>
            </a:r>
            <a:endParaRPr lang="zh-CN" altLang="en-US" dirty="0"/>
          </a:p>
        </p:txBody>
      </p:sp>
      <p:sp>
        <p:nvSpPr>
          <p:cNvPr id="3" name="内容占位符 2">
            <a:extLst>
              <a:ext uri="{FF2B5EF4-FFF2-40B4-BE49-F238E27FC236}">
                <a16:creationId xmlns:a16="http://schemas.microsoft.com/office/drawing/2014/main" id="{46E12597-42FF-4CA5-9BA1-FAA9D1413011}"/>
              </a:ext>
            </a:extLst>
          </p:cNvPr>
          <p:cNvSpPr>
            <a:spLocks noGrp="1"/>
          </p:cNvSpPr>
          <p:nvPr>
            <p:ph idx="1"/>
          </p:nvPr>
        </p:nvSpPr>
        <p:spPr/>
        <p:txBody>
          <a:bodyPr>
            <a:normAutofit/>
          </a:bodyPr>
          <a:lstStyle/>
          <a:p>
            <a:r>
              <a:rPr lang="en-US" altLang="zh-CN" sz="3200" dirty="0"/>
              <a:t>The alternative approach relies on the notion of </a:t>
            </a:r>
            <a:r>
              <a:rPr lang="en-US" altLang="zh-CN" sz="3200" b="1" dirty="0"/>
              <a:t>rationality</a:t>
            </a:r>
            <a:r>
              <a:rPr lang="en-US" altLang="zh-CN" sz="3200" dirty="0"/>
              <a:t>.</a:t>
            </a:r>
            <a:endParaRPr lang="zh-CN" altLang="zh-CN" sz="3200" dirty="0"/>
          </a:p>
          <a:p>
            <a:r>
              <a:rPr lang="en-US" altLang="zh-CN" sz="3200" dirty="0"/>
              <a:t>Typically this is a precise mathematical notion of what it means to </a:t>
            </a:r>
            <a:r>
              <a:rPr lang="en-US" altLang="zh-CN" sz="3200" i="1" dirty="0"/>
              <a:t>do the right thing</a:t>
            </a:r>
            <a:r>
              <a:rPr lang="en-US" altLang="zh-CN" sz="3200" dirty="0"/>
              <a:t> in any particular circumstance. Provides</a:t>
            </a:r>
            <a:r>
              <a:rPr lang="zh-CN" altLang="en-US" sz="3200" dirty="0"/>
              <a:t>：</a:t>
            </a:r>
            <a:endParaRPr lang="zh-CN" altLang="zh-CN" sz="3200" dirty="0"/>
          </a:p>
          <a:p>
            <a:pPr lvl="1"/>
            <a:r>
              <a:rPr lang="en-US" altLang="zh-CN" sz="2800" dirty="0"/>
              <a:t>A precise mechanism for analyzing and understanding the properties of this ideal behavior we are trying to achieve.</a:t>
            </a:r>
            <a:endParaRPr lang="zh-CN" altLang="zh-CN" sz="2800" dirty="0"/>
          </a:p>
          <a:p>
            <a:pPr lvl="1"/>
            <a:r>
              <a:rPr lang="en-US" altLang="zh-CN" sz="2800" dirty="0"/>
              <a:t>A precise benchmark against which we can measure the behavior the systems we build.</a:t>
            </a:r>
            <a:endParaRPr lang="zh-CN" altLang="zh-CN" sz="2800" dirty="0"/>
          </a:p>
          <a:p>
            <a:endParaRPr lang="zh-CN" altLang="en-US" sz="3200" dirty="0"/>
          </a:p>
        </p:txBody>
      </p:sp>
      <p:sp>
        <p:nvSpPr>
          <p:cNvPr id="4" name="灯片编号占位符 3">
            <a:extLst>
              <a:ext uri="{FF2B5EF4-FFF2-40B4-BE49-F238E27FC236}">
                <a16:creationId xmlns:a16="http://schemas.microsoft.com/office/drawing/2014/main" id="{E8701297-2816-40BC-84F0-70D6E5B6F45A}"/>
              </a:ext>
            </a:extLst>
          </p:cNvPr>
          <p:cNvSpPr>
            <a:spLocks noGrp="1"/>
          </p:cNvSpPr>
          <p:nvPr>
            <p:ph type="sldNum" sz="quarter" idx="12"/>
          </p:nvPr>
        </p:nvSpPr>
        <p:spPr/>
        <p:txBody>
          <a:bodyPr/>
          <a:lstStyle/>
          <a:p>
            <a:fld id="{893ACD7D-9A68-44C8-A49A-4B94202CE741}" type="slidenum">
              <a:rPr lang="zh-CN" altLang="en-US" smtClean="0"/>
              <a:t>12</a:t>
            </a:fld>
            <a:endParaRPr lang="zh-CN" altLang="en-US"/>
          </a:p>
        </p:txBody>
      </p:sp>
    </p:spTree>
    <p:extLst>
      <p:ext uri="{BB962C8B-B14F-4D97-AF65-F5344CB8AC3E}">
        <p14:creationId xmlns:p14="http://schemas.microsoft.com/office/powerpoint/2010/main" val="9573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BE04D-C968-4F1F-8A13-9155EF8E62DD}"/>
              </a:ext>
            </a:extLst>
          </p:cNvPr>
          <p:cNvSpPr>
            <a:spLocks noGrp="1"/>
          </p:cNvSpPr>
          <p:nvPr>
            <p:ph type="title"/>
          </p:nvPr>
        </p:nvSpPr>
        <p:spPr/>
        <p:txBody>
          <a:bodyPr/>
          <a:lstStyle/>
          <a:p>
            <a:r>
              <a:rPr lang="en-US" altLang="zh-CN" b="1" dirty="0"/>
              <a:t>Rationality</a:t>
            </a:r>
            <a:br>
              <a:rPr lang="zh-CN" altLang="zh-CN" b="1" dirty="0"/>
            </a:br>
            <a:endParaRPr lang="zh-CN" altLang="en-US" dirty="0"/>
          </a:p>
        </p:txBody>
      </p:sp>
      <p:sp>
        <p:nvSpPr>
          <p:cNvPr id="3" name="内容占位符 2">
            <a:extLst>
              <a:ext uri="{FF2B5EF4-FFF2-40B4-BE49-F238E27FC236}">
                <a16:creationId xmlns:a16="http://schemas.microsoft.com/office/drawing/2014/main" id="{D1FD1AEC-434A-46C1-93D8-C252937D806D}"/>
              </a:ext>
            </a:extLst>
          </p:cNvPr>
          <p:cNvSpPr>
            <a:spLocks noGrp="1"/>
          </p:cNvSpPr>
          <p:nvPr>
            <p:ph idx="1"/>
          </p:nvPr>
        </p:nvSpPr>
        <p:spPr/>
        <p:txBody>
          <a:bodyPr>
            <a:normAutofit/>
          </a:bodyPr>
          <a:lstStyle/>
          <a:p>
            <a:r>
              <a:rPr lang="en-US" altLang="zh-CN" dirty="0"/>
              <a:t>Mathematical characterizations of rationality have come from diverse areas like logic (laws of thought) and economics (utility theory how best to act under uncertainty, game theory how self-interested agents interact).</a:t>
            </a:r>
            <a:endParaRPr lang="zh-CN" altLang="zh-CN" dirty="0"/>
          </a:p>
          <a:p>
            <a:r>
              <a:rPr lang="en-US" altLang="zh-CN" dirty="0"/>
              <a:t>There is no universal agreement about which notion of rationality is best, but since these notions are precise, we can study them and give exact characterizations of their properties, good and bad.</a:t>
            </a:r>
            <a:endParaRPr lang="zh-CN" altLang="zh-CN" dirty="0"/>
          </a:p>
          <a:p>
            <a:r>
              <a:rPr lang="en-US" altLang="zh-CN" dirty="0"/>
              <a:t> We’ll focus on acting rationally</a:t>
            </a:r>
            <a:endParaRPr lang="zh-CN" altLang="zh-CN" dirty="0"/>
          </a:p>
          <a:p>
            <a:pPr lvl="1">
              <a:buSzPct val="93000"/>
            </a:pPr>
            <a:r>
              <a:rPr lang="en-US" altLang="zh-CN" dirty="0"/>
              <a:t>It has implications for thinking/reasoning</a:t>
            </a:r>
            <a:endParaRPr lang="zh-CN" altLang="zh-CN" dirty="0"/>
          </a:p>
          <a:p>
            <a:endParaRPr lang="zh-CN" altLang="en-US" dirty="0"/>
          </a:p>
        </p:txBody>
      </p:sp>
      <p:sp>
        <p:nvSpPr>
          <p:cNvPr id="4" name="灯片编号占位符 3">
            <a:extLst>
              <a:ext uri="{FF2B5EF4-FFF2-40B4-BE49-F238E27FC236}">
                <a16:creationId xmlns:a16="http://schemas.microsoft.com/office/drawing/2014/main" id="{3D9CBD50-D5BE-4ECC-963D-371BF91C914D}"/>
              </a:ext>
            </a:extLst>
          </p:cNvPr>
          <p:cNvSpPr>
            <a:spLocks noGrp="1"/>
          </p:cNvSpPr>
          <p:nvPr>
            <p:ph type="sldNum" sz="quarter" idx="12"/>
          </p:nvPr>
        </p:nvSpPr>
        <p:spPr/>
        <p:txBody>
          <a:bodyPr/>
          <a:lstStyle/>
          <a:p>
            <a:fld id="{893ACD7D-9A68-44C8-A49A-4B94202CE741}" type="slidenum">
              <a:rPr lang="zh-CN" altLang="en-US" smtClean="0"/>
              <a:t>13</a:t>
            </a:fld>
            <a:endParaRPr lang="zh-CN" altLang="en-US" dirty="0"/>
          </a:p>
        </p:txBody>
      </p:sp>
    </p:spTree>
    <p:extLst>
      <p:ext uri="{BB962C8B-B14F-4D97-AF65-F5344CB8AC3E}">
        <p14:creationId xmlns:p14="http://schemas.microsoft.com/office/powerpoint/2010/main" val="245017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6A336DB1-E7E9-42CA-9EE5-D60007742131}"/>
              </a:ext>
            </a:extLst>
          </p:cNvPr>
          <p:cNvSpPr>
            <a:spLocks noGrp="1" noChangeArrowheads="1"/>
          </p:cNvSpPr>
          <p:nvPr>
            <p:ph type="title"/>
          </p:nvPr>
        </p:nvSpPr>
        <p:spPr/>
        <p:txBody>
          <a:bodyPr/>
          <a:lstStyle/>
          <a:p>
            <a:r>
              <a:rPr lang="zh-CN" altLang="en-US" b="1" dirty="0">
                <a:cs typeface="Arial" panose="020B0604020202020204" pitchFamily="34" charset="0"/>
              </a:rPr>
              <a:t>特定方面的智能</a:t>
            </a:r>
          </a:p>
        </p:txBody>
      </p:sp>
      <p:sp>
        <p:nvSpPr>
          <p:cNvPr id="166915" name="Rectangle 3">
            <a:extLst>
              <a:ext uri="{FF2B5EF4-FFF2-40B4-BE49-F238E27FC236}">
                <a16:creationId xmlns:a16="http://schemas.microsoft.com/office/drawing/2014/main" id="{26675C4C-C8A4-4EE9-9401-FC14CC3D91A9}"/>
              </a:ext>
            </a:extLst>
          </p:cNvPr>
          <p:cNvSpPr>
            <a:spLocks noGrp="1" noChangeArrowheads="1"/>
          </p:cNvSpPr>
          <p:nvPr>
            <p:ph type="body" idx="1"/>
          </p:nvPr>
        </p:nvSpPr>
        <p:spPr>
          <a:xfrm>
            <a:off x="659757" y="1484314"/>
            <a:ext cx="10833903" cy="4968875"/>
          </a:xfrm>
        </p:spPr>
        <p:txBody>
          <a:bodyPr/>
          <a:lstStyle/>
          <a:p>
            <a:pPr algn="just">
              <a:lnSpc>
                <a:spcPct val="120000"/>
              </a:lnSpc>
              <a:spcBef>
                <a:spcPct val="35000"/>
              </a:spcBef>
            </a:pPr>
            <a:r>
              <a:rPr lang="zh-CN" altLang="en-US" dirty="0"/>
              <a:t>如果写一个</a:t>
            </a:r>
            <a:r>
              <a:rPr lang="en-US" altLang="zh-CN" dirty="0"/>
              <a:t>AI</a:t>
            </a:r>
            <a:r>
              <a:rPr lang="zh-CN" altLang="en-US" dirty="0"/>
              <a:t>程序的目标是模仿人如何执行一项任务，那么衡量成功的标准就是程序行为相应于人的行为的程度。</a:t>
            </a:r>
            <a:r>
              <a:rPr lang="en-US" altLang="zh-CN" dirty="0"/>
              <a:t>Shannon</a:t>
            </a:r>
            <a:r>
              <a:rPr lang="zh-CN" altLang="en-US" dirty="0"/>
              <a:t>认为</a:t>
            </a:r>
            <a:r>
              <a:rPr lang="en-US" altLang="zh-CN" dirty="0"/>
              <a:t>Turing</a:t>
            </a:r>
            <a:r>
              <a:rPr lang="zh-CN" altLang="en-US" dirty="0"/>
              <a:t>测试准则只是行为主义的性质，只能说明机器在行为上和人等价</a:t>
            </a:r>
            <a:r>
              <a:rPr lang="en-US" altLang="zh-CN" dirty="0"/>
              <a:t>, </a:t>
            </a:r>
            <a:r>
              <a:rPr lang="zh-CN" altLang="en-US" dirty="0"/>
              <a:t>即行为等价。</a:t>
            </a:r>
          </a:p>
          <a:p>
            <a:pPr algn="just">
              <a:lnSpc>
                <a:spcPct val="120000"/>
              </a:lnSpc>
              <a:spcBef>
                <a:spcPct val="35000"/>
              </a:spcBef>
            </a:pPr>
            <a:r>
              <a:rPr lang="zh-CN" altLang="en-US" dirty="0"/>
              <a:t>行为等价也具有很重要的意义，试设想一下，如果一个机器狗能够听懂主人的命令，为主人端茶倒水、看门，承不承认它具有真正人的智能并不重要。</a:t>
            </a:r>
          </a:p>
        </p:txBody>
      </p:sp>
      <p:sp>
        <p:nvSpPr>
          <p:cNvPr id="2" name="灯片编号占位符 1">
            <a:extLst>
              <a:ext uri="{FF2B5EF4-FFF2-40B4-BE49-F238E27FC236}">
                <a16:creationId xmlns:a16="http://schemas.microsoft.com/office/drawing/2014/main" id="{FFD87842-6C63-4904-842D-0DAD3951D358}"/>
              </a:ext>
            </a:extLst>
          </p:cNvPr>
          <p:cNvSpPr>
            <a:spLocks noGrp="1"/>
          </p:cNvSpPr>
          <p:nvPr>
            <p:ph type="sldNum" sz="quarter" idx="12"/>
          </p:nvPr>
        </p:nvSpPr>
        <p:spPr/>
        <p:txBody>
          <a:bodyPr/>
          <a:lstStyle/>
          <a:p>
            <a:fld id="{893ACD7D-9A68-44C8-A49A-4B94202CE741}" type="slidenum">
              <a:rPr lang="zh-CN" altLang="en-US" smtClean="0"/>
              <a:t>14</a:t>
            </a:fld>
            <a:endParaRPr lang="zh-CN" altLang="en-US"/>
          </a:p>
        </p:txBody>
      </p:sp>
    </p:spTree>
    <p:extLst>
      <p:ext uri="{BB962C8B-B14F-4D97-AF65-F5344CB8AC3E}">
        <p14:creationId xmlns:p14="http://schemas.microsoft.com/office/powerpoint/2010/main" val="284746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C2CFCCC-CF0A-412D-BBD2-406F1273358F}"/>
              </a:ext>
            </a:extLst>
          </p:cNvPr>
          <p:cNvSpPr>
            <a:spLocks noGrp="1"/>
          </p:cNvSpPr>
          <p:nvPr>
            <p:ph type="ftr" sz="quarter" idx="11"/>
          </p:nvPr>
        </p:nvSpPr>
        <p:spPr/>
        <p:txBody>
          <a:bodyPr/>
          <a:lstStyle/>
          <a:p>
            <a:r>
              <a:rPr lang="en-US" altLang="zh-CN"/>
              <a:t> </a:t>
            </a:r>
            <a:r>
              <a:rPr lang="zh-CN" altLang="en-US"/>
              <a:t>武汉大学   朱福喜</a:t>
            </a:r>
          </a:p>
        </p:txBody>
      </p:sp>
      <p:sp>
        <p:nvSpPr>
          <p:cNvPr id="121858" name="Rectangle 2">
            <a:extLst>
              <a:ext uri="{FF2B5EF4-FFF2-40B4-BE49-F238E27FC236}">
                <a16:creationId xmlns:a16="http://schemas.microsoft.com/office/drawing/2014/main" id="{B9CCF2A9-A14F-4DC3-BA59-0B893834F1EA}"/>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cs typeface="Arial" panose="020B0604020202020204" pitchFamily="34" charset="0"/>
              </a:rPr>
              <a:t>人工智能的技术特征</a:t>
            </a:r>
          </a:p>
        </p:txBody>
      </p:sp>
      <p:sp>
        <p:nvSpPr>
          <p:cNvPr id="121859" name="Rectangle 3">
            <a:extLst>
              <a:ext uri="{FF2B5EF4-FFF2-40B4-BE49-F238E27FC236}">
                <a16:creationId xmlns:a16="http://schemas.microsoft.com/office/drawing/2014/main" id="{695FE4C9-7EA7-40CB-B707-E0268D09D404}"/>
              </a:ext>
            </a:extLst>
          </p:cNvPr>
          <p:cNvSpPr>
            <a:spLocks noGrp="1" noChangeArrowheads="1"/>
          </p:cNvSpPr>
          <p:nvPr>
            <p:ph type="body" idx="1"/>
          </p:nvPr>
        </p:nvSpPr>
        <p:spPr>
          <a:xfrm>
            <a:off x="1992313" y="1341438"/>
            <a:ext cx="8229600" cy="5111750"/>
          </a:xfrm>
        </p:spPr>
        <p:txBody>
          <a:bodyPr/>
          <a:lstStyle/>
          <a:p>
            <a:pPr algn="just">
              <a:lnSpc>
                <a:spcPct val="120000"/>
              </a:lnSpc>
              <a:spcBef>
                <a:spcPct val="40000"/>
              </a:spcBef>
            </a:pPr>
            <a:r>
              <a:rPr lang="zh-CN" altLang="en-US" b="1" dirty="0"/>
              <a:t>人工智能作为一门科学，有其独特的技术特征，主要表现为：</a:t>
            </a:r>
            <a:endParaRPr lang="zh-CN" altLang="en-US" dirty="0"/>
          </a:p>
          <a:p>
            <a:pPr algn="just">
              <a:lnSpc>
                <a:spcPct val="120000"/>
              </a:lnSpc>
              <a:spcBef>
                <a:spcPct val="40000"/>
              </a:spcBef>
            </a:pPr>
            <a:r>
              <a:rPr lang="en-US" altLang="zh-CN" b="1" dirty="0">
                <a:solidFill>
                  <a:schemeClr val="folHlink"/>
                </a:solidFill>
                <a:cs typeface="Arial" panose="020B0604020202020204" pitchFamily="34" charset="0"/>
              </a:rPr>
              <a:t>1</a:t>
            </a:r>
            <a:r>
              <a:rPr lang="zh-CN" altLang="en-US" b="1" dirty="0">
                <a:solidFill>
                  <a:schemeClr val="folHlink"/>
                </a:solidFill>
                <a:ea typeface="楷体_GB2312" pitchFamily="49" charset="-122"/>
              </a:rPr>
              <a:t>．利用搜索</a:t>
            </a:r>
            <a:endParaRPr lang="zh-CN" altLang="en-US" b="1" dirty="0">
              <a:solidFill>
                <a:schemeClr val="folHlink"/>
              </a:solidFill>
            </a:endParaRPr>
          </a:p>
          <a:p>
            <a:pPr algn="just">
              <a:lnSpc>
                <a:spcPct val="120000"/>
              </a:lnSpc>
              <a:spcBef>
                <a:spcPct val="40000"/>
              </a:spcBef>
              <a:buFont typeface="Wingdings" panose="05000000000000000000" pitchFamily="2" charset="2"/>
              <a:buNone/>
            </a:pPr>
            <a:r>
              <a:rPr lang="zh-CN" altLang="en-US" b="1" dirty="0"/>
              <a:t>从求解问题角度看，环境给智能系统</a:t>
            </a:r>
            <a:r>
              <a:rPr lang="en-US" altLang="zh-CN" b="1" dirty="0"/>
              <a:t>(</a:t>
            </a:r>
            <a:r>
              <a:rPr lang="zh-CN" altLang="en-US" b="1" dirty="0"/>
              <a:t>人或机器系统</a:t>
            </a:r>
            <a:r>
              <a:rPr lang="en-US" altLang="zh-CN" b="1" dirty="0"/>
              <a:t>)</a:t>
            </a:r>
            <a:r>
              <a:rPr lang="zh-CN" altLang="en-US" b="1" dirty="0"/>
              <a:t>提供的信息有二种可能：</a:t>
            </a:r>
            <a:endParaRPr lang="zh-CN" altLang="en-US" dirty="0"/>
          </a:p>
          <a:p>
            <a:pPr algn="just">
              <a:lnSpc>
                <a:spcPct val="120000"/>
              </a:lnSpc>
              <a:spcBef>
                <a:spcPct val="40000"/>
              </a:spcBef>
              <a:buFont typeface="Wingdings" panose="05000000000000000000" pitchFamily="2" charset="2"/>
              <a:buNone/>
            </a:pPr>
            <a:r>
              <a:rPr lang="en-US" altLang="zh-CN" dirty="0">
                <a:latin typeface="Wingdings" panose="05000000000000000000" pitchFamily="2" charset="2"/>
              </a:rPr>
              <a:t>u</a:t>
            </a:r>
            <a:r>
              <a:rPr lang="en-US" altLang="zh-CN" dirty="0">
                <a:latin typeface="Times New Roman" panose="02020603050405020304" pitchFamily="18" charset="0"/>
              </a:rPr>
              <a:t> </a:t>
            </a:r>
            <a:r>
              <a:rPr lang="zh-CN" altLang="en-US" b="1" dirty="0"/>
              <a:t>完全的知识：用现成的方法可以求解，如用消除法求解线性方程组，这不是人工智能研究的范围。</a:t>
            </a:r>
            <a:endParaRPr lang="zh-CN" altLang="en-US" dirty="0"/>
          </a:p>
          <a:p>
            <a:pPr algn="just">
              <a:lnSpc>
                <a:spcPct val="120000"/>
              </a:lnSpc>
              <a:spcBef>
                <a:spcPct val="40000"/>
              </a:spcBef>
              <a:buFont typeface="Wingdings" panose="05000000000000000000" pitchFamily="2" charset="2"/>
              <a:buNone/>
            </a:pPr>
            <a:r>
              <a:rPr lang="en-US" altLang="zh-CN" dirty="0">
                <a:latin typeface="Wingdings" panose="05000000000000000000" pitchFamily="2" charset="2"/>
              </a:rPr>
              <a:t>u</a:t>
            </a:r>
            <a:r>
              <a:rPr lang="en-US" altLang="zh-CN" dirty="0">
                <a:latin typeface="Times New Roman" panose="02020603050405020304" pitchFamily="18" charset="0"/>
              </a:rPr>
              <a:t>   </a:t>
            </a:r>
            <a:r>
              <a:rPr lang="zh-CN" altLang="en-US" b="1" dirty="0"/>
              <a:t>部分知识和完全无知：无现成的方法可用。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A274E0B9-F87C-41C3-A481-EBD45F61426E}"/>
              </a:ext>
            </a:extLst>
          </p:cNvPr>
          <p:cNvSpPr>
            <a:spLocks noGrp="1"/>
          </p:cNvSpPr>
          <p:nvPr>
            <p:ph type="ftr" sz="quarter" idx="11"/>
          </p:nvPr>
        </p:nvSpPr>
        <p:spPr/>
        <p:txBody>
          <a:bodyPr/>
          <a:lstStyle/>
          <a:p>
            <a:r>
              <a:rPr lang="en-US" altLang="zh-CN"/>
              <a:t> </a:t>
            </a:r>
            <a:r>
              <a:rPr lang="zh-CN" altLang="en-US"/>
              <a:t>武汉大学   朱福喜</a:t>
            </a:r>
          </a:p>
        </p:txBody>
      </p:sp>
      <p:sp>
        <p:nvSpPr>
          <p:cNvPr id="122882" name="Rectangle 2">
            <a:extLst>
              <a:ext uri="{FF2B5EF4-FFF2-40B4-BE49-F238E27FC236}">
                <a16:creationId xmlns:a16="http://schemas.microsoft.com/office/drawing/2014/main" id="{01A71C19-F4D6-4BAC-A69D-98D99B663BFC}"/>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22883" name="Rectangle 3">
            <a:extLst>
              <a:ext uri="{FF2B5EF4-FFF2-40B4-BE49-F238E27FC236}">
                <a16:creationId xmlns:a16="http://schemas.microsoft.com/office/drawing/2014/main" id="{38F50176-E8B3-453D-9A4E-E518BBE39BDB}"/>
              </a:ext>
            </a:extLst>
          </p:cNvPr>
          <p:cNvSpPr>
            <a:spLocks noGrp="1" noChangeArrowheads="1"/>
          </p:cNvSpPr>
          <p:nvPr>
            <p:ph type="body" idx="1"/>
          </p:nvPr>
        </p:nvSpPr>
        <p:spPr>
          <a:xfrm>
            <a:off x="2209800" y="1484313"/>
            <a:ext cx="8001000" cy="4824412"/>
          </a:xfrm>
        </p:spPr>
        <p:txBody>
          <a:bodyPr/>
          <a:lstStyle/>
          <a:p>
            <a:pPr algn="just">
              <a:lnSpc>
                <a:spcPct val="120000"/>
              </a:lnSpc>
            </a:pPr>
            <a:r>
              <a:rPr lang="zh-CN" altLang="en-US" b="1" dirty="0"/>
              <a:t>后者如下棋、法官判案、医生诊病问题，有些问题有一定的规律，但往往需要边试探边求解。这就使用所谓的搜索技术。</a:t>
            </a:r>
          </a:p>
          <a:p>
            <a:pPr algn="just">
              <a:lnSpc>
                <a:spcPct val="120000"/>
              </a:lnSpc>
            </a:pPr>
            <a:r>
              <a:rPr lang="zh-CN" altLang="en-US" b="1" dirty="0"/>
              <a:t>人工智能技术常常要使用搜索补偿知识的不足。人们在遇到从未经历过的问题时，由于缺乏经验知识，不能快速地解决它，但往往采用尝试－检验（</a:t>
            </a:r>
            <a:r>
              <a:rPr lang="en-US" altLang="zh-CN" b="1" dirty="0"/>
              <a:t>try</a:t>
            </a:r>
            <a:r>
              <a:rPr lang="zh-CN" altLang="en-US" b="1" dirty="0"/>
              <a:t>－</a:t>
            </a:r>
            <a:r>
              <a:rPr lang="en-US" altLang="zh-CN" b="1" dirty="0"/>
              <a:t>and</a:t>
            </a:r>
            <a:r>
              <a:rPr lang="zh-CN" altLang="en-US" b="1" dirty="0"/>
              <a:t>－</a:t>
            </a:r>
            <a:r>
              <a:rPr lang="en-US" altLang="zh-CN" b="1" dirty="0"/>
              <a:t>test</a:t>
            </a:r>
            <a:r>
              <a:rPr lang="zh-CN" altLang="en-US" b="1" dirty="0"/>
              <a:t>）的方法，对问题进行试探性的求解，直到成功。这就是</a:t>
            </a:r>
            <a:r>
              <a:rPr lang="en-US" altLang="zh-CN" b="1" dirty="0"/>
              <a:t>AI</a:t>
            </a:r>
            <a:r>
              <a:rPr lang="zh-CN" altLang="en-US" b="1" dirty="0"/>
              <a:t>问题求解的基本策略中的生成－测试法。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8ABE2B8-DDD7-4563-9232-B8666DBCFD90}"/>
              </a:ext>
            </a:extLst>
          </p:cNvPr>
          <p:cNvSpPr>
            <a:spLocks noGrp="1"/>
          </p:cNvSpPr>
          <p:nvPr>
            <p:ph type="ftr" sz="quarter" idx="11"/>
          </p:nvPr>
        </p:nvSpPr>
        <p:spPr/>
        <p:txBody>
          <a:bodyPr/>
          <a:lstStyle/>
          <a:p>
            <a:r>
              <a:rPr lang="en-US" altLang="zh-CN"/>
              <a:t> </a:t>
            </a:r>
            <a:r>
              <a:rPr lang="zh-CN" altLang="en-US"/>
              <a:t>武汉大学   朱福喜</a:t>
            </a:r>
          </a:p>
        </p:txBody>
      </p:sp>
      <p:sp>
        <p:nvSpPr>
          <p:cNvPr id="123906" name="Rectangle 2">
            <a:extLst>
              <a:ext uri="{FF2B5EF4-FFF2-40B4-BE49-F238E27FC236}">
                <a16:creationId xmlns:a16="http://schemas.microsoft.com/office/drawing/2014/main" id="{EF82933F-3A6D-4C2F-9828-79A0AA2D789C}"/>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23907" name="Rectangle 3">
            <a:extLst>
              <a:ext uri="{FF2B5EF4-FFF2-40B4-BE49-F238E27FC236}">
                <a16:creationId xmlns:a16="http://schemas.microsoft.com/office/drawing/2014/main" id="{B90203D3-9DBA-428E-9A6E-C0DBF8D51F51}"/>
              </a:ext>
            </a:extLst>
          </p:cNvPr>
          <p:cNvSpPr>
            <a:spLocks noGrp="1" noChangeArrowheads="1"/>
          </p:cNvSpPr>
          <p:nvPr>
            <p:ph type="body" idx="1"/>
          </p:nvPr>
        </p:nvSpPr>
        <p:spPr>
          <a:xfrm>
            <a:off x="2063750" y="1412876"/>
            <a:ext cx="7772400" cy="5040313"/>
          </a:xfrm>
        </p:spPr>
        <p:txBody>
          <a:bodyPr/>
          <a:lstStyle/>
          <a:p>
            <a:pPr algn="just">
              <a:buFont typeface="Wingdings" panose="05000000000000000000" pitchFamily="2" charset="2"/>
              <a:buNone/>
            </a:pPr>
            <a:r>
              <a:rPr lang="en-US" altLang="zh-CN" b="1" dirty="0">
                <a:solidFill>
                  <a:schemeClr val="folHlink"/>
                </a:solidFill>
                <a:ea typeface="楷体_GB2312" pitchFamily="49" charset="-122"/>
              </a:rPr>
              <a:t>2</a:t>
            </a:r>
            <a:r>
              <a:rPr lang="zh-CN" altLang="en-US" b="1" dirty="0">
                <a:solidFill>
                  <a:schemeClr val="folHlink"/>
                </a:solidFill>
                <a:ea typeface="楷体_GB2312" pitchFamily="49" charset="-122"/>
              </a:rPr>
              <a:t>．利用知识</a:t>
            </a:r>
          </a:p>
          <a:p>
            <a:pPr algn="just">
              <a:lnSpc>
                <a:spcPct val="120000"/>
              </a:lnSpc>
              <a:buFont typeface="Wingdings" panose="05000000000000000000" pitchFamily="2" charset="2"/>
              <a:buNone/>
            </a:pPr>
            <a:r>
              <a:rPr lang="zh-CN" altLang="en-US" b="1" dirty="0">
                <a:cs typeface="Times New Roman" panose="02020603050405020304" pitchFamily="18" charset="0"/>
              </a:rPr>
              <a:t>    </a:t>
            </a:r>
            <a:r>
              <a:rPr lang="zh-CN" altLang="en-US" b="1" dirty="0">
                <a:latin typeface="宋体" panose="02010600030101010101" pitchFamily="2" charset="-122"/>
              </a:rPr>
              <a:t>知识有几大难以处理的属性：</a:t>
            </a:r>
            <a:endParaRPr lang="zh-CN" altLang="en-US" b="1" dirty="0"/>
          </a:p>
          <a:p>
            <a:pPr algn="just">
              <a:lnSpc>
                <a:spcPct val="140000"/>
              </a:lnSpc>
              <a:spcBef>
                <a:spcPct val="45000"/>
              </a:spcBef>
              <a:buFont typeface="Wingdings" panose="05000000000000000000" pitchFamily="2" charset="2"/>
              <a:buNone/>
            </a:pPr>
            <a:r>
              <a:rPr lang="zh-CN" altLang="en-US" b="1" dirty="0">
                <a:latin typeface="宋体" panose="02010600030101010101" pitchFamily="2" charset="-122"/>
              </a:rPr>
              <a:t>①</a:t>
            </a:r>
            <a:r>
              <a:rPr lang="zh-CN" altLang="en-US" b="1" dirty="0"/>
              <a:t> </a:t>
            </a:r>
            <a:r>
              <a:rPr lang="zh-CN" altLang="en-US" b="1" dirty="0">
                <a:latin typeface="宋体" panose="02010600030101010101" pitchFamily="2" charset="-122"/>
              </a:rPr>
              <a:t>知识非常庞大，正因为如此，我们常说我们处在</a:t>
            </a:r>
            <a:r>
              <a:rPr lang="zh-CN" altLang="en-US" b="1" dirty="0">
                <a:latin typeface="Times New Roman" panose="02020603050405020304" pitchFamily="18" charset="0"/>
              </a:rPr>
              <a:t>“</a:t>
            </a:r>
            <a:r>
              <a:rPr lang="zh-CN" altLang="en-US" b="1" dirty="0">
                <a:latin typeface="宋体" panose="02010600030101010101" pitchFamily="2" charset="-122"/>
              </a:rPr>
              <a:t>知识爆炸</a:t>
            </a:r>
            <a:r>
              <a:rPr lang="zh-CN" altLang="en-US" b="1" dirty="0">
                <a:latin typeface="Times New Roman" panose="02020603050405020304" pitchFamily="18" charset="0"/>
              </a:rPr>
              <a:t>”</a:t>
            </a:r>
            <a:r>
              <a:rPr lang="zh-CN" altLang="en-US" b="1" dirty="0">
                <a:latin typeface="宋体" panose="02010600030101010101" pitchFamily="2" charset="-122"/>
              </a:rPr>
              <a:t>的时代。</a:t>
            </a:r>
          </a:p>
          <a:p>
            <a:pPr algn="just">
              <a:lnSpc>
                <a:spcPct val="140000"/>
              </a:lnSpc>
              <a:spcBef>
                <a:spcPct val="45000"/>
              </a:spcBef>
              <a:buFont typeface="Wingdings" panose="05000000000000000000" pitchFamily="2" charset="2"/>
              <a:buNone/>
            </a:pPr>
            <a:r>
              <a:rPr lang="zh-CN" altLang="en-US" b="1" dirty="0">
                <a:latin typeface="宋体" panose="02010600030101010101" pitchFamily="2" charset="-122"/>
              </a:rPr>
              <a:t>②</a:t>
            </a:r>
            <a:r>
              <a:rPr lang="zh-CN" altLang="en-US" b="1" dirty="0"/>
              <a:t> </a:t>
            </a:r>
            <a:r>
              <a:rPr lang="zh-CN" altLang="en-US" b="1" dirty="0">
                <a:latin typeface="宋体" panose="02010600030101010101" pitchFamily="2" charset="-122"/>
              </a:rPr>
              <a:t>知识难于精确表达，如下棋大师的经验、医生看病的经验都难以表达。</a:t>
            </a:r>
          </a:p>
          <a:p>
            <a:pPr algn="just">
              <a:lnSpc>
                <a:spcPct val="140000"/>
              </a:lnSpc>
              <a:spcBef>
                <a:spcPct val="45000"/>
              </a:spcBef>
              <a:buFont typeface="Wingdings" panose="05000000000000000000" pitchFamily="2" charset="2"/>
              <a:buNone/>
            </a:pPr>
            <a:r>
              <a:rPr lang="zh-CN" altLang="en-US" b="1" dirty="0">
                <a:latin typeface="宋体" panose="02010600030101010101" pitchFamily="2" charset="-122"/>
              </a:rPr>
              <a:t>③</a:t>
            </a:r>
            <a:r>
              <a:rPr lang="zh-CN" altLang="en-US" b="1" dirty="0"/>
              <a:t> </a:t>
            </a:r>
            <a:r>
              <a:rPr lang="zh-CN" altLang="en-US" b="1" dirty="0">
                <a:latin typeface="宋体" panose="02010600030101010101" pitchFamily="2" charset="-122"/>
              </a:rPr>
              <a:t>知识经常变化，所以要经常进行知识更新。</a:t>
            </a:r>
            <a:r>
              <a:rPr lang="zh-CN" altLang="en-US" b="1" dirty="0">
                <a:ea typeface="楷体_GB2312" pitchFamily="49" charset="-122"/>
              </a:rPr>
              <a:t>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8BC5706A-ADBE-4D13-B7BD-8CE44FC6A4CC}"/>
              </a:ext>
            </a:extLst>
          </p:cNvPr>
          <p:cNvSpPr>
            <a:spLocks noGrp="1"/>
          </p:cNvSpPr>
          <p:nvPr>
            <p:ph type="ftr" sz="quarter" idx="11"/>
          </p:nvPr>
        </p:nvSpPr>
        <p:spPr/>
        <p:txBody>
          <a:bodyPr/>
          <a:lstStyle/>
          <a:p>
            <a:r>
              <a:rPr lang="en-US" altLang="zh-CN"/>
              <a:t> </a:t>
            </a:r>
            <a:r>
              <a:rPr lang="zh-CN" altLang="en-US"/>
              <a:t>武汉大学   朱福喜</a:t>
            </a:r>
          </a:p>
        </p:txBody>
      </p:sp>
      <p:sp>
        <p:nvSpPr>
          <p:cNvPr id="124930" name="Rectangle 2">
            <a:extLst>
              <a:ext uri="{FF2B5EF4-FFF2-40B4-BE49-F238E27FC236}">
                <a16:creationId xmlns:a16="http://schemas.microsoft.com/office/drawing/2014/main" id="{1E6B7F4E-BB41-4CE3-8920-B45E3E47B13D}"/>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24931" name="Rectangle 3">
            <a:extLst>
              <a:ext uri="{FF2B5EF4-FFF2-40B4-BE49-F238E27FC236}">
                <a16:creationId xmlns:a16="http://schemas.microsoft.com/office/drawing/2014/main" id="{F4809D09-9EBD-4831-8277-98F86F6A8D13}"/>
              </a:ext>
            </a:extLst>
          </p:cNvPr>
          <p:cNvSpPr>
            <a:spLocks noGrp="1" noChangeArrowheads="1"/>
          </p:cNvSpPr>
          <p:nvPr>
            <p:ph type="body" idx="1"/>
          </p:nvPr>
        </p:nvSpPr>
        <p:spPr>
          <a:xfrm>
            <a:off x="1919288" y="1341438"/>
            <a:ext cx="7848600" cy="4608512"/>
          </a:xfrm>
        </p:spPr>
        <p:txBody>
          <a:bodyPr>
            <a:normAutofit lnSpcReduction="10000"/>
          </a:bodyPr>
          <a:lstStyle/>
          <a:p>
            <a:pPr algn="just">
              <a:lnSpc>
                <a:spcPct val="125000"/>
              </a:lnSpc>
              <a:spcBef>
                <a:spcPct val="30000"/>
              </a:spcBef>
              <a:buFont typeface="Wingdings" panose="05000000000000000000" pitchFamily="2" charset="2"/>
              <a:buNone/>
            </a:pPr>
            <a:r>
              <a:rPr lang="zh-CN" altLang="en-US" b="1" dirty="0"/>
              <a:t>所以，对于知识的处理必须做到：</a:t>
            </a:r>
            <a:endParaRPr lang="zh-CN" altLang="en-US" dirty="0"/>
          </a:p>
          <a:p>
            <a:pPr algn="just">
              <a:lnSpc>
                <a:spcPct val="125000"/>
              </a:lnSpc>
              <a:spcBef>
                <a:spcPct val="30000"/>
              </a:spcBef>
              <a:buFont typeface="Wingdings" panose="05000000000000000000" pitchFamily="2" charset="2"/>
              <a:buNone/>
            </a:pPr>
            <a:r>
              <a:rPr lang="zh-CN" altLang="en-US" b="1" dirty="0"/>
              <a:t>① 能抓住一般性，以免浪费大量时间，空间去存贮查找知识。</a:t>
            </a:r>
            <a:endParaRPr lang="zh-CN" altLang="en-US" dirty="0"/>
          </a:p>
          <a:p>
            <a:pPr algn="just">
              <a:lnSpc>
                <a:spcPct val="125000"/>
              </a:lnSpc>
              <a:spcBef>
                <a:spcPct val="30000"/>
              </a:spcBef>
              <a:buFont typeface="Wingdings" panose="05000000000000000000" pitchFamily="2" charset="2"/>
              <a:buNone/>
            </a:pPr>
            <a:r>
              <a:rPr lang="zh-CN" altLang="en-US" b="1" dirty="0"/>
              <a:t>② 要能够被提供和接受知识的人所理解，这样他们才能检验和使用知识。</a:t>
            </a:r>
            <a:endParaRPr lang="zh-CN" altLang="en-US" dirty="0"/>
          </a:p>
          <a:p>
            <a:pPr algn="just">
              <a:lnSpc>
                <a:spcPct val="125000"/>
              </a:lnSpc>
              <a:spcBef>
                <a:spcPct val="30000"/>
              </a:spcBef>
              <a:buFont typeface="Wingdings" panose="05000000000000000000" pitchFamily="2" charset="2"/>
              <a:buNone/>
            </a:pPr>
            <a:r>
              <a:rPr lang="zh-CN" altLang="en-US" b="1" dirty="0"/>
              <a:t>③ 易于修改，易于修改才能反映人们认识的不断深化。</a:t>
            </a:r>
            <a:endParaRPr lang="zh-CN" altLang="en-US" dirty="0"/>
          </a:p>
          <a:p>
            <a:pPr algn="just">
              <a:lnSpc>
                <a:spcPct val="125000"/>
              </a:lnSpc>
              <a:spcBef>
                <a:spcPct val="30000"/>
              </a:spcBef>
              <a:buFont typeface="Wingdings" panose="05000000000000000000" pitchFamily="2" charset="2"/>
              <a:buNone/>
            </a:pPr>
            <a:r>
              <a:rPr lang="zh-CN" altLang="en-US" b="1" dirty="0"/>
              <a:t>④ 能够通过搜索技术来帮助减少知识的巨大容量。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C99D644-D054-4A9D-BB5F-0E29FE0A298A}"/>
              </a:ext>
            </a:extLst>
          </p:cNvPr>
          <p:cNvSpPr>
            <a:spLocks noGrp="1"/>
          </p:cNvSpPr>
          <p:nvPr>
            <p:ph type="ftr" sz="quarter" idx="11"/>
          </p:nvPr>
        </p:nvSpPr>
        <p:spPr/>
        <p:txBody>
          <a:bodyPr/>
          <a:lstStyle/>
          <a:p>
            <a:r>
              <a:rPr lang="en-US" altLang="zh-CN"/>
              <a:t> </a:t>
            </a:r>
            <a:r>
              <a:rPr lang="zh-CN" altLang="en-US"/>
              <a:t>武汉大学   朱福喜</a:t>
            </a:r>
          </a:p>
        </p:txBody>
      </p:sp>
      <p:sp>
        <p:nvSpPr>
          <p:cNvPr id="126978" name="Rectangle 2">
            <a:extLst>
              <a:ext uri="{FF2B5EF4-FFF2-40B4-BE49-F238E27FC236}">
                <a16:creationId xmlns:a16="http://schemas.microsoft.com/office/drawing/2014/main" id="{BAA67EFE-7028-496E-9F92-580161762B4B}"/>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26979" name="Rectangle 3">
            <a:extLst>
              <a:ext uri="{FF2B5EF4-FFF2-40B4-BE49-F238E27FC236}">
                <a16:creationId xmlns:a16="http://schemas.microsoft.com/office/drawing/2014/main" id="{2F695D43-E6B9-4327-8DFA-B8D4E0389FC6}"/>
              </a:ext>
            </a:extLst>
          </p:cNvPr>
          <p:cNvSpPr>
            <a:spLocks noGrp="1" noChangeArrowheads="1"/>
          </p:cNvSpPr>
          <p:nvPr>
            <p:ph type="body" idx="1"/>
          </p:nvPr>
        </p:nvSpPr>
        <p:spPr>
          <a:xfrm>
            <a:off x="2135188" y="1700214"/>
            <a:ext cx="7859712" cy="4530725"/>
          </a:xfrm>
        </p:spPr>
        <p:txBody>
          <a:bodyPr/>
          <a:lstStyle/>
          <a:p>
            <a:pPr algn="just"/>
            <a:r>
              <a:rPr lang="en-US" altLang="zh-CN" dirty="0"/>
              <a:t> </a:t>
            </a:r>
            <a:r>
              <a:rPr lang="en-US" altLang="zh-CN" b="1" dirty="0">
                <a:solidFill>
                  <a:schemeClr val="folHlink"/>
                </a:solidFill>
                <a:cs typeface="Arial" panose="020B0604020202020204" pitchFamily="34" charset="0"/>
              </a:rPr>
              <a:t>3</a:t>
            </a:r>
            <a:r>
              <a:rPr lang="zh-CN" altLang="en-US" b="1" dirty="0">
                <a:solidFill>
                  <a:schemeClr val="folHlink"/>
                </a:solidFill>
                <a:ea typeface="楷体_GB2312" pitchFamily="49" charset="-122"/>
              </a:rPr>
              <a:t>．利用抽象</a:t>
            </a:r>
            <a:endParaRPr lang="zh-CN" altLang="en-US" b="1" dirty="0">
              <a:solidFill>
                <a:schemeClr val="folHlink"/>
              </a:solidFill>
            </a:endParaRPr>
          </a:p>
          <a:p>
            <a:pPr algn="just">
              <a:lnSpc>
                <a:spcPct val="155000"/>
              </a:lnSpc>
              <a:spcBef>
                <a:spcPct val="60000"/>
              </a:spcBef>
            </a:pPr>
            <a:r>
              <a:rPr lang="zh-CN" altLang="en-US" b="1" dirty="0">
                <a:latin typeface="宋体" panose="02010600030101010101" pitchFamily="2" charset="-122"/>
              </a:rPr>
              <a:t>抽象用以区分重要与非重要的特征，借助于抽象可将处理问题中的重要特征和变式与大量非重要特征和变式区分开来，使对知识的处理变得更有效、更灵活。</a:t>
            </a:r>
            <a:r>
              <a:rPr lang="zh-CN" alt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D74E5-69D1-4650-BBEA-F580164120A9}"/>
              </a:ext>
            </a:extLst>
          </p:cNvPr>
          <p:cNvSpPr>
            <a:spLocks noGrp="1"/>
          </p:cNvSpPr>
          <p:nvPr>
            <p:ph type="title"/>
          </p:nvPr>
        </p:nvSpPr>
        <p:spPr/>
        <p:txBody>
          <a:bodyPr/>
          <a:lstStyle/>
          <a:p>
            <a:r>
              <a:rPr lang="zh-CN" altLang="en-US" b="1" dirty="0"/>
              <a:t>内容提要</a:t>
            </a:r>
          </a:p>
        </p:txBody>
      </p:sp>
      <p:sp>
        <p:nvSpPr>
          <p:cNvPr id="3" name="内容占位符 2">
            <a:extLst>
              <a:ext uri="{FF2B5EF4-FFF2-40B4-BE49-F238E27FC236}">
                <a16:creationId xmlns:a16="http://schemas.microsoft.com/office/drawing/2014/main" id="{E372D148-5C00-4965-AA07-40706A340D9C}"/>
              </a:ext>
            </a:extLst>
          </p:cNvPr>
          <p:cNvSpPr>
            <a:spLocks noGrp="1"/>
          </p:cNvSpPr>
          <p:nvPr>
            <p:ph idx="1"/>
          </p:nvPr>
        </p:nvSpPr>
        <p:spPr/>
        <p:txBody>
          <a:bodyPr/>
          <a:lstStyle/>
          <a:p>
            <a:r>
              <a:rPr lang="zh-CN" altLang="en-US" dirty="0"/>
              <a:t>计算机的发展和应用</a:t>
            </a:r>
            <a:r>
              <a:rPr lang="en-US" altLang="zh-CN" dirty="0"/>
              <a:t>---</a:t>
            </a:r>
            <a:r>
              <a:rPr lang="zh-CN" altLang="en-US" dirty="0"/>
              <a:t>智能化</a:t>
            </a:r>
            <a:endParaRPr lang="en-US" altLang="zh-CN" dirty="0"/>
          </a:p>
          <a:p>
            <a:endParaRPr lang="en-US" altLang="zh-CN" dirty="0"/>
          </a:p>
          <a:p>
            <a:r>
              <a:rPr lang="zh-CN" altLang="en-US" dirty="0"/>
              <a:t>什么是人工智能</a:t>
            </a:r>
            <a:endParaRPr lang="en-US" altLang="zh-CN" dirty="0"/>
          </a:p>
          <a:p>
            <a:endParaRPr lang="en-US" altLang="zh-CN" dirty="0"/>
          </a:p>
          <a:p>
            <a:r>
              <a:rPr lang="zh-CN" altLang="en-US" dirty="0"/>
              <a:t>人工智能简史</a:t>
            </a:r>
            <a:endParaRPr lang="en-US" altLang="zh-CN" dirty="0"/>
          </a:p>
          <a:p>
            <a:endParaRPr lang="en-US" altLang="zh-CN" dirty="0"/>
          </a:p>
          <a:p>
            <a:r>
              <a:rPr lang="zh-CN" altLang="en-US" dirty="0"/>
              <a:t>最新发展状态</a:t>
            </a:r>
          </a:p>
        </p:txBody>
      </p:sp>
      <p:sp>
        <p:nvSpPr>
          <p:cNvPr id="5" name="灯片编号占位符 4">
            <a:extLst>
              <a:ext uri="{FF2B5EF4-FFF2-40B4-BE49-F238E27FC236}">
                <a16:creationId xmlns:a16="http://schemas.microsoft.com/office/drawing/2014/main" id="{7F8756A4-1979-4D29-9273-DF6A3C1D67E6}"/>
              </a:ext>
            </a:extLst>
          </p:cNvPr>
          <p:cNvSpPr>
            <a:spLocks noGrp="1"/>
          </p:cNvSpPr>
          <p:nvPr>
            <p:ph type="sldNum" sz="quarter" idx="12"/>
          </p:nvPr>
        </p:nvSpPr>
        <p:spPr/>
        <p:txBody>
          <a:bodyPr/>
          <a:lstStyle/>
          <a:p>
            <a:fld id="{893ACD7D-9A68-44C8-A49A-4B94202CE741}" type="slidenum">
              <a:rPr lang="zh-CN" altLang="en-US" smtClean="0"/>
              <a:t>2</a:t>
            </a:fld>
            <a:endParaRPr lang="zh-CN" altLang="en-US" dirty="0"/>
          </a:p>
        </p:txBody>
      </p:sp>
      <p:pic>
        <p:nvPicPr>
          <p:cNvPr id="6" name="Picture 11">
            <a:extLst>
              <a:ext uri="{FF2B5EF4-FFF2-40B4-BE49-F238E27FC236}">
                <a16:creationId xmlns:a16="http://schemas.microsoft.com/office/drawing/2014/main" id="{9DEA437E-E9E0-4BB9-A1C8-9C119F394F4C}"/>
              </a:ext>
            </a:extLst>
          </p:cNvPr>
          <p:cNvPicPr/>
          <p:nvPr/>
        </p:nvPicPr>
        <p:blipFill>
          <a:blip r:embed="rId2"/>
          <a:stretch>
            <a:fillRect/>
          </a:stretch>
        </p:blipFill>
        <p:spPr>
          <a:xfrm>
            <a:off x="6471285" y="1825625"/>
            <a:ext cx="4882515" cy="3656965"/>
          </a:xfrm>
          <a:prstGeom prst="rect">
            <a:avLst/>
          </a:prstGeom>
        </p:spPr>
      </p:pic>
    </p:spTree>
    <p:extLst>
      <p:ext uri="{BB962C8B-B14F-4D97-AF65-F5344CB8AC3E}">
        <p14:creationId xmlns:p14="http://schemas.microsoft.com/office/powerpoint/2010/main" val="26782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12C7E7C-347D-413B-AFCF-9446B4446906}"/>
              </a:ext>
            </a:extLst>
          </p:cNvPr>
          <p:cNvSpPr>
            <a:spLocks noGrp="1"/>
          </p:cNvSpPr>
          <p:nvPr>
            <p:ph type="ftr" sz="quarter" idx="11"/>
          </p:nvPr>
        </p:nvSpPr>
        <p:spPr/>
        <p:txBody>
          <a:bodyPr/>
          <a:lstStyle/>
          <a:p>
            <a:r>
              <a:rPr lang="en-US" altLang="zh-CN"/>
              <a:t> </a:t>
            </a:r>
            <a:r>
              <a:rPr lang="zh-CN" altLang="en-US"/>
              <a:t>武汉大学   朱福喜</a:t>
            </a:r>
          </a:p>
        </p:txBody>
      </p:sp>
      <p:sp>
        <p:nvSpPr>
          <p:cNvPr id="128002" name="Rectangle 2">
            <a:extLst>
              <a:ext uri="{FF2B5EF4-FFF2-40B4-BE49-F238E27FC236}">
                <a16:creationId xmlns:a16="http://schemas.microsoft.com/office/drawing/2014/main" id="{25669259-5E79-40FB-8F7F-AAAB4B7F0576}"/>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28003" name="Rectangle 3">
            <a:extLst>
              <a:ext uri="{FF2B5EF4-FFF2-40B4-BE49-F238E27FC236}">
                <a16:creationId xmlns:a16="http://schemas.microsoft.com/office/drawing/2014/main" id="{948F6523-3B80-40B6-8BC5-A6C5D8945596}"/>
              </a:ext>
            </a:extLst>
          </p:cNvPr>
          <p:cNvSpPr>
            <a:spLocks noGrp="1" noChangeArrowheads="1"/>
          </p:cNvSpPr>
          <p:nvPr>
            <p:ph type="body" idx="1"/>
          </p:nvPr>
        </p:nvSpPr>
        <p:spPr>
          <a:xfrm>
            <a:off x="1919288" y="1484314"/>
            <a:ext cx="8229600" cy="5373687"/>
          </a:xfrm>
        </p:spPr>
        <p:txBody>
          <a:bodyPr/>
          <a:lstStyle/>
          <a:p>
            <a:pPr algn="just">
              <a:lnSpc>
                <a:spcPct val="90000"/>
              </a:lnSpc>
            </a:pPr>
            <a:r>
              <a:rPr lang="en-US" altLang="zh-CN" dirty="0"/>
              <a:t> </a:t>
            </a:r>
            <a:r>
              <a:rPr lang="en-US" altLang="zh-CN" b="1" dirty="0">
                <a:solidFill>
                  <a:schemeClr val="folHlink"/>
                </a:solidFill>
                <a:ea typeface="楷体_GB2312" pitchFamily="49" charset="-122"/>
              </a:rPr>
              <a:t>4</a:t>
            </a:r>
            <a:r>
              <a:rPr lang="zh-CN" altLang="en-US" b="1" dirty="0">
                <a:solidFill>
                  <a:schemeClr val="folHlink"/>
                </a:solidFill>
                <a:ea typeface="楷体_GB2312" pitchFamily="49" charset="-122"/>
              </a:rPr>
              <a:t>．利用推理</a:t>
            </a:r>
          </a:p>
          <a:p>
            <a:pPr algn="just">
              <a:lnSpc>
                <a:spcPct val="110000"/>
              </a:lnSpc>
              <a:spcBef>
                <a:spcPct val="40000"/>
              </a:spcBef>
            </a:pPr>
            <a:r>
              <a:rPr lang="zh-CN" altLang="en-US" b="1" dirty="0"/>
              <a:t> 通常的</a:t>
            </a:r>
            <a:r>
              <a:rPr lang="en-US" altLang="zh-CN" b="1" dirty="0"/>
              <a:t>AI</a:t>
            </a:r>
            <a:r>
              <a:rPr lang="zh-CN" altLang="en-US" b="1" dirty="0"/>
              <a:t>程序系统中都采用推理机制与知识相分离的典型的体系结构。这种结构从模拟人类思维的一般规律出发来使用知识。</a:t>
            </a:r>
          </a:p>
          <a:p>
            <a:pPr algn="just">
              <a:lnSpc>
                <a:spcPct val="115000"/>
              </a:lnSpc>
              <a:spcBef>
                <a:spcPct val="30000"/>
              </a:spcBef>
            </a:pPr>
            <a:r>
              <a:rPr lang="zh-CN" altLang="en-US" b="1" dirty="0"/>
              <a:t>实际上，经典逻辑的形式推理只是</a:t>
            </a:r>
            <a:r>
              <a:rPr lang="en-US" altLang="zh-CN" b="1" dirty="0"/>
              <a:t>AI</a:t>
            </a:r>
            <a:r>
              <a:rPr lang="zh-CN" altLang="en-US" b="1" dirty="0"/>
              <a:t>的早期研究成果，目前，</a:t>
            </a:r>
            <a:r>
              <a:rPr lang="en-US" altLang="zh-CN" b="1" dirty="0"/>
              <a:t>AI</a:t>
            </a:r>
            <a:r>
              <a:rPr lang="zh-CN" altLang="en-US" b="1" dirty="0"/>
              <a:t>工作者以研究出各种逻辑推理、概率推理、定性推理、模糊推理、非单调推理和次协调推理等各种推理技术和各种控制策略，它为人工智能的应用开辟了广阔的应用前景。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4924C09-F021-4538-8340-04BC1160FF40}"/>
              </a:ext>
            </a:extLst>
          </p:cNvPr>
          <p:cNvSpPr>
            <a:spLocks noGrp="1"/>
          </p:cNvSpPr>
          <p:nvPr>
            <p:ph type="ftr" sz="quarter" idx="11"/>
          </p:nvPr>
        </p:nvSpPr>
        <p:spPr/>
        <p:txBody>
          <a:bodyPr/>
          <a:lstStyle/>
          <a:p>
            <a:r>
              <a:rPr lang="en-US" altLang="zh-CN"/>
              <a:t> </a:t>
            </a:r>
            <a:r>
              <a:rPr lang="zh-CN" altLang="en-US"/>
              <a:t>武汉大学   朱福喜</a:t>
            </a:r>
          </a:p>
        </p:txBody>
      </p:sp>
      <p:sp>
        <p:nvSpPr>
          <p:cNvPr id="130050" name="Rectangle 2">
            <a:extLst>
              <a:ext uri="{FF2B5EF4-FFF2-40B4-BE49-F238E27FC236}">
                <a16:creationId xmlns:a16="http://schemas.microsoft.com/office/drawing/2014/main" id="{F692C1D2-1F1E-4A08-9FF1-CC4E7C666163}"/>
              </a:ext>
            </a:extLst>
          </p:cNvPr>
          <p:cNvSpPr>
            <a:spLocks noGrp="1" noChangeArrowheads="1"/>
          </p:cNvSpPr>
          <p:nvPr>
            <p:ph type="title"/>
          </p:nvPr>
        </p:nvSpPr>
        <p:spPr/>
        <p:txBody>
          <a:bodyPr/>
          <a:lstStyle/>
          <a:p>
            <a:r>
              <a:rPr lang="zh-CN" altLang="en-US" dirty="0">
                <a:cs typeface="Arial" panose="020B0604020202020204" pitchFamily="34" charset="0"/>
              </a:rPr>
              <a:t>传统</a:t>
            </a:r>
            <a:r>
              <a:rPr lang="zh-CN" altLang="en-US" b="1" dirty="0"/>
              <a:t>人工智能的技术特征</a:t>
            </a:r>
          </a:p>
        </p:txBody>
      </p:sp>
      <p:sp>
        <p:nvSpPr>
          <p:cNvPr id="130051" name="Rectangle 3">
            <a:extLst>
              <a:ext uri="{FF2B5EF4-FFF2-40B4-BE49-F238E27FC236}">
                <a16:creationId xmlns:a16="http://schemas.microsoft.com/office/drawing/2014/main" id="{271D2626-A741-4237-8487-B5182588D807}"/>
              </a:ext>
            </a:extLst>
          </p:cNvPr>
          <p:cNvSpPr>
            <a:spLocks noGrp="1" noChangeArrowheads="1"/>
          </p:cNvSpPr>
          <p:nvPr>
            <p:ph type="body" idx="1"/>
          </p:nvPr>
        </p:nvSpPr>
        <p:spPr>
          <a:xfrm>
            <a:off x="2135188" y="1557339"/>
            <a:ext cx="7848600" cy="4535487"/>
          </a:xfrm>
        </p:spPr>
        <p:txBody>
          <a:bodyPr/>
          <a:lstStyle/>
          <a:p>
            <a:pPr algn="just">
              <a:lnSpc>
                <a:spcPct val="90000"/>
              </a:lnSpc>
            </a:pPr>
            <a:r>
              <a:rPr lang="en-US" altLang="zh-CN" dirty="0"/>
              <a:t> </a:t>
            </a:r>
            <a:r>
              <a:rPr lang="en-US" altLang="zh-CN" b="1" dirty="0">
                <a:solidFill>
                  <a:schemeClr val="folHlink"/>
                </a:solidFill>
                <a:cs typeface="Arial" panose="020B0604020202020204" pitchFamily="34" charset="0"/>
              </a:rPr>
              <a:t>5</a:t>
            </a:r>
            <a:r>
              <a:rPr lang="zh-CN" altLang="en-US" b="1" dirty="0">
                <a:solidFill>
                  <a:schemeClr val="folHlink"/>
                </a:solidFill>
                <a:ea typeface="楷体_GB2312" pitchFamily="49" charset="-122"/>
              </a:rPr>
              <a:t>．遵循有限合理性原则</a:t>
            </a:r>
            <a:endParaRPr lang="zh-CN" altLang="en-US" b="1" dirty="0">
              <a:solidFill>
                <a:schemeClr val="folHlink"/>
              </a:solidFill>
            </a:endParaRPr>
          </a:p>
          <a:p>
            <a:pPr algn="just">
              <a:lnSpc>
                <a:spcPct val="125000"/>
              </a:lnSpc>
              <a:spcBef>
                <a:spcPct val="45000"/>
              </a:spcBef>
            </a:pPr>
            <a:r>
              <a:rPr lang="zh-CN" altLang="en-US" sz="2400" b="1" dirty="0"/>
              <a:t>西蒙在</a:t>
            </a:r>
            <a:r>
              <a:rPr lang="en-US" altLang="zh-CN" sz="2400" b="1" dirty="0"/>
              <a:t>20</a:t>
            </a:r>
            <a:r>
              <a:rPr lang="zh-CN" altLang="en-US" sz="2400" b="1" dirty="0"/>
              <a:t>世纪</a:t>
            </a:r>
            <a:r>
              <a:rPr lang="en-US" altLang="zh-CN" sz="2400" b="1" dirty="0"/>
              <a:t>50</a:t>
            </a:r>
            <a:r>
              <a:rPr lang="zh-CN" altLang="en-US" sz="2400" b="1" dirty="0"/>
              <a:t>年代在研究人的决策制定中总结出一条关于智能行为的基本原则，因此而获得诺贝尔奖。该原则指出，人在超过其思维能力的条件下（例如遇到</a:t>
            </a:r>
            <a:r>
              <a:rPr lang="en-US" altLang="zh-CN" sz="2400" b="1" dirty="0"/>
              <a:t>NP</a:t>
            </a:r>
            <a:r>
              <a:rPr lang="zh-CN" altLang="en-US" sz="2400" b="1" dirty="0"/>
              <a:t>－完全问题</a:t>
            </a:r>
            <a:r>
              <a:rPr lang="en-US" altLang="zh-CN" sz="2400" b="1" dirty="0">
                <a:latin typeface="Times New Roman" panose="02020603050405020304" pitchFamily="18" charset="0"/>
              </a:rPr>
              <a:t>——</a:t>
            </a:r>
            <a:r>
              <a:rPr lang="zh-CN" altLang="en-US" sz="2400" b="1" dirty="0"/>
              <a:t>状态空间呈现指数增长，从而需要爆炸性的搜索量），仍要做好决策，而不是放弃，这时，人将在一定的约束条件下作机遇性的搜索，以制定尽可能好的决策。这样的决策的制定具有一定的机遇性，往往不是最优的。</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FD204-34B6-4F02-AD88-BE938FD9782F}"/>
              </a:ext>
            </a:extLst>
          </p:cNvPr>
          <p:cNvSpPr>
            <a:spLocks noGrp="1"/>
          </p:cNvSpPr>
          <p:nvPr>
            <p:ph type="title"/>
          </p:nvPr>
        </p:nvSpPr>
        <p:spPr/>
        <p:txBody>
          <a:bodyPr/>
          <a:lstStyle/>
          <a:p>
            <a:r>
              <a:rPr lang="en-US" altLang="zh-CN" dirty="0"/>
              <a:t>Strong AI </a:t>
            </a:r>
            <a:r>
              <a:rPr lang="en-US" altLang="zh-CN" dirty="0">
                <a:solidFill>
                  <a:srgbClr val="FF0000"/>
                </a:solidFill>
              </a:rPr>
              <a:t>vs.</a:t>
            </a:r>
            <a:r>
              <a:rPr lang="en-US" altLang="zh-CN" dirty="0"/>
              <a:t> Weak AI</a:t>
            </a:r>
            <a:endParaRPr lang="zh-CN" altLang="en-US" dirty="0"/>
          </a:p>
        </p:txBody>
      </p:sp>
      <p:sp>
        <p:nvSpPr>
          <p:cNvPr id="3" name="内容占位符 2">
            <a:extLst>
              <a:ext uri="{FF2B5EF4-FFF2-40B4-BE49-F238E27FC236}">
                <a16:creationId xmlns:a16="http://schemas.microsoft.com/office/drawing/2014/main" id="{CD68D37F-3C11-42F9-A1CF-A1CC259F3D41}"/>
              </a:ext>
            </a:extLst>
          </p:cNvPr>
          <p:cNvSpPr>
            <a:spLocks noGrp="1"/>
          </p:cNvSpPr>
          <p:nvPr>
            <p:ph idx="1"/>
          </p:nvPr>
        </p:nvSpPr>
        <p:spPr>
          <a:xfrm>
            <a:off x="838200" y="1825625"/>
            <a:ext cx="10515600" cy="3047317"/>
          </a:xfrm>
        </p:spPr>
        <p:txBody>
          <a:bodyPr/>
          <a:lstStyle/>
          <a:p>
            <a:r>
              <a:rPr lang="en-US" altLang="zh-CN" dirty="0"/>
              <a:t>Strong AI: a machine with a mind in exactly the same sense human beings have minds</a:t>
            </a:r>
          </a:p>
          <a:p>
            <a:r>
              <a:rPr lang="en-US" altLang="zh-CN" dirty="0"/>
              <a:t>Weak AI: a machine with intelligent behavior </a:t>
            </a:r>
          </a:p>
          <a:p>
            <a:r>
              <a:rPr lang="en-US" altLang="zh-CN" dirty="0"/>
              <a:t>Artificial general intelligence (AGI): a machine with the ability to apply intelligence to any problem</a:t>
            </a:r>
          </a:p>
          <a:p>
            <a:r>
              <a:rPr lang="en-US" altLang="zh-CN" dirty="0"/>
              <a:t>Narrow AI: AI focused on one </a:t>
            </a:r>
            <a:r>
              <a:rPr lang="en-US" altLang="zh-CN"/>
              <a:t>narrow task</a:t>
            </a:r>
            <a:endParaRPr lang="en-US" altLang="zh-CN" dirty="0"/>
          </a:p>
          <a:p>
            <a:endParaRPr lang="en-US" altLang="zh-CN" dirty="0"/>
          </a:p>
        </p:txBody>
      </p:sp>
      <p:sp>
        <p:nvSpPr>
          <p:cNvPr id="4" name="灯片编号占位符 3">
            <a:extLst>
              <a:ext uri="{FF2B5EF4-FFF2-40B4-BE49-F238E27FC236}">
                <a16:creationId xmlns:a16="http://schemas.microsoft.com/office/drawing/2014/main" id="{DABFAF11-3AC9-4EA7-8DE6-2A386E46E38A}"/>
              </a:ext>
            </a:extLst>
          </p:cNvPr>
          <p:cNvSpPr>
            <a:spLocks noGrp="1"/>
          </p:cNvSpPr>
          <p:nvPr>
            <p:ph type="sldNum" sz="quarter" idx="12"/>
          </p:nvPr>
        </p:nvSpPr>
        <p:spPr/>
        <p:txBody>
          <a:bodyPr/>
          <a:lstStyle/>
          <a:p>
            <a:fld id="{893ACD7D-9A68-44C8-A49A-4B94202CE741}" type="slidenum">
              <a:rPr lang="zh-CN" altLang="en-US" smtClean="0"/>
              <a:t>22</a:t>
            </a:fld>
            <a:endParaRPr lang="zh-CN" altLang="en-US" dirty="0"/>
          </a:p>
        </p:txBody>
      </p:sp>
      <p:sp>
        <p:nvSpPr>
          <p:cNvPr id="5" name="矩形 4">
            <a:extLst>
              <a:ext uri="{FF2B5EF4-FFF2-40B4-BE49-F238E27FC236}">
                <a16:creationId xmlns:a16="http://schemas.microsoft.com/office/drawing/2014/main" id="{FAE1F35A-9A81-40B9-B634-A08624A7EA32}"/>
              </a:ext>
            </a:extLst>
          </p:cNvPr>
          <p:cNvSpPr/>
          <p:nvPr/>
        </p:nvSpPr>
        <p:spPr>
          <a:xfrm>
            <a:off x="2557272" y="5271404"/>
            <a:ext cx="7064755" cy="584775"/>
          </a:xfrm>
          <a:prstGeom prst="rect">
            <a:avLst/>
          </a:prstGeom>
        </p:spPr>
        <p:txBody>
          <a:bodyPr wrap="none">
            <a:spAutoFit/>
          </a:bodyPr>
          <a:lstStyle/>
          <a:p>
            <a:r>
              <a:rPr lang="en-US" altLang="zh-CN" sz="3200" dirty="0">
                <a:solidFill>
                  <a:srgbClr val="FF0000"/>
                </a:solidFill>
              </a:rPr>
              <a:t>Current AI systems are weak AI at most</a:t>
            </a:r>
            <a:endParaRPr lang="zh-CN" altLang="en-US" sz="3200" dirty="0">
              <a:solidFill>
                <a:srgbClr val="FF0000"/>
              </a:solidFill>
            </a:endParaRPr>
          </a:p>
        </p:txBody>
      </p:sp>
    </p:spTree>
    <p:extLst>
      <p:ext uri="{BB962C8B-B14F-4D97-AF65-F5344CB8AC3E}">
        <p14:creationId xmlns:p14="http://schemas.microsoft.com/office/powerpoint/2010/main" val="155529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66E21-7970-4055-BBAD-B08EC0E4A95B}"/>
              </a:ext>
            </a:extLst>
          </p:cNvPr>
          <p:cNvSpPr>
            <a:spLocks noGrp="1"/>
          </p:cNvSpPr>
          <p:nvPr>
            <p:ph type="title"/>
          </p:nvPr>
        </p:nvSpPr>
        <p:spPr/>
        <p:txBody>
          <a:bodyPr/>
          <a:lstStyle/>
          <a:p>
            <a:r>
              <a:rPr lang="en-US" altLang="zh-CN" dirty="0"/>
              <a:t>Human intelligence</a:t>
            </a:r>
            <a:endParaRPr lang="zh-CN" altLang="en-US" dirty="0"/>
          </a:p>
        </p:txBody>
      </p:sp>
      <p:sp>
        <p:nvSpPr>
          <p:cNvPr id="3" name="内容占位符 2">
            <a:extLst>
              <a:ext uri="{FF2B5EF4-FFF2-40B4-BE49-F238E27FC236}">
                <a16:creationId xmlns:a16="http://schemas.microsoft.com/office/drawing/2014/main" id="{77063D42-2AEA-4824-8702-682665FF4CF4}"/>
              </a:ext>
            </a:extLst>
          </p:cNvPr>
          <p:cNvSpPr>
            <a:spLocks noGrp="1"/>
          </p:cNvSpPr>
          <p:nvPr>
            <p:ph idx="1"/>
          </p:nvPr>
        </p:nvSpPr>
        <p:spPr/>
        <p:txBody>
          <a:bodyPr>
            <a:normAutofit/>
          </a:bodyPr>
          <a:lstStyle/>
          <a:p>
            <a:r>
              <a:rPr lang="en-US" altLang="zh-CN" dirty="0"/>
              <a:t>In general, there are various reasons why trying to mimic humans might not be the best approach to AI</a:t>
            </a:r>
          </a:p>
          <a:p>
            <a:r>
              <a:rPr lang="en-US" altLang="zh-CN" dirty="0"/>
              <a:t>Computers and humans have very different architecture with quite different abilities</a:t>
            </a:r>
          </a:p>
          <a:p>
            <a:pPr lvl="1"/>
            <a:r>
              <a:rPr lang="en-US" altLang="zh-CN" dirty="0"/>
              <a:t>Numerical computations</a:t>
            </a:r>
          </a:p>
          <a:p>
            <a:pPr lvl="1"/>
            <a:r>
              <a:rPr lang="en-US" altLang="zh-CN" dirty="0"/>
              <a:t>Visual and sensory processing</a:t>
            </a:r>
          </a:p>
          <a:p>
            <a:pPr lvl="1"/>
            <a:r>
              <a:rPr lang="en-US" altLang="zh-CN" dirty="0"/>
              <a:t>Parallel processing</a:t>
            </a:r>
          </a:p>
          <a:p>
            <a:r>
              <a:rPr lang="en-US" altLang="zh-CN" dirty="0"/>
              <a:t>But more importantly, we know very little about how the human brain performs its higher level processes</a:t>
            </a:r>
            <a:endParaRPr lang="zh-CN" altLang="en-US" dirty="0"/>
          </a:p>
        </p:txBody>
      </p:sp>
      <p:sp>
        <p:nvSpPr>
          <p:cNvPr id="4" name="灯片编号占位符 3">
            <a:extLst>
              <a:ext uri="{FF2B5EF4-FFF2-40B4-BE49-F238E27FC236}">
                <a16:creationId xmlns:a16="http://schemas.microsoft.com/office/drawing/2014/main" id="{0A17B56F-2A09-4EF3-9BB2-7335577CBD90}"/>
              </a:ext>
            </a:extLst>
          </p:cNvPr>
          <p:cNvSpPr>
            <a:spLocks noGrp="1"/>
          </p:cNvSpPr>
          <p:nvPr>
            <p:ph type="sldNum" sz="quarter" idx="12"/>
          </p:nvPr>
        </p:nvSpPr>
        <p:spPr/>
        <p:txBody>
          <a:bodyPr/>
          <a:lstStyle/>
          <a:p>
            <a:fld id="{893ACD7D-9A68-44C8-A49A-4B94202CE741}" type="slidenum">
              <a:rPr lang="zh-CN" altLang="en-US" smtClean="0"/>
              <a:t>23</a:t>
            </a:fld>
            <a:endParaRPr lang="zh-CN" altLang="en-US"/>
          </a:p>
        </p:txBody>
      </p:sp>
    </p:spTree>
    <p:extLst>
      <p:ext uri="{BB962C8B-B14F-4D97-AF65-F5344CB8AC3E}">
        <p14:creationId xmlns:p14="http://schemas.microsoft.com/office/powerpoint/2010/main" val="250435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21A05-4567-4375-8EFE-C37C61DB4BD2}"/>
              </a:ext>
            </a:extLst>
          </p:cNvPr>
          <p:cNvSpPr>
            <a:spLocks noGrp="1"/>
          </p:cNvSpPr>
          <p:nvPr>
            <p:ph type="title"/>
          </p:nvPr>
        </p:nvSpPr>
        <p:spPr/>
        <p:txBody>
          <a:bodyPr/>
          <a:lstStyle/>
          <a:p>
            <a:r>
              <a:rPr lang="en-US" altLang="zh-CN" b="1" dirty="0"/>
              <a:t>What is AI</a:t>
            </a:r>
            <a:endParaRPr lang="zh-CN" altLang="en-US" dirty="0"/>
          </a:p>
        </p:txBody>
      </p:sp>
      <p:sp>
        <p:nvSpPr>
          <p:cNvPr id="4" name="灯片编号占位符 3">
            <a:extLst>
              <a:ext uri="{FF2B5EF4-FFF2-40B4-BE49-F238E27FC236}">
                <a16:creationId xmlns:a16="http://schemas.microsoft.com/office/drawing/2014/main" id="{671E3775-5E85-4E73-9FB4-51FF53D7773C}"/>
              </a:ext>
            </a:extLst>
          </p:cNvPr>
          <p:cNvSpPr>
            <a:spLocks noGrp="1"/>
          </p:cNvSpPr>
          <p:nvPr>
            <p:ph type="sldNum" sz="quarter" idx="12"/>
          </p:nvPr>
        </p:nvSpPr>
        <p:spPr/>
        <p:txBody>
          <a:bodyPr/>
          <a:lstStyle/>
          <a:p>
            <a:fld id="{893ACD7D-9A68-44C8-A49A-4B94202CE741}" type="slidenum">
              <a:rPr lang="zh-CN" altLang="en-US" smtClean="0"/>
              <a:t>24</a:t>
            </a:fld>
            <a:endParaRPr lang="zh-CN" altLang="en-US"/>
          </a:p>
        </p:txBody>
      </p:sp>
      <p:sp>
        <p:nvSpPr>
          <p:cNvPr id="15" name="内容占位符 14">
            <a:extLst>
              <a:ext uri="{FF2B5EF4-FFF2-40B4-BE49-F238E27FC236}">
                <a16:creationId xmlns:a16="http://schemas.microsoft.com/office/drawing/2014/main" id="{F6081261-66C8-4620-8A0C-38B079FD35A2}"/>
              </a:ext>
            </a:extLst>
          </p:cNvPr>
          <p:cNvSpPr>
            <a:spLocks noGrp="1"/>
          </p:cNvSpPr>
          <p:nvPr>
            <p:ph idx="1"/>
          </p:nvPr>
        </p:nvSpPr>
        <p:spPr>
          <a:xfrm>
            <a:off x="838199" y="1825625"/>
            <a:ext cx="10967977" cy="4351338"/>
          </a:xfrm>
        </p:spPr>
        <p:txBody>
          <a:bodyPr>
            <a:normAutofit/>
          </a:bodyPr>
          <a:lstStyle/>
          <a:p>
            <a:r>
              <a:rPr lang="en-US" altLang="zh-CN" sz="6000" dirty="0"/>
              <a:t>The study of how to achieve intelligent behavior through computational means</a:t>
            </a:r>
          </a:p>
          <a:p>
            <a:endParaRPr lang="zh-CN" altLang="en-US" sz="6000" dirty="0"/>
          </a:p>
        </p:txBody>
      </p:sp>
    </p:spTree>
    <p:extLst>
      <p:ext uri="{BB962C8B-B14F-4D97-AF65-F5344CB8AC3E}">
        <p14:creationId xmlns:p14="http://schemas.microsoft.com/office/powerpoint/2010/main" val="19836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1AF29-7493-487D-A633-0DA3851D9052}"/>
              </a:ext>
            </a:extLst>
          </p:cNvPr>
          <p:cNvSpPr>
            <a:spLocks noGrp="1"/>
          </p:cNvSpPr>
          <p:nvPr>
            <p:ph type="title"/>
          </p:nvPr>
        </p:nvSpPr>
        <p:spPr/>
        <p:txBody>
          <a:bodyPr/>
          <a:lstStyle/>
          <a:p>
            <a:r>
              <a:rPr lang="en-US" altLang="zh-CN" b="1" dirty="0"/>
              <a:t>A brief history of AI</a:t>
            </a:r>
            <a:endParaRPr lang="zh-CN" altLang="en-US" b="1" dirty="0"/>
          </a:p>
        </p:txBody>
      </p:sp>
      <p:sp>
        <p:nvSpPr>
          <p:cNvPr id="4" name="灯片编号占位符 3">
            <a:extLst>
              <a:ext uri="{FF2B5EF4-FFF2-40B4-BE49-F238E27FC236}">
                <a16:creationId xmlns:a16="http://schemas.microsoft.com/office/drawing/2014/main" id="{692510E9-D8B9-4930-B0ED-D67A178F7FA5}"/>
              </a:ext>
            </a:extLst>
          </p:cNvPr>
          <p:cNvSpPr>
            <a:spLocks noGrp="1"/>
          </p:cNvSpPr>
          <p:nvPr>
            <p:ph type="sldNum" sz="quarter" idx="12"/>
          </p:nvPr>
        </p:nvSpPr>
        <p:spPr/>
        <p:txBody>
          <a:bodyPr/>
          <a:lstStyle/>
          <a:p>
            <a:fld id="{893ACD7D-9A68-44C8-A49A-4B94202CE741}" type="slidenum">
              <a:rPr lang="zh-CN" altLang="en-US" smtClean="0"/>
              <a:t>25</a:t>
            </a:fld>
            <a:endParaRPr lang="zh-CN" altLang="en-US"/>
          </a:p>
        </p:txBody>
      </p:sp>
      <p:sp>
        <p:nvSpPr>
          <p:cNvPr id="5" name="内容占位符 2">
            <a:extLst>
              <a:ext uri="{FF2B5EF4-FFF2-40B4-BE49-F238E27FC236}">
                <a16:creationId xmlns:a16="http://schemas.microsoft.com/office/drawing/2014/main" id="{8F53124E-9499-4E8D-B957-58C76D751884}"/>
              </a:ext>
            </a:extLst>
          </p:cNvPr>
          <p:cNvSpPr>
            <a:spLocks noGrp="1"/>
          </p:cNvSpPr>
          <p:nvPr>
            <p:ph idx="1"/>
          </p:nvPr>
        </p:nvSpPr>
        <p:spPr>
          <a:xfrm>
            <a:off x="838200" y="1825625"/>
            <a:ext cx="10515600" cy="4351338"/>
          </a:xfrm>
        </p:spPr>
        <p:txBody>
          <a:bodyPr>
            <a:normAutofit fontScale="92500" lnSpcReduction="10000"/>
          </a:bodyPr>
          <a:lstStyle/>
          <a:p>
            <a:r>
              <a:rPr lang="en-US" altLang="zh-CN" dirty="0"/>
              <a:t>1950-70: Early excitement, great expectations</a:t>
            </a:r>
            <a:endParaRPr lang="zh-CN" altLang="zh-CN" dirty="0"/>
          </a:p>
          <a:p>
            <a:pPr lvl="1">
              <a:buFont typeface="Wingdings" panose="05000000000000000000" pitchFamily="2" charset="2"/>
              <a:buChar char="p"/>
            </a:pPr>
            <a:r>
              <a:rPr lang="en-US" altLang="zh-CN" dirty="0"/>
              <a:t>1952: Samuel wrote a checker program that could learn</a:t>
            </a:r>
            <a:endParaRPr lang="zh-CN" altLang="zh-CN" dirty="0"/>
          </a:p>
          <a:p>
            <a:pPr lvl="1">
              <a:buFont typeface="Wingdings" panose="05000000000000000000" pitchFamily="2" charset="2"/>
              <a:buChar char="p"/>
            </a:pPr>
            <a:r>
              <a:rPr lang="en-US" altLang="zh-CN" dirty="0"/>
              <a:t>1955: Newell &amp; Simon wrote a reasoning program: Logic Theorist, proved theorems from Principia Mathematica</a:t>
            </a:r>
            <a:endParaRPr lang="zh-CN" altLang="zh-CN" dirty="0"/>
          </a:p>
          <a:p>
            <a:pPr lvl="1">
              <a:buFont typeface="Wingdings" panose="05000000000000000000" pitchFamily="2" charset="2"/>
              <a:buChar char="p"/>
            </a:pPr>
            <a:r>
              <a:rPr lang="en-US" altLang="zh-CN" dirty="0"/>
              <a:t>1956: Dartmouth meeting, birth of AI</a:t>
            </a:r>
            <a:endParaRPr lang="zh-CN" altLang="zh-CN" dirty="0"/>
          </a:p>
          <a:p>
            <a:pPr lvl="1">
              <a:buFont typeface="Wingdings" panose="05000000000000000000" pitchFamily="2" charset="2"/>
              <a:buChar char="p"/>
            </a:pPr>
            <a:r>
              <a:rPr lang="en-US" altLang="zh-CN" dirty="0"/>
              <a:t>1965: Robinson’s complete algorithm for logical reasoning</a:t>
            </a:r>
            <a:endParaRPr lang="zh-CN" altLang="zh-CN" dirty="0"/>
          </a:p>
          <a:p>
            <a:r>
              <a:rPr lang="en-US" altLang="zh-CN" dirty="0"/>
              <a:t>1970-90: “Knowledge is power0: knowledge-based approaches</a:t>
            </a:r>
          </a:p>
          <a:p>
            <a:pPr lvl="1"/>
            <a:r>
              <a:rPr lang="en-US" altLang="zh-CN" dirty="0"/>
              <a:t>1980-88: Expert systems industry booms</a:t>
            </a:r>
          </a:p>
          <a:p>
            <a:pPr lvl="1"/>
            <a:r>
              <a:rPr lang="en-US" altLang="zh-CN" dirty="0"/>
              <a:t>1988-93: The Fifth-Generation Computer System (Japan) Project failed “AI Winter”</a:t>
            </a:r>
          </a:p>
          <a:p>
            <a:r>
              <a:rPr lang="en-US" altLang="zh-CN" dirty="0"/>
              <a:t>1990-: rise of machine learning “AI Spring”</a:t>
            </a:r>
          </a:p>
          <a:p>
            <a:r>
              <a:rPr lang="en-US" altLang="zh-CN" dirty="0"/>
              <a:t>2010s: heavy industry investment in deep learning</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36872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BEFF3-C0C9-4124-8BCB-B1F90F9C06AD}"/>
              </a:ext>
            </a:extLst>
          </p:cNvPr>
          <p:cNvSpPr>
            <a:spLocks noGrp="1"/>
          </p:cNvSpPr>
          <p:nvPr>
            <p:ph type="title"/>
          </p:nvPr>
        </p:nvSpPr>
        <p:spPr>
          <a:xfrm>
            <a:off x="838200" y="320675"/>
            <a:ext cx="11518337" cy="1325563"/>
          </a:xfrm>
        </p:spPr>
        <p:txBody>
          <a:bodyPr>
            <a:noAutofit/>
          </a:bodyPr>
          <a:lstStyle/>
          <a:p>
            <a:r>
              <a:rPr lang="zh-CN" altLang="en-US" sz="3200" dirty="0"/>
              <a:t>学派</a:t>
            </a:r>
            <a:br>
              <a:rPr lang="en-US" altLang="zh-CN" sz="3200" dirty="0"/>
            </a:br>
            <a:endParaRPr lang="zh-CN" altLang="en-US" sz="3200" dirty="0"/>
          </a:p>
        </p:txBody>
      </p:sp>
      <p:sp>
        <p:nvSpPr>
          <p:cNvPr id="3" name="内容占位符 2">
            <a:extLst>
              <a:ext uri="{FF2B5EF4-FFF2-40B4-BE49-F238E27FC236}">
                <a16:creationId xmlns:a16="http://schemas.microsoft.com/office/drawing/2014/main" id="{DFB77C4D-097A-47A3-9DC8-81E5DDE8F9C8}"/>
              </a:ext>
            </a:extLst>
          </p:cNvPr>
          <p:cNvSpPr>
            <a:spLocks noGrp="1"/>
          </p:cNvSpPr>
          <p:nvPr>
            <p:ph idx="1"/>
          </p:nvPr>
        </p:nvSpPr>
        <p:spPr>
          <a:xfrm>
            <a:off x="838199" y="1825625"/>
            <a:ext cx="11037425" cy="4351338"/>
          </a:xfrm>
        </p:spPr>
        <p:txBody>
          <a:bodyPr/>
          <a:lstStyle/>
          <a:p>
            <a:r>
              <a:rPr lang="zh-CN" altLang="en-US" dirty="0"/>
              <a:t>连接主义</a:t>
            </a:r>
            <a:r>
              <a:rPr lang="en-US" altLang="zh-CN" dirty="0"/>
              <a:t>-Connectionism: model mental phenomena as emergent processes of interconnected networks of simple and often uniform units, e.g., neural network</a:t>
            </a:r>
          </a:p>
          <a:p>
            <a:endParaRPr lang="en-US" altLang="zh-CN" dirty="0"/>
          </a:p>
          <a:p>
            <a:r>
              <a:rPr lang="zh-CN" altLang="en-US" dirty="0"/>
              <a:t>符号主义</a:t>
            </a:r>
            <a:r>
              <a:rPr lang="en-US" altLang="zh-CN" dirty="0"/>
              <a:t>-Computationalism: model mental activity with formal manipulation of symbols</a:t>
            </a:r>
          </a:p>
          <a:p>
            <a:endParaRPr lang="en-US" altLang="zh-CN" dirty="0"/>
          </a:p>
          <a:p>
            <a:r>
              <a:rPr lang="zh-CN" altLang="en-US" dirty="0"/>
              <a:t>行为主义</a:t>
            </a:r>
            <a:r>
              <a:rPr lang="en-US" altLang="zh-CN" dirty="0"/>
              <a:t>-</a:t>
            </a:r>
            <a:r>
              <a:rPr lang="en-US" altLang="zh-CN" dirty="0" err="1"/>
              <a:t>Actionism</a:t>
            </a:r>
            <a:r>
              <a:rPr lang="zh-CN" altLang="en-US" dirty="0"/>
              <a:t>：</a:t>
            </a:r>
          </a:p>
        </p:txBody>
      </p:sp>
      <p:sp>
        <p:nvSpPr>
          <p:cNvPr id="4" name="灯片编号占位符 3">
            <a:extLst>
              <a:ext uri="{FF2B5EF4-FFF2-40B4-BE49-F238E27FC236}">
                <a16:creationId xmlns:a16="http://schemas.microsoft.com/office/drawing/2014/main" id="{48F6D4D9-4FC1-4958-A460-DEAC98B3B278}"/>
              </a:ext>
            </a:extLst>
          </p:cNvPr>
          <p:cNvSpPr>
            <a:spLocks noGrp="1"/>
          </p:cNvSpPr>
          <p:nvPr>
            <p:ph type="sldNum" sz="quarter" idx="12"/>
          </p:nvPr>
        </p:nvSpPr>
        <p:spPr/>
        <p:txBody>
          <a:bodyPr/>
          <a:lstStyle/>
          <a:p>
            <a:fld id="{893ACD7D-9A68-44C8-A49A-4B94202CE741}" type="slidenum">
              <a:rPr lang="zh-CN" altLang="en-US" smtClean="0"/>
              <a:t>26</a:t>
            </a:fld>
            <a:endParaRPr lang="zh-CN" altLang="en-US"/>
          </a:p>
        </p:txBody>
      </p:sp>
    </p:spTree>
    <p:extLst>
      <p:ext uri="{BB962C8B-B14F-4D97-AF65-F5344CB8AC3E}">
        <p14:creationId xmlns:p14="http://schemas.microsoft.com/office/powerpoint/2010/main" val="2549889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04924C09-F021-4538-8340-04BC1160FF40}"/>
              </a:ext>
            </a:extLst>
          </p:cNvPr>
          <p:cNvSpPr>
            <a:spLocks noGrp="1"/>
          </p:cNvSpPr>
          <p:nvPr>
            <p:ph type="ftr" sz="quarter" idx="11"/>
          </p:nvPr>
        </p:nvSpPr>
        <p:spPr/>
        <p:txBody>
          <a:bodyPr/>
          <a:lstStyle/>
          <a:p>
            <a:r>
              <a:rPr lang="en-US" altLang="zh-CN"/>
              <a:t> </a:t>
            </a:r>
            <a:r>
              <a:rPr lang="zh-CN" altLang="en-US"/>
              <a:t>武汉大学   朱福喜</a:t>
            </a:r>
          </a:p>
        </p:txBody>
      </p:sp>
      <p:sp>
        <p:nvSpPr>
          <p:cNvPr id="130050" name="Rectangle 2">
            <a:extLst>
              <a:ext uri="{FF2B5EF4-FFF2-40B4-BE49-F238E27FC236}">
                <a16:creationId xmlns:a16="http://schemas.microsoft.com/office/drawing/2014/main" id="{F692C1D2-1F1E-4A08-9FF1-CC4E7C666163}"/>
              </a:ext>
            </a:extLst>
          </p:cNvPr>
          <p:cNvSpPr>
            <a:spLocks noGrp="1" noChangeArrowheads="1"/>
          </p:cNvSpPr>
          <p:nvPr>
            <p:ph type="title"/>
          </p:nvPr>
        </p:nvSpPr>
        <p:spPr/>
        <p:txBody>
          <a:bodyPr/>
          <a:lstStyle/>
          <a:p>
            <a:r>
              <a:rPr lang="zh-CN" altLang="en-US" b="1" dirty="0">
                <a:cs typeface="Arial" panose="020B0604020202020204" pitchFamily="34" charset="0"/>
              </a:rPr>
              <a:t>当前人工智能的热门应用领域</a:t>
            </a:r>
            <a:endParaRPr lang="zh-CN" altLang="en-US" b="1" dirty="0"/>
          </a:p>
        </p:txBody>
      </p:sp>
      <p:sp>
        <p:nvSpPr>
          <p:cNvPr id="130051" name="Rectangle 3">
            <a:extLst>
              <a:ext uri="{FF2B5EF4-FFF2-40B4-BE49-F238E27FC236}">
                <a16:creationId xmlns:a16="http://schemas.microsoft.com/office/drawing/2014/main" id="{271D2626-A741-4237-8487-B5182588D807}"/>
              </a:ext>
            </a:extLst>
          </p:cNvPr>
          <p:cNvSpPr>
            <a:spLocks noGrp="1" noChangeArrowheads="1"/>
          </p:cNvSpPr>
          <p:nvPr>
            <p:ph type="body" idx="1"/>
          </p:nvPr>
        </p:nvSpPr>
        <p:spPr>
          <a:xfrm>
            <a:off x="831849" y="1557339"/>
            <a:ext cx="10515599" cy="4535487"/>
          </a:xfrm>
        </p:spPr>
        <p:txBody>
          <a:bodyPr/>
          <a:lstStyle/>
          <a:p>
            <a:pPr algn="just"/>
            <a:r>
              <a:rPr lang="zh-CN" altLang="en-US" sz="2400" dirty="0"/>
              <a:t>无人驾驶</a:t>
            </a:r>
            <a:endParaRPr lang="en-US" altLang="zh-CN" sz="2400" dirty="0"/>
          </a:p>
          <a:p>
            <a:pPr algn="just">
              <a:lnSpc>
                <a:spcPct val="90000"/>
              </a:lnSpc>
            </a:pPr>
            <a:r>
              <a:rPr lang="zh-CN" altLang="en-US" sz="2400" dirty="0"/>
              <a:t>智能物联网</a:t>
            </a:r>
            <a:endParaRPr lang="en-US" altLang="zh-CN" sz="2400" dirty="0"/>
          </a:p>
          <a:p>
            <a:pPr algn="just">
              <a:lnSpc>
                <a:spcPct val="90000"/>
              </a:lnSpc>
            </a:pPr>
            <a:r>
              <a:rPr lang="zh-CN" altLang="en-US" sz="2400" dirty="0"/>
              <a:t>区块链</a:t>
            </a:r>
            <a:endParaRPr lang="en-US" altLang="zh-CN" sz="2400" dirty="0"/>
          </a:p>
          <a:p>
            <a:pPr algn="just">
              <a:lnSpc>
                <a:spcPct val="90000"/>
              </a:lnSpc>
            </a:pPr>
            <a:r>
              <a:rPr lang="zh-CN" altLang="en-US" sz="2400" dirty="0"/>
              <a:t>增强现实</a:t>
            </a:r>
            <a:endParaRPr lang="en-US" altLang="zh-CN" sz="2400" dirty="0"/>
          </a:p>
          <a:p>
            <a:pPr algn="just">
              <a:lnSpc>
                <a:spcPct val="90000"/>
              </a:lnSpc>
            </a:pPr>
            <a:r>
              <a:rPr lang="zh-CN" altLang="en-US" sz="2400" dirty="0"/>
              <a:t>医疗健康</a:t>
            </a:r>
            <a:endParaRPr lang="en-US" altLang="zh-CN" sz="2400" dirty="0"/>
          </a:p>
          <a:p>
            <a:pPr algn="just">
              <a:lnSpc>
                <a:spcPct val="90000"/>
              </a:lnSpc>
            </a:pPr>
            <a:r>
              <a:rPr lang="zh-CN" altLang="en-US" sz="2400" dirty="0"/>
              <a:t>生物识别</a:t>
            </a:r>
            <a:endParaRPr lang="en-US" altLang="zh-CN" sz="2400" dirty="0"/>
          </a:p>
          <a:p>
            <a:pPr algn="just">
              <a:lnSpc>
                <a:spcPct val="90000"/>
              </a:lnSpc>
            </a:pPr>
            <a:r>
              <a:rPr lang="zh-CN" altLang="en-US" sz="2400" dirty="0"/>
              <a:t>人机协作</a:t>
            </a:r>
            <a:endParaRPr lang="en-US" altLang="zh-CN" sz="2400" dirty="0"/>
          </a:p>
          <a:p>
            <a:pPr algn="just">
              <a:lnSpc>
                <a:spcPct val="90000"/>
              </a:lnSpc>
            </a:pPr>
            <a:r>
              <a:rPr lang="zh-CN" altLang="en-US" sz="2400" dirty="0"/>
              <a:t>人力资源</a:t>
            </a:r>
            <a:endParaRPr lang="en-US" altLang="zh-CN" sz="2400" dirty="0"/>
          </a:p>
          <a:p>
            <a:pPr algn="just">
              <a:lnSpc>
                <a:spcPct val="90000"/>
              </a:lnSpc>
            </a:pPr>
            <a:r>
              <a:rPr lang="zh-CN" altLang="en-US" sz="2400" dirty="0"/>
              <a:t>商业金融</a:t>
            </a:r>
            <a:endParaRPr lang="en-US" altLang="zh-CN" sz="2400" dirty="0"/>
          </a:p>
          <a:p>
            <a:pPr algn="just">
              <a:lnSpc>
                <a:spcPct val="90000"/>
              </a:lnSpc>
            </a:pPr>
            <a:r>
              <a:rPr lang="zh-CN" altLang="en-US" sz="2400" dirty="0"/>
              <a:t>社交媒体</a:t>
            </a:r>
            <a:endParaRPr lang="en-US" altLang="zh-CN" sz="2400" dirty="0"/>
          </a:p>
          <a:p>
            <a:pPr algn="just">
              <a:lnSpc>
                <a:spcPct val="90000"/>
              </a:lnSpc>
            </a:pPr>
            <a:endParaRPr lang="zh-CN" altLang="en-US" sz="2400" dirty="0"/>
          </a:p>
        </p:txBody>
      </p:sp>
    </p:spTree>
    <p:extLst>
      <p:ext uri="{BB962C8B-B14F-4D97-AF65-F5344CB8AC3E}">
        <p14:creationId xmlns:p14="http://schemas.microsoft.com/office/powerpoint/2010/main" val="427551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D5482-59CD-4E9C-81D6-40AE27275C09}"/>
              </a:ext>
            </a:extLst>
          </p:cNvPr>
          <p:cNvSpPr>
            <a:spLocks noGrp="1"/>
          </p:cNvSpPr>
          <p:nvPr>
            <p:ph type="title"/>
          </p:nvPr>
        </p:nvSpPr>
        <p:spPr/>
        <p:txBody>
          <a:bodyPr/>
          <a:lstStyle/>
          <a:p>
            <a:r>
              <a:rPr lang="en-US" altLang="zh-CN" dirty="0"/>
              <a:t>Main Contents of this Course</a:t>
            </a:r>
            <a:endParaRPr lang="zh-CN" altLang="en-US" dirty="0"/>
          </a:p>
        </p:txBody>
      </p:sp>
      <p:sp>
        <p:nvSpPr>
          <p:cNvPr id="3" name="内容占位符 2">
            <a:extLst>
              <a:ext uri="{FF2B5EF4-FFF2-40B4-BE49-F238E27FC236}">
                <a16:creationId xmlns:a16="http://schemas.microsoft.com/office/drawing/2014/main" id="{576CF057-D178-4A8A-A7BF-4B49F38E213C}"/>
              </a:ext>
            </a:extLst>
          </p:cNvPr>
          <p:cNvSpPr>
            <a:spLocks noGrp="1"/>
          </p:cNvSpPr>
          <p:nvPr>
            <p:ph idx="1"/>
          </p:nvPr>
        </p:nvSpPr>
        <p:spPr/>
        <p:txBody>
          <a:bodyPr>
            <a:normAutofit fontScale="77500" lnSpcReduction="20000"/>
          </a:bodyPr>
          <a:lstStyle/>
          <a:p>
            <a:r>
              <a:rPr lang="en-US" altLang="zh-CN" dirty="0"/>
              <a:t>Search (Chaps 3-6): how to find a sequence of actions that takes us from an initial state to a goal state</a:t>
            </a:r>
            <a:endParaRPr lang="zh-CN" altLang="zh-CN" dirty="0"/>
          </a:p>
          <a:p>
            <a:r>
              <a:rPr lang="en-US" altLang="zh-CN" dirty="0"/>
              <a:t>Knowledge representation and reasoning (Chaps 7-9,12): how to represent knowledge about the world and how to reason about the represented knowledge</a:t>
            </a:r>
          </a:p>
          <a:p>
            <a:r>
              <a:rPr lang="en-US" altLang="zh-CN" dirty="0"/>
              <a:t>Planning (Chaps 10,11): how to find a sequence of actions to achieve a goal</a:t>
            </a:r>
            <a:endParaRPr lang="zh-CN" altLang="zh-CN" dirty="0"/>
          </a:p>
          <a:p>
            <a:r>
              <a:rPr lang="en-US" altLang="zh-CN" dirty="0"/>
              <a:t>Reasoning under uncertainty (Chaps 13,14): how to represent and reason about uncertain knowledge</a:t>
            </a:r>
            <a:endParaRPr lang="zh-CN" altLang="zh-CN" dirty="0"/>
          </a:p>
          <a:p>
            <a:r>
              <a:rPr lang="en-US" altLang="zh-CN" dirty="0"/>
              <a:t>Machine learning (Chaps 18-21): how to improve the </a:t>
            </a:r>
            <a:r>
              <a:rPr lang="en-US" altLang="zh-CN" dirty="0" err="1"/>
              <a:t>agents.behavior</a:t>
            </a:r>
            <a:r>
              <a:rPr lang="en-US" altLang="zh-CN" dirty="0"/>
              <a:t> through study of their experience</a:t>
            </a:r>
            <a:endParaRPr lang="zh-CN" altLang="zh-CN" dirty="0"/>
          </a:p>
          <a:p>
            <a:r>
              <a:rPr lang="en-US" altLang="zh-CN" dirty="0"/>
              <a:t>Natural language processing: how to understand and generate human natural languages</a:t>
            </a:r>
            <a:endParaRPr lang="zh-CN" altLang="zh-CN" dirty="0"/>
          </a:p>
          <a:p>
            <a:r>
              <a:rPr lang="en-US" altLang="zh-CN" dirty="0"/>
              <a:t>Vision: how to analyze visual input</a:t>
            </a:r>
            <a:endParaRPr lang="zh-CN" altLang="zh-CN" dirty="0"/>
          </a:p>
          <a:p>
            <a:r>
              <a:rPr lang="en-US" altLang="zh-CN" dirty="0"/>
              <a:t>Robotics: how physical agents manipulate the physical world</a:t>
            </a:r>
            <a:endParaRPr lang="zh-CN" altLang="zh-CN" dirty="0"/>
          </a:p>
          <a:p>
            <a:endParaRPr lang="zh-CN" altLang="zh-CN" dirty="0"/>
          </a:p>
        </p:txBody>
      </p:sp>
      <p:sp>
        <p:nvSpPr>
          <p:cNvPr id="4" name="灯片编号占位符 3">
            <a:extLst>
              <a:ext uri="{FF2B5EF4-FFF2-40B4-BE49-F238E27FC236}">
                <a16:creationId xmlns:a16="http://schemas.microsoft.com/office/drawing/2014/main" id="{C39EBBDE-5431-42E5-9CD1-7E49778B2021}"/>
              </a:ext>
            </a:extLst>
          </p:cNvPr>
          <p:cNvSpPr>
            <a:spLocks noGrp="1"/>
          </p:cNvSpPr>
          <p:nvPr>
            <p:ph type="sldNum" sz="quarter" idx="12"/>
          </p:nvPr>
        </p:nvSpPr>
        <p:spPr/>
        <p:txBody>
          <a:bodyPr/>
          <a:lstStyle/>
          <a:p>
            <a:fld id="{893ACD7D-9A68-44C8-A49A-4B94202CE741}" type="slidenum">
              <a:rPr lang="zh-CN" altLang="en-US" smtClean="0"/>
              <a:t>28</a:t>
            </a:fld>
            <a:endParaRPr lang="zh-CN" altLang="en-US"/>
          </a:p>
        </p:txBody>
      </p:sp>
    </p:spTree>
    <p:extLst>
      <p:ext uri="{BB962C8B-B14F-4D97-AF65-F5344CB8AC3E}">
        <p14:creationId xmlns:p14="http://schemas.microsoft.com/office/powerpoint/2010/main" val="244345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70B2D-16BC-4793-8473-318DAA6AE17B}"/>
              </a:ext>
            </a:extLst>
          </p:cNvPr>
          <p:cNvSpPr>
            <a:spLocks noGrp="1"/>
          </p:cNvSpPr>
          <p:nvPr>
            <p:ph type="title"/>
          </p:nvPr>
        </p:nvSpPr>
        <p:spPr>
          <a:xfrm>
            <a:off x="838200" y="120760"/>
            <a:ext cx="10515600" cy="1325563"/>
          </a:xfrm>
          <a:prstGeom prst="rect">
            <a:avLst/>
          </a:prstGeom>
        </p:spPr>
        <p:txBody>
          <a:bodyPr/>
          <a:lstStyle/>
          <a:p>
            <a:pPr algn="ctr"/>
            <a:r>
              <a:rPr lang="zh-CN" altLang="en-US" dirty="0"/>
              <a:t>参考文献信息</a:t>
            </a:r>
          </a:p>
        </p:txBody>
      </p:sp>
      <p:sp>
        <p:nvSpPr>
          <p:cNvPr id="4" name="内容占位符 3">
            <a:extLst>
              <a:ext uri="{FF2B5EF4-FFF2-40B4-BE49-F238E27FC236}">
                <a16:creationId xmlns:a16="http://schemas.microsoft.com/office/drawing/2014/main" id="{8CB67155-83E1-4E25-B83B-D7569362213B}"/>
              </a:ext>
            </a:extLst>
          </p:cNvPr>
          <p:cNvSpPr txBox="1">
            <a:spLocks noGrp="1"/>
          </p:cNvSpPr>
          <p:nvPr>
            <p:ph idx="1"/>
          </p:nvPr>
        </p:nvSpPr>
        <p:spPr>
          <a:xfrm>
            <a:off x="838200" y="1825625"/>
            <a:ext cx="10515600" cy="867930"/>
          </a:xfrm>
          <a:prstGeom prst="rect">
            <a:avLst/>
          </a:prstGeom>
          <a:noFill/>
        </p:spPr>
        <p:txBody>
          <a:bodyPr wrap="square" rtlCol="0">
            <a:spAutoFit/>
          </a:bodyPr>
          <a:lstStyle/>
          <a:p>
            <a:r>
              <a:rPr lang="zh-CN" altLang="en-US" dirty="0"/>
              <a:t>本课件部分内容的编写参考了朱福喜，</a:t>
            </a:r>
            <a:r>
              <a:rPr lang="en-US" altLang="zh-CN" dirty="0"/>
              <a:t>Stuart J. Russell, Sheila </a:t>
            </a:r>
            <a:r>
              <a:rPr lang="en-US" altLang="zh-CN" dirty="0" err="1"/>
              <a:t>McIlraith</a:t>
            </a:r>
            <a:r>
              <a:rPr lang="zh-CN" altLang="en-US" dirty="0"/>
              <a:t>等学者的教材和课件，特此感谢原著者。</a:t>
            </a:r>
          </a:p>
        </p:txBody>
      </p:sp>
      <p:sp>
        <p:nvSpPr>
          <p:cNvPr id="5" name="灯片编号占位符 4">
            <a:extLst>
              <a:ext uri="{FF2B5EF4-FFF2-40B4-BE49-F238E27FC236}">
                <a16:creationId xmlns:a16="http://schemas.microsoft.com/office/drawing/2014/main" id="{5B5D4DB4-BC33-4B0B-92C5-AA3126C0F838}"/>
              </a:ext>
            </a:extLst>
          </p:cNvPr>
          <p:cNvSpPr>
            <a:spLocks noGrp="1"/>
          </p:cNvSpPr>
          <p:nvPr>
            <p:ph type="sldNum" sz="quarter" idx="12"/>
          </p:nvPr>
        </p:nvSpPr>
        <p:spPr/>
        <p:txBody>
          <a:bodyPr/>
          <a:lstStyle/>
          <a:p>
            <a:fld id="{627ADA82-0A2A-4142-86F5-A910B45E1CDC}" type="slidenum">
              <a:rPr lang="zh-CN" altLang="en-US" smtClean="0"/>
              <a:t>29</a:t>
            </a:fld>
            <a:endParaRPr lang="zh-CN" altLang="en-US"/>
          </a:p>
        </p:txBody>
      </p:sp>
    </p:spTree>
    <p:extLst>
      <p:ext uri="{BB962C8B-B14F-4D97-AF65-F5344CB8AC3E}">
        <p14:creationId xmlns:p14="http://schemas.microsoft.com/office/powerpoint/2010/main" val="318415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C2FE4-D1DC-489B-8B46-4A1A71DA68D6}"/>
              </a:ext>
            </a:extLst>
          </p:cNvPr>
          <p:cNvSpPr>
            <a:spLocks noGrp="1"/>
          </p:cNvSpPr>
          <p:nvPr>
            <p:ph type="title"/>
          </p:nvPr>
        </p:nvSpPr>
        <p:spPr/>
        <p:txBody>
          <a:bodyPr/>
          <a:lstStyle/>
          <a:p>
            <a:r>
              <a:rPr lang="zh-CN" altLang="en-US" b="1" dirty="0"/>
              <a:t>计算机发展趋势：智能化程序</a:t>
            </a:r>
          </a:p>
        </p:txBody>
      </p:sp>
      <p:sp>
        <p:nvSpPr>
          <p:cNvPr id="3" name="内容占位符 2">
            <a:extLst>
              <a:ext uri="{FF2B5EF4-FFF2-40B4-BE49-F238E27FC236}">
                <a16:creationId xmlns:a16="http://schemas.microsoft.com/office/drawing/2014/main" id="{58EACF36-C76B-499F-9D2B-E5C9A79FFEFD}"/>
              </a:ext>
            </a:extLst>
          </p:cNvPr>
          <p:cNvSpPr>
            <a:spLocks noGrp="1"/>
          </p:cNvSpPr>
          <p:nvPr>
            <p:ph idx="1"/>
          </p:nvPr>
        </p:nvSpPr>
        <p:spPr>
          <a:xfrm>
            <a:off x="223777" y="948168"/>
            <a:ext cx="10515600" cy="4351338"/>
          </a:xfrm>
        </p:spPr>
        <p:txBody>
          <a:bodyPr/>
          <a:lstStyle/>
          <a:p>
            <a:endParaRPr lang="zh-CN" altLang="en-US" dirty="0"/>
          </a:p>
          <a:p>
            <a:r>
              <a:rPr lang="zh-CN" altLang="en-US" dirty="0"/>
              <a:t>谷歌旗下</a:t>
            </a:r>
            <a:r>
              <a:rPr lang="en-US" altLang="zh-CN" dirty="0"/>
              <a:t>Deep Mind</a:t>
            </a:r>
            <a:r>
              <a:rPr lang="zh-CN" altLang="en-US" dirty="0"/>
              <a:t> 在人工智能领域取得的重要进展：它开发出一款能够在围棋中击败职业选手的程序</a:t>
            </a:r>
            <a:r>
              <a:rPr lang="en-US" altLang="zh-CN" dirty="0"/>
              <a:t>—</a:t>
            </a:r>
            <a:r>
              <a:rPr lang="zh-CN" altLang="en-US" dirty="0"/>
              <a:t>阿尔法围棋</a:t>
            </a:r>
            <a:r>
              <a:rPr lang="en-US" altLang="zh-CN" dirty="0"/>
              <a:t>(AlphaGo)</a:t>
            </a:r>
            <a:r>
              <a:rPr lang="zh-CN" altLang="en-US" dirty="0"/>
              <a:t>。</a:t>
            </a:r>
            <a:r>
              <a:rPr lang="en-US" altLang="zh-CN" dirty="0"/>
              <a:t>2016</a:t>
            </a:r>
            <a:r>
              <a:rPr lang="zh-CN" altLang="en-US" dirty="0"/>
              <a:t>年</a:t>
            </a:r>
            <a:r>
              <a:rPr lang="en-US" altLang="zh-CN" dirty="0"/>
              <a:t>3</a:t>
            </a:r>
            <a:r>
              <a:rPr lang="zh-CN" altLang="en-US" dirty="0"/>
              <a:t>月，</a:t>
            </a:r>
            <a:r>
              <a:rPr lang="en-US" altLang="zh-CN" dirty="0"/>
              <a:t> AlphaGo</a:t>
            </a:r>
            <a:r>
              <a:rPr lang="zh-CN" altLang="en-US" dirty="0"/>
              <a:t>与围棋世界冠军、职业九段棋手李世石进行围棋人机大战，以</a:t>
            </a:r>
            <a:r>
              <a:rPr lang="en-US" altLang="zh-CN" dirty="0"/>
              <a:t>4</a:t>
            </a:r>
            <a:r>
              <a:rPr lang="zh-CN" altLang="en-US" dirty="0"/>
              <a:t>比</a:t>
            </a:r>
            <a:r>
              <a:rPr lang="en-US" altLang="zh-CN" dirty="0"/>
              <a:t>1</a:t>
            </a:r>
            <a:r>
              <a:rPr lang="zh-CN" altLang="en-US" dirty="0"/>
              <a:t>的总比分获胜。 </a:t>
            </a:r>
          </a:p>
          <a:p>
            <a:endParaRPr lang="zh-CN" altLang="en-US" dirty="0"/>
          </a:p>
        </p:txBody>
      </p:sp>
      <p:sp>
        <p:nvSpPr>
          <p:cNvPr id="5" name="灯片编号占位符 4">
            <a:extLst>
              <a:ext uri="{FF2B5EF4-FFF2-40B4-BE49-F238E27FC236}">
                <a16:creationId xmlns:a16="http://schemas.microsoft.com/office/drawing/2014/main" id="{D6B14C84-214F-4622-A2F5-58F665C4C6D0}"/>
              </a:ext>
            </a:extLst>
          </p:cNvPr>
          <p:cNvSpPr>
            <a:spLocks noGrp="1"/>
          </p:cNvSpPr>
          <p:nvPr>
            <p:ph type="sldNum" sz="quarter" idx="12"/>
          </p:nvPr>
        </p:nvSpPr>
        <p:spPr/>
        <p:txBody>
          <a:bodyPr/>
          <a:lstStyle/>
          <a:p>
            <a:fld id="{893ACD7D-9A68-44C8-A49A-4B94202CE741}" type="slidenum">
              <a:rPr lang="zh-CN" altLang="en-US" smtClean="0"/>
              <a:t>3</a:t>
            </a:fld>
            <a:endParaRPr lang="zh-CN" altLang="en-US"/>
          </a:p>
        </p:txBody>
      </p:sp>
      <p:pic>
        <p:nvPicPr>
          <p:cNvPr id="6" name="图片 5">
            <a:extLst>
              <a:ext uri="{FF2B5EF4-FFF2-40B4-BE49-F238E27FC236}">
                <a16:creationId xmlns:a16="http://schemas.microsoft.com/office/drawing/2014/main" id="{7D1385CD-A374-4A43-B0FE-CDC45EC8455D}"/>
              </a:ext>
            </a:extLst>
          </p:cNvPr>
          <p:cNvPicPr>
            <a:picLocks noChangeAspect="1"/>
          </p:cNvPicPr>
          <p:nvPr/>
        </p:nvPicPr>
        <p:blipFill rotWithShape="1">
          <a:blip r:embed="rId3"/>
          <a:srcRect l="16024" r="13057" b="26359"/>
          <a:stretch/>
        </p:blipFill>
        <p:spPr>
          <a:xfrm>
            <a:off x="6096000" y="3056061"/>
            <a:ext cx="4957011" cy="3142153"/>
          </a:xfrm>
          <a:prstGeom prst="rect">
            <a:avLst/>
          </a:prstGeom>
        </p:spPr>
      </p:pic>
    </p:spTree>
    <p:extLst>
      <p:ext uri="{BB962C8B-B14F-4D97-AF65-F5344CB8AC3E}">
        <p14:creationId xmlns:p14="http://schemas.microsoft.com/office/powerpoint/2010/main" val="13084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38385-9285-4054-B8C8-1C0CD96D7645}"/>
              </a:ext>
            </a:extLst>
          </p:cNvPr>
          <p:cNvSpPr>
            <a:spLocks noGrp="1"/>
          </p:cNvSpPr>
          <p:nvPr>
            <p:ph type="title"/>
          </p:nvPr>
        </p:nvSpPr>
        <p:spPr/>
        <p:txBody>
          <a:bodyPr/>
          <a:lstStyle/>
          <a:p>
            <a:r>
              <a:rPr lang="zh-CN" altLang="en-US" b="1" dirty="0"/>
              <a:t>各种应用发展趋势：智能化处理</a:t>
            </a:r>
          </a:p>
        </p:txBody>
      </p:sp>
      <p:pic>
        <p:nvPicPr>
          <p:cNvPr id="7" name="内容占位符 6">
            <a:extLst>
              <a:ext uri="{FF2B5EF4-FFF2-40B4-BE49-F238E27FC236}">
                <a16:creationId xmlns:a16="http://schemas.microsoft.com/office/drawing/2014/main" id="{258A5495-C98E-45CF-A8F8-6A49D1243BE6}"/>
              </a:ext>
            </a:extLst>
          </p:cNvPr>
          <p:cNvPicPr>
            <a:picLocks noGrp="1" noChangeAspect="1"/>
          </p:cNvPicPr>
          <p:nvPr>
            <p:ph idx="1"/>
          </p:nvPr>
        </p:nvPicPr>
        <p:blipFill>
          <a:blip r:embed="rId2"/>
          <a:stretch>
            <a:fillRect/>
          </a:stretch>
        </p:blipFill>
        <p:spPr>
          <a:xfrm>
            <a:off x="3785314" y="2328812"/>
            <a:ext cx="4508732" cy="895396"/>
          </a:xfrm>
        </p:spPr>
      </p:pic>
      <p:pic>
        <p:nvPicPr>
          <p:cNvPr id="5" name="图片 4">
            <a:extLst>
              <a:ext uri="{FF2B5EF4-FFF2-40B4-BE49-F238E27FC236}">
                <a16:creationId xmlns:a16="http://schemas.microsoft.com/office/drawing/2014/main" id="{21F6C217-2679-4C5A-ADBB-718C00791182}"/>
              </a:ext>
            </a:extLst>
          </p:cNvPr>
          <p:cNvPicPr>
            <a:picLocks noChangeAspect="1"/>
          </p:cNvPicPr>
          <p:nvPr/>
        </p:nvPicPr>
        <p:blipFill>
          <a:blip r:embed="rId3"/>
          <a:stretch>
            <a:fillRect/>
          </a:stretch>
        </p:blipFill>
        <p:spPr>
          <a:xfrm>
            <a:off x="7978486" y="2082447"/>
            <a:ext cx="2698889" cy="958899"/>
          </a:xfrm>
          <a:prstGeom prst="rect">
            <a:avLst/>
          </a:prstGeom>
        </p:spPr>
      </p:pic>
      <p:pic>
        <p:nvPicPr>
          <p:cNvPr id="9" name="图片 8">
            <a:extLst>
              <a:ext uri="{FF2B5EF4-FFF2-40B4-BE49-F238E27FC236}">
                <a16:creationId xmlns:a16="http://schemas.microsoft.com/office/drawing/2014/main" id="{2FC71332-BA5D-471A-B94F-70E227F5F8BA}"/>
              </a:ext>
            </a:extLst>
          </p:cNvPr>
          <p:cNvPicPr>
            <a:picLocks noChangeAspect="1"/>
          </p:cNvPicPr>
          <p:nvPr/>
        </p:nvPicPr>
        <p:blipFill>
          <a:blip r:embed="rId4"/>
          <a:stretch>
            <a:fillRect/>
          </a:stretch>
        </p:blipFill>
        <p:spPr>
          <a:xfrm>
            <a:off x="8405650" y="3294133"/>
            <a:ext cx="1169758" cy="1525185"/>
          </a:xfrm>
          <a:prstGeom prst="rect">
            <a:avLst/>
          </a:prstGeom>
        </p:spPr>
      </p:pic>
      <p:pic>
        <p:nvPicPr>
          <p:cNvPr id="11" name="图片 10">
            <a:extLst>
              <a:ext uri="{FF2B5EF4-FFF2-40B4-BE49-F238E27FC236}">
                <a16:creationId xmlns:a16="http://schemas.microsoft.com/office/drawing/2014/main" id="{627EDBD0-615C-407D-98F3-2EB2CCF00CB4}"/>
              </a:ext>
            </a:extLst>
          </p:cNvPr>
          <p:cNvPicPr>
            <a:picLocks noChangeAspect="1"/>
          </p:cNvPicPr>
          <p:nvPr/>
        </p:nvPicPr>
        <p:blipFill>
          <a:blip r:embed="rId5"/>
          <a:stretch>
            <a:fillRect/>
          </a:stretch>
        </p:blipFill>
        <p:spPr>
          <a:xfrm>
            <a:off x="6629148" y="4811101"/>
            <a:ext cx="1282766" cy="1035103"/>
          </a:xfrm>
          <a:prstGeom prst="rect">
            <a:avLst/>
          </a:prstGeom>
        </p:spPr>
      </p:pic>
      <p:pic>
        <p:nvPicPr>
          <p:cNvPr id="1026" name="Picture 2">
            <a:extLst>
              <a:ext uri="{FF2B5EF4-FFF2-40B4-BE49-F238E27FC236}">
                <a16:creationId xmlns:a16="http://schemas.microsoft.com/office/drawing/2014/main" id="{920336C7-718A-4EB3-8AA5-9AB37FB7C1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250" t="8391" r="35785" b="24368"/>
          <a:stretch/>
        </p:blipFill>
        <p:spPr bwMode="auto">
          <a:xfrm>
            <a:off x="4437101" y="3843830"/>
            <a:ext cx="1025059" cy="2379604"/>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3AF031AB-5487-4249-8AAA-665B270D6EBB}"/>
              </a:ext>
            </a:extLst>
          </p:cNvPr>
          <p:cNvPicPr>
            <a:picLocks noChangeAspect="1"/>
          </p:cNvPicPr>
          <p:nvPr/>
        </p:nvPicPr>
        <p:blipFill>
          <a:blip r:embed="rId7"/>
          <a:stretch>
            <a:fillRect/>
          </a:stretch>
        </p:blipFill>
        <p:spPr>
          <a:xfrm>
            <a:off x="1221210" y="2666407"/>
            <a:ext cx="2790764" cy="1525185"/>
          </a:xfrm>
          <a:prstGeom prst="rect">
            <a:avLst/>
          </a:prstGeom>
        </p:spPr>
      </p:pic>
      <p:sp>
        <p:nvSpPr>
          <p:cNvPr id="15" name="灯片编号占位符 14">
            <a:extLst>
              <a:ext uri="{FF2B5EF4-FFF2-40B4-BE49-F238E27FC236}">
                <a16:creationId xmlns:a16="http://schemas.microsoft.com/office/drawing/2014/main" id="{849DA8A6-6800-4D4C-A13F-F99EF2924B09}"/>
              </a:ext>
            </a:extLst>
          </p:cNvPr>
          <p:cNvSpPr>
            <a:spLocks noGrp="1"/>
          </p:cNvSpPr>
          <p:nvPr>
            <p:ph type="sldNum" sz="quarter" idx="12"/>
          </p:nvPr>
        </p:nvSpPr>
        <p:spPr/>
        <p:txBody>
          <a:bodyPr/>
          <a:lstStyle/>
          <a:p>
            <a:fld id="{893ACD7D-9A68-44C8-A49A-4B94202CE741}" type="slidenum">
              <a:rPr lang="zh-CN" altLang="en-US" smtClean="0"/>
              <a:t>4</a:t>
            </a:fld>
            <a:endParaRPr lang="zh-CN" altLang="en-US"/>
          </a:p>
        </p:txBody>
      </p:sp>
    </p:spTree>
    <p:extLst>
      <p:ext uri="{BB962C8B-B14F-4D97-AF65-F5344CB8AC3E}">
        <p14:creationId xmlns:p14="http://schemas.microsoft.com/office/powerpoint/2010/main" val="130294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FF1D4-CCE4-4A09-87BA-6F7D0A2DB750}"/>
              </a:ext>
            </a:extLst>
          </p:cNvPr>
          <p:cNvSpPr>
            <a:spLocks noGrp="1"/>
          </p:cNvSpPr>
          <p:nvPr>
            <p:ph type="title"/>
          </p:nvPr>
        </p:nvSpPr>
        <p:spPr/>
        <p:txBody>
          <a:bodyPr/>
          <a:lstStyle/>
          <a:p>
            <a:br>
              <a:rPr lang="zh-CN" altLang="en-US" dirty="0"/>
            </a:br>
            <a:endParaRPr lang="zh-CN" altLang="en-US" dirty="0"/>
          </a:p>
        </p:txBody>
      </p:sp>
      <p:pic>
        <p:nvPicPr>
          <p:cNvPr id="4" name="内容占位符 3">
            <a:extLst>
              <a:ext uri="{FF2B5EF4-FFF2-40B4-BE49-F238E27FC236}">
                <a16:creationId xmlns:a16="http://schemas.microsoft.com/office/drawing/2014/main" id="{3E634FA5-D5B3-4E9B-B264-C42E10EBA922}"/>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656" y="2297367"/>
            <a:ext cx="1723285" cy="2382709"/>
          </a:xfrm>
          <a:prstGeom prst="rect">
            <a:avLst/>
          </a:prstGeom>
          <a:noFill/>
          <a:ln>
            <a:noFill/>
          </a:ln>
        </p:spPr>
      </p:pic>
      <p:pic>
        <p:nvPicPr>
          <p:cNvPr id="5" name="图片 4">
            <a:extLst>
              <a:ext uri="{FF2B5EF4-FFF2-40B4-BE49-F238E27FC236}">
                <a16:creationId xmlns:a16="http://schemas.microsoft.com/office/drawing/2014/main" id="{24EAD7D9-7841-4080-AD73-2555051135B3}"/>
              </a:ext>
            </a:extLst>
          </p:cNvPr>
          <p:cNvPicPr/>
          <p:nvPr/>
        </p:nvPicPr>
        <p:blipFill>
          <a:blip r:embed="rId4"/>
          <a:stretch>
            <a:fillRect/>
          </a:stretch>
        </p:blipFill>
        <p:spPr>
          <a:xfrm>
            <a:off x="2306907" y="1629610"/>
            <a:ext cx="2483674" cy="1647018"/>
          </a:xfrm>
          <a:prstGeom prst="rect">
            <a:avLst/>
          </a:prstGeom>
        </p:spPr>
      </p:pic>
      <p:pic>
        <p:nvPicPr>
          <p:cNvPr id="6" name="图片 5">
            <a:extLst>
              <a:ext uri="{FF2B5EF4-FFF2-40B4-BE49-F238E27FC236}">
                <a16:creationId xmlns:a16="http://schemas.microsoft.com/office/drawing/2014/main" id="{D4A512CE-8EB4-4760-BF5D-6FE5A15D0DB1}"/>
              </a:ext>
            </a:extLst>
          </p:cNvPr>
          <p:cNvPicPr/>
          <p:nvPr/>
        </p:nvPicPr>
        <p:blipFill>
          <a:blip r:embed="rId5"/>
          <a:stretch>
            <a:fillRect/>
          </a:stretch>
        </p:blipFill>
        <p:spPr>
          <a:xfrm>
            <a:off x="2662069" y="3699997"/>
            <a:ext cx="1723284" cy="2382709"/>
          </a:xfrm>
          <a:prstGeom prst="rect">
            <a:avLst/>
          </a:prstGeom>
        </p:spPr>
      </p:pic>
      <p:sp>
        <p:nvSpPr>
          <p:cNvPr id="7" name="矩形 6">
            <a:extLst>
              <a:ext uri="{FF2B5EF4-FFF2-40B4-BE49-F238E27FC236}">
                <a16:creationId xmlns:a16="http://schemas.microsoft.com/office/drawing/2014/main" id="{F153CD16-C5EC-4F50-8D21-10CB13145458}"/>
              </a:ext>
            </a:extLst>
          </p:cNvPr>
          <p:cNvSpPr/>
          <p:nvPr/>
        </p:nvSpPr>
        <p:spPr>
          <a:xfrm>
            <a:off x="3183900" y="5799705"/>
            <a:ext cx="729687" cy="369332"/>
          </a:xfrm>
          <a:prstGeom prst="rect">
            <a:avLst/>
          </a:prstGeom>
        </p:spPr>
        <p:txBody>
          <a:bodyPr wrap="none">
            <a:spAutoFit/>
          </a:bodyPr>
          <a:lstStyle/>
          <a:p>
            <a:r>
              <a:rPr lang="en-US" altLang="zh-CN" dirty="0"/>
              <a:t>Atlas </a:t>
            </a:r>
            <a:endParaRPr lang="zh-CN" altLang="en-US" dirty="0"/>
          </a:p>
        </p:txBody>
      </p:sp>
      <p:sp>
        <p:nvSpPr>
          <p:cNvPr id="8" name="矩形 7">
            <a:extLst>
              <a:ext uri="{FF2B5EF4-FFF2-40B4-BE49-F238E27FC236}">
                <a16:creationId xmlns:a16="http://schemas.microsoft.com/office/drawing/2014/main" id="{44EE341D-E767-4EF2-95F1-617413D6D1EC}"/>
              </a:ext>
            </a:extLst>
          </p:cNvPr>
          <p:cNvSpPr/>
          <p:nvPr/>
        </p:nvSpPr>
        <p:spPr>
          <a:xfrm>
            <a:off x="4127048" y="2453119"/>
            <a:ext cx="705642" cy="369332"/>
          </a:xfrm>
          <a:prstGeom prst="rect">
            <a:avLst/>
          </a:prstGeom>
        </p:spPr>
        <p:txBody>
          <a:bodyPr wrap="none">
            <a:spAutoFit/>
          </a:bodyPr>
          <a:lstStyle/>
          <a:p>
            <a:r>
              <a:rPr lang="en-US" altLang="zh-CN" dirty="0"/>
              <a:t>Spot </a:t>
            </a:r>
            <a:endParaRPr lang="zh-CN" altLang="en-US" dirty="0"/>
          </a:p>
        </p:txBody>
      </p:sp>
      <p:sp>
        <p:nvSpPr>
          <p:cNvPr id="9" name="矩形 8">
            <a:extLst>
              <a:ext uri="{FF2B5EF4-FFF2-40B4-BE49-F238E27FC236}">
                <a16:creationId xmlns:a16="http://schemas.microsoft.com/office/drawing/2014/main" id="{605D8772-CB84-4FF2-BC71-E4AF96BEDC7A}"/>
              </a:ext>
            </a:extLst>
          </p:cNvPr>
          <p:cNvSpPr/>
          <p:nvPr/>
        </p:nvSpPr>
        <p:spPr>
          <a:xfrm>
            <a:off x="352391" y="4680076"/>
            <a:ext cx="958917" cy="369332"/>
          </a:xfrm>
          <a:prstGeom prst="rect">
            <a:avLst/>
          </a:prstGeom>
        </p:spPr>
        <p:txBody>
          <a:bodyPr wrap="none">
            <a:spAutoFit/>
          </a:bodyPr>
          <a:lstStyle/>
          <a:p>
            <a:r>
              <a:rPr lang="en-US" altLang="zh-CN" dirty="0" err="1"/>
              <a:t>Bigdog</a:t>
            </a:r>
            <a:r>
              <a:rPr lang="en-US" altLang="zh-CN" dirty="0"/>
              <a:t> </a:t>
            </a:r>
            <a:endParaRPr lang="zh-CN" altLang="en-US" dirty="0"/>
          </a:p>
        </p:txBody>
      </p:sp>
      <p:sp>
        <p:nvSpPr>
          <p:cNvPr id="10" name="标题 1">
            <a:extLst>
              <a:ext uri="{FF2B5EF4-FFF2-40B4-BE49-F238E27FC236}">
                <a16:creationId xmlns:a16="http://schemas.microsoft.com/office/drawing/2014/main" id="{DAF47588-A238-403D-A35F-7DDB1D9A70F5}"/>
              </a:ext>
            </a:extLst>
          </p:cNvPr>
          <p:cNvSpPr txBox="1">
            <a:spLocks/>
          </p:cNvSpPr>
          <p:nvPr/>
        </p:nvSpPr>
        <p:spPr>
          <a:xfrm>
            <a:off x="989402" y="101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自动化设备发展趋势：智能化机器</a:t>
            </a:r>
          </a:p>
        </p:txBody>
      </p:sp>
      <p:sp>
        <p:nvSpPr>
          <p:cNvPr id="12" name="灯片编号占位符 11">
            <a:extLst>
              <a:ext uri="{FF2B5EF4-FFF2-40B4-BE49-F238E27FC236}">
                <a16:creationId xmlns:a16="http://schemas.microsoft.com/office/drawing/2014/main" id="{AF6A01F0-5666-4679-8A37-BFF6BDE0A832}"/>
              </a:ext>
            </a:extLst>
          </p:cNvPr>
          <p:cNvSpPr>
            <a:spLocks noGrp="1"/>
          </p:cNvSpPr>
          <p:nvPr>
            <p:ph type="sldNum" sz="quarter" idx="12"/>
          </p:nvPr>
        </p:nvSpPr>
        <p:spPr/>
        <p:txBody>
          <a:bodyPr/>
          <a:lstStyle/>
          <a:p>
            <a:fld id="{893ACD7D-9A68-44C8-A49A-4B94202CE741}" type="slidenum">
              <a:rPr lang="zh-CN" altLang="en-US" smtClean="0"/>
              <a:t>5</a:t>
            </a:fld>
            <a:endParaRPr lang="zh-CN" altLang="en-US"/>
          </a:p>
        </p:txBody>
      </p:sp>
      <p:sp>
        <p:nvSpPr>
          <p:cNvPr id="3" name="矩形 2">
            <a:extLst>
              <a:ext uri="{FF2B5EF4-FFF2-40B4-BE49-F238E27FC236}">
                <a16:creationId xmlns:a16="http://schemas.microsoft.com/office/drawing/2014/main" id="{2740C326-9662-49E9-9400-668738834557}"/>
              </a:ext>
            </a:extLst>
          </p:cNvPr>
          <p:cNvSpPr/>
          <p:nvPr/>
        </p:nvSpPr>
        <p:spPr>
          <a:xfrm>
            <a:off x="6058020" y="5003219"/>
            <a:ext cx="6534604" cy="1200329"/>
          </a:xfrm>
          <a:prstGeom prst="rect">
            <a:avLst/>
          </a:prstGeom>
        </p:spPr>
        <p:txBody>
          <a:bodyPr wrap="square">
            <a:spAutoFit/>
          </a:bodyPr>
          <a:lstStyle/>
          <a:p>
            <a:r>
              <a:rPr lang="en-US" altLang="zh-CN" dirty="0">
                <a:latin typeface="CMSS10"/>
              </a:rPr>
              <a:t>The DARPA Grand Challenge: a prize competition for</a:t>
            </a:r>
          </a:p>
          <a:p>
            <a:r>
              <a:rPr lang="en-US" altLang="zh-CN" dirty="0">
                <a:latin typeface="CMSS10"/>
              </a:rPr>
              <a:t>driverless cars: Stanford won in 2005, CMU in 2007</a:t>
            </a:r>
          </a:p>
          <a:p>
            <a:r>
              <a:rPr lang="en-US" altLang="zh-CN" dirty="0">
                <a:latin typeface="CMSS10"/>
              </a:rPr>
              <a:t>In 2009, Google started a self-driving car program, and since</a:t>
            </a:r>
          </a:p>
          <a:p>
            <a:r>
              <a:rPr lang="en-US" altLang="zh-CN" dirty="0">
                <a:latin typeface="CMSS10"/>
              </a:rPr>
              <a:t>then, their self-driving cars have driven over 1 million miles</a:t>
            </a:r>
            <a:endParaRPr lang="zh-CN" altLang="en-US" dirty="0"/>
          </a:p>
        </p:txBody>
      </p:sp>
      <p:pic>
        <p:nvPicPr>
          <p:cNvPr id="1026" name="Picture 2" descr="华语科技新闻: 谷歌自动驾驶汽车将挑战山路雨路恶劣路况">
            <a:extLst>
              <a:ext uri="{FF2B5EF4-FFF2-40B4-BE49-F238E27FC236}">
                <a16:creationId xmlns:a16="http://schemas.microsoft.com/office/drawing/2014/main" id="{6C81F75D-8BF0-4922-A82B-C41246B0E3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8020" y="1311551"/>
            <a:ext cx="5105159" cy="355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6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A1BB7-6F4C-449D-8066-26C632088C3A}"/>
              </a:ext>
            </a:extLst>
          </p:cNvPr>
          <p:cNvSpPr>
            <a:spLocks noGrp="1"/>
          </p:cNvSpPr>
          <p:nvPr>
            <p:ph type="title"/>
          </p:nvPr>
        </p:nvSpPr>
        <p:spPr/>
        <p:txBody>
          <a:bodyPr/>
          <a:lstStyle/>
          <a:p>
            <a:r>
              <a:rPr lang="zh-CN" altLang="en-US" b="1" dirty="0"/>
              <a:t>初级人工智能的实例</a:t>
            </a:r>
          </a:p>
        </p:txBody>
      </p:sp>
      <p:sp>
        <p:nvSpPr>
          <p:cNvPr id="3" name="内容占位符 2">
            <a:extLst>
              <a:ext uri="{FF2B5EF4-FFF2-40B4-BE49-F238E27FC236}">
                <a16:creationId xmlns:a16="http://schemas.microsoft.com/office/drawing/2014/main" id="{FDEE8F09-CB47-45B8-89A6-44C23110863D}"/>
              </a:ext>
            </a:extLst>
          </p:cNvPr>
          <p:cNvSpPr>
            <a:spLocks noGrp="1"/>
          </p:cNvSpPr>
          <p:nvPr>
            <p:ph idx="1"/>
          </p:nvPr>
        </p:nvSpPr>
        <p:spPr/>
        <p:txBody>
          <a:bodyPr/>
          <a:lstStyle/>
          <a:p>
            <a:pPr algn="just">
              <a:lnSpc>
                <a:spcPct val="125000"/>
              </a:lnSpc>
              <a:spcBef>
                <a:spcPct val="55000"/>
              </a:spcBef>
              <a:buClr>
                <a:srgbClr val="FFC000"/>
              </a:buClr>
              <a:buFont typeface="Wingdings" panose="05000000000000000000" pitchFamily="2" charset="2"/>
              <a:buChar char="p"/>
            </a:pPr>
            <a:r>
              <a:rPr lang="zh-CN" altLang="en-US" b="1" dirty="0"/>
              <a:t> 专家系统：在专门的领域（医疗、探矿、财务等领域）内的咨询服务系统。</a:t>
            </a:r>
          </a:p>
          <a:p>
            <a:pPr algn="just">
              <a:lnSpc>
                <a:spcPct val="125000"/>
              </a:lnSpc>
              <a:spcBef>
                <a:spcPct val="55000"/>
              </a:spcBef>
              <a:buClr>
                <a:srgbClr val="FFC000"/>
              </a:buClr>
              <a:buFont typeface="Wingdings" panose="05000000000000000000" pitchFamily="2" charset="2"/>
              <a:buChar char="p"/>
            </a:pPr>
            <a:r>
              <a:rPr lang="en-US" altLang="zh-CN" b="1" dirty="0">
                <a:latin typeface="Times New Roman" panose="02020603050405020304" pitchFamily="18" charset="0"/>
              </a:rPr>
              <a:t> </a:t>
            </a:r>
            <a:r>
              <a:rPr lang="zh-CN" altLang="en-US" b="1" dirty="0"/>
              <a:t>自然语言处理：在有限范围内的问题回答系统。</a:t>
            </a:r>
          </a:p>
          <a:p>
            <a:pPr algn="just">
              <a:lnSpc>
                <a:spcPct val="125000"/>
              </a:lnSpc>
              <a:spcBef>
                <a:spcPct val="55000"/>
              </a:spcBef>
              <a:buClr>
                <a:srgbClr val="FFC000"/>
              </a:buClr>
              <a:buFont typeface="Wingdings" panose="05000000000000000000" pitchFamily="2" charset="2"/>
              <a:buChar char="p"/>
            </a:pPr>
            <a:r>
              <a:rPr lang="en-US" altLang="zh-CN" b="1" dirty="0">
                <a:latin typeface="Times New Roman" panose="02020603050405020304" pitchFamily="18" charset="0"/>
              </a:rPr>
              <a:t> </a:t>
            </a:r>
            <a:r>
              <a:rPr lang="zh-CN" altLang="en-US" b="1" dirty="0"/>
              <a:t>程序验证系统：通过定理证明途径验证程序的正确性。</a:t>
            </a:r>
          </a:p>
          <a:p>
            <a:pPr algn="just">
              <a:lnSpc>
                <a:spcPct val="125000"/>
              </a:lnSpc>
              <a:spcBef>
                <a:spcPct val="55000"/>
              </a:spcBef>
              <a:buClr>
                <a:srgbClr val="FFC000"/>
              </a:buClr>
              <a:buFont typeface="Wingdings" panose="05000000000000000000" pitchFamily="2" charset="2"/>
              <a:buChar char="p"/>
            </a:pPr>
            <a:r>
              <a:rPr lang="zh-CN" altLang="en-US" b="1" dirty="0"/>
              <a:t> 智能机器人：研究计算机视觉和智能控制</a:t>
            </a:r>
            <a:endParaRPr lang="zh-CN" altLang="en-US" dirty="0"/>
          </a:p>
        </p:txBody>
      </p:sp>
      <p:sp>
        <p:nvSpPr>
          <p:cNvPr id="4" name="灯片编号占位符 3">
            <a:extLst>
              <a:ext uri="{FF2B5EF4-FFF2-40B4-BE49-F238E27FC236}">
                <a16:creationId xmlns:a16="http://schemas.microsoft.com/office/drawing/2014/main" id="{FF272343-05FD-4D15-B1DC-7F8EAC9EDAED}"/>
              </a:ext>
            </a:extLst>
          </p:cNvPr>
          <p:cNvSpPr>
            <a:spLocks noGrp="1"/>
          </p:cNvSpPr>
          <p:nvPr>
            <p:ph type="sldNum" sz="quarter" idx="12"/>
          </p:nvPr>
        </p:nvSpPr>
        <p:spPr/>
        <p:txBody>
          <a:bodyPr/>
          <a:lstStyle/>
          <a:p>
            <a:fld id="{893ACD7D-9A68-44C8-A49A-4B94202CE741}" type="slidenum">
              <a:rPr lang="zh-CN" altLang="en-US" smtClean="0"/>
              <a:t>6</a:t>
            </a:fld>
            <a:endParaRPr lang="zh-CN" altLang="en-US"/>
          </a:p>
        </p:txBody>
      </p:sp>
    </p:spTree>
    <p:extLst>
      <p:ext uri="{BB962C8B-B14F-4D97-AF65-F5344CB8AC3E}">
        <p14:creationId xmlns:p14="http://schemas.microsoft.com/office/powerpoint/2010/main" val="79983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8933F-1F5B-4BFE-8CF6-6551129E217A}"/>
              </a:ext>
            </a:extLst>
          </p:cNvPr>
          <p:cNvSpPr>
            <a:spLocks noGrp="1"/>
          </p:cNvSpPr>
          <p:nvPr>
            <p:ph type="title"/>
          </p:nvPr>
        </p:nvSpPr>
        <p:spPr/>
        <p:txBody>
          <a:bodyPr/>
          <a:lstStyle/>
          <a:p>
            <a:r>
              <a:rPr lang="en-US" altLang="zh-CN" b="1" dirty="0"/>
              <a:t>Applications</a:t>
            </a:r>
            <a:endParaRPr lang="zh-CN" altLang="en-US" b="1" dirty="0"/>
          </a:p>
        </p:txBody>
      </p:sp>
      <p:sp>
        <p:nvSpPr>
          <p:cNvPr id="4" name="灯片编号占位符 3">
            <a:extLst>
              <a:ext uri="{FF2B5EF4-FFF2-40B4-BE49-F238E27FC236}">
                <a16:creationId xmlns:a16="http://schemas.microsoft.com/office/drawing/2014/main" id="{63A1532C-29EE-4BB0-B8D8-F07FBD49FBBA}"/>
              </a:ext>
            </a:extLst>
          </p:cNvPr>
          <p:cNvSpPr>
            <a:spLocks noGrp="1"/>
          </p:cNvSpPr>
          <p:nvPr>
            <p:ph type="sldNum" sz="quarter" idx="12"/>
          </p:nvPr>
        </p:nvSpPr>
        <p:spPr/>
        <p:txBody>
          <a:bodyPr/>
          <a:lstStyle/>
          <a:p>
            <a:fld id="{893ACD7D-9A68-44C8-A49A-4B94202CE741}" type="slidenum">
              <a:rPr lang="zh-CN" altLang="en-US" smtClean="0"/>
              <a:t>7</a:t>
            </a:fld>
            <a:endParaRPr lang="zh-CN" altLang="en-US"/>
          </a:p>
        </p:txBody>
      </p:sp>
      <p:sp>
        <p:nvSpPr>
          <p:cNvPr id="5" name="矩形 4">
            <a:extLst>
              <a:ext uri="{FF2B5EF4-FFF2-40B4-BE49-F238E27FC236}">
                <a16:creationId xmlns:a16="http://schemas.microsoft.com/office/drawing/2014/main" id="{BC2D93B2-F03B-48B8-8356-1B97D4493194}"/>
              </a:ext>
            </a:extLst>
          </p:cNvPr>
          <p:cNvSpPr/>
          <p:nvPr/>
        </p:nvSpPr>
        <p:spPr>
          <a:xfrm>
            <a:off x="5953246" y="1514081"/>
            <a:ext cx="6096000" cy="4247317"/>
          </a:xfrm>
          <a:prstGeom prst="rect">
            <a:avLst/>
          </a:prstGeom>
        </p:spPr>
        <p:txBody>
          <a:bodyPr>
            <a:spAutoFit/>
          </a:bodyPr>
          <a:lstStyle/>
          <a:p>
            <a:r>
              <a:rPr lang="en-US" altLang="zh-CN" dirty="0"/>
              <a:t>Product recommendation</a:t>
            </a:r>
          </a:p>
          <a:p>
            <a:r>
              <a:rPr lang="en-US" altLang="zh-CN" dirty="0"/>
              <a:t>Advertisement placement</a:t>
            </a:r>
          </a:p>
          <a:p>
            <a:r>
              <a:rPr lang="en-US" altLang="zh-CN" dirty="0"/>
              <a:t>Smart-grid energy optimization</a:t>
            </a:r>
          </a:p>
          <a:p>
            <a:r>
              <a:rPr lang="en-US" altLang="zh-CN" dirty="0"/>
              <a:t>Household robotics</a:t>
            </a:r>
          </a:p>
          <a:p>
            <a:r>
              <a:rPr lang="en-US" altLang="zh-CN" dirty="0"/>
              <a:t>Robotic surgery</a:t>
            </a:r>
          </a:p>
          <a:p>
            <a:r>
              <a:rPr lang="en-US" altLang="zh-CN" dirty="0"/>
              <a:t>Robot exploration</a:t>
            </a:r>
          </a:p>
          <a:p>
            <a:r>
              <a:rPr lang="en-US" altLang="zh-CN" dirty="0"/>
              <a:t>Spam filtering</a:t>
            </a:r>
          </a:p>
          <a:p>
            <a:r>
              <a:rPr lang="en-US" altLang="zh-CN" dirty="0"/>
              <a:t>Fraud detection</a:t>
            </a:r>
          </a:p>
          <a:p>
            <a:r>
              <a:rPr lang="en-US" altLang="zh-CN" dirty="0"/>
              <a:t>Fault diagnostics</a:t>
            </a:r>
          </a:p>
          <a:p>
            <a:r>
              <a:rPr lang="en-US" altLang="zh-CN" dirty="0"/>
              <a:t>AI for video games</a:t>
            </a:r>
          </a:p>
          <a:p>
            <a:r>
              <a:rPr lang="en-US" altLang="zh-CN" dirty="0"/>
              <a:t>Character animation</a:t>
            </a:r>
          </a:p>
          <a:p>
            <a:r>
              <a:rPr lang="en-US" altLang="zh-CN" dirty="0"/>
              <a:t>Financial trading</a:t>
            </a:r>
          </a:p>
          <a:p>
            <a:r>
              <a:rPr lang="en-US" altLang="zh-CN" dirty="0"/>
              <a:t>Dynamic pricing</a:t>
            </a:r>
          </a:p>
          <a:p>
            <a:r>
              <a:rPr lang="en-US" altLang="zh-CN" dirty="0"/>
              <a:t>Protein folding</a:t>
            </a:r>
          </a:p>
          <a:p>
            <a:r>
              <a:rPr lang="en-US" altLang="zh-CN" dirty="0"/>
              <a:t>Medical diagnosis</a:t>
            </a:r>
          </a:p>
        </p:txBody>
      </p:sp>
      <p:sp>
        <p:nvSpPr>
          <p:cNvPr id="6" name="矩形 5">
            <a:extLst>
              <a:ext uri="{FF2B5EF4-FFF2-40B4-BE49-F238E27FC236}">
                <a16:creationId xmlns:a16="http://schemas.microsoft.com/office/drawing/2014/main" id="{9C9F640E-7D9E-4C5D-9B78-C76B3AC1E718}"/>
              </a:ext>
            </a:extLst>
          </p:cNvPr>
          <p:cNvSpPr/>
          <p:nvPr/>
        </p:nvSpPr>
        <p:spPr>
          <a:xfrm>
            <a:off x="831850" y="1652581"/>
            <a:ext cx="6096000" cy="4247317"/>
          </a:xfrm>
          <a:prstGeom prst="rect">
            <a:avLst/>
          </a:prstGeom>
        </p:spPr>
        <p:txBody>
          <a:bodyPr>
            <a:spAutoFit/>
          </a:bodyPr>
          <a:lstStyle/>
          <a:p>
            <a:r>
              <a:rPr lang="en-US" altLang="zh-CN" dirty="0"/>
              <a:t>Web search</a:t>
            </a:r>
          </a:p>
          <a:p>
            <a:r>
              <a:rPr lang="en-US" altLang="zh-CN" dirty="0"/>
              <a:t>Speech recognition</a:t>
            </a:r>
          </a:p>
          <a:p>
            <a:r>
              <a:rPr lang="en-US" altLang="zh-CN" dirty="0"/>
              <a:t>Handwriting recognition</a:t>
            </a:r>
          </a:p>
          <a:p>
            <a:r>
              <a:rPr lang="en-US" altLang="zh-CN" dirty="0"/>
              <a:t>Machine translation</a:t>
            </a:r>
          </a:p>
          <a:p>
            <a:r>
              <a:rPr lang="en-US" altLang="zh-CN" dirty="0"/>
              <a:t>Information extraction</a:t>
            </a:r>
          </a:p>
          <a:p>
            <a:r>
              <a:rPr lang="en-US" altLang="zh-CN" dirty="0"/>
              <a:t>Document summarization</a:t>
            </a:r>
          </a:p>
          <a:p>
            <a:r>
              <a:rPr lang="en-US" altLang="zh-CN" dirty="0"/>
              <a:t>Question answering</a:t>
            </a:r>
          </a:p>
          <a:p>
            <a:r>
              <a:rPr lang="en-US" altLang="zh-CN" dirty="0"/>
              <a:t>Spelling correction</a:t>
            </a:r>
          </a:p>
          <a:p>
            <a:r>
              <a:rPr lang="en-US" altLang="zh-CN" dirty="0"/>
              <a:t>Image recognition</a:t>
            </a:r>
          </a:p>
          <a:p>
            <a:r>
              <a:rPr lang="en-US" altLang="zh-CN" dirty="0"/>
              <a:t>3D scene reconstruction</a:t>
            </a:r>
          </a:p>
          <a:p>
            <a:r>
              <a:rPr lang="en-US" altLang="zh-CN" dirty="0"/>
              <a:t>Human activity recognition</a:t>
            </a:r>
          </a:p>
          <a:p>
            <a:r>
              <a:rPr lang="en-US" altLang="zh-CN" dirty="0"/>
              <a:t>Autonomous driving</a:t>
            </a:r>
          </a:p>
          <a:p>
            <a:r>
              <a:rPr lang="en-US" altLang="zh-CN" dirty="0"/>
              <a:t>Music information retrieval</a:t>
            </a:r>
          </a:p>
          <a:p>
            <a:r>
              <a:rPr lang="en-US" altLang="zh-CN" dirty="0"/>
              <a:t>Automatic composition</a:t>
            </a:r>
          </a:p>
          <a:p>
            <a:r>
              <a:rPr lang="en-US" altLang="zh-CN" dirty="0"/>
              <a:t>Social network analysis</a:t>
            </a:r>
          </a:p>
        </p:txBody>
      </p:sp>
    </p:spTree>
    <p:extLst>
      <p:ext uri="{BB962C8B-B14F-4D97-AF65-F5344CB8AC3E}">
        <p14:creationId xmlns:p14="http://schemas.microsoft.com/office/powerpoint/2010/main" val="412163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6FC28-56BA-4CE9-9F67-CEDF8D4758C3}"/>
              </a:ext>
            </a:extLst>
          </p:cNvPr>
          <p:cNvSpPr>
            <a:spLocks noGrp="1"/>
          </p:cNvSpPr>
          <p:nvPr>
            <p:ph type="title"/>
          </p:nvPr>
        </p:nvSpPr>
        <p:spPr/>
        <p:txBody>
          <a:bodyPr/>
          <a:lstStyle/>
          <a:p>
            <a:r>
              <a:rPr lang="zh-CN" altLang="en-US" b="1" dirty="0"/>
              <a:t>什么是人工智能 </a:t>
            </a:r>
            <a:r>
              <a:rPr lang="en-US" altLang="zh-CN" b="1" dirty="0"/>
              <a:t>(Artificial Intelligence, AI)?</a:t>
            </a:r>
            <a:endParaRPr lang="zh-CN" altLang="en-US" b="1" dirty="0"/>
          </a:p>
        </p:txBody>
      </p:sp>
      <p:sp>
        <p:nvSpPr>
          <p:cNvPr id="7" name="灯片编号占位符 6">
            <a:extLst>
              <a:ext uri="{FF2B5EF4-FFF2-40B4-BE49-F238E27FC236}">
                <a16:creationId xmlns:a16="http://schemas.microsoft.com/office/drawing/2014/main" id="{C7429E4D-9A42-4384-BA18-E3C03AF01098}"/>
              </a:ext>
            </a:extLst>
          </p:cNvPr>
          <p:cNvSpPr>
            <a:spLocks noGrp="1"/>
          </p:cNvSpPr>
          <p:nvPr>
            <p:ph type="sldNum" sz="quarter" idx="12"/>
          </p:nvPr>
        </p:nvSpPr>
        <p:spPr/>
        <p:txBody>
          <a:bodyPr/>
          <a:lstStyle/>
          <a:p>
            <a:fld id="{893ACD7D-9A68-44C8-A49A-4B94202CE741}" type="slidenum">
              <a:rPr lang="zh-CN" altLang="en-US" smtClean="0"/>
              <a:t>8</a:t>
            </a:fld>
            <a:endParaRPr lang="zh-CN" altLang="en-US"/>
          </a:p>
        </p:txBody>
      </p:sp>
      <p:pic>
        <p:nvPicPr>
          <p:cNvPr id="13" name="图片 12">
            <a:extLst>
              <a:ext uri="{FF2B5EF4-FFF2-40B4-BE49-F238E27FC236}">
                <a16:creationId xmlns:a16="http://schemas.microsoft.com/office/drawing/2014/main" id="{F3DE2A63-CDDB-464B-A39B-AF65E361D48C}"/>
              </a:ext>
            </a:extLst>
          </p:cNvPr>
          <p:cNvPicPr>
            <a:picLocks noChangeAspect="1"/>
          </p:cNvPicPr>
          <p:nvPr/>
        </p:nvPicPr>
        <p:blipFill>
          <a:blip r:embed="rId2"/>
          <a:stretch>
            <a:fillRect/>
          </a:stretch>
        </p:blipFill>
        <p:spPr>
          <a:xfrm>
            <a:off x="1045210" y="1283495"/>
            <a:ext cx="9622790" cy="5455444"/>
          </a:xfrm>
          <a:prstGeom prst="rect">
            <a:avLst/>
          </a:prstGeom>
        </p:spPr>
      </p:pic>
    </p:spTree>
    <p:extLst>
      <p:ext uri="{BB962C8B-B14F-4D97-AF65-F5344CB8AC3E}">
        <p14:creationId xmlns:p14="http://schemas.microsoft.com/office/powerpoint/2010/main" val="362760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8901D-FF8E-4594-BA53-7BBEF38A6B6E}"/>
              </a:ext>
            </a:extLst>
          </p:cNvPr>
          <p:cNvSpPr>
            <a:spLocks noGrp="1"/>
          </p:cNvSpPr>
          <p:nvPr>
            <p:ph type="title"/>
          </p:nvPr>
        </p:nvSpPr>
        <p:spPr/>
        <p:txBody>
          <a:bodyPr/>
          <a:lstStyle/>
          <a:p>
            <a:r>
              <a:rPr lang="en-US" altLang="zh-CN" b="1" dirty="0"/>
              <a:t>Thinking humanly: Cognitive Science</a:t>
            </a:r>
            <a:endParaRPr lang="zh-CN" altLang="en-US" b="1" dirty="0"/>
          </a:p>
        </p:txBody>
      </p:sp>
      <p:sp>
        <p:nvSpPr>
          <p:cNvPr id="3" name="内容占位符 2">
            <a:extLst>
              <a:ext uri="{FF2B5EF4-FFF2-40B4-BE49-F238E27FC236}">
                <a16:creationId xmlns:a16="http://schemas.microsoft.com/office/drawing/2014/main" id="{1163EA32-0194-442F-93E4-5A639F21B0EB}"/>
              </a:ext>
            </a:extLst>
          </p:cNvPr>
          <p:cNvSpPr>
            <a:spLocks noGrp="1"/>
          </p:cNvSpPr>
          <p:nvPr>
            <p:ph idx="1"/>
          </p:nvPr>
        </p:nvSpPr>
        <p:spPr>
          <a:xfrm>
            <a:off x="636608" y="1157468"/>
            <a:ext cx="10717192" cy="5019495"/>
          </a:xfrm>
        </p:spPr>
        <p:txBody>
          <a:bodyPr>
            <a:normAutofit fontScale="92500" lnSpcReduction="20000"/>
          </a:bodyPr>
          <a:lstStyle/>
          <a:p>
            <a:pPr>
              <a:lnSpc>
                <a:spcPct val="170000"/>
              </a:lnSpc>
            </a:pPr>
            <a:r>
              <a:rPr lang="zh-CN" altLang="en-US" sz="2000" dirty="0"/>
              <a:t>测量人如何思考的方法：内省、心理实验、 脑成像</a:t>
            </a:r>
            <a:endParaRPr lang="en-US" altLang="zh-CN" sz="2000" dirty="0"/>
          </a:p>
          <a:p>
            <a:pPr>
              <a:lnSpc>
                <a:spcPct val="170000"/>
              </a:lnSpc>
            </a:pPr>
            <a:r>
              <a:rPr lang="zh-CN" altLang="en-US" sz="2000" dirty="0"/>
              <a:t>认知科学：交叉学科，融合人工智能的计算机模型和心理学实验技术，试图构建一种精确可测试的人类思维理论。</a:t>
            </a:r>
            <a:endParaRPr lang="en-US" altLang="zh-CN" sz="2000" dirty="0"/>
          </a:p>
          <a:p>
            <a:pPr>
              <a:lnSpc>
                <a:spcPct val="170000"/>
              </a:lnSpc>
            </a:pPr>
            <a:r>
              <a:rPr lang="zh-CN" altLang="en-US" sz="2000" dirty="0"/>
              <a:t>认知神经科学：交叉学科，心理学和神经科学的分支，横跨生理心理学、神经科学、认知心理学、神经心理学神经生物学、神经化学、精神病学、神经学、内分泌学、有机化学、物理学、语言学、哲学和数学。认知神经科学以认知科学的理论以及神经心理学、神经科学及计算机模型的实验证据为基础。</a:t>
            </a:r>
            <a:endParaRPr lang="en-US" altLang="zh-CN" sz="2000" dirty="0"/>
          </a:p>
          <a:p>
            <a:pPr>
              <a:lnSpc>
                <a:spcPct val="170000"/>
              </a:lnSpc>
            </a:pPr>
            <a:r>
              <a:rPr lang="zh-CN" altLang="en-US" sz="2000" dirty="0"/>
              <a:t>两者都需要大脑内部活动的科学理论，解决如下问题：</a:t>
            </a:r>
          </a:p>
          <a:p>
            <a:pPr lvl="1"/>
            <a:r>
              <a:rPr lang="zh-CN" altLang="en-US" sz="1800" dirty="0"/>
              <a:t>什么级别的抽象？ “知识”还是“电路”？</a:t>
            </a:r>
            <a:endParaRPr lang="en-US" altLang="zh-CN" sz="1800" dirty="0"/>
          </a:p>
          <a:p>
            <a:pPr lvl="1"/>
            <a:r>
              <a:rPr lang="zh-CN" altLang="en-US" sz="1800" dirty="0"/>
              <a:t>如何验证？</a:t>
            </a:r>
            <a:r>
              <a:rPr lang="en-US" altLang="zh-CN" sz="1800" dirty="0"/>
              <a:t>1</a:t>
            </a:r>
            <a:r>
              <a:rPr lang="zh-CN" altLang="en-US" sz="1800" dirty="0"/>
              <a:t>）预测和测试人类受试者的行为（自上而下）或</a:t>
            </a:r>
            <a:r>
              <a:rPr lang="en-US" altLang="zh-CN" sz="1800" dirty="0"/>
              <a:t>2</a:t>
            </a:r>
            <a:r>
              <a:rPr lang="zh-CN" altLang="en-US" sz="1800" dirty="0"/>
              <a:t>）从神经学数据直接识别（自下而上）</a:t>
            </a:r>
          </a:p>
          <a:p>
            <a:pPr lvl="1"/>
            <a:endParaRPr lang="zh-CN" altLang="en-US" sz="1800" dirty="0"/>
          </a:p>
          <a:p>
            <a:r>
              <a:rPr lang="zh-CN" altLang="en-US" sz="2000" dirty="0"/>
              <a:t>认知科学，认知神经科学，</a:t>
            </a:r>
            <a:r>
              <a:rPr lang="en-US" altLang="zh-CN" sz="2000" dirty="0"/>
              <a:t>AI</a:t>
            </a:r>
            <a:r>
              <a:rPr lang="zh-CN" altLang="en-US" sz="2000" dirty="0"/>
              <a:t>：现有的理论不能解释（或产生）任何类似于人类智能</a:t>
            </a:r>
          </a:p>
          <a:p>
            <a:pPr lvl="1"/>
            <a:endParaRPr lang="en-US" altLang="zh-CN" sz="1800" dirty="0"/>
          </a:p>
          <a:p>
            <a:endParaRPr lang="zh-CN" altLang="en-US" sz="2000" dirty="0"/>
          </a:p>
        </p:txBody>
      </p:sp>
      <p:sp>
        <p:nvSpPr>
          <p:cNvPr id="4" name="灯片编号占位符 3">
            <a:extLst>
              <a:ext uri="{FF2B5EF4-FFF2-40B4-BE49-F238E27FC236}">
                <a16:creationId xmlns:a16="http://schemas.microsoft.com/office/drawing/2014/main" id="{E41579E1-783A-4181-A005-F2762F7D9B4E}"/>
              </a:ext>
            </a:extLst>
          </p:cNvPr>
          <p:cNvSpPr>
            <a:spLocks noGrp="1"/>
          </p:cNvSpPr>
          <p:nvPr>
            <p:ph type="sldNum" sz="quarter" idx="12"/>
          </p:nvPr>
        </p:nvSpPr>
        <p:spPr/>
        <p:txBody>
          <a:bodyPr/>
          <a:lstStyle/>
          <a:p>
            <a:fld id="{893ACD7D-9A68-44C8-A49A-4B94202CE741}" type="slidenum">
              <a:rPr lang="zh-CN" altLang="en-US" smtClean="0"/>
              <a:t>9</a:t>
            </a:fld>
            <a:endParaRPr lang="zh-CN" altLang="en-US"/>
          </a:p>
        </p:txBody>
      </p:sp>
    </p:spTree>
    <p:extLst>
      <p:ext uri="{BB962C8B-B14F-4D97-AF65-F5344CB8AC3E}">
        <p14:creationId xmlns:p14="http://schemas.microsoft.com/office/powerpoint/2010/main" val="2872416964"/>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4A90"/>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TotalTime>
  <Words>3431</Words>
  <Application>Microsoft Office PowerPoint</Application>
  <PresentationFormat>宽屏</PresentationFormat>
  <Paragraphs>241</Paragraphs>
  <Slides>29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CMSS10</vt:lpstr>
      <vt:lpstr>CMSS17</vt:lpstr>
      <vt:lpstr>Hiragino Sans GB</vt:lpstr>
      <vt:lpstr>等线</vt:lpstr>
      <vt:lpstr>等线 Light</vt:lpstr>
      <vt:lpstr>宋体</vt:lpstr>
      <vt:lpstr>Arial</vt:lpstr>
      <vt:lpstr>Times New Roman</vt:lpstr>
      <vt:lpstr>Wingdings</vt:lpstr>
      <vt:lpstr>Office 主题​​</vt:lpstr>
      <vt:lpstr>PowerPoint 演示文稿</vt:lpstr>
      <vt:lpstr>内容提要</vt:lpstr>
      <vt:lpstr>计算机发展趋势：智能化程序</vt:lpstr>
      <vt:lpstr>各种应用发展趋势：智能化处理</vt:lpstr>
      <vt:lpstr> </vt:lpstr>
      <vt:lpstr>初级人工智能的实例</vt:lpstr>
      <vt:lpstr>Applications</vt:lpstr>
      <vt:lpstr>什么是人工智能 (Artificial Intelligence, AI)?</vt:lpstr>
      <vt:lpstr>Thinking humanly: Cognitive Science</vt:lpstr>
      <vt:lpstr>Acting humanly: The Turing test</vt:lpstr>
      <vt:lpstr>The Chinese Room</vt:lpstr>
      <vt:lpstr>理性Rationality</vt:lpstr>
      <vt:lpstr>Rationality </vt:lpstr>
      <vt:lpstr>特定方面的智能</vt:lpstr>
      <vt:lpstr>传统人工智能的技术特征</vt:lpstr>
      <vt:lpstr>传统人工智能的技术特征</vt:lpstr>
      <vt:lpstr>传统人工智能的技术特征</vt:lpstr>
      <vt:lpstr>传统人工智能的技术特征</vt:lpstr>
      <vt:lpstr>传统人工智能的技术特征</vt:lpstr>
      <vt:lpstr>传统人工智能的技术特征</vt:lpstr>
      <vt:lpstr>传统人工智能的技术特征</vt:lpstr>
      <vt:lpstr>Strong AI vs. Weak AI</vt:lpstr>
      <vt:lpstr>Human intelligence</vt:lpstr>
      <vt:lpstr>What is AI</vt:lpstr>
      <vt:lpstr>A brief history of AI</vt:lpstr>
      <vt:lpstr>学派 </vt:lpstr>
      <vt:lpstr>当前人工智能的热门应用领域</vt:lpstr>
      <vt:lpstr>Main Contents of this Course</vt:lpstr>
      <vt:lpstr>参考文献信息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dc:creator>
  <cp:lastModifiedBy>wu</cp:lastModifiedBy>
  <cp:revision>157</cp:revision>
  <dcterms:created xsi:type="dcterms:W3CDTF">2020-07-29T08:15:52Z</dcterms:created>
  <dcterms:modified xsi:type="dcterms:W3CDTF">2020-09-16T01:26:41Z</dcterms:modified>
</cp:coreProperties>
</file>