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256" r:id="rId2"/>
    <p:sldId id="851" r:id="rId3"/>
    <p:sldId id="858" r:id="rId4"/>
    <p:sldId id="300" r:id="rId5"/>
    <p:sldId id="496" r:id="rId6"/>
    <p:sldId id="497" r:id="rId7"/>
    <p:sldId id="853" r:id="rId8"/>
    <p:sldId id="854" r:id="rId9"/>
    <p:sldId id="855" r:id="rId10"/>
    <p:sldId id="505" r:id="rId11"/>
    <p:sldId id="506" r:id="rId12"/>
    <p:sldId id="507" r:id="rId13"/>
    <p:sldId id="257" r:id="rId14"/>
    <p:sldId id="258" r:id="rId15"/>
    <p:sldId id="857" r:id="rId16"/>
    <p:sldId id="372" r:id="rId17"/>
    <p:sldId id="355" r:id="rId18"/>
    <p:sldId id="262" r:id="rId19"/>
    <p:sldId id="856" r:id="rId20"/>
    <p:sldId id="314" r:id="rId21"/>
    <p:sldId id="382" r:id="rId22"/>
    <p:sldId id="260" r:id="rId23"/>
    <p:sldId id="345" r:id="rId24"/>
    <p:sldId id="265" r:id="rId25"/>
    <p:sldId id="356" r:id="rId26"/>
    <p:sldId id="383" r:id="rId27"/>
    <p:sldId id="384" r:id="rId28"/>
    <p:sldId id="264" r:id="rId29"/>
    <p:sldId id="368" r:id="rId30"/>
    <p:sldId id="374" r:id="rId31"/>
    <p:sldId id="375" r:id="rId32"/>
    <p:sldId id="369" r:id="rId33"/>
    <p:sldId id="377" r:id="rId34"/>
    <p:sldId id="266" r:id="rId35"/>
    <p:sldId id="379" r:id="rId36"/>
    <p:sldId id="380" r:id="rId37"/>
    <p:sldId id="381" r:id="rId38"/>
    <p:sldId id="267" r:id="rId39"/>
    <p:sldId id="357" r:id="rId40"/>
    <p:sldId id="268" r:id="rId41"/>
    <p:sldId id="337" r:id="rId42"/>
    <p:sldId id="338" r:id="rId43"/>
    <p:sldId id="339" r:id="rId44"/>
    <p:sldId id="341" r:id="rId45"/>
    <p:sldId id="354" r:id="rId46"/>
    <p:sldId id="358" r:id="rId47"/>
    <p:sldId id="340" r:id="rId48"/>
    <p:sldId id="359" r:id="rId49"/>
    <p:sldId id="269" r:id="rId50"/>
    <p:sldId id="378" r:id="rId51"/>
    <p:sldId id="270" r:id="rId52"/>
    <p:sldId id="279" r:id="rId53"/>
    <p:sldId id="365" r:id="rId54"/>
    <p:sldId id="342" r:id="rId55"/>
    <p:sldId id="259" r:id="rId56"/>
    <p:sldId id="280" r:id="rId57"/>
    <p:sldId id="271" r:id="rId58"/>
    <p:sldId id="272" r:id="rId59"/>
    <p:sldId id="360" r:id="rId60"/>
    <p:sldId id="344" r:id="rId61"/>
    <p:sldId id="367" r:id="rId62"/>
    <p:sldId id="343" r:id="rId63"/>
    <p:sldId id="361" r:id="rId64"/>
    <p:sldId id="362" r:id="rId65"/>
    <p:sldId id="281" r:id="rId66"/>
    <p:sldId id="282" r:id="rId67"/>
    <p:sldId id="286" r:id="rId68"/>
    <p:sldId id="363" r:id="rId69"/>
    <p:sldId id="288" r:id="rId70"/>
    <p:sldId id="347" r:id="rId71"/>
    <p:sldId id="364" r:id="rId72"/>
    <p:sldId id="287" r:id="rId73"/>
    <p:sldId id="283" r:id="rId74"/>
    <p:sldId id="284" r:id="rId75"/>
    <p:sldId id="291" r:id="rId76"/>
    <p:sldId id="289" r:id="rId77"/>
    <p:sldId id="274" r:id="rId78"/>
    <p:sldId id="293" r:id="rId79"/>
    <p:sldId id="275" r:id="rId80"/>
    <p:sldId id="299"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initials="w" lastIdx="1" clrIdx="0">
    <p:extLst>
      <p:ext uri="{19B8F6BF-5375-455C-9EA6-DF929625EA0E}">
        <p15:presenceInfo xmlns:p15="http://schemas.microsoft.com/office/powerpoint/2012/main" userId="w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DFE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68" autoAdjust="0"/>
  </p:normalViewPr>
  <p:slideViewPr>
    <p:cSldViewPr snapToGrid="0">
      <p:cViewPr varScale="1">
        <p:scale>
          <a:sx n="61" d="100"/>
          <a:sy n="61" d="100"/>
        </p:scale>
        <p:origin x="788" y="5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3.wmf"/><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8AB4D-FFD2-46C7-BCA1-FABC99D253F2}"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A9CE1-EB40-4A8C-876F-26689E0A8D6A}" type="slidenum">
              <a:rPr lang="zh-CN" altLang="en-US" smtClean="0"/>
              <a:t>‹#›</a:t>
            </a:fld>
            <a:endParaRPr lang="zh-CN" altLang="en-US"/>
          </a:p>
        </p:txBody>
      </p:sp>
    </p:spTree>
    <p:extLst>
      <p:ext uri="{BB962C8B-B14F-4D97-AF65-F5344CB8AC3E}">
        <p14:creationId xmlns:p14="http://schemas.microsoft.com/office/powerpoint/2010/main" val="1338210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93A9A7A1-60A1-45DD-9A74-F597B004EC25}"/>
              </a:ext>
            </a:extLst>
          </p:cNvPr>
          <p:cNvSpPr>
            <a:spLocks noGrp="1" noRot="1" noChangeAspect="1" noTextEdit="1"/>
          </p:cNvSpPr>
          <p:nvPr>
            <p:ph type="sldImg"/>
          </p:nvPr>
        </p:nvSpPr>
        <p:spPr>
          <a:ln/>
        </p:spPr>
      </p:sp>
      <p:sp>
        <p:nvSpPr>
          <p:cNvPr id="18434" name="备注占位符 2">
            <a:extLst>
              <a:ext uri="{FF2B5EF4-FFF2-40B4-BE49-F238E27FC236}">
                <a16:creationId xmlns:a16="http://schemas.microsoft.com/office/drawing/2014/main" id="{AA5184D1-006D-4562-A598-9213528D7A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灯片编号占位符 3">
            <a:extLst>
              <a:ext uri="{FF2B5EF4-FFF2-40B4-BE49-F238E27FC236}">
                <a16:creationId xmlns:a16="http://schemas.microsoft.com/office/drawing/2014/main" id="{A8184B2D-95B7-40F8-8747-CF1F618A51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37A577-8798-419E-9C7C-F0DA603FE075}" type="slidenum">
              <a:rPr lang="en-US" altLang="zh-CN"/>
              <a:pPr>
                <a:spcBef>
                  <a:spcPct val="0"/>
                </a:spcBef>
              </a:pPr>
              <a:t>15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679B826B-B78F-46BD-A2BA-A3F92A5BA3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2F60676-4C15-4499-8270-471B9E6AEA4E}" type="slidenum">
              <a:rPr lang="en-US" altLang="zh-CN"/>
              <a:pPr>
                <a:spcBef>
                  <a:spcPct val="0"/>
                </a:spcBef>
              </a:pPr>
              <a:t>20</a:t>
            </a:fld>
            <a:endParaRPr lang="en-US" altLang="zh-CN"/>
          </a:p>
        </p:txBody>
      </p:sp>
      <p:sp>
        <p:nvSpPr>
          <p:cNvPr id="25602" name="Rectangle 2">
            <a:extLst>
              <a:ext uri="{FF2B5EF4-FFF2-40B4-BE49-F238E27FC236}">
                <a16:creationId xmlns:a16="http://schemas.microsoft.com/office/drawing/2014/main" id="{39BC77A6-2097-4901-8495-3B321E89A2F9}"/>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1510230E-A6F4-4CC8-B506-12DFF75731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再次考虑</a:t>
            </a:r>
            <a:r>
              <a:rPr lang="en-US" altLang="zh-CN" sz="1800" i="1"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altLang="zh-CN" sz="1800" kern="100" baseline="-25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90</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。假设</a:t>
            </a:r>
            <a:r>
              <a:rPr lang="en-US" altLang="zh-CN" sz="1800" i="1"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altLang="zh-CN" sz="1800" kern="100" baseline="-25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90</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有</a:t>
            </a:r>
            <a:r>
              <a:rPr lang="en-US" altLang="zh-CN" sz="1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97%</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的机会赶上航班，这意味着这个规划是一个理性的选择吗？不一定：可能其他规划有更高的概率，比如</a:t>
            </a:r>
            <a:r>
              <a:rPr lang="en-US" altLang="zh-CN" sz="1800" i="1"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altLang="zh-CN" sz="1800" kern="100" baseline="-25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180</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。如果绝对不允许错过航班，那么在机场的长时间等待是值得的。</a:t>
            </a:r>
            <a:r>
              <a:rPr lang="en-US" altLang="zh-CN" sz="1800" i="1"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a:t>
            </a:r>
            <a:r>
              <a:rPr lang="en-US" altLang="zh-CN" sz="1800" kern="100" baseline="-25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1440</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是一个提前</a:t>
            </a:r>
            <a:r>
              <a:rPr lang="en-US" altLang="zh-CN" sz="1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小时出门的规划</a:t>
            </a:r>
            <a:endParaRPr lang="en-US"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solidFill>
                <a:srgbClr val="000000"/>
              </a:solidFill>
              <a:effectLst/>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为了做出选择，</a:t>
            </a:r>
            <a:r>
              <a:rPr lang="en-US" altLang="zh-CN" sz="1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Agent</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首先必须在各种规划的不同</a:t>
            </a:r>
            <a:r>
              <a:rPr lang="zh-CN" altLang="zh-CN" sz="1800" b="1"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结果</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之间有所</a:t>
            </a:r>
            <a:r>
              <a:rPr lang="zh-CN" altLang="zh-CN" sz="1800" b="1"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偏好</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。一个结果是一个完全特定的状态，效用理论认为，每个状态对一个</a:t>
            </a:r>
            <a:r>
              <a:rPr lang="en-US" altLang="zh-CN" sz="1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Agent </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而言都有一定程度的有用性，即效用，而</a:t>
            </a:r>
            <a:r>
              <a:rPr lang="en-US" altLang="zh-CN" sz="1800" kern="1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Agent </a:t>
            </a:r>
            <a:r>
              <a:rPr lang="zh-CN" altLang="zh-CN" sz="1800" kern="100" dirty="0">
                <a:solidFill>
                  <a:srgbClr val="000000"/>
                </a:solidFill>
                <a:effectLst/>
                <a:latin typeface="Calibri" panose="020F0502020204030204" pitchFamily="34" charset="0"/>
                <a:ea typeface="微软雅黑" panose="020B0503020204020204" pitchFamily="34" charset="-122"/>
                <a:cs typeface="微软雅黑" panose="020B0503020204020204" pitchFamily="34" charset="-122"/>
              </a:rPr>
              <a:t>会偏好那些效用更高的状态。</a:t>
            </a:r>
            <a:endParaRPr lang="zh-CN" altLang="zh-CN" sz="1800" kern="100" dirty="0">
              <a:solidFill>
                <a:srgbClr val="000000"/>
              </a:solidFill>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solidFill>
                <a:srgbClr val="000000"/>
              </a:solidFill>
              <a:effectLst/>
              <a:latin typeface="Calibri" panose="020F0502020204030204" pitchFamily="34" charset="0"/>
              <a:ea typeface="Calibri" panose="020F0502020204030204" pitchFamily="34" charset="0"/>
            </a:endParaRPr>
          </a:p>
          <a:p>
            <a:pPr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C3E088C5-5E23-430B-B4D7-7C95EABF08CF}"/>
              </a:ext>
            </a:extLst>
          </p:cNvPr>
          <p:cNvSpPr>
            <a:spLocks noGrp="1" noRot="1" noChangeAspect="1" noTextEdit="1"/>
          </p:cNvSpPr>
          <p:nvPr>
            <p:ph type="sldImg"/>
          </p:nvPr>
        </p:nvSpPr>
        <p:spPr>
          <a:ln/>
        </p:spPr>
      </p:sp>
      <p:sp>
        <p:nvSpPr>
          <p:cNvPr id="58370" name="备注占位符 2">
            <a:extLst>
              <a:ext uri="{FF2B5EF4-FFF2-40B4-BE49-F238E27FC236}">
                <a16:creationId xmlns:a16="http://schemas.microsoft.com/office/drawing/2014/main" id="{B57EC6D0-1F7A-44E5-8B00-5C3A12480F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1" name="灯片编号占位符 3">
            <a:extLst>
              <a:ext uri="{FF2B5EF4-FFF2-40B4-BE49-F238E27FC236}">
                <a16:creationId xmlns:a16="http://schemas.microsoft.com/office/drawing/2014/main" id="{498D8EE3-6379-407C-BE54-C2988D4078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89645B8-4566-443D-A7F6-AA5DE07BAD31}" type="slidenum">
              <a:rPr lang="en-US" altLang="zh-CN"/>
              <a:pPr>
                <a:spcBef>
                  <a:spcPct val="0"/>
                </a:spcBef>
              </a:pPr>
              <a:t>51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A9CE1-EB40-4A8C-876F-26689E0A8D6A}" type="slidenum">
              <a:rPr lang="zh-CN" altLang="en-US" smtClean="0"/>
              <a:t>55</a:t>
            </a:fld>
            <a:endParaRPr lang="zh-CN" altLang="en-US"/>
          </a:p>
        </p:txBody>
      </p:sp>
    </p:spTree>
    <p:extLst>
      <p:ext uri="{BB962C8B-B14F-4D97-AF65-F5344CB8AC3E}">
        <p14:creationId xmlns:p14="http://schemas.microsoft.com/office/powerpoint/2010/main" val="59395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899A6-433C-460E-8D6E-E818EF7ACF9A}"/>
              </a:ext>
            </a:extLst>
          </p:cNvPr>
          <p:cNvSpPr>
            <a:spLocks noGrp="1"/>
          </p:cNvSpPr>
          <p:nvPr>
            <p:ph type="ctrTitle" hasCustomPrompt="1"/>
          </p:nvPr>
        </p:nvSpPr>
        <p:spPr>
          <a:xfrm>
            <a:off x="1524000" y="1122363"/>
            <a:ext cx="9144000" cy="2387600"/>
          </a:xfrm>
          <a:solidFill>
            <a:srgbClr val="0070C0"/>
          </a:solidFill>
        </p:spPr>
        <p:txBody>
          <a:bodyPr anchor="b"/>
          <a:lstStyle>
            <a:lvl1pPr algn="ctr">
              <a:defRPr sz="6000" b="1">
                <a:solidFill>
                  <a:schemeClr val="bg1"/>
                </a:solidFill>
              </a:defRPr>
            </a:lvl1pPr>
          </a:lstStyle>
          <a:p>
            <a:r>
              <a:rPr lang="zh-CN" altLang="en-US" dirty="0"/>
              <a:t>人工智能原理</a:t>
            </a:r>
          </a:p>
        </p:txBody>
      </p:sp>
      <p:sp>
        <p:nvSpPr>
          <p:cNvPr id="3" name="副标题 2">
            <a:extLst>
              <a:ext uri="{FF2B5EF4-FFF2-40B4-BE49-F238E27FC236}">
                <a16:creationId xmlns:a16="http://schemas.microsoft.com/office/drawing/2014/main" id="{859929A4-DE86-4A99-9F33-5F72E1DCE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B9E01CF0-F059-4503-AD59-142E7CAF278D}"/>
              </a:ext>
            </a:extLst>
          </p:cNvPr>
          <p:cNvSpPr>
            <a:spLocks noGrp="1"/>
          </p:cNvSpPr>
          <p:nvPr>
            <p:ph type="dt" sz="half" idx="10"/>
          </p:nvPr>
        </p:nvSpPr>
        <p:spPr/>
        <p:txBody>
          <a:bodyPr/>
          <a:lstStyle/>
          <a:p>
            <a:fld id="{6F45D168-C3F3-47C6-9F83-6BB184564729}" type="datetime1">
              <a:rPr lang="zh-CN" altLang="en-US" smtClean="0"/>
              <a:t>2020/10/13</a:t>
            </a:fld>
            <a:endParaRPr lang="zh-CN" altLang="en-US"/>
          </a:p>
        </p:txBody>
      </p:sp>
      <p:sp>
        <p:nvSpPr>
          <p:cNvPr id="5" name="页脚占位符 4">
            <a:extLst>
              <a:ext uri="{FF2B5EF4-FFF2-40B4-BE49-F238E27FC236}">
                <a16:creationId xmlns:a16="http://schemas.microsoft.com/office/drawing/2014/main" id="{199EAFA4-8E8D-4831-817D-3686CDA98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1ED0D4-C669-4ECA-A3CE-B882A75CB638}"/>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Tree>
    <p:extLst>
      <p:ext uri="{BB962C8B-B14F-4D97-AF65-F5344CB8AC3E}">
        <p14:creationId xmlns:p14="http://schemas.microsoft.com/office/powerpoint/2010/main" val="166331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CA4C3-2094-4A91-BAA1-F5D16952F0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3DA2D5-0CB5-49C5-8D46-9F7C22715C9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BC14BA-DC44-4444-A4EA-B82EF919AEDD}"/>
              </a:ext>
            </a:extLst>
          </p:cNvPr>
          <p:cNvSpPr>
            <a:spLocks noGrp="1"/>
          </p:cNvSpPr>
          <p:nvPr>
            <p:ph type="dt" sz="half" idx="10"/>
          </p:nvPr>
        </p:nvSpPr>
        <p:spPr/>
        <p:txBody>
          <a:bodyPr/>
          <a:lstStyle/>
          <a:p>
            <a:fld id="{034EC583-616B-4C0C-ADBD-E945F86A63E3}" type="datetime1">
              <a:rPr lang="zh-CN" altLang="en-US" smtClean="0"/>
              <a:t>2020/10/13</a:t>
            </a:fld>
            <a:endParaRPr lang="zh-CN" altLang="en-US"/>
          </a:p>
        </p:txBody>
      </p:sp>
      <p:sp>
        <p:nvSpPr>
          <p:cNvPr id="5" name="页脚占位符 4">
            <a:extLst>
              <a:ext uri="{FF2B5EF4-FFF2-40B4-BE49-F238E27FC236}">
                <a16:creationId xmlns:a16="http://schemas.microsoft.com/office/drawing/2014/main" id="{D3C18383-98EF-4308-8E27-6747920C73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87B0C9-0CD4-41CE-9D59-63763AA196DB}"/>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490ED06E-A538-478D-8E89-C9C3B179341E}"/>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E5F2BFC2-6A29-4DE1-8640-562BED061C0E}"/>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31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2DE2D5-D5B9-4877-9115-F933DE2AC51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E4743-18AD-466E-8A1E-44C2EDA6FADA}"/>
              </a:ext>
            </a:extLst>
          </p:cNvPr>
          <p:cNvSpPr>
            <a:spLocks noGrp="1"/>
          </p:cNvSpPr>
          <p:nvPr>
            <p:ph type="dt" sz="half" idx="10"/>
          </p:nvPr>
        </p:nvSpPr>
        <p:spPr>
          <a:xfrm>
            <a:off x="838200" y="6356350"/>
            <a:ext cx="2743200" cy="365125"/>
          </a:xfrm>
          <a:prstGeom prst="rect">
            <a:avLst/>
          </a:prstGeom>
        </p:spPr>
        <p:txBody>
          <a:bodyPr/>
          <a:lstStyle/>
          <a:p>
            <a:fld id="{E26DD75B-CAE2-4DCD-823B-86EE4BC6C95E}" type="datetime1">
              <a:rPr lang="zh-CN" altLang="en-US" smtClean="0"/>
              <a:t>2020/10/13</a:t>
            </a:fld>
            <a:endParaRPr lang="zh-CN" altLang="en-US"/>
          </a:p>
        </p:txBody>
      </p:sp>
      <p:sp>
        <p:nvSpPr>
          <p:cNvPr id="5" name="页脚占位符 4">
            <a:extLst>
              <a:ext uri="{FF2B5EF4-FFF2-40B4-BE49-F238E27FC236}">
                <a16:creationId xmlns:a16="http://schemas.microsoft.com/office/drawing/2014/main" id="{2E68BF63-BACA-49D2-A39C-561C2BB5D6A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4F026BA-651A-4AC0-B21E-F52AC6B5DA6B}"/>
              </a:ext>
            </a:extLst>
          </p:cNvPr>
          <p:cNvSpPr>
            <a:spLocks noGrp="1"/>
          </p:cNvSpPr>
          <p:nvPr>
            <p:ph type="sldNum" sz="quarter" idx="12"/>
          </p:nvPr>
        </p:nvSpPr>
        <p:spPr>
          <a:xfrm>
            <a:off x="8610600" y="6356350"/>
            <a:ext cx="2743200" cy="365125"/>
          </a:xfrm>
          <a:prstGeom prst="rect">
            <a:avLst/>
          </a:prstGeom>
        </p:spPr>
        <p:txBody>
          <a:bodyPr/>
          <a:lstStyle/>
          <a:p>
            <a:fld id="{627ADA82-0A2A-4142-86F5-A910B45E1CDC}" type="slidenum">
              <a:rPr lang="zh-CN" altLang="en-US" smtClean="0"/>
              <a:t>‹#›</a:t>
            </a:fld>
            <a:endParaRPr lang="zh-CN" altLang="en-US"/>
          </a:p>
        </p:txBody>
      </p:sp>
      <p:sp>
        <p:nvSpPr>
          <p:cNvPr id="7" name="矩形 6">
            <a:extLst>
              <a:ext uri="{FF2B5EF4-FFF2-40B4-BE49-F238E27FC236}">
                <a16:creationId xmlns:a16="http://schemas.microsoft.com/office/drawing/2014/main" id="{2BC4D6B2-B604-46E7-84B7-D46ECA69E79C}"/>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2285F222-6633-49B8-B260-1BC6DA876833}"/>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71D61CE5-3D33-4E81-9554-995C73592AEE}"/>
              </a:ext>
            </a:extLst>
          </p:cNvPr>
          <p:cNvSpPr>
            <a:spLocks noGrp="1"/>
          </p:cNvSpPr>
          <p:nvPr>
            <p:ph type="title"/>
          </p:nvPr>
        </p:nvSpPr>
        <p:spPr>
          <a:xfrm>
            <a:off x="831850" y="101600"/>
            <a:ext cx="10515600" cy="1325563"/>
          </a:xfrm>
        </p:spPr>
        <p:txBody>
          <a:bodyPr/>
          <a:lstStyle>
            <a:lvl1pPr>
              <a:defRPr b="1"/>
            </a:lvl1pPr>
          </a:lstStyle>
          <a:p>
            <a:r>
              <a:rPr lang="zh-CN" altLang="en-US" dirty="0"/>
              <a:t>单击此处编辑母版标题样式</a:t>
            </a:r>
          </a:p>
        </p:txBody>
      </p:sp>
    </p:spTree>
    <p:extLst>
      <p:ext uri="{BB962C8B-B14F-4D97-AF65-F5344CB8AC3E}">
        <p14:creationId xmlns:p14="http://schemas.microsoft.com/office/powerpoint/2010/main" val="3178044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A85B222-6AB8-4DB4-86E7-F8FC2E0809D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E41CE0BC-9281-462C-8417-C2FDA1A97282}"/>
              </a:ext>
            </a:extLst>
          </p:cNvPr>
          <p:cNvSpPr>
            <a:spLocks noGrp="1" noChangeArrowheads="1"/>
          </p:cNvSpPr>
          <p:nvPr>
            <p:ph type="sldNum" sz="quarter" idx="11"/>
          </p:nvPr>
        </p:nvSpPr>
        <p:spPr>
          <a:ln/>
        </p:spPr>
        <p:txBody>
          <a:bodyPr/>
          <a:lstStyle>
            <a:lvl1pPr>
              <a:defRPr/>
            </a:lvl1pPr>
          </a:lstStyle>
          <a:p>
            <a:fld id="{E57A6D88-E1E5-4ECC-BC87-33E2736E2E00}" type="slidenum">
              <a:rPr lang="en-US" altLang="zh-CN"/>
              <a:pPr/>
              <a:t>‹#›</a:t>
            </a:fld>
            <a:endParaRPr lang="en-US" altLang="zh-CN"/>
          </a:p>
        </p:txBody>
      </p:sp>
      <p:sp>
        <p:nvSpPr>
          <p:cNvPr id="4" name="Rectangle 16">
            <a:extLst>
              <a:ext uri="{FF2B5EF4-FFF2-40B4-BE49-F238E27FC236}">
                <a16:creationId xmlns:a16="http://schemas.microsoft.com/office/drawing/2014/main" id="{4828241C-3027-46A6-88E0-8FCBB3C1ED05}"/>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648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C9E2E-843A-4B92-BF3B-2CE4FC95EEAB}"/>
              </a:ext>
            </a:extLst>
          </p:cNvPr>
          <p:cNvSpPr>
            <a:spLocks noGrp="1"/>
          </p:cNvSpPr>
          <p:nvPr>
            <p:ph type="title"/>
          </p:nvPr>
        </p:nvSpPr>
        <p:spPr>
          <a:xfrm>
            <a:off x="831850" y="306278"/>
            <a:ext cx="10515600" cy="781268"/>
          </a:xfrm>
        </p:spPr>
        <p:txBody>
          <a:bodyPr/>
          <a:lstStyle>
            <a:lvl1pPr algn="ctr">
              <a:defRPr b="1" baseline="0">
                <a:solidFill>
                  <a:srgbClr val="00B050"/>
                </a:solidFill>
                <a:latin typeface="Arial" panose="020B0604020202020204" pitchFamily="34" charset="0"/>
                <a:ea typeface="黑体" panose="02010609060101010101" pitchFamily="49" charset="-122"/>
                <a:cs typeface="Arial" panose="020B0604020202020204" pitchFamily="34"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72FAB3BD-0740-43E1-AAB9-A021F96B51E3}"/>
              </a:ext>
            </a:extLst>
          </p:cNvPr>
          <p:cNvSpPr>
            <a:spLocks noGrp="1"/>
          </p:cNvSpPr>
          <p:nvPr>
            <p:ph idx="1"/>
          </p:nvPr>
        </p:nvSpPr>
        <p:spPr/>
        <p:txBody>
          <a:bodyPr/>
          <a:lstStyle>
            <a:lvl1pPr marL="228600" indent="-228600">
              <a:buClr>
                <a:srgbClr val="FFC000"/>
              </a:buClr>
              <a:buSzPct val="70000"/>
              <a:buFont typeface="Wingdings" panose="05000000000000000000" pitchFamily="2" charset="2"/>
              <a:buChar char="l"/>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D25A1B3-4DC2-4EEF-9638-C2E71D5987D2}"/>
              </a:ext>
            </a:extLst>
          </p:cNvPr>
          <p:cNvSpPr>
            <a:spLocks noGrp="1"/>
          </p:cNvSpPr>
          <p:nvPr>
            <p:ph type="dt" sz="half" idx="10"/>
          </p:nvPr>
        </p:nvSpPr>
        <p:spPr/>
        <p:txBody>
          <a:bodyPr/>
          <a:lstStyle/>
          <a:p>
            <a:fld id="{B9C70451-9CE2-4FAC-ADF4-EDE69A759FB0}" type="datetime1">
              <a:rPr lang="zh-CN" altLang="en-US" smtClean="0"/>
              <a:t>2020/10/13</a:t>
            </a:fld>
            <a:endParaRPr lang="zh-CN" altLang="en-US"/>
          </a:p>
        </p:txBody>
      </p:sp>
      <p:sp>
        <p:nvSpPr>
          <p:cNvPr id="5" name="页脚占位符 4">
            <a:extLst>
              <a:ext uri="{FF2B5EF4-FFF2-40B4-BE49-F238E27FC236}">
                <a16:creationId xmlns:a16="http://schemas.microsoft.com/office/drawing/2014/main" id="{0E304865-8165-46BF-98F2-07E9E627EA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E95B88-E340-461D-8B7B-4E79466A7258}"/>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32F328A9-5A40-4758-8E85-6705C92A7594}"/>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1AC933FB-EDAB-463B-8E57-C8147B5FDB08}"/>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74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D1EF4-E516-494C-8BCE-E8E29944D6DD}"/>
              </a:ext>
            </a:extLst>
          </p:cNvPr>
          <p:cNvSpPr>
            <a:spLocks noGrp="1"/>
          </p:cNvSpPr>
          <p:nvPr>
            <p:ph type="title"/>
          </p:nvPr>
        </p:nvSpPr>
        <p:spPr>
          <a:xfrm>
            <a:off x="831850" y="1709738"/>
            <a:ext cx="10515600" cy="2852737"/>
          </a:xfrm>
          <a:solidFill>
            <a:schemeClr val="accent1"/>
          </a:solidFill>
        </p:spPr>
        <p:txBody>
          <a:bodyPr anchor="b"/>
          <a:lstStyle>
            <a:lvl1pPr algn="ctr">
              <a:defRPr sz="6000" b="1">
                <a:solidFill>
                  <a:schemeClr val="bg1"/>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0FA57584-77EF-4E34-A500-0876BCD85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94F19C-E3EC-4B14-9A57-844CFA79BE1E}"/>
              </a:ext>
            </a:extLst>
          </p:cNvPr>
          <p:cNvSpPr>
            <a:spLocks noGrp="1"/>
          </p:cNvSpPr>
          <p:nvPr>
            <p:ph type="dt" sz="half" idx="10"/>
          </p:nvPr>
        </p:nvSpPr>
        <p:spPr/>
        <p:txBody>
          <a:bodyPr/>
          <a:lstStyle/>
          <a:p>
            <a:fld id="{A377AA4B-B061-449B-B335-1D7678EA842D}" type="datetime1">
              <a:rPr lang="zh-CN" altLang="en-US" smtClean="0"/>
              <a:t>2020/10/13</a:t>
            </a:fld>
            <a:endParaRPr lang="zh-CN" altLang="en-US"/>
          </a:p>
        </p:txBody>
      </p:sp>
      <p:sp>
        <p:nvSpPr>
          <p:cNvPr id="5" name="页脚占位符 4">
            <a:extLst>
              <a:ext uri="{FF2B5EF4-FFF2-40B4-BE49-F238E27FC236}">
                <a16:creationId xmlns:a16="http://schemas.microsoft.com/office/drawing/2014/main" id="{6E45202A-8EC8-45BB-9B41-AC04C0EC7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06D719-58A5-445C-8D45-0A6365AB2603}"/>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Tree>
    <p:extLst>
      <p:ext uri="{BB962C8B-B14F-4D97-AF65-F5344CB8AC3E}">
        <p14:creationId xmlns:p14="http://schemas.microsoft.com/office/powerpoint/2010/main" val="209581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40F29-6443-42E3-908F-33CAD16901C1}"/>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B7C3D9D-3126-41F3-9289-E154AB1C83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D1D8F8C-E535-4669-A75E-DAAFBD00960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22CBE0-4CFB-46BF-AF2C-D1F2C3500DD3}"/>
              </a:ext>
            </a:extLst>
          </p:cNvPr>
          <p:cNvSpPr>
            <a:spLocks noGrp="1"/>
          </p:cNvSpPr>
          <p:nvPr>
            <p:ph type="dt" sz="half" idx="10"/>
          </p:nvPr>
        </p:nvSpPr>
        <p:spPr/>
        <p:txBody>
          <a:bodyPr/>
          <a:lstStyle/>
          <a:p>
            <a:fld id="{E600EB06-8C8F-4F8E-AC0B-D8239034BD9C}" type="datetime1">
              <a:rPr lang="zh-CN" altLang="en-US" smtClean="0"/>
              <a:t>2020/10/13</a:t>
            </a:fld>
            <a:endParaRPr lang="zh-CN" altLang="en-US"/>
          </a:p>
        </p:txBody>
      </p:sp>
      <p:sp>
        <p:nvSpPr>
          <p:cNvPr id="6" name="页脚占位符 5">
            <a:extLst>
              <a:ext uri="{FF2B5EF4-FFF2-40B4-BE49-F238E27FC236}">
                <a16:creationId xmlns:a16="http://schemas.microsoft.com/office/drawing/2014/main" id="{AE4D5B09-BF4C-4585-BADE-F0E4E672D1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59F7B9-33B8-4296-A379-BF2A01B7BF20}"/>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913F0FB2-7602-4948-8312-D84A4048388A}"/>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CD91383C-DA25-49B6-AD1F-03F7BBE110E2}"/>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99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FD684-9330-4C21-8084-C2D4752DBD06}"/>
              </a:ext>
            </a:extLst>
          </p:cNvPr>
          <p:cNvSpPr>
            <a:spLocks noGrp="1"/>
          </p:cNvSpPr>
          <p:nvPr>
            <p:ph type="title"/>
          </p:nvPr>
        </p:nvSpPr>
        <p:spPr>
          <a:xfrm>
            <a:off x="838200" y="104775"/>
            <a:ext cx="10515600" cy="1325563"/>
          </a:xfrm>
        </p:spPr>
        <p:txBody>
          <a:bodyPr/>
          <a:lstStyle>
            <a:lvl1pPr>
              <a:defRPr b="1"/>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FB43C3D4-B49F-411C-BE54-63B9CD1BE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15AD4C-38EA-4873-AD8A-90C44840BF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F7E1E2-CD2B-45DE-91F4-90337DDA0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97A118-A921-4BDF-8E8E-3768BB9258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3155A2-D933-4085-B9FC-DCB37C837D02}"/>
              </a:ext>
            </a:extLst>
          </p:cNvPr>
          <p:cNvSpPr>
            <a:spLocks noGrp="1"/>
          </p:cNvSpPr>
          <p:nvPr>
            <p:ph type="dt" sz="half" idx="10"/>
          </p:nvPr>
        </p:nvSpPr>
        <p:spPr/>
        <p:txBody>
          <a:bodyPr/>
          <a:lstStyle/>
          <a:p>
            <a:fld id="{D7739669-3205-4A28-84EF-1371C7486B12}" type="datetime1">
              <a:rPr lang="zh-CN" altLang="en-US" smtClean="0"/>
              <a:t>2020/10/13</a:t>
            </a:fld>
            <a:endParaRPr lang="zh-CN" altLang="en-US"/>
          </a:p>
        </p:txBody>
      </p:sp>
      <p:sp>
        <p:nvSpPr>
          <p:cNvPr id="8" name="页脚占位符 7">
            <a:extLst>
              <a:ext uri="{FF2B5EF4-FFF2-40B4-BE49-F238E27FC236}">
                <a16:creationId xmlns:a16="http://schemas.microsoft.com/office/drawing/2014/main" id="{17E40D41-BBA6-45FB-86C8-47CEE8A8B8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02672A-D87B-4ED3-B996-2D109C9B38DB}"/>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10" name="矩形 9">
            <a:extLst>
              <a:ext uri="{FF2B5EF4-FFF2-40B4-BE49-F238E27FC236}">
                <a16:creationId xmlns:a16="http://schemas.microsoft.com/office/drawing/2014/main" id="{BED0A11A-7B95-4F1F-AEC4-D316EAAB87C7}"/>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5B3426D7-72DC-4180-9D44-EC4478DA4325}"/>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1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CB06C-CDA2-455A-979C-3DA4ED5354F9}"/>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32487CEE-3461-4C9F-B76E-670E4CCC4067}"/>
              </a:ext>
            </a:extLst>
          </p:cNvPr>
          <p:cNvSpPr>
            <a:spLocks noGrp="1"/>
          </p:cNvSpPr>
          <p:nvPr>
            <p:ph type="dt" sz="half" idx="10"/>
          </p:nvPr>
        </p:nvSpPr>
        <p:spPr/>
        <p:txBody>
          <a:bodyPr/>
          <a:lstStyle/>
          <a:p>
            <a:fld id="{742C2288-9827-4313-AB63-76533CA878C6}" type="datetime1">
              <a:rPr lang="zh-CN" altLang="en-US" smtClean="0"/>
              <a:t>2020/10/13</a:t>
            </a:fld>
            <a:endParaRPr lang="zh-CN" altLang="en-US"/>
          </a:p>
        </p:txBody>
      </p:sp>
      <p:sp>
        <p:nvSpPr>
          <p:cNvPr id="4" name="页脚占位符 3">
            <a:extLst>
              <a:ext uri="{FF2B5EF4-FFF2-40B4-BE49-F238E27FC236}">
                <a16:creationId xmlns:a16="http://schemas.microsoft.com/office/drawing/2014/main" id="{28D6217F-2789-4BB9-B5A4-7FE7350E25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04BBC68-F04F-49CD-A735-F0794C2BF5A2}"/>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6" name="矩形 5">
            <a:extLst>
              <a:ext uri="{FF2B5EF4-FFF2-40B4-BE49-F238E27FC236}">
                <a16:creationId xmlns:a16="http://schemas.microsoft.com/office/drawing/2014/main" id="{8017ECDB-A551-454D-9EA5-C5FCA96056B6}"/>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1EFF6278-CAB3-4838-9C69-D1DA1532C774}"/>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63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99C23-150D-46DF-9EE3-9C025EE548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46F718-31FE-48A9-9604-F8C2FC5C8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0FA7E3-561F-4D56-81D7-E0BD68BB4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7B3270-9289-47CE-85A4-627CCFE463DC}"/>
              </a:ext>
            </a:extLst>
          </p:cNvPr>
          <p:cNvSpPr>
            <a:spLocks noGrp="1"/>
          </p:cNvSpPr>
          <p:nvPr>
            <p:ph type="dt" sz="half" idx="10"/>
          </p:nvPr>
        </p:nvSpPr>
        <p:spPr/>
        <p:txBody>
          <a:bodyPr/>
          <a:lstStyle/>
          <a:p>
            <a:fld id="{BA467590-4C70-40B5-9835-B77750B544FF}" type="datetime1">
              <a:rPr lang="zh-CN" altLang="en-US" smtClean="0"/>
              <a:t>2020/10/13</a:t>
            </a:fld>
            <a:endParaRPr lang="zh-CN" altLang="en-US"/>
          </a:p>
        </p:txBody>
      </p:sp>
      <p:sp>
        <p:nvSpPr>
          <p:cNvPr id="6" name="页脚占位符 5">
            <a:extLst>
              <a:ext uri="{FF2B5EF4-FFF2-40B4-BE49-F238E27FC236}">
                <a16:creationId xmlns:a16="http://schemas.microsoft.com/office/drawing/2014/main" id="{AC34D6B4-CDED-4C96-A576-E6A65EDEBD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FE92E5-7DB9-467E-B803-381E4AC23263}"/>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C2239787-A866-475A-AE65-58BB20EF47A9}"/>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B681A32E-DCD7-45A9-8599-A81F4E0BDDE5}"/>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2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B2971-0D91-41BD-9ECF-F113FDBDD5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13F875-4B6C-4366-BAB9-AD73B70D4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43E2C8-4D17-43B8-B1D5-07E93CD9E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01D898-F952-40E1-A8F4-A1A548FC29FF}"/>
              </a:ext>
            </a:extLst>
          </p:cNvPr>
          <p:cNvSpPr>
            <a:spLocks noGrp="1"/>
          </p:cNvSpPr>
          <p:nvPr>
            <p:ph type="dt" sz="half" idx="10"/>
          </p:nvPr>
        </p:nvSpPr>
        <p:spPr/>
        <p:txBody>
          <a:bodyPr/>
          <a:lstStyle/>
          <a:p>
            <a:fld id="{5AAB3AD6-7C66-4310-8BAE-F530923380A3}" type="datetime1">
              <a:rPr lang="zh-CN" altLang="en-US" smtClean="0"/>
              <a:t>2020/10/13</a:t>
            </a:fld>
            <a:endParaRPr lang="zh-CN" altLang="en-US"/>
          </a:p>
        </p:txBody>
      </p:sp>
      <p:sp>
        <p:nvSpPr>
          <p:cNvPr id="6" name="页脚占位符 5">
            <a:extLst>
              <a:ext uri="{FF2B5EF4-FFF2-40B4-BE49-F238E27FC236}">
                <a16:creationId xmlns:a16="http://schemas.microsoft.com/office/drawing/2014/main" id="{98A0BB52-AE4C-4C3A-9E5C-67EC2F5E1D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28AE3A-DAB1-4DA9-A4AC-69F7B1CE03D6}"/>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8" name="矩形 7">
            <a:extLst>
              <a:ext uri="{FF2B5EF4-FFF2-40B4-BE49-F238E27FC236}">
                <a16:creationId xmlns:a16="http://schemas.microsoft.com/office/drawing/2014/main" id="{7FC2FE07-D1F1-48A8-AFC2-F7858B045E8A}"/>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D6962632-48FC-4A14-B896-B0AFDF3D3F8A}"/>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7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DF791-8627-4AEA-B482-26BE4E668620}"/>
              </a:ext>
            </a:extLst>
          </p:cNvPr>
          <p:cNvSpPr>
            <a:spLocks noGrp="1"/>
          </p:cNvSpPr>
          <p:nvPr>
            <p:ph type="title"/>
          </p:nvPr>
        </p:nvSpPr>
        <p:spPr/>
        <p:txBody>
          <a:bodyPr/>
          <a:lstStyle>
            <a:lvl1pPr>
              <a:defRPr b="1"/>
            </a:lvl1pPr>
          </a:lstStyle>
          <a:p>
            <a:r>
              <a:rPr lang="zh-CN" altLang="en-US" dirty="0"/>
              <a:t>单击此处编辑母版标题样式</a:t>
            </a:r>
          </a:p>
        </p:txBody>
      </p:sp>
      <p:sp>
        <p:nvSpPr>
          <p:cNvPr id="3" name="竖排文字占位符 2">
            <a:extLst>
              <a:ext uri="{FF2B5EF4-FFF2-40B4-BE49-F238E27FC236}">
                <a16:creationId xmlns:a16="http://schemas.microsoft.com/office/drawing/2014/main" id="{A267BA13-FA8F-46CF-845B-2D723B92FC4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9577E5-55B8-476C-BA92-96E7AE0AD21C}"/>
              </a:ext>
            </a:extLst>
          </p:cNvPr>
          <p:cNvSpPr>
            <a:spLocks noGrp="1"/>
          </p:cNvSpPr>
          <p:nvPr>
            <p:ph type="dt" sz="half" idx="10"/>
          </p:nvPr>
        </p:nvSpPr>
        <p:spPr/>
        <p:txBody>
          <a:bodyPr/>
          <a:lstStyle/>
          <a:p>
            <a:fld id="{997C7737-0360-4040-B6EA-6F5EA51BA7EA}" type="datetime1">
              <a:rPr lang="zh-CN" altLang="en-US" smtClean="0"/>
              <a:t>2020/10/13</a:t>
            </a:fld>
            <a:endParaRPr lang="zh-CN" altLang="en-US"/>
          </a:p>
        </p:txBody>
      </p:sp>
      <p:sp>
        <p:nvSpPr>
          <p:cNvPr id="5" name="页脚占位符 4">
            <a:extLst>
              <a:ext uri="{FF2B5EF4-FFF2-40B4-BE49-F238E27FC236}">
                <a16:creationId xmlns:a16="http://schemas.microsoft.com/office/drawing/2014/main" id="{3730B12C-FEC5-4B3F-ADA5-5261B992C5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51663-0399-4E3D-ABB1-1C87EF4C9512}"/>
              </a:ext>
            </a:extLst>
          </p:cNvPr>
          <p:cNvSpPr>
            <a:spLocks noGrp="1"/>
          </p:cNvSpPr>
          <p:nvPr>
            <p:ph type="sldNum" sz="quarter" idx="12"/>
          </p:nvPr>
        </p:nvSpPr>
        <p:spPr/>
        <p:txBody>
          <a:bodyPr/>
          <a:lstStyle/>
          <a:p>
            <a:fld id="{893ACD7D-9A68-44C8-A49A-4B94202CE741}" type="slidenum">
              <a:rPr lang="zh-CN" altLang="en-US" smtClean="0"/>
              <a:t>‹#›</a:t>
            </a:fld>
            <a:endParaRPr lang="zh-CN" altLang="en-US"/>
          </a:p>
        </p:txBody>
      </p:sp>
      <p:sp>
        <p:nvSpPr>
          <p:cNvPr id="7" name="矩形 6">
            <a:extLst>
              <a:ext uri="{FF2B5EF4-FFF2-40B4-BE49-F238E27FC236}">
                <a16:creationId xmlns:a16="http://schemas.microsoft.com/office/drawing/2014/main" id="{98E1C8E6-0F39-458C-AC29-F60350E42F03}"/>
              </a:ext>
            </a:extLst>
          </p:cNvPr>
          <p:cNvSpPr/>
          <p:nvPr userDrawn="1"/>
        </p:nvSpPr>
        <p:spPr>
          <a:xfrm>
            <a:off x="0" y="365125"/>
            <a:ext cx="456676" cy="663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C038F443-9112-42F7-B7D8-0C77CCAA15BA}"/>
              </a:ext>
            </a:extLst>
          </p:cNvPr>
          <p:cNvCxnSpPr>
            <a:cxnSpLocks/>
          </p:cNvCxnSpPr>
          <p:nvPr userDrawn="1"/>
        </p:nvCxnSpPr>
        <p:spPr>
          <a:xfrm>
            <a:off x="660400" y="1028700"/>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74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15CE81-0E60-4B57-96D3-1F8AD3DAB961}"/>
              </a:ext>
            </a:extLst>
          </p:cNvPr>
          <p:cNvSpPr>
            <a:spLocks noGrp="1"/>
          </p:cNvSpPr>
          <p:nvPr>
            <p:ph type="title"/>
          </p:nvPr>
        </p:nvSpPr>
        <p:spPr>
          <a:xfrm>
            <a:off x="831850" y="196197"/>
            <a:ext cx="10515600" cy="78126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A208A5-1F6A-4739-8EB2-20A3F17B22DC}"/>
              </a:ext>
            </a:extLst>
          </p:cNvPr>
          <p:cNvSpPr>
            <a:spLocks noGrp="1"/>
          </p:cNvSpPr>
          <p:nvPr>
            <p:ph type="body" idx="1"/>
          </p:nvPr>
        </p:nvSpPr>
        <p:spPr>
          <a:xfrm>
            <a:off x="838200" y="1284900"/>
            <a:ext cx="10515600" cy="48920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4393595-308D-42F3-9AC5-AABCCADDB7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523F4-DBD5-4E8C-9AB4-4EAFCEB7AA98}" type="datetime1">
              <a:rPr lang="zh-CN" altLang="en-US" smtClean="0"/>
              <a:t>2020/10/13</a:t>
            </a:fld>
            <a:endParaRPr lang="zh-CN" altLang="en-US"/>
          </a:p>
        </p:txBody>
      </p:sp>
      <p:sp>
        <p:nvSpPr>
          <p:cNvPr id="5" name="页脚占位符 4">
            <a:extLst>
              <a:ext uri="{FF2B5EF4-FFF2-40B4-BE49-F238E27FC236}">
                <a16:creationId xmlns:a16="http://schemas.microsoft.com/office/drawing/2014/main" id="{D92A30BE-EF0D-4E12-BF00-4F4DF7E24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042A54-3833-4C76-8A16-AD3888DFE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ACD7D-9A68-44C8-A49A-4B94202CE741}" type="slidenum">
              <a:rPr lang="zh-CN" altLang="en-US" smtClean="0"/>
              <a:t>‹#›</a:t>
            </a:fld>
            <a:endParaRPr lang="zh-CN" altLang="en-US"/>
          </a:p>
        </p:txBody>
      </p:sp>
      <p:cxnSp>
        <p:nvCxnSpPr>
          <p:cNvPr id="9" name="直接连接符 8">
            <a:extLst>
              <a:ext uri="{FF2B5EF4-FFF2-40B4-BE49-F238E27FC236}">
                <a16:creationId xmlns:a16="http://schemas.microsoft.com/office/drawing/2014/main" id="{C9E44AAB-F96B-4A6E-BE41-D4014D6D0B15}"/>
              </a:ext>
            </a:extLst>
          </p:cNvPr>
          <p:cNvCxnSpPr>
            <a:cxnSpLocks/>
          </p:cNvCxnSpPr>
          <p:nvPr userDrawn="1"/>
        </p:nvCxnSpPr>
        <p:spPr>
          <a:xfrm>
            <a:off x="660400" y="6318357"/>
            <a:ext cx="10858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19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
          <a:ea typeface="+mn-ea"/>
          <a:cs typeface="+mn-cs"/>
        </a:defRPr>
      </a:lvl1pPr>
      <a:lvl2pPr marL="914400" indent="-457200" algn="l" defTabSz="914400" rtl="0" eaLnBrk="1" latinLnBrk="0" hangingPunct="1">
        <a:lnSpc>
          <a:spcPct val="90000"/>
        </a:lnSpc>
        <a:spcBef>
          <a:spcPts val="500"/>
        </a:spcBef>
        <a:buClr>
          <a:srgbClr val="FFC000"/>
        </a:buClr>
        <a:buSzPct val="80000"/>
        <a:buFont typeface="Wingdings" panose="05000000000000000000" pitchFamily="2" charset="2"/>
        <a:buChar char="p"/>
        <a:defRPr sz="2400" kern="1200" baseline="0">
          <a:solidFill>
            <a:schemeClr val="tx1"/>
          </a:solidFill>
          <a:latin typeface="Arial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e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23.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25.wmf"/><Relationship Id="rId5" Type="http://schemas.openxmlformats.org/officeDocument/2006/relationships/oleObject" Target="../embeddings/oleObject27.bin"/><Relationship Id="rId4" Type="http://schemas.openxmlformats.org/officeDocument/2006/relationships/image" Target="../media/image2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9.wmf"/><Relationship Id="rId5" Type="http://schemas.openxmlformats.org/officeDocument/2006/relationships/oleObject" Target="../embeddings/oleObject32.bin"/><Relationship Id="rId4" Type="http://schemas.openxmlformats.org/officeDocument/2006/relationships/image" Target="../media/image2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6ECB81E-B981-4CEF-8356-442322CDFB32}"/>
              </a:ext>
            </a:extLst>
          </p:cNvPr>
          <p:cNvSpPr>
            <a:spLocks noGrp="1"/>
          </p:cNvSpPr>
          <p:nvPr>
            <p:ph type="subTitle" idx="1"/>
          </p:nvPr>
        </p:nvSpPr>
        <p:spPr/>
        <p:txBody>
          <a:bodyPr>
            <a:normAutofit/>
          </a:bodyPr>
          <a:lstStyle/>
          <a:p>
            <a:r>
              <a:rPr lang="zh-CN" altLang="en-US" sz="4400" b="1" dirty="0">
                <a:latin typeface="+mj-lt"/>
              </a:rPr>
              <a:t>第</a:t>
            </a:r>
            <a:r>
              <a:rPr lang="en-US" altLang="zh-CN" sz="4400" b="1" dirty="0">
                <a:latin typeface="+mj-lt"/>
              </a:rPr>
              <a:t>6</a:t>
            </a:r>
            <a:r>
              <a:rPr lang="zh-CN" altLang="en-US" sz="4400" b="1" dirty="0">
                <a:latin typeface="+mj-lt"/>
              </a:rPr>
              <a:t>章 不确定推理</a:t>
            </a:r>
          </a:p>
        </p:txBody>
      </p:sp>
      <p:sp>
        <p:nvSpPr>
          <p:cNvPr id="5" name="矩形 4">
            <a:extLst>
              <a:ext uri="{FF2B5EF4-FFF2-40B4-BE49-F238E27FC236}">
                <a16:creationId xmlns:a16="http://schemas.microsoft.com/office/drawing/2014/main" id="{9A07C470-5385-4E22-9BEF-8023DD28CE77}"/>
              </a:ext>
            </a:extLst>
          </p:cNvPr>
          <p:cNvSpPr/>
          <p:nvPr/>
        </p:nvSpPr>
        <p:spPr>
          <a:xfrm>
            <a:off x="1450931" y="898742"/>
            <a:ext cx="9290137" cy="23768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dirty="0"/>
              <a:t>人工智能原理</a:t>
            </a:r>
          </a:p>
        </p:txBody>
      </p:sp>
    </p:spTree>
    <p:extLst>
      <p:ext uri="{BB962C8B-B14F-4D97-AF65-F5344CB8AC3E}">
        <p14:creationId xmlns:p14="http://schemas.microsoft.com/office/powerpoint/2010/main" val="168792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37FAA45-C0F4-4DEB-BC13-9503683F24EC}"/>
              </a:ext>
            </a:extLst>
          </p:cNvPr>
          <p:cNvSpPr>
            <a:spLocks noGrp="1"/>
          </p:cNvSpPr>
          <p:nvPr>
            <p:ph type="dt" sz="half" idx="10"/>
          </p:nvPr>
        </p:nvSpPr>
        <p:spPr/>
        <p:txBody>
          <a:bodyPr/>
          <a:lstStyle/>
          <a:p>
            <a:fld id="{39E9E00C-6191-41F9-84EE-EF5E8B1CE7D2}" type="datetime1">
              <a:rPr lang="zh-CN" altLang="en-US"/>
              <a:pPr/>
              <a:t>2020/10/13</a:t>
            </a:fld>
            <a:endParaRPr lang="en-US" altLang="zh-CN"/>
          </a:p>
        </p:txBody>
      </p:sp>
      <p:sp>
        <p:nvSpPr>
          <p:cNvPr id="5" name="页脚占位符 4">
            <a:extLst>
              <a:ext uri="{FF2B5EF4-FFF2-40B4-BE49-F238E27FC236}">
                <a16:creationId xmlns:a16="http://schemas.microsoft.com/office/drawing/2014/main" id="{A309F06E-6141-4E20-B950-AFEA59E75CD9}"/>
              </a:ext>
            </a:extLst>
          </p:cNvPr>
          <p:cNvSpPr>
            <a:spLocks noGrp="1"/>
          </p:cNvSpPr>
          <p:nvPr>
            <p:ph type="ftr" sz="quarter" idx="11"/>
          </p:nvPr>
        </p:nvSpPr>
        <p:spPr/>
        <p:txBody>
          <a:bodyPr/>
          <a:lstStyle/>
          <a:p>
            <a:r>
              <a:rPr lang="en-US" altLang="zh-CN"/>
              <a:t> </a:t>
            </a:r>
            <a:r>
              <a:rPr lang="zh-CN" altLang="en-US"/>
              <a:t>作者   朱福喜  朱三元</a:t>
            </a:r>
          </a:p>
        </p:txBody>
      </p:sp>
      <p:sp>
        <p:nvSpPr>
          <p:cNvPr id="6" name="灯片编号占位符 5">
            <a:extLst>
              <a:ext uri="{FF2B5EF4-FFF2-40B4-BE49-F238E27FC236}">
                <a16:creationId xmlns:a16="http://schemas.microsoft.com/office/drawing/2014/main" id="{B148D4BB-BD11-4615-86AB-F133565725BF}"/>
              </a:ext>
            </a:extLst>
          </p:cNvPr>
          <p:cNvSpPr>
            <a:spLocks noGrp="1"/>
          </p:cNvSpPr>
          <p:nvPr>
            <p:ph type="sldNum" sz="quarter" idx="12"/>
          </p:nvPr>
        </p:nvSpPr>
        <p:spPr/>
        <p:txBody>
          <a:bodyPr/>
          <a:lstStyle/>
          <a:p>
            <a:fld id="{B4DE5D49-27FB-4490-9FDD-7FB154538C55}" type="slidenum">
              <a:rPr lang="en-US" altLang="zh-CN"/>
              <a:pPr/>
              <a:t>10</a:t>
            </a:fld>
            <a:endParaRPr lang="en-US" altLang="zh-CN"/>
          </a:p>
        </p:txBody>
      </p:sp>
      <p:sp>
        <p:nvSpPr>
          <p:cNvPr id="605186" name="Rectangle 2">
            <a:extLst>
              <a:ext uri="{FF2B5EF4-FFF2-40B4-BE49-F238E27FC236}">
                <a16:creationId xmlns:a16="http://schemas.microsoft.com/office/drawing/2014/main" id="{23DDCF14-DCF3-4CE1-828D-617BDB4768E3}"/>
              </a:ext>
            </a:extLst>
          </p:cNvPr>
          <p:cNvSpPr>
            <a:spLocks noGrp="1" noChangeArrowheads="1"/>
          </p:cNvSpPr>
          <p:nvPr>
            <p:ph type="title"/>
          </p:nvPr>
        </p:nvSpPr>
        <p:spPr/>
        <p:txBody>
          <a:bodyPr/>
          <a:lstStyle/>
          <a:p>
            <a:endParaRPr lang="zh-CN" altLang="zh-CN"/>
          </a:p>
        </p:txBody>
      </p:sp>
      <p:sp>
        <p:nvSpPr>
          <p:cNvPr id="605187" name="Rectangle 3">
            <a:extLst>
              <a:ext uri="{FF2B5EF4-FFF2-40B4-BE49-F238E27FC236}">
                <a16:creationId xmlns:a16="http://schemas.microsoft.com/office/drawing/2014/main" id="{FB9F47B9-D588-425B-9FE1-ACE7749E29D5}"/>
              </a:ext>
            </a:extLst>
          </p:cNvPr>
          <p:cNvSpPr>
            <a:spLocks noGrp="1" noChangeArrowheads="1"/>
          </p:cNvSpPr>
          <p:nvPr>
            <p:ph type="body" idx="1"/>
          </p:nvPr>
        </p:nvSpPr>
        <p:spPr>
          <a:xfrm>
            <a:off x="2063750" y="836614"/>
            <a:ext cx="8229600" cy="5184775"/>
          </a:xfrm>
        </p:spPr>
        <p:txBody>
          <a:bodyPr>
            <a:normAutofit lnSpcReduction="10000"/>
          </a:bodyPr>
          <a:lstStyle/>
          <a:p>
            <a:pPr>
              <a:lnSpc>
                <a:spcPct val="135000"/>
              </a:lnSpc>
              <a:buFont typeface="Wingdings" panose="05000000000000000000" pitchFamily="2" charset="2"/>
              <a:buNone/>
            </a:pPr>
            <a:r>
              <a:rPr lang="zh-CN" altLang="en-US" dirty="0">
                <a:solidFill>
                  <a:schemeClr val="folHlink"/>
                </a:solidFill>
              </a:rPr>
              <a:t>例</a:t>
            </a:r>
            <a:r>
              <a:rPr lang="en-US" altLang="zh-CN" sz="2400" dirty="0"/>
              <a:t> </a:t>
            </a:r>
            <a:r>
              <a:rPr lang="zh-CN" altLang="en-US" sz="2400" dirty="0"/>
              <a:t>已知规则</a:t>
            </a:r>
          </a:p>
          <a:p>
            <a:pPr>
              <a:lnSpc>
                <a:spcPct val="135000"/>
              </a:lnSpc>
              <a:buFont typeface="Wingdings" panose="05000000000000000000" pitchFamily="2" charset="2"/>
              <a:buNone/>
            </a:pPr>
            <a:r>
              <a:rPr lang="en-US" altLang="zh-CN" sz="2400" dirty="0"/>
              <a:t>If Rob has a cold Then Rob Sneeze (0.75) </a:t>
            </a:r>
          </a:p>
          <a:p>
            <a:pPr>
              <a:lnSpc>
                <a:spcPct val="135000"/>
              </a:lnSpc>
              <a:buFont typeface="Wingdings" panose="05000000000000000000" pitchFamily="2" charset="2"/>
              <a:buNone/>
            </a:pPr>
            <a:r>
              <a:rPr lang="en-US" altLang="zh-CN" sz="2400" dirty="0"/>
              <a:t>    </a:t>
            </a:r>
            <a:r>
              <a:rPr lang="zh-CN" altLang="en-US" sz="2400" dirty="0"/>
              <a:t>（</a:t>
            </a:r>
            <a:r>
              <a:rPr lang="en-US" altLang="zh-CN" sz="2400" dirty="0"/>
              <a:t>Rob</a:t>
            </a:r>
            <a:r>
              <a:rPr lang="zh-CN" altLang="en-US" sz="2400" dirty="0"/>
              <a:t>患感冒时打喷嚏的概率为</a:t>
            </a:r>
            <a:r>
              <a:rPr lang="en-US" altLang="zh-CN" sz="2400" dirty="0"/>
              <a:t>0.75</a:t>
            </a:r>
            <a:r>
              <a:rPr lang="zh-CN" altLang="en-US" sz="2400" dirty="0"/>
              <a:t>）  </a:t>
            </a:r>
          </a:p>
          <a:p>
            <a:pPr>
              <a:lnSpc>
                <a:spcPct val="135000"/>
              </a:lnSpc>
              <a:buFont typeface="Wingdings" panose="05000000000000000000" pitchFamily="2" charset="2"/>
              <a:buNone/>
            </a:pPr>
            <a:r>
              <a:rPr lang="en-US" altLang="zh-CN" sz="2400" dirty="0"/>
              <a:t>If H Then E (</a:t>
            </a:r>
            <a:r>
              <a:rPr lang="zh-CN" altLang="en-US" sz="2400" dirty="0"/>
              <a:t>证据</a:t>
            </a:r>
            <a:r>
              <a:rPr lang="en-US" altLang="zh-CN" sz="2400" dirty="0"/>
              <a:t>)</a:t>
            </a:r>
            <a:r>
              <a:rPr lang="zh-CN" altLang="en-US" sz="2400" dirty="0"/>
              <a:t>（假设</a:t>
            </a:r>
            <a:r>
              <a:rPr lang="en-US" altLang="zh-CN" sz="2400" dirty="0"/>
              <a:t>) (0.75)</a:t>
            </a:r>
          </a:p>
          <a:p>
            <a:pPr>
              <a:lnSpc>
                <a:spcPct val="135000"/>
              </a:lnSpc>
              <a:buFont typeface="Wingdings" panose="05000000000000000000" pitchFamily="2" charset="2"/>
              <a:buNone/>
            </a:pPr>
            <a:r>
              <a:rPr lang="zh-CN" altLang="en-US" sz="2400" dirty="0"/>
              <a:t>又已知先验概率</a:t>
            </a:r>
            <a:r>
              <a:rPr lang="en-US" altLang="zh-CN" sz="2400" i="1" dirty="0"/>
              <a:t>p</a:t>
            </a:r>
            <a:r>
              <a:rPr lang="en-US" altLang="zh-CN" sz="2400" dirty="0"/>
              <a:t>(Rob has a cold)= </a:t>
            </a:r>
            <a:r>
              <a:rPr lang="en-US" altLang="zh-CN" sz="2400" i="1" dirty="0"/>
              <a:t>p</a:t>
            </a:r>
            <a:r>
              <a:rPr lang="en-US" altLang="zh-CN" sz="2400" dirty="0"/>
              <a:t>(H)=0.2</a:t>
            </a:r>
          </a:p>
          <a:p>
            <a:pPr>
              <a:lnSpc>
                <a:spcPct val="135000"/>
              </a:lnSpc>
              <a:buFont typeface="Wingdings" panose="05000000000000000000" pitchFamily="2" charset="2"/>
              <a:buNone/>
            </a:pPr>
            <a:r>
              <a:rPr lang="en-US" altLang="zh-CN" sz="2400" dirty="0"/>
              <a:t>    </a:t>
            </a:r>
            <a:r>
              <a:rPr lang="zh-CN" altLang="en-US" sz="2400" dirty="0"/>
              <a:t>条件概率</a:t>
            </a:r>
            <a:r>
              <a:rPr lang="en-US" altLang="zh-CN" sz="2400" i="1" dirty="0"/>
              <a:t>p</a:t>
            </a:r>
            <a:r>
              <a:rPr lang="en-US" altLang="zh-CN" sz="2400" dirty="0"/>
              <a:t>( Rob was observed sneezing/Rob does not have a cold ) = </a:t>
            </a:r>
            <a:r>
              <a:rPr lang="en-US" altLang="zh-CN" sz="2400" i="1" dirty="0"/>
              <a:t>p</a:t>
            </a:r>
            <a:r>
              <a:rPr lang="en-US" altLang="zh-CN" sz="2400" dirty="0"/>
              <a:t>(E/~H) =0.2</a:t>
            </a:r>
          </a:p>
          <a:p>
            <a:pPr>
              <a:lnSpc>
                <a:spcPct val="135000"/>
              </a:lnSpc>
              <a:buFont typeface="Wingdings" panose="05000000000000000000" pitchFamily="2" charset="2"/>
              <a:buNone/>
            </a:pPr>
            <a:r>
              <a:rPr lang="en-US" altLang="zh-CN" sz="2400" dirty="0"/>
              <a:t>    </a:t>
            </a:r>
            <a:r>
              <a:rPr lang="zh-CN" altLang="en-US" sz="2400" dirty="0"/>
              <a:t>求</a:t>
            </a:r>
            <a:r>
              <a:rPr lang="en-US" altLang="zh-CN" sz="2400" i="1" dirty="0"/>
              <a:t>p</a:t>
            </a:r>
            <a:r>
              <a:rPr lang="en-US" altLang="zh-CN" sz="2400" dirty="0"/>
              <a:t>(Rob have a cold /Rob was observed sneezing)   </a:t>
            </a:r>
          </a:p>
          <a:p>
            <a:pPr>
              <a:lnSpc>
                <a:spcPct val="135000"/>
              </a:lnSpc>
              <a:buFont typeface="Wingdings" panose="05000000000000000000" pitchFamily="2" charset="2"/>
              <a:buNone/>
            </a:pPr>
            <a:r>
              <a:rPr lang="en-US" altLang="zh-CN" sz="2400" dirty="0"/>
              <a:t>      =</a:t>
            </a:r>
            <a:r>
              <a:rPr lang="en-US" altLang="zh-CN" sz="2400" i="1" dirty="0"/>
              <a:t>p</a:t>
            </a:r>
            <a:r>
              <a:rPr lang="en-US" altLang="zh-CN" sz="2400" dirty="0"/>
              <a:t>(H/E)</a:t>
            </a:r>
            <a:r>
              <a:rPr lang="zh-CN" altLang="en-US" sz="2400" dirty="0"/>
              <a:t>。</a:t>
            </a:r>
          </a:p>
        </p:txBody>
      </p:sp>
    </p:spTree>
    <p:extLst>
      <p:ext uri="{BB962C8B-B14F-4D97-AF65-F5344CB8AC3E}">
        <p14:creationId xmlns:p14="http://schemas.microsoft.com/office/powerpoint/2010/main" val="93723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a:extLst>
              <a:ext uri="{FF2B5EF4-FFF2-40B4-BE49-F238E27FC236}">
                <a16:creationId xmlns:a16="http://schemas.microsoft.com/office/drawing/2014/main" id="{0DC88343-DEEC-4A63-BFD7-08875485512A}"/>
              </a:ext>
            </a:extLst>
          </p:cNvPr>
          <p:cNvSpPr>
            <a:spLocks noGrp="1"/>
          </p:cNvSpPr>
          <p:nvPr>
            <p:ph type="dt" sz="half" idx="10"/>
          </p:nvPr>
        </p:nvSpPr>
        <p:spPr/>
        <p:txBody>
          <a:bodyPr/>
          <a:lstStyle/>
          <a:p>
            <a:fld id="{AAB612FC-8E31-4F19-B9E4-87E7BA0E3AD6}" type="datetime1">
              <a:rPr lang="zh-CN" altLang="en-US"/>
              <a:pPr/>
              <a:t>2020/10/13</a:t>
            </a:fld>
            <a:endParaRPr lang="en-US" altLang="zh-CN"/>
          </a:p>
        </p:txBody>
      </p:sp>
      <p:sp>
        <p:nvSpPr>
          <p:cNvPr id="9" name="页脚占位符 4">
            <a:extLst>
              <a:ext uri="{FF2B5EF4-FFF2-40B4-BE49-F238E27FC236}">
                <a16:creationId xmlns:a16="http://schemas.microsoft.com/office/drawing/2014/main" id="{94CC8CFD-914A-4115-B056-78B4C0E8207C}"/>
              </a:ext>
            </a:extLst>
          </p:cNvPr>
          <p:cNvSpPr>
            <a:spLocks noGrp="1"/>
          </p:cNvSpPr>
          <p:nvPr>
            <p:ph type="ftr" sz="quarter" idx="11"/>
          </p:nvPr>
        </p:nvSpPr>
        <p:spPr/>
        <p:txBody>
          <a:bodyPr/>
          <a:lstStyle/>
          <a:p>
            <a:r>
              <a:rPr lang="en-US" altLang="zh-CN"/>
              <a:t> </a:t>
            </a:r>
            <a:r>
              <a:rPr lang="zh-CN" altLang="en-US"/>
              <a:t>作者   朱福喜  朱三元</a:t>
            </a:r>
          </a:p>
        </p:txBody>
      </p:sp>
      <p:sp>
        <p:nvSpPr>
          <p:cNvPr id="10" name="灯片编号占位符 5">
            <a:extLst>
              <a:ext uri="{FF2B5EF4-FFF2-40B4-BE49-F238E27FC236}">
                <a16:creationId xmlns:a16="http://schemas.microsoft.com/office/drawing/2014/main" id="{6A2524BC-B6AE-48D6-86DC-6444B2F2684E}"/>
              </a:ext>
            </a:extLst>
          </p:cNvPr>
          <p:cNvSpPr>
            <a:spLocks noGrp="1"/>
          </p:cNvSpPr>
          <p:nvPr>
            <p:ph type="sldNum" sz="quarter" idx="12"/>
          </p:nvPr>
        </p:nvSpPr>
        <p:spPr/>
        <p:txBody>
          <a:bodyPr/>
          <a:lstStyle/>
          <a:p>
            <a:fld id="{BEEDFAC1-58F5-44F7-B1D8-AA078AA7E2A4}" type="slidenum">
              <a:rPr lang="en-US" altLang="zh-CN"/>
              <a:pPr/>
              <a:t>11</a:t>
            </a:fld>
            <a:endParaRPr lang="en-US" altLang="zh-CN"/>
          </a:p>
        </p:txBody>
      </p:sp>
      <p:sp>
        <p:nvSpPr>
          <p:cNvPr id="606210" name="Rectangle 2">
            <a:extLst>
              <a:ext uri="{FF2B5EF4-FFF2-40B4-BE49-F238E27FC236}">
                <a16:creationId xmlns:a16="http://schemas.microsoft.com/office/drawing/2014/main" id="{015783E1-788A-4F0B-AA0D-C05768356679}"/>
              </a:ext>
            </a:extLst>
          </p:cNvPr>
          <p:cNvSpPr>
            <a:spLocks noGrp="1" noChangeArrowheads="1"/>
          </p:cNvSpPr>
          <p:nvPr>
            <p:ph type="title"/>
          </p:nvPr>
        </p:nvSpPr>
        <p:spPr/>
        <p:txBody>
          <a:bodyPr/>
          <a:lstStyle/>
          <a:p>
            <a:endParaRPr lang="zh-CN" altLang="zh-CN"/>
          </a:p>
        </p:txBody>
      </p:sp>
      <p:sp>
        <p:nvSpPr>
          <p:cNvPr id="606211" name="Rectangle 3">
            <a:extLst>
              <a:ext uri="{FF2B5EF4-FFF2-40B4-BE49-F238E27FC236}">
                <a16:creationId xmlns:a16="http://schemas.microsoft.com/office/drawing/2014/main" id="{4539CEE7-EDC3-4360-9AEC-722A3711DA75}"/>
              </a:ext>
            </a:extLst>
          </p:cNvPr>
          <p:cNvSpPr>
            <a:spLocks noGrp="1" noChangeArrowheads="1"/>
          </p:cNvSpPr>
          <p:nvPr>
            <p:ph type="body" idx="1"/>
          </p:nvPr>
        </p:nvSpPr>
        <p:spPr/>
        <p:txBody>
          <a:bodyPr/>
          <a:lstStyle/>
          <a:p>
            <a:r>
              <a:rPr lang="zh-CN" altLang="en-US" dirty="0"/>
              <a:t>由刚学的公式知：</a:t>
            </a:r>
          </a:p>
          <a:p>
            <a:endParaRPr lang="zh-CN" altLang="en-US" dirty="0"/>
          </a:p>
          <a:p>
            <a:endParaRPr lang="zh-CN" altLang="en-US" dirty="0"/>
          </a:p>
          <a:p>
            <a:endParaRPr lang="zh-CN" altLang="en-US" dirty="0"/>
          </a:p>
          <a:p>
            <a:endParaRPr lang="zh-CN" altLang="en-US" dirty="0"/>
          </a:p>
          <a:p>
            <a:r>
              <a:rPr lang="zh-CN" altLang="en-US" dirty="0"/>
              <a:t>这说明当观察到</a:t>
            </a:r>
            <a:r>
              <a:rPr lang="en-US" altLang="zh-CN" dirty="0"/>
              <a:t>Rob</a:t>
            </a:r>
            <a:r>
              <a:rPr lang="zh-CN" altLang="en-US" dirty="0"/>
              <a:t>打喷嚏时，</a:t>
            </a:r>
            <a:r>
              <a:rPr lang="en-US" altLang="zh-CN" dirty="0"/>
              <a:t>Rob</a:t>
            </a:r>
            <a:r>
              <a:rPr lang="zh-CN" altLang="en-US" dirty="0"/>
              <a:t>得感冒的可能性为</a:t>
            </a:r>
            <a:r>
              <a:rPr lang="en-US" altLang="zh-CN" dirty="0"/>
              <a:t>0.48</a:t>
            </a:r>
            <a:r>
              <a:rPr lang="zh-CN" altLang="en-US" dirty="0"/>
              <a:t>。 </a:t>
            </a:r>
          </a:p>
        </p:txBody>
      </p:sp>
      <p:sp>
        <p:nvSpPr>
          <p:cNvPr id="606213" name="Rectangle 5">
            <a:extLst>
              <a:ext uri="{FF2B5EF4-FFF2-40B4-BE49-F238E27FC236}">
                <a16:creationId xmlns:a16="http://schemas.microsoft.com/office/drawing/2014/main" id="{C93BFEE3-AAFA-4E7F-85D1-EDACC1EC4C04}"/>
              </a:ext>
            </a:extLst>
          </p:cNvPr>
          <p:cNvSpPr>
            <a:spLocks noChangeArrowheads="1"/>
          </p:cNvSpPr>
          <p:nvPr/>
        </p:nvSpPr>
        <p:spPr bwMode="auto">
          <a:xfrm>
            <a:off x="1524001" y="28966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6212" name="Object 4">
            <a:extLst>
              <a:ext uri="{FF2B5EF4-FFF2-40B4-BE49-F238E27FC236}">
                <a16:creationId xmlns:a16="http://schemas.microsoft.com/office/drawing/2014/main" id="{F44E91C4-97D9-474D-BCA3-EE77790CE56B}"/>
              </a:ext>
            </a:extLst>
          </p:cNvPr>
          <p:cNvGraphicFramePr>
            <a:graphicFrameLocks noChangeAspect="1"/>
          </p:cNvGraphicFramePr>
          <p:nvPr/>
        </p:nvGraphicFramePr>
        <p:xfrm>
          <a:off x="2640013" y="2205038"/>
          <a:ext cx="5472112" cy="1657350"/>
        </p:xfrm>
        <a:graphic>
          <a:graphicData uri="http://schemas.openxmlformats.org/presentationml/2006/ole">
            <mc:AlternateContent xmlns:mc="http://schemas.openxmlformats.org/markup-compatibility/2006">
              <mc:Choice xmlns:v="urn:schemas-microsoft-com:vml" Requires="v">
                <p:oleObj spid="_x0000_s44038" name="公式" r:id="rId3" imgW="2209800" imgH="673100" progId="Equation.3">
                  <p:embed/>
                </p:oleObj>
              </mc:Choice>
              <mc:Fallback>
                <p:oleObj name="公式" r:id="rId3" imgW="2209800" imgH="673100" progId="Equation.3">
                  <p:embed/>
                  <p:pic>
                    <p:nvPicPr>
                      <p:cNvPr id="606212" name="Object 4">
                        <a:extLst>
                          <a:ext uri="{FF2B5EF4-FFF2-40B4-BE49-F238E27FC236}">
                            <a16:creationId xmlns:a16="http://schemas.microsoft.com/office/drawing/2014/main" id="{F44E91C4-97D9-474D-BCA3-EE77790CE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2205038"/>
                        <a:ext cx="5472112" cy="1657350"/>
                      </a:xfrm>
                      <a:prstGeom prst="rect">
                        <a:avLst/>
                      </a:prstGeom>
                      <a:solidFill>
                        <a:srgbClr val="CCFFCC"/>
                      </a:solidFill>
                    </p:spPr>
                  </p:pic>
                </p:oleObj>
              </mc:Fallback>
            </mc:AlternateContent>
          </a:graphicData>
        </a:graphic>
      </p:graphicFrame>
      <p:sp>
        <p:nvSpPr>
          <p:cNvPr id="606215" name="Rectangle 7">
            <a:extLst>
              <a:ext uri="{FF2B5EF4-FFF2-40B4-BE49-F238E27FC236}">
                <a16:creationId xmlns:a16="http://schemas.microsoft.com/office/drawing/2014/main" id="{7A35A00E-FBCD-4396-9723-2DAED38F2319}"/>
              </a:ext>
            </a:extLst>
          </p:cNvPr>
          <p:cNvSpPr>
            <a:spLocks noChangeArrowheads="1"/>
          </p:cNvSpPr>
          <p:nvPr/>
        </p:nvSpPr>
        <p:spPr bwMode="auto">
          <a:xfrm>
            <a:off x="1524001" y="3072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6214" name="Object 6">
            <a:extLst>
              <a:ext uri="{FF2B5EF4-FFF2-40B4-BE49-F238E27FC236}">
                <a16:creationId xmlns:a16="http://schemas.microsoft.com/office/drawing/2014/main" id="{1E02C53D-E5E8-434B-86B4-D9E2E9D40DB0}"/>
              </a:ext>
            </a:extLst>
          </p:cNvPr>
          <p:cNvGraphicFramePr>
            <a:graphicFrameLocks noChangeAspect="1"/>
          </p:cNvGraphicFramePr>
          <p:nvPr/>
        </p:nvGraphicFramePr>
        <p:xfrm>
          <a:off x="2351089" y="5300663"/>
          <a:ext cx="7058025" cy="863600"/>
        </p:xfrm>
        <a:graphic>
          <a:graphicData uri="http://schemas.openxmlformats.org/presentationml/2006/ole">
            <mc:AlternateContent xmlns:mc="http://schemas.openxmlformats.org/markup-compatibility/2006">
              <mc:Choice xmlns:v="urn:schemas-microsoft-com:vml" Requires="v">
                <p:oleObj spid="_x0000_s44039" name="公式" r:id="rId5" imgW="2628900" imgH="342900" progId="Equation.3">
                  <p:embed/>
                </p:oleObj>
              </mc:Choice>
              <mc:Fallback>
                <p:oleObj name="公式" r:id="rId5" imgW="2628900" imgH="342900" progId="Equation.3">
                  <p:embed/>
                  <p:pic>
                    <p:nvPicPr>
                      <p:cNvPr id="606214" name="Object 6">
                        <a:extLst>
                          <a:ext uri="{FF2B5EF4-FFF2-40B4-BE49-F238E27FC236}">
                            <a16:creationId xmlns:a16="http://schemas.microsoft.com/office/drawing/2014/main" id="{1E02C53D-E5E8-434B-86B4-D9E2E9D40D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9" y="5300663"/>
                        <a:ext cx="7058025" cy="863600"/>
                      </a:xfrm>
                      <a:prstGeom prst="rect">
                        <a:avLst/>
                      </a:prstGeom>
                      <a:solidFill>
                        <a:srgbClr val="CCFFCC"/>
                      </a:solidFill>
                    </p:spPr>
                  </p:pic>
                </p:oleObj>
              </mc:Fallback>
            </mc:AlternateContent>
          </a:graphicData>
        </a:graphic>
      </p:graphicFrame>
    </p:spTree>
    <p:extLst>
      <p:ext uri="{BB962C8B-B14F-4D97-AF65-F5344CB8AC3E}">
        <p14:creationId xmlns:p14="http://schemas.microsoft.com/office/powerpoint/2010/main" val="91558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0AB51244-B6CF-4650-8550-A7A0AC795BDB}"/>
              </a:ext>
            </a:extLst>
          </p:cNvPr>
          <p:cNvSpPr>
            <a:spLocks noGrp="1"/>
          </p:cNvSpPr>
          <p:nvPr>
            <p:ph type="dt" sz="half" idx="10"/>
          </p:nvPr>
        </p:nvSpPr>
        <p:spPr/>
        <p:txBody>
          <a:bodyPr/>
          <a:lstStyle/>
          <a:p>
            <a:fld id="{9257CBD7-939F-418F-BF43-2DCAEFDFAC9E}" type="datetime1">
              <a:rPr lang="zh-CN" altLang="en-US"/>
              <a:pPr/>
              <a:t>2020/10/13</a:t>
            </a:fld>
            <a:endParaRPr lang="en-US" altLang="zh-CN"/>
          </a:p>
        </p:txBody>
      </p:sp>
      <p:sp>
        <p:nvSpPr>
          <p:cNvPr id="4" name="页脚占位符 4">
            <a:extLst>
              <a:ext uri="{FF2B5EF4-FFF2-40B4-BE49-F238E27FC236}">
                <a16:creationId xmlns:a16="http://schemas.microsoft.com/office/drawing/2014/main" id="{F08792E8-23E5-4CBD-9A6F-BA1204A58295}"/>
              </a:ext>
            </a:extLst>
          </p:cNvPr>
          <p:cNvSpPr>
            <a:spLocks noGrp="1"/>
          </p:cNvSpPr>
          <p:nvPr>
            <p:ph type="ftr" sz="quarter" idx="11"/>
          </p:nvPr>
        </p:nvSpPr>
        <p:spPr/>
        <p:txBody>
          <a:bodyPr/>
          <a:lstStyle/>
          <a:p>
            <a:r>
              <a:rPr lang="en-US" altLang="zh-CN"/>
              <a:t> </a:t>
            </a:r>
            <a:r>
              <a:rPr lang="zh-CN" altLang="en-US"/>
              <a:t>作者   朱福喜  朱三元</a:t>
            </a:r>
          </a:p>
        </p:txBody>
      </p:sp>
      <p:sp>
        <p:nvSpPr>
          <p:cNvPr id="5" name="灯片编号占位符 5">
            <a:extLst>
              <a:ext uri="{FF2B5EF4-FFF2-40B4-BE49-F238E27FC236}">
                <a16:creationId xmlns:a16="http://schemas.microsoft.com/office/drawing/2014/main" id="{D2859DC3-9376-45BC-9E94-C8E84D995398}"/>
              </a:ext>
            </a:extLst>
          </p:cNvPr>
          <p:cNvSpPr>
            <a:spLocks noGrp="1"/>
          </p:cNvSpPr>
          <p:nvPr>
            <p:ph type="sldNum" sz="quarter" idx="12"/>
          </p:nvPr>
        </p:nvSpPr>
        <p:spPr/>
        <p:txBody>
          <a:bodyPr/>
          <a:lstStyle/>
          <a:p>
            <a:fld id="{48E231CD-E2C7-480E-BB36-CD098C4ED7E0}" type="slidenum">
              <a:rPr lang="en-US" altLang="zh-CN"/>
              <a:pPr/>
              <a:t>12</a:t>
            </a:fld>
            <a:endParaRPr lang="en-US" altLang="zh-CN"/>
          </a:p>
        </p:txBody>
      </p:sp>
      <p:sp>
        <p:nvSpPr>
          <p:cNvPr id="607235" name="Rectangle 3">
            <a:extLst>
              <a:ext uri="{FF2B5EF4-FFF2-40B4-BE49-F238E27FC236}">
                <a16:creationId xmlns:a16="http://schemas.microsoft.com/office/drawing/2014/main" id="{8B9FAFD9-8722-4927-BC7D-25B830240C76}"/>
              </a:ext>
            </a:extLst>
          </p:cNvPr>
          <p:cNvSpPr>
            <a:spLocks noGrp="1" noChangeArrowheads="1"/>
          </p:cNvSpPr>
          <p:nvPr>
            <p:ph type="body" idx="1"/>
          </p:nvPr>
        </p:nvSpPr>
        <p:spPr>
          <a:xfrm>
            <a:off x="1992313" y="1125539"/>
            <a:ext cx="8229600" cy="4924425"/>
          </a:xfrm>
        </p:spPr>
        <p:txBody>
          <a:bodyPr/>
          <a:lstStyle/>
          <a:p>
            <a:pPr marL="0" indent="269875">
              <a:lnSpc>
                <a:spcPct val="135000"/>
              </a:lnSpc>
              <a:spcBef>
                <a:spcPct val="35000"/>
              </a:spcBef>
              <a:buNone/>
            </a:pPr>
            <a:r>
              <a:rPr lang="zh-CN" altLang="en-US" dirty="0"/>
              <a:t>这说明</a:t>
            </a:r>
            <a:r>
              <a:rPr lang="en-US" altLang="zh-CN" dirty="0"/>
              <a:t>:   </a:t>
            </a:r>
            <a:r>
              <a:rPr lang="zh-CN" altLang="en-US" dirty="0"/>
              <a:t>当观察到</a:t>
            </a:r>
            <a:r>
              <a:rPr lang="en-US" altLang="zh-CN" dirty="0"/>
              <a:t>Rob</a:t>
            </a:r>
            <a:r>
              <a:rPr lang="zh-CN" altLang="en-US" dirty="0"/>
              <a:t>不打喷嚏时，</a:t>
            </a:r>
            <a:r>
              <a:rPr lang="en-US" altLang="zh-CN" dirty="0"/>
              <a:t>Rob </a:t>
            </a:r>
            <a:r>
              <a:rPr lang="zh-CN" altLang="en-US" dirty="0"/>
              <a:t>得感冒的可能性为</a:t>
            </a:r>
            <a:r>
              <a:rPr lang="en-US" altLang="zh-CN" dirty="0"/>
              <a:t>0.07</a:t>
            </a:r>
            <a:r>
              <a:rPr lang="zh-CN" altLang="en-US" dirty="0"/>
              <a:t>。</a:t>
            </a:r>
          </a:p>
          <a:p>
            <a:pPr marL="0" indent="269875">
              <a:lnSpc>
                <a:spcPct val="135000"/>
              </a:lnSpc>
              <a:spcBef>
                <a:spcPct val="35000"/>
              </a:spcBef>
              <a:buNone/>
            </a:pPr>
            <a:r>
              <a:rPr lang="zh-CN" altLang="en-US" dirty="0"/>
              <a:t>当了解到</a:t>
            </a:r>
            <a:r>
              <a:rPr lang="en-US" altLang="zh-CN" dirty="0"/>
              <a:t>Rob</a:t>
            </a:r>
            <a:r>
              <a:rPr lang="zh-CN" altLang="en-US" dirty="0"/>
              <a:t>打喷嚏这一证据后，判断</a:t>
            </a:r>
            <a:r>
              <a:rPr lang="en-US" altLang="zh-CN" dirty="0"/>
              <a:t>Rob</a:t>
            </a:r>
            <a:r>
              <a:rPr lang="zh-CN" altLang="en-US" dirty="0"/>
              <a:t>得感冒的可能性由原来的</a:t>
            </a:r>
            <a:r>
              <a:rPr lang="en-US" altLang="zh-CN" dirty="0"/>
              <a:t>0.2(</a:t>
            </a:r>
            <a:r>
              <a:rPr lang="en-US" altLang="zh-CN" i="1" dirty="0"/>
              <a:t>p</a:t>
            </a:r>
            <a:r>
              <a:rPr lang="en-US" altLang="zh-CN" dirty="0"/>
              <a:t>(H)=0.2)</a:t>
            </a:r>
            <a:r>
              <a:rPr lang="zh-CN" altLang="en-US" dirty="0"/>
              <a:t>上升到</a:t>
            </a:r>
          </a:p>
          <a:p>
            <a:pPr marL="0" indent="269875">
              <a:lnSpc>
                <a:spcPct val="135000"/>
              </a:lnSpc>
              <a:spcBef>
                <a:spcPct val="35000"/>
              </a:spcBef>
              <a:buNone/>
            </a:pPr>
            <a:r>
              <a:rPr lang="zh-CN" altLang="en-US" dirty="0"/>
              <a:t>     </a:t>
            </a:r>
            <a:r>
              <a:rPr lang="en-US" altLang="zh-CN" dirty="0"/>
              <a:t>0.48(</a:t>
            </a:r>
            <a:r>
              <a:rPr lang="en-US" altLang="zh-CN" i="1" dirty="0"/>
              <a:t>p</a:t>
            </a:r>
            <a:r>
              <a:rPr lang="en-US" altLang="zh-CN" dirty="0"/>
              <a:t>(H/E)=0.48)</a:t>
            </a:r>
            <a:r>
              <a:rPr lang="zh-CN" altLang="en-US" dirty="0"/>
              <a:t>。</a:t>
            </a:r>
          </a:p>
          <a:p>
            <a:pPr marL="0" indent="269875">
              <a:lnSpc>
                <a:spcPct val="135000"/>
              </a:lnSpc>
              <a:spcBef>
                <a:spcPct val="35000"/>
              </a:spcBef>
              <a:buNone/>
            </a:pPr>
            <a:r>
              <a:rPr lang="zh-CN" altLang="en-US" dirty="0"/>
              <a:t>而当了解到</a:t>
            </a:r>
            <a:r>
              <a:rPr lang="en-US" altLang="zh-CN" dirty="0"/>
              <a:t>Rob</a:t>
            </a:r>
            <a:r>
              <a:rPr lang="zh-CN" altLang="en-US" dirty="0"/>
              <a:t>不打喷嚏时，</a:t>
            </a:r>
            <a:r>
              <a:rPr lang="en-US" altLang="zh-CN" dirty="0"/>
              <a:t>Rob</a:t>
            </a:r>
            <a:r>
              <a:rPr lang="zh-CN" altLang="en-US" dirty="0"/>
              <a:t>得感冒的可能性由原来的</a:t>
            </a:r>
            <a:r>
              <a:rPr lang="en-US" altLang="zh-CN" dirty="0"/>
              <a:t>0.2</a:t>
            </a:r>
            <a:r>
              <a:rPr lang="zh-CN" altLang="en-US" dirty="0"/>
              <a:t>下降到</a:t>
            </a:r>
            <a:r>
              <a:rPr lang="en-US" altLang="zh-CN" dirty="0"/>
              <a:t>0.07</a:t>
            </a:r>
            <a:r>
              <a:rPr lang="zh-CN" altLang="en-US" dirty="0"/>
              <a:t>。</a:t>
            </a:r>
          </a:p>
        </p:txBody>
      </p:sp>
    </p:spTree>
    <p:extLst>
      <p:ext uri="{BB962C8B-B14F-4D97-AF65-F5344CB8AC3E}">
        <p14:creationId xmlns:p14="http://schemas.microsoft.com/office/powerpoint/2010/main" val="401081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67BC8768-B816-458E-8BED-BA16D69DBA57}"/>
              </a:ext>
            </a:extLst>
          </p:cNvPr>
          <p:cNvSpPr>
            <a:spLocks noGrp="1" noChangeArrowheads="1"/>
          </p:cNvSpPr>
          <p:nvPr>
            <p:ph type="title"/>
          </p:nvPr>
        </p:nvSpPr>
        <p:spPr/>
        <p:txBody>
          <a:bodyPr/>
          <a:lstStyle/>
          <a:p>
            <a:pPr algn="ctr" eaLnBrk="1" hangingPunct="1"/>
            <a:r>
              <a:rPr lang="zh-CN" altLang="en-US" dirty="0"/>
              <a:t>	不确定推理</a:t>
            </a:r>
          </a:p>
        </p:txBody>
      </p:sp>
      <p:sp>
        <p:nvSpPr>
          <p:cNvPr id="15362" name="Rectangle 3">
            <a:extLst>
              <a:ext uri="{FF2B5EF4-FFF2-40B4-BE49-F238E27FC236}">
                <a16:creationId xmlns:a16="http://schemas.microsoft.com/office/drawing/2014/main" id="{7A8C1444-ED9E-46B7-99B6-A80C8F7EDEF1}"/>
              </a:ext>
            </a:extLst>
          </p:cNvPr>
          <p:cNvSpPr>
            <a:spLocks noGrp="1" noChangeArrowheads="1"/>
          </p:cNvSpPr>
          <p:nvPr>
            <p:ph type="body" idx="1"/>
          </p:nvPr>
        </p:nvSpPr>
        <p:spPr>
          <a:xfrm>
            <a:off x="2362200" y="2047876"/>
            <a:ext cx="7772400" cy="3452813"/>
          </a:xfrm>
        </p:spPr>
        <p:txBody>
          <a:bodyPr/>
          <a:lstStyle/>
          <a:p>
            <a:pPr>
              <a:lnSpc>
                <a:spcPts val="3500"/>
              </a:lnSpc>
            </a:pPr>
            <a:r>
              <a:rPr lang="en-US" altLang="zh-CN" dirty="0"/>
              <a:t> </a:t>
            </a:r>
            <a:r>
              <a:rPr lang="zh-CN" altLang="en-US" dirty="0"/>
              <a:t>基本概念</a:t>
            </a:r>
          </a:p>
          <a:p>
            <a:pPr>
              <a:lnSpc>
                <a:spcPts val="3500"/>
              </a:lnSpc>
            </a:pPr>
            <a:r>
              <a:rPr lang="en-US" altLang="zh-CN" dirty="0"/>
              <a:t> </a:t>
            </a:r>
            <a:r>
              <a:rPr lang="zh-CN" altLang="en-US" dirty="0"/>
              <a:t>概率方法</a:t>
            </a:r>
          </a:p>
          <a:p>
            <a:pPr>
              <a:lnSpc>
                <a:spcPts val="3500"/>
              </a:lnSpc>
            </a:pPr>
            <a:r>
              <a:rPr lang="zh-CN" altLang="en-US" dirty="0"/>
              <a:t> 主观</a:t>
            </a:r>
            <a:r>
              <a:rPr lang="en-US" altLang="zh-CN" dirty="0"/>
              <a:t>Bayes</a:t>
            </a:r>
            <a:r>
              <a:rPr lang="zh-CN" altLang="en-US" dirty="0"/>
              <a:t>方法</a:t>
            </a:r>
          </a:p>
          <a:p>
            <a:pPr>
              <a:lnSpc>
                <a:spcPts val="3500"/>
              </a:lnSpc>
            </a:pPr>
            <a:r>
              <a:rPr lang="en-US" altLang="zh-CN" dirty="0"/>
              <a:t> </a:t>
            </a:r>
            <a:r>
              <a:rPr lang="zh-CN" altLang="en-US" dirty="0"/>
              <a:t>可信度方法</a:t>
            </a:r>
          </a:p>
          <a:p>
            <a:pPr>
              <a:lnSpc>
                <a:spcPts val="3500"/>
              </a:lnSpc>
            </a:pPr>
            <a:r>
              <a:rPr lang="zh-CN" altLang="en-US" dirty="0"/>
              <a:t> 模糊理论</a:t>
            </a:r>
            <a:endParaRPr lang="en-US" altLang="zh-CN" dirty="0"/>
          </a:p>
          <a:p>
            <a:pPr>
              <a:lnSpc>
                <a:spcPts val="3500"/>
              </a:lnSpc>
            </a:pPr>
            <a:r>
              <a:rPr lang="zh-CN" altLang="en-US" dirty="0"/>
              <a:t> 简单模糊推理</a:t>
            </a:r>
            <a:endParaRPr lang="en-US" altLang="zh-CN" dirty="0"/>
          </a:p>
          <a:p>
            <a:pPr>
              <a:lnSpc>
                <a:spcPts val="3500"/>
              </a:lnSpc>
            </a:pPr>
            <a:endParaRPr lang="zh-CN" altLang="en-US" dirty="0"/>
          </a:p>
          <a:p>
            <a:pPr eaLnBrk="1" hangingPunct="1">
              <a:lnSpc>
                <a:spcPct val="90000"/>
              </a:lnSpc>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182A2FE-D278-4C6E-A326-89543B9E2092}"/>
              </a:ext>
            </a:extLst>
          </p:cNvPr>
          <p:cNvSpPr>
            <a:spLocks noGrp="1" noChangeArrowheads="1"/>
          </p:cNvSpPr>
          <p:nvPr>
            <p:ph type="title"/>
          </p:nvPr>
        </p:nvSpPr>
        <p:spPr>
          <a:xfrm>
            <a:off x="2021542" y="188259"/>
            <a:ext cx="8382000" cy="1143000"/>
          </a:xfrm>
        </p:spPr>
        <p:txBody>
          <a:bodyPr/>
          <a:lstStyle/>
          <a:p>
            <a:pPr algn="ctr" eaLnBrk="1" hangingPunct="1"/>
            <a:r>
              <a:rPr lang="zh-CN" altLang="en-US" dirty="0"/>
              <a:t>基本概念</a:t>
            </a:r>
          </a:p>
        </p:txBody>
      </p:sp>
      <p:sp>
        <p:nvSpPr>
          <p:cNvPr id="16386" name="Rectangle 3">
            <a:extLst>
              <a:ext uri="{FF2B5EF4-FFF2-40B4-BE49-F238E27FC236}">
                <a16:creationId xmlns:a16="http://schemas.microsoft.com/office/drawing/2014/main" id="{F6002F5C-B608-4406-8B7C-E066B96B9891}"/>
              </a:ext>
            </a:extLst>
          </p:cNvPr>
          <p:cNvSpPr>
            <a:spLocks noGrp="1" noChangeArrowheads="1"/>
          </p:cNvSpPr>
          <p:nvPr>
            <p:ph type="body" idx="1"/>
          </p:nvPr>
        </p:nvSpPr>
        <p:spPr>
          <a:xfrm>
            <a:off x="2279650" y="1628776"/>
            <a:ext cx="7620000" cy="3660775"/>
          </a:xfrm>
        </p:spPr>
        <p:txBody>
          <a:bodyPr/>
          <a:lstStyle/>
          <a:p>
            <a:pPr eaLnBrk="1" hangingPunct="1">
              <a:buFont typeface="Wingdings" panose="05000000000000000000" pitchFamily="2" charset="2"/>
              <a:buNone/>
            </a:pPr>
            <a:r>
              <a:rPr lang="zh-CN" altLang="en-US" b="1" dirty="0"/>
              <a:t>什么是不确定性推理</a:t>
            </a:r>
          </a:p>
          <a:p>
            <a:pPr eaLnBrk="1" hangingPunct="1"/>
            <a:r>
              <a:rPr lang="zh-CN" altLang="en-US" b="1" dirty="0"/>
              <a:t>不确定性推理是建立在非经典逻辑基础上的一种推理，它是对不确定性知识的运用与处理。</a:t>
            </a:r>
          </a:p>
          <a:p>
            <a:pPr eaLnBrk="1" hangingPunct="1"/>
            <a:r>
              <a:rPr lang="zh-CN" altLang="en-US" b="1" dirty="0"/>
              <a:t>具体地说，不确定性推理就是从不确定性的初始证据（即事实）出发，通过运用不确定性的知识，最终推出具有一定可信程度的结论。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751119B8-11E7-4B1A-AE34-A597C9E369F5}"/>
              </a:ext>
            </a:extLst>
          </p:cNvPr>
          <p:cNvSpPr>
            <a:spLocks noGrp="1" noChangeArrowheads="1"/>
          </p:cNvSpPr>
          <p:nvPr>
            <p:ph type="title"/>
          </p:nvPr>
        </p:nvSpPr>
        <p:spPr>
          <a:xfrm>
            <a:off x="1524000" y="990600"/>
            <a:ext cx="8991600" cy="762000"/>
          </a:xfrm>
        </p:spPr>
        <p:txBody>
          <a:bodyPr/>
          <a:lstStyle/>
          <a:p>
            <a:pPr algn="ctr" eaLnBrk="1" hangingPunct="1"/>
            <a:r>
              <a:rPr lang="zh-CN" altLang="en-US" dirty="0"/>
              <a:t>不确定性推理中的基本问题</a:t>
            </a:r>
          </a:p>
        </p:txBody>
      </p:sp>
      <p:sp>
        <p:nvSpPr>
          <p:cNvPr id="17410" name="Rectangle 3">
            <a:extLst>
              <a:ext uri="{FF2B5EF4-FFF2-40B4-BE49-F238E27FC236}">
                <a16:creationId xmlns:a16="http://schemas.microsoft.com/office/drawing/2014/main" id="{BAC7EDB5-D9BC-4792-A244-F53A2C75F590}"/>
              </a:ext>
            </a:extLst>
          </p:cNvPr>
          <p:cNvSpPr>
            <a:spLocks noGrp="1" noChangeArrowheads="1"/>
          </p:cNvSpPr>
          <p:nvPr>
            <p:ph type="body" idx="1"/>
          </p:nvPr>
        </p:nvSpPr>
        <p:spPr>
          <a:xfrm>
            <a:off x="2166938" y="2362200"/>
            <a:ext cx="7967662" cy="3886200"/>
          </a:xfrm>
        </p:spPr>
        <p:txBody>
          <a:bodyPr/>
          <a:lstStyle/>
          <a:p>
            <a:pPr marL="342900" lvl="1" indent="-342900">
              <a:buClr>
                <a:schemeClr val="bg2"/>
              </a:buClr>
              <a:buSzPct val="75000"/>
            </a:pPr>
            <a:r>
              <a:rPr lang="zh-CN" altLang="en-US" sz="3200" b="1" dirty="0"/>
              <a:t>不确定性的表示</a:t>
            </a:r>
          </a:p>
          <a:p>
            <a:pPr marL="342900" lvl="1" indent="-342900">
              <a:buClr>
                <a:schemeClr val="bg2"/>
              </a:buClr>
              <a:buSzPct val="75000"/>
            </a:pPr>
            <a:r>
              <a:rPr lang="zh-CN" altLang="en-US" sz="3200" b="1" dirty="0"/>
              <a:t>不确定性的匹配</a:t>
            </a:r>
          </a:p>
          <a:p>
            <a:pPr marL="342900" lvl="1" indent="-342900">
              <a:buClr>
                <a:schemeClr val="bg2"/>
              </a:buClr>
              <a:buSzPct val="75000"/>
            </a:pPr>
            <a:r>
              <a:rPr lang="zh-CN" altLang="en-US" sz="3200" b="1" dirty="0"/>
              <a:t>组合证据的不确定性的计算</a:t>
            </a:r>
          </a:p>
          <a:p>
            <a:pPr marL="342900" lvl="1" indent="-342900">
              <a:buClr>
                <a:schemeClr val="bg2"/>
              </a:buClr>
              <a:buSzPct val="75000"/>
            </a:pPr>
            <a:r>
              <a:rPr lang="zh-CN" altLang="en-US" sz="3200" b="1" dirty="0"/>
              <a:t>不确定性的更新</a:t>
            </a:r>
          </a:p>
          <a:p>
            <a:pPr marL="342900" lvl="1" indent="-342900">
              <a:buClr>
                <a:schemeClr val="bg2"/>
              </a:buClr>
              <a:buSzPct val="75000"/>
            </a:pPr>
            <a:r>
              <a:rPr lang="zh-CN" altLang="en-US" sz="3200" b="1" dirty="0"/>
              <a:t>不确定性结论的合成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26A58DD-8EDC-4E62-85FE-A146A14CCE5B}"/>
              </a:ext>
            </a:extLst>
          </p:cNvPr>
          <p:cNvSpPr>
            <a:spLocks noGrp="1" noChangeArrowheads="1"/>
          </p:cNvSpPr>
          <p:nvPr>
            <p:ph type="title"/>
          </p:nvPr>
        </p:nvSpPr>
        <p:spPr>
          <a:xfrm>
            <a:off x="1333500" y="228600"/>
            <a:ext cx="8991600" cy="762000"/>
          </a:xfrm>
        </p:spPr>
        <p:txBody>
          <a:bodyPr/>
          <a:lstStyle/>
          <a:p>
            <a:pPr algn="ctr" eaLnBrk="1" hangingPunct="1"/>
            <a:r>
              <a:rPr lang="zh-CN" altLang="en-US" dirty="0"/>
              <a:t>不确定性推理中的基本问题</a:t>
            </a:r>
          </a:p>
        </p:txBody>
      </p:sp>
      <p:sp>
        <p:nvSpPr>
          <p:cNvPr id="19458" name="Rectangle 3">
            <a:extLst>
              <a:ext uri="{FF2B5EF4-FFF2-40B4-BE49-F238E27FC236}">
                <a16:creationId xmlns:a16="http://schemas.microsoft.com/office/drawing/2014/main" id="{FDF9407A-2F78-4DC1-9ECA-0203D3CFF012}"/>
              </a:ext>
            </a:extLst>
          </p:cNvPr>
          <p:cNvSpPr>
            <a:spLocks noGrp="1" noChangeArrowheads="1"/>
          </p:cNvSpPr>
          <p:nvPr>
            <p:ph type="body" idx="1"/>
          </p:nvPr>
        </p:nvSpPr>
        <p:spPr>
          <a:xfrm>
            <a:off x="1524000" y="1160930"/>
            <a:ext cx="8610600" cy="3886200"/>
          </a:xfrm>
        </p:spPr>
        <p:txBody>
          <a:bodyPr/>
          <a:lstStyle/>
          <a:p>
            <a:pPr marL="609600" indent="-609600">
              <a:buNone/>
            </a:pPr>
            <a:r>
              <a:rPr lang="en-US" altLang="zh-CN" b="1" dirty="0"/>
              <a:t>1. </a:t>
            </a:r>
            <a:r>
              <a:rPr lang="zh-CN" altLang="en-US" b="1" dirty="0"/>
              <a:t>不确定性的表示与度量</a:t>
            </a:r>
          </a:p>
          <a:p>
            <a:pPr marL="990600" lvl="1" indent="-533400"/>
            <a:r>
              <a:rPr lang="zh-CN" altLang="en-US" b="1" dirty="0"/>
              <a:t>不确定性推理中的</a:t>
            </a:r>
            <a:r>
              <a:rPr lang="zh-CN" altLang="en-US" b="1" dirty="0">
                <a:latin typeface="Tahoma" panose="020B0604030504040204" pitchFamily="34" charset="0"/>
              </a:rPr>
              <a:t>“</a:t>
            </a:r>
            <a:r>
              <a:rPr lang="zh-CN" altLang="en-US" b="1" dirty="0"/>
              <a:t>不确定性</a:t>
            </a:r>
            <a:r>
              <a:rPr lang="zh-CN" altLang="en-US" b="1" dirty="0">
                <a:latin typeface="Tahoma" panose="020B0604030504040204" pitchFamily="34" charset="0"/>
              </a:rPr>
              <a:t>”</a:t>
            </a:r>
            <a:r>
              <a:rPr lang="zh-CN" altLang="en-US" b="1" dirty="0"/>
              <a:t>一般分为两类：一是知识的不确定性，一是证据的不确定性。</a:t>
            </a:r>
          </a:p>
          <a:p>
            <a:pPr marL="990600" lvl="1" indent="-533400"/>
            <a:r>
              <a:rPr lang="zh-CN" altLang="en-US" b="1" dirty="0"/>
              <a:t>知识不确定性的表示：目前在专家系统中知识的不确定性一般是由领域专家给出的，通常用一个数值表示，它表示相应知识的不确定性程度，称为知识的静态强度。</a:t>
            </a:r>
          </a:p>
          <a:p>
            <a:pPr marL="990600" lvl="1" indent="-533400"/>
            <a:r>
              <a:rPr lang="zh-CN" altLang="en-US" b="1" dirty="0"/>
              <a:t>证据不确定性的表示：证据不确定性的表示方法与知识不确定性的表示方法一致，通常也用一个数值表示，代表相应证据的不确定性程度，称之为动态强度。</a:t>
            </a:r>
          </a:p>
        </p:txBody>
      </p:sp>
      <p:sp>
        <p:nvSpPr>
          <p:cNvPr id="4" name="Rectangle 3">
            <a:extLst>
              <a:ext uri="{FF2B5EF4-FFF2-40B4-BE49-F238E27FC236}">
                <a16:creationId xmlns:a16="http://schemas.microsoft.com/office/drawing/2014/main" id="{E71D981F-9C44-4C4F-B61B-0C51D5467844}"/>
              </a:ext>
            </a:extLst>
          </p:cNvPr>
          <p:cNvSpPr txBox="1">
            <a:spLocks noChangeArrowheads="1"/>
          </p:cNvSpPr>
          <p:nvPr/>
        </p:nvSpPr>
        <p:spPr>
          <a:xfrm>
            <a:off x="1546412" y="4715436"/>
            <a:ext cx="8305800" cy="1416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FC000"/>
              </a:buClr>
              <a:buSzPct val="70000"/>
              <a:buFont typeface="Wingdings" panose="05000000000000000000" pitchFamily="2" charset="2"/>
              <a:buChar char="l"/>
              <a:defRPr sz="2800" kern="1200" baseline="0">
                <a:solidFill>
                  <a:schemeClr val="tx1"/>
                </a:solidFill>
                <a:latin typeface="Arial "/>
                <a:ea typeface="+mn-ea"/>
                <a:cs typeface="+mn-cs"/>
              </a:defRPr>
            </a:lvl1pPr>
            <a:lvl2pPr marL="914400" indent="-457200" algn="l" defTabSz="914400" rtl="0" eaLnBrk="1" latinLnBrk="0" hangingPunct="1">
              <a:lnSpc>
                <a:spcPct val="90000"/>
              </a:lnSpc>
              <a:spcBef>
                <a:spcPts val="500"/>
              </a:spcBef>
              <a:buClr>
                <a:srgbClr val="FFC000"/>
              </a:buClr>
              <a:buSzPct val="80000"/>
              <a:buFont typeface="Wingdings" panose="05000000000000000000" pitchFamily="2" charset="2"/>
              <a:buChar char="p"/>
              <a:defRPr sz="2400" kern="1200" baseline="0">
                <a:solidFill>
                  <a:schemeClr val="tx1"/>
                </a:solidFill>
                <a:latin typeface="Arial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buFont typeface="Wingdings" panose="05000000000000000000" pitchFamily="2" charset="2"/>
              <a:buNone/>
            </a:pPr>
            <a:r>
              <a:rPr lang="en-US" altLang="zh-CN" b="1" dirty="0"/>
              <a:t>2. </a:t>
            </a:r>
            <a:r>
              <a:rPr lang="zh-CN" altLang="en-US" b="1" dirty="0"/>
              <a:t>不确定性匹配算法及阈值的选择</a:t>
            </a:r>
          </a:p>
          <a:p>
            <a:pPr lvl="1" fontAlgn="ctr"/>
            <a:r>
              <a:rPr lang="zh-CN" altLang="en-US" b="1" dirty="0"/>
              <a:t>设计一个不确定性匹配算法；</a:t>
            </a:r>
          </a:p>
          <a:p>
            <a:pPr lvl="1" fontAlgn="ctr"/>
            <a:r>
              <a:rPr lang="zh-CN" altLang="en-US" b="1" dirty="0"/>
              <a:t>指定一个匹配阈值。</a:t>
            </a:r>
          </a:p>
          <a:p>
            <a:pPr fontAlgn="ctr">
              <a:buFont typeface="Wingdings" panose="05000000000000000000" pitchFamily="2" charset="2"/>
              <a:buNone/>
            </a:pPr>
            <a:endParaRPr lang="en-US" altLang="zh-C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a:extLst>
              <a:ext uri="{FF2B5EF4-FFF2-40B4-BE49-F238E27FC236}">
                <a16:creationId xmlns:a16="http://schemas.microsoft.com/office/drawing/2014/main" id="{3BE58DAB-84D5-443F-9A7D-CD7F91288E36}"/>
              </a:ext>
            </a:extLst>
          </p:cNvPr>
          <p:cNvSpPr>
            <a:spLocks noGrp="1" noChangeArrowheads="1"/>
          </p:cNvSpPr>
          <p:nvPr>
            <p:ph type="body" idx="1"/>
          </p:nvPr>
        </p:nvSpPr>
        <p:spPr>
          <a:xfrm>
            <a:off x="490655" y="1150097"/>
            <a:ext cx="11385394" cy="4882713"/>
          </a:xfrm>
        </p:spPr>
        <p:txBody>
          <a:bodyPr>
            <a:normAutofit fontScale="92500" lnSpcReduction="10000"/>
          </a:bodyPr>
          <a:lstStyle/>
          <a:p>
            <a:pPr eaLnBrk="1" fontAlgn="ctr" hangingPunct="1">
              <a:lnSpc>
                <a:spcPct val="80000"/>
              </a:lnSpc>
              <a:buFont typeface="Wingdings" panose="05000000000000000000" pitchFamily="2" charset="2"/>
              <a:buNone/>
            </a:pPr>
            <a:r>
              <a:rPr lang="en-US" altLang="zh-CN" sz="2700" b="1" dirty="0"/>
              <a:t>3. </a:t>
            </a:r>
            <a:r>
              <a:rPr lang="zh-CN" altLang="en-US" sz="2700" b="1" dirty="0"/>
              <a:t>组合证据不确定性的计算方法</a:t>
            </a:r>
            <a:endParaRPr lang="en-US" altLang="zh-CN" sz="2700" b="1" dirty="0"/>
          </a:p>
          <a:p>
            <a:pPr eaLnBrk="1" fontAlgn="ctr" hangingPunct="1">
              <a:lnSpc>
                <a:spcPct val="80000"/>
              </a:lnSpc>
              <a:buFont typeface="Wingdings" panose="05000000000000000000" pitchFamily="2" charset="2"/>
              <a:buNone/>
            </a:pPr>
            <a:r>
              <a:rPr lang="en-US" altLang="zh-CN" sz="2700" b="1" dirty="0"/>
              <a:t>         </a:t>
            </a:r>
            <a:r>
              <a:rPr lang="zh-CN" altLang="en-US" sz="2700" b="1" dirty="0"/>
              <a:t>当知识的前提条件是多个证据的组合时，需要进行合成。</a:t>
            </a:r>
          </a:p>
          <a:p>
            <a:pPr lvl="1" eaLnBrk="1" fontAlgn="ctr" hangingPunct="1">
              <a:lnSpc>
                <a:spcPct val="80000"/>
              </a:lnSpc>
            </a:pPr>
            <a:r>
              <a:rPr lang="zh-CN" altLang="en-US" sz="2600" dirty="0"/>
              <a:t>最大最小法：</a:t>
            </a:r>
          </a:p>
          <a:p>
            <a:pPr eaLnBrk="1" fontAlgn="ctr" hangingPunct="1">
              <a:lnSpc>
                <a:spcPct val="80000"/>
              </a:lnSpc>
              <a:buFont typeface="Wingdings" panose="05000000000000000000" pitchFamily="2" charset="2"/>
              <a:buNone/>
            </a:pPr>
            <a:r>
              <a:rPr lang="zh-CN" altLang="en-US" sz="2700" dirty="0"/>
              <a:t>		</a:t>
            </a:r>
            <a:r>
              <a:rPr lang="en-US" altLang="zh-CN" sz="2700" dirty="0"/>
              <a:t>T(E</a:t>
            </a:r>
            <a:r>
              <a:rPr lang="en-US" altLang="zh-CN" sz="2700" baseline="-25000" dirty="0"/>
              <a:t>1</a:t>
            </a:r>
            <a:r>
              <a:rPr lang="en-US" altLang="zh-CN" sz="2700" dirty="0"/>
              <a:t> AND E</a:t>
            </a:r>
            <a:r>
              <a:rPr lang="en-US" altLang="zh-CN" sz="2700" baseline="-25000" dirty="0"/>
              <a:t>2</a:t>
            </a:r>
            <a:r>
              <a:rPr lang="en-US" altLang="zh-CN" sz="2700" dirty="0"/>
              <a:t>)=min{T(E</a:t>
            </a:r>
            <a:r>
              <a:rPr lang="en-US" altLang="zh-CN" sz="2700" baseline="-25000" dirty="0"/>
              <a:t>1</a:t>
            </a:r>
            <a:r>
              <a:rPr lang="en-US" altLang="zh-CN" sz="2700" dirty="0"/>
              <a:t>),T(E</a:t>
            </a:r>
            <a:r>
              <a:rPr lang="en-US" altLang="zh-CN" sz="2700" baseline="-25000" dirty="0"/>
              <a:t>2</a:t>
            </a:r>
            <a:r>
              <a:rPr lang="en-US" altLang="zh-CN" sz="2700" dirty="0"/>
              <a:t>)}</a:t>
            </a:r>
          </a:p>
          <a:p>
            <a:pPr eaLnBrk="1" fontAlgn="ctr" hangingPunct="1">
              <a:lnSpc>
                <a:spcPct val="80000"/>
              </a:lnSpc>
              <a:buFont typeface="Wingdings" panose="05000000000000000000" pitchFamily="2" charset="2"/>
              <a:buNone/>
            </a:pPr>
            <a:r>
              <a:rPr lang="en-US" altLang="zh-CN" sz="2700" dirty="0"/>
              <a:t>		T(E</a:t>
            </a:r>
            <a:r>
              <a:rPr lang="en-US" altLang="zh-CN" sz="2700" baseline="-25000" dirty="0"/>
              <a:t>1</a:t>
            </a:r>
            <a:r>
              <a:rPr lang="en-US" altLang="zh-CN" sz="2700" dirty="0"/>
              <a:t> OR E</a:t>
            </a:r>
            <a:r>
              <a:rPr lang="en-US" altLang="zh-CN" sz="2700" baseline="-25000" dirty="0"/>
              <a:t>2</a:t>
            </a:r>
            <a:r>
              <a:rPr lang="en-US" altLang="zh-CN" sz="2700" dirty="0"/>
              <a:t>)=max{T(E</a:t>
            </a:r>
            <a:r>
              <a:rPr lang="en-US" altLang="zh-CN" sz="2700" baseline="-25000" dirty="0"/>
              <a:t>1</a:t>
            </a:r>
            <a:r>
              <a:rPr lang="en-US" altLang="zh-CN" sz="2700" dirty="0"/>
              <a:t>),T(E</a:t>
            </a:r>
            <a:r>
              <a:rPr lang="en-US" altLang="zh-CN" sz="2700" baseline="-25000" dirty="0"/>
              <a:t>2</a:t>
            </a:r>
            <a:r>
              <a:rPr lang="en-US" altLang="zh-CN" sz="2700" dirty="0"/>
              <a:t>)}</a:t>
            </a:r>
          </a:p>
          <a:p>
            <a:pPr lvl="1" eaLnBrk="1" fontAlgn="ctr" hangingPunct="1">
              <a:lnSpc>
                <a:spcPct val="80000"/>
              </a:lnSpc>
            </a:pPr>
            <a:r>
              <a:rPr lang="zh-CN" altLang="en-US" sz="2600" dirty="0"/>
              <a:t>概率法：</a:t>
            </a:r>
          </a:p>
          <a:p>
            <a:pPr eaLnBrk="1" fontAlgn="ctr" hangingPunct="1">
              <a:lnSpc>
                <a:spcPct val="80000"/>
              </a:lnSpc>
              <a:buFont typeface="Wingdings" panose="05000000000000000000" pitchFamily="2" charset="2"/>
              <a:buNone/>
            </a:pPr>
            <a:r>
              <a:rPr lang="zh-CN" altLang="en-US" sz="2700" dirty="0"/>
              <a:t>		</a:t>
            </a:r>
            <a:r>
              <a:rPr lang="en-US" altLang="zh-CN" sz="2700" dirty="0"/>
              <a:t>T(E</a:t>
            </a:r>
            <a:r>
              <a:rPr lang="en-US" altLang="zh-CN" sz="2700" baseline="-25000" dirty="0"/>
              <a:t>1</a:t>
            </a:r>
            <a:r>
              <a:rPr lang="en-US" altLang="zh-CN" sz="2700" dirty="0"/>
              <a:t> AND E</a:t>
            </a:r>
            <a:r>
              <a:rPr lang="en-US" altLang="zh-CN" sz="2700" baseline="-25000" dirty="0"/>
              <a:t>2</a:t>
            </a:r>
            <a:r>
              <a:rPr lang="en-US" altLang="zh-CN" sz="2700" dirty="0"/>
              <a:t>)=T(E</a:t>
            </a:r>
            <a:r>
              <a:rPr lang="en-US" altLang="zh-CN" sz="2700" baseline="-25000" dirty="0"/>
              <a:t>1</a:t>
            </a:r>
            <a:r>
              <a:rPr lang="en-US" altLang="zh-CN" sz="2700" dirty="0"/>
              <a:t>)×T(E</a:t>
            </a:r>
            <a:r>
              <a:rPr lang="en-US" altLang="zh-CN" sz="2700" baseline="-25000" dirty="0"/>
              <a:t>2</a:t>
            </a:r>
            <a:r>
              <a:rPr lang="en-US" altLang="zh-CN" sz="2700" dirty="0"/>
              <a:t>)</a:t>
            </a:r>
          </a:p>
          <a:p>
            <a:pPr eaLnBrk="1" fontAlgn="ctr" hangingPunct="1">
              <a:lnSpc>
                <a:spcPct val="80000"/>
              </a:lnSpc>
              <a:buFont typeface="Wingdings" panose="05000000000000000000" pitchFamily="2" charset="2"/>
              <a:buNone/>
            </a:pPr>
            <a:r>
              <a:rPr lang="en-US" altLang="zh-CN" sz="2700" dirty="0"/>
              <a:t>		T(E</a:t>
            </a:r>
            <a:r>
              <a:rPr lang="en-US" altLang="zh-CN" sz="2700" baseline="-25000" dirty="0"/>
              <a:t>1</a:t>
            </a:r>
            <a:r>
              <a:rPr lang="en-US" altLang="zh-CN" sz="2700" dirty="0"/>
              <a:t> OR E</a:t>
            </a:r>
            <a:r>
              <a:rPr lang="en-US" altLang="zh-CN" sz="2700" baseline="-25000" dirty="0"/>
              <a:t>2</a:t>
            </a:r>
            <a:r>
              <a:rPr lang="en-US" altLang="zh-CN" sz="2700" dirty="0"/>
              <a:t>)=T(E</a:t>
            </a:r>
            <a:r>
              <a:rPr lang="en-US" altLang="zh-CN" sz="2700" baseline="-25000" dirty="0"/>
              <a:t>1</a:t>
            </a:r>
            <a:r>
              <a:rPr lang="en-US" altLang="zh-CN" sz="2700" dirty="0"/>
              <a:t>)</a:t>
            </a:r>
            <a:r>
              <a:rPr lang="zh-CN" altLang="en-US" sz="2700" dirty="0"/>
              <a:t>＋</a:t>
            </a:r>
            <a:r>
              <a:rPr lang="en-US" altLang="zh-CN" sz="2700" dirty="0"/>
              <a:t>T(E</a:t>
            </a:r>
            <a:r>
              <a:rPr lang="en-US" altLang="zh-CN" sz="2700" baseline="-25000" dirty="0"/>
              <a:t>2</a:t>
            </a:r>
            <a:r>
              <a:rPr lang="en-US" altLang="zh-CN" sz="2700" dirty="0"/>
              <a:t>)</a:t>
            </a:r>
            <a:r>
              <a:rPr lang="zh-CN" altLang="en-US" sz="2700" dirty="0"/>
              <a:t>－</a:t>
            </a:r>
            <a:r>
              <a:rPr lang="en-US" altLang="zh-CN" sz="2700" dirty="0"/>
              <a:t>T(E</a:t>
            </a:r>
            <a:r>
              <a:rPr lang="en-US" altLang="zh-CN" sz="2700" baseline="-25000" dirty="0"/>
              <a:t>1</a:t>
            </a:r>
            <a:r>
              <a:rPr lang="en-US" altLang="zh-CN" sz="2700" dirty="0"/>
              <a:t>)×T(E</a:t>
            </a:r>
            <a:r>
              <a:rPr lang="en-US" altLang="zh-CN" sz="2700" baseline="-25000" dirty="0"/>
              <a:t>2</a:t>
            </a:r>
            <a:r>
              <a:rPr lang="en-US" altLang="zh-CN" sz="2700" dirty="0"/>
              <a:t>)</a:t>
            </a:r>
          </a:p>
          <a:p>
            <a:pPr lvl="1" eaLnBrk="1" fontAlgn="ctr" hangingPunct="1">
              <a:lnSpc>
                <a:spcPct val="80000"/>
              </a:lnSpc>
            </a:pPr>
            <a:r>
              <a:rPr lang="zh-CN" altLang="en-US" sz="2600" dirty="0"/>
              <a:t>有界法：</a:t>
            </a:r>
          </a:p>
          <a:p>
            <a:pPr eaLnBrk="1" fontAlgn="ctr" hangingPunct="1">
              <a:lnSpc>
                <a:spcPct val="80000"/>
              </a:lnSpc>
              <a:buFont typeface="Wingdings" panose="05000000000000000000" pitchFamily="2" charset="2"/>
              <a:buNone/>
            </a:pPr>
            <a:r>
              <a:rPr lang="zh-CN" altLang="en-US" sz="2700" dirty="0"/>
              <a:t>		</a:t>
            </a:r>
            <a:r>
              <a:rPr lang="en-US" altLang="zh-CN" sz="2700" dirty="0"/>
              <a:t>T(E</a:t>
            </a:r>
            <a:r>
              <a:rPr lang="en-US" altLang="zh-CN" sz="2700" baseline="-25000" dirty="0"/>
              <a:t>1</a:t>
            </a:r>
            <a:r>
              <a:rPr lang="en-US" altLang="zh-CN" sz="2700" dirty="0"/>
              <a:t> AND E</a:t>
            </a:r>
            <a:r>
              <a:rPr lang="en-US" altLang="zh-CN" sz="2700" baseline="-25000" dirty="0"/>
              <a:t>2</a:t>
            </a:r>
            <a:r>
              <a:rPr lang="en-US" altLang="zh-CN" sz="2700" dirty="0"/>
              <a:t>)=max{0,T(E</a:t>
            </a:r>
            <a:r>
              <a:rPr lang="en-US" altLang="zh-CN" sz="2700" baseline="-25000" dirty="0"/>
              <a:t>1</a:t>
            </a:r>
            <a:r>
              <a:rPr lang="en-US" altLang="zh-CN" sz="2700" dirty="0"/>
              <a:t>)</a:t>
            </a:r>
            <a:r>
              <a:rPr lang="zh-CN" altLang="en-US" sz="2700" dirty="0"/>
              <a:t>＋</a:t>
            </a:r>
            <a:r>
              <a:rPr lang="en-US" altLang="zh-CN" sz="2700" dirty="0"/>
              <a:t>T(E</a:t>
            </a:r>
            <a:r>
              <a:rPr lang="en-US" altLang="zh-CN" sz="2700" baseline="-25000" dirty="0"/>
              <a:t>2</a:t>
            </a:r>
            <a:r>
              <a:rPr lang="en-US" altLang="zh-CN" sz="2700" dirty="0"/>
              <a:t>)</a:t>
            </a:r>
            <a:r>
              <a:rPr lang="zh-CN" altLang="en-US" sz="2700" dirty="0"/>
              <a:t>－</a:t>
            </a:r>
            <a:r>
              <a:rPr lang="en-US" altLang="zh-CN" sz="2700" dirty="0"/>
              <a:t>1}</a:t>
            </a:r>
          </a:p>
          <a:p>
            <a:pPr eaLnBrk="1" fontAlgn="ctr" hangingPunct="1">
              <a:lnSpc>
                <a:spcPct val="80000"/>
              </a:lnSpc>
              <a:buFont typeface="Wingdings" panose="05000000000000000000" pitchFamily="2" charset="2"/>
              <a:buNone/>
            </a:pPr>
            <a:r>
              <a:rPr lang="en-US" altLang="zh-CN" sz="2700" dirty="0"/>
              <a:t>		T(E</a:t>
            </a:r>
            <a:r>
              <a:rPr lang="en-US" altLang="zh-CN" sz="2700" baseline="-25000" dirty="0"/>
              <a:t>1</a:t>
            </a:r>
            <a:r>
              <a:rPr lang="en-US" altLang="zh-CN" sz="2700" dirty="0"/>
              <a:t> OR E</a:t>
            </a:r>
            <a:r>
              <a:rPr lang="en-US" altLang="zh-CN" sz="2700" baseline="-25000" dirty="0"/>
              <a:t>2</a:t>
            </a:r>
            <a:r>
              <a:rPr lang="en-US" altLang="zh-CN" sz="2700" dirty="0"/>
              <a:t>)=min{1,T(E</a:t>
            </a:r>
            <a:r>
              <a:rPr lang="en-US" altLang="zh-CN" sz="2700" baseline="-25000" dirty="0"/>
              <a:t>1</a:t>
            </a:r>
            <a:r>
              <a:rPr lang="en-US" altLang="zh-CN" sz="2700" dirty="0"/>
              <a:t>)</a:t>
            </a:r>
            <a:r>
              <a:rPr lang="zh-CN" altLang="en-US" sz="2700" dirty="0"/>
              <a:t>＋</a:t>
            </a:r>
            <a:r>
              <a:rPr lang="en-US" altLang="zh-CN" sz="2700" dirty="0"/>
              <a:t>T(E</a:t>
            </a:r>
            <a:r>
              <a:rPr lang="en-US" altLang="zh-CN" sz="2700" baseline="-25000" dirty="0"/>
              <a:t>2</a:t>
            </a:r>
            <a:r>
              <a:rPr lang="en-US" altLang="zh-CN" sz="2700" dirty="0"/>
              <a:t>)}</a:t>
            </a:r>
          </a:p>
          <a:p>
            <a:pPr eaLnBrk="1" fontAlgn="ctr" hangingPunct="1">
              <a:lnSpc>
                <a:spcPct val="110000"/>
              </a:lnSpc>
              <a:buFont typeface="Wingdings" panose="05000000000000000000" pitchFamily="2" charset="2"/>
              <a:buNone/>
            </a:pPr>
            <a:r>
              <a:rPr lang="zh-CN" altLang="en-US" sz="2700" dirty="0"/>
              <a:t>          其中，</a:t>
            </a:r>
            <a:r>
              <a:rPr lang="en-US" altLang="zh-CN" sz="2700" dirty="0"/>
              <a:t>T(E)</a:t>
            </a:r>
            <a:r>
              <a:rPr lang="zh-CN" altLang="en-US" sz="2700" dirty="0"/>
              <a:t>表示证据</a:t>
            </a:r>
            <a:r>
              <a:rPr lang="en-US" altLang="zh-CN" sz="2700" dirty="0"/>
              <a:t>E</a:t>
            </a:r>
            <a:r>
              <a:rPr lang="zh-CN" altLang="en-US" sz="2700" dirty="0"/>
              <a:t>为真的程度（动态强度），如可信度、概率等。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a:extLst>
              <a:ext uri="{FF2B5EF4-FFF2-40B4-BE49-F238E27FC236}">
                <a16:creationId xmlns:a16="http://schemas.microsoft.com/office/drawing/2014/main" id="{6AB32E5E-962F-4829-88E5-5D0D494F2C33}"/>
              </a:ext>
            </a:extLst>
          </p:cNvPr>
          <p:cNvSpPr>
            <a:spLocks noGrp="1" noChangeArrowheads="1"/>
          </p:cNvSpPr>
          <p:nvPr>
            <p:ph type="body" idx="1"/>
          </p:nvPr>
        </p:nvSpPr>
        <p:spPr>
          <a:xfrm>
            <a:off x="2351089" y="1341438"/>
            <a:ext cx="7888287" cy="4730750"/>
          </a:xfrm>
        </p:spPr>
        <p:txBody>
          <a:bodyPr/>
          <a:lstStyle/>
          <a:p>
            <a:pPr eaLnBrk="1" hangingPunct="1">
              <a:buFont typeface="Wingdings" panose="05000000000000000000" pitchFamily="2" charset="2"/>
              <a:buNone/>
            </a:pPr>
            <a:r>
              <a:rPr lang="en-US" altLang="zh-CN" b="1" dirty="0"/>
              <a:t>4. </a:t>
            </a:r>
            <a:r>
              <a:rPr lang="zh-CN" altLang="en-US" b="1" dirty="0"/>
              <a:t>不确定性的传递算法</a:t>
            </a:r>
          </a:p>
          <a:p>
            <a:pPr eaLnBrk="1" hangingPunct="1">
              <a:buFont typeface="Wingdings" panose="05000000000000000000" pitchFamily="2" charset="2"/>
              <a:buNone/>
            </a:pPr>
            <a:r>
              <a:rPr lang="zh-CN" altLang="en-US" b="1" dirty="0"/>
              <a:t>          在每一步推理中，如何把知识的不确定性传递给结论，即如何计算结论的不确定性。</a:t>
            </a:r>
          </a:p>
          <a:p>
            <a:pPr eaLnBrk="1" hangingPunct="1">
              <a:buFont typeface="Wingdings" panose="05000000000000000000" pitchFamily="2" charset="2"/>
              <a:buNone/>
            </a:pPr>
            <a:endParaRPr lang="zh-CN" altLang="en-US" b="1" dirty="0"/>
          </a:p>
          <a:p>
            <a:pPr eaLnBrk="1" hangingPunct="1">
              <a:buFont typeface="Wingdings" panose="05000000000000000000" pitchFamily="2" charset="2"/>
              <a:buNone/>
            </a:pPr>
            <a:r>
              <a:rPr lang="en-US" altLang="zh-CN" b="1" dirty="0"/>
              <a:t>5. </a:t>
            </a:r>
            <a:r>
              <a:rPr lang="zh-CN" altLang="en-US" b="1" dirty="0"/>
              <a:t>结论不确定性的合成</a:t>
            </a:r>
          </a:p>
          <a:p>
            <a:pPr eaLnBrk="1" hangingPunct="1">
              <a:buFont typeface="Wingdings" panose="05000000000000000000" pitchFamily="2" charset="2"/>
              <a:buNone/>
            </a:pPr>
            <a:r>
              <a:rPr lang="zh-CN" altLang="en-US" b="1" dirty="0"/>
              <a:t>	     用不同知识进行推理得到了相同结论，但所得结论的不确定性却不同。此时，需要用合适的算法对结论的不确定性进行合成。</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C78A1-E44B-4255-A03A-32613CFFEFE6}"/>
              </a:ext>
            </a:extLst>
          </p:cNvPr>
          <p:cNvSpPr>
            <a:spLocks noGrp="1"/>
          </p:cNvSpPr>
          <p:nvPr>
            <p:ph type="title"/>
          </p:nvPr>
        </p:nvSpPr>
        <p:spPr/>
        <p:txBody>
          <a:bodyPr>
            <a:normAutofit/>
          </a:bodyPr>
          <a:lstStyle/>
          <a:p>
            <a:r>
              <a:rPr lang="zh-CN" altLang="en-US" sz="4400" dirty="0"/>
              <a:t>不确定性推理方法的分类</a:t>
            </a:r>
            <a:endParaRPr lang="zh-CN" altLang="en-US" dirty="0"/>
          </a:p>
        </p:txBody>
      </p:sp>
      <p:sp>
        <p:nvSpPr>
          <p:cNvPr id="4" name="灯片编号占位符 3">
            <a:extLst>
              <a:ext uri="{FF2B5EF4-FFF2-40B4-BE49-F238E27FC236}">
                <a16:creationId xmlns:a16="http://schemas.microsoft.com/office/drawing/2014/main" id="{E99A7891-D125-4FAD-8454-B0C34BBB43B7}"/>
              </a:ext>
            </a:extLst>
          </p:cNvPr>
          <p:cNvSpPr>
            <a:spLocks noGrp="1"/>
          </p:cNvSpPr>
          <p:nvPr>
            <p:ph type="sldNum" sz="quarter" idx="12"/>
          </p:nvPr>
        </p:nvSpPr>
        <p:spPr/>
        <p:txBody>
          <a:bodyPr/>
          <a:lstStyle/>
          <a:p>
            <a:fld id="{893ACD7D-9A68-44C8-A49A-4B94202CE741}" type="slidenum">
              <a:rPr lang="zh-CN" altLang="en-US" smtClean="0"/>
              <a:t>19</a:t>
            </a:fld>
            <a:endParaRPr lang="zh-CN" altLang="en-US"/>
          </a:p>
        </p:txBody>
      </p:sp>
      <p:grpSp>
        <p:nvGrpSpPr>
          <p:cNvPr id="5" name="Group 20">
            <a:extLst>
              <a:ext uri="{FF2B5EF4-FFF2-40B4-BE49-F238E27FC236}">
                <a16:creationId xmlns:a16="http://schemas.microsoft.com/office/drawing/2014/main" id="{F2BD7E30-BA6B-48EA-9C1C-F96B589B04D1}"/>
              </a:ext>
            </a:extLst>
          </p:cNvPr>
          <p:cNvGrpSpPr>
            <a:grpSpLocks/>
          </p:cNvGrpSpPr>
          <p:nvPr/>
        </p:nvGrpSpPr>
        <p:grpSpPr bwMode="auto">
          <a:xfrm>
            <a:off x="2937809" y="1462181"/>
            <a:ext cx="6980238" cy="4268788"/>
            <a:chOff x="1008" y="1440"/>
            <a:chExt cx="4082" cy="2689"/>
          </a:xfrm>
        </p:grpSpPr>
        <p:sp>
          <p:nvSpPr>
            <p:cNvPr id="6" name="AutoShape 5">
              <a:extLst>
                <a:ext uri="{FF2B5EF4-FFF2-40B4-BE49-F238E27FC236}">
                  <a16:creationId xmlns:a16="http://schemas.microsoft.com/office/drawing/2014/main" id="{E5732876-2639-4A58-9CB7-0B44478216EB}"/>
                </a:ext>
              </a:extLst>
            </p:cNvPr>
            <p:cNvSpPr>
              <a:spLocks/>
            </p:cNvSpPr>
            <p:nvPr/>
          </p:nvSpPr>
          <p:spPr bwMode="auto">
            <a:xfrm>
              <a:off x="2051" y="3028"/>
              <a:ext cx="144" cy="1006"/>
            </a:xfrm>
            <a:prstGeom prst="leftBrace">
              <a:avLst>
                <a:gd name="adj1" fmla="val 5821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Text Box 6">
              <a:extLst>
                <a:ext uri="{FF2B5EF4-FFF2-40B4-BE49-F238E27FC236}">
                  <a16:creationId xmlns:a16="http://schemas.microsoft.com/office/drawing/2014/main" id="{C80C34E3-B3DE-40E1-A541-CB0E956E3BB8}"/>
                </a:ext>
              </a:extLst>
            </p:cNvPr>
            <p:cNvSpPr txBox="1">
              <a:spLocks noChangeArrowheads="1"/>
            </p:cNvSpPr>
            <p:nvPr/>
          </p:nvSpPr>
          <p:spPr bwMode="auto">
            <a:xfrm>
              <a:off x="2300" y="3890"/>
              <a:ext cx="89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t>模糊推理</a:t>
              </a:r>
            </a:p>
          </p:txBody>
        </p:sp>
        <p:sp>
          <p:nvSpPr>
            <p:cNvPr id="8" name="Text Box 7">
              <a:extLst>
                <a:ext uri="{FF2B5EF4-FFF2-40B4-BE49-F238E27FC236}">
                  <a16:creationId xmlns:a16="http://schemas.microsoft.com/office/drawing/2014/main" id="{7E52682E-AC05-4E2C-AB39-94FCE88B5B85}"/>
                </a:ext>
              </a:extLst>
            </p:cNvPr>
            <p:cNvSpPr txBox="1">
              <a:spLocks noChangeArrowheads="1"/>
            </p:cNvSpPr>
            <p:nvPr/>
          </p:nvSpPr>
          <p:spPr bwMode="auto">
            <a:xfrm>
              <a:off x="2255" y="2869"/>
              <a:ext cx="124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dirty="0"/>
                <a:t>基于概率的方法</a:t>
              </a:r>
            </a:p>
          </p:txBody>
        </p:sp>
        <p:sp>
          <p:nvSpPr>
            <p:cNvPr id="9" name="Text Box 8">
              <a:extLst>
                <a:ext uri="{FF2B5EF4-FFF2-40B4-BE49-F238E27FC236}">
                  <a16:creationId xmlns:a16="http://schemas.microsoft.com/office/drawing/2014/main" id="{945FE35D-E2F1-48D6-9148-98F72675474C}"/>
                </a:ext>
              </a:extLst>
            </p:cNvPr>
            <p:cNvSpPr txBox="1">
              <a:spLocks noChangeArrowheads="1"/>
            </p:cNvSpPr>
            <p:nvPr/>
          </p:nvSpPr>
          <p:spPr bwMode="auto">
            <a:xfrm>
              <a:off x="3865" y="2915"/>
              <a:ext cx="122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t>主观</a:t>
              </a:r>
              <a:r>
                <a:rPr lang="en-US" altLang="zh-CN" sz="2000" b="1"/>
                <a:t>Bayes</a:t>
              </a:r>
              <a:r>
                <a:rPr lang="zh-CN" altLang="en-US" sz="2000" b="1"/>
                <a:t>方法</a:t>
              </a:r>
            </a:p>
          </p:txBody>
        </p:sp>
        <p:sp>
          <p:nvSpPr>
            <p:cNvPr id="10" name="AutoShape 9">
              <a:extLst>
                <a:ext uri="{FF2B5EF4-FFF2-40B4-BE49-F238E27FC236}">
                  <a16:creationId xmlns:a16="http://schemas.microsoft.com/office/drawing/2014/main" id="{2267F60E-4822-41D5-9EA1-629266D8C0D8}"/>
                </a:ext>
              </a:extLst>
            </p:cNvPr>
            <p:cNvSpPr>
              <a:spLocks/>
            </p:cNvSpPr>
            <p:nvPr/>
          </p:nvSpPr>
          <p:spPr bwMode="auto">
            <a:xfrm>
              <a:off x="3593" y="2620"/>
              <a:ext cx="132" cy="813"/>
            </a:xfrm>
            <a:prstGeom prst="leftBrace">
              <a:avLst>
                <a:gd name="adj1" fmla="val 5132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 name="Text Box 10">
              <a:extLst>
                <a:ext uri="{FF2B5EF4-FFF2-40B4-BE49-F238E27FC236}">
                  <a16:creationId xmlns:a16="http://schemas.microsoft.com/office/drawing/2014/main" id="{E933F3CD-2229-4404-A1BD-D7437A7968E1}"/>
                </a:ext>
              </a:extLst>
            </p:cNvPr>
            <p:cNvSpPr txBox="1">
              <a:spLocks noChangeArrowheads="1"/>
            </p:cNvSpPr>
            <p:nvPr/>
          </p:nvSpPr>
          <p:spPr bwMode="auto">
            <a:xfrm>
              <a:off x="3865" y="2496"/>
              <a:ext cx="10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t>可信度理论</a:t>
              </a:r>
            </a:p>
          </p:txBody>
        </p:sp>
        <p:sp>
          <p:nvSpPr>
            <p:cNvPr id="12" name="Text Box 11">
              <a:extLst>
                <a:ext uri="{FF2B5EF4-FFF2-40B4-BE49-F238E27FC236}">
                  <a16:creationId xmlns:a16="http://schemas.microsoft.com/office/drawing/2014/main" id="{B11E4451-0EA9-4E04-B23B-1594F8287B2F}"/>
                </a:ext>
              </a:extLst>
            </p:cNvPr>
            <p:cNvSpPr txBox="1">
              <a:spLocks noChangeArrowheads="1"/>
            </p:cNvSpPr>
            <p:nvPr/>
          </p:nvSpPr>
          <p:spPr bwMode="auto">
            <a:xfrm>
              <a:off x="3890" y="3300"/>
              <a:ext cx="86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t>证据理论</a:t>
              </a:r>
            </a:p>
          </p:txBody>
        </p:sp>
        <p:sp>
          <p:nvSpPr>
            <p:cNvPr id="13" name="Text Box 12">
              <a:extLst>
                <a:ext uri="{FF2B5EF4-FFF2-40B4-BE49-F238E27FC236}">
                  <a16:creationId xmlns:a16="http://schemas.microsoft.com/office/drawing/2014/main" id="{7DA5B1C3-28D0-4100-A847-F18C7B161921}"/>
                </a:ext>
              </a:extLst>
            </p:cNvPr>
            <p:cNvSpPr txBox="1">
              <a:spLocks noChangeArrowheads="1"/>
            </p:cNvSpPr>
            <p:nvPr/>
          </p:nvSpPr>
          <p:spPr bwMode="auto">
            <a:xfrm>
              <a:off x="1643" y="2983"/>
              <a:ext cx="288"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t>数值方法</a:t>
              </a:r>
            </a:p>
          </p:txBody>
        </p:sp>
        <p:sp>
          <p:nvSpPr>
            <p:cNvPr id="14" name="Text Box 13">
              <a:extLst>
                <a:ext uri="{FF2B5EF4-FFF2-40B4-BE49-F238E27FC236}">
                  <a16:creationId xmlns:a16="http://schemas.microsoft.com/office/drawing/2014/main" id="{75BAD198-6A24-4AA9-B414-582E598BA99A}"/>
                </a:ext>
              </a:extLst>
            </p:cNvPr>
            <p:cNvSpPr txBox="1">
              <a:spLocks noChangeArrowheads="1"/>
            </p:cNvSpPr>
            <p:nvPr/>
          </p:nvSpPr>
          <p:spPr bwMode="auto">
            <a:xfrm>
              <a:off x="1643" y="1486"/>
              <a:ext cx="272"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t>非数值方法</a:t>
              </a:r>
            </a:p>
          </p:txBody>
        </p:sp>
        <p:sp>
          <p:nvSpPr>
            <p:cNvPr id="15" name="AutoShape 14">
              <a:extLst>
                <a:ext uri="{FF2B5EF4-FFF2-40B4-BE49-F238E27FC236}">
                  <a16:creationId xmlns:a16="http://schemas.microsoft.com/office/drawing/2014/main" id="{AF982D87-AB1A-4435-BB38-9D61721966C9}"/>
                </a:ext>
              </a:extLst>
            </p:cNvPr>
            <p:cNvSpPr>
              <a:spLocks/>
            </p:cNvSpPr>
            <p:nvPr/>
          </p:nvSpPr>
          <p:spPr bwMode="auto">
            <a:xfrm>
              <a:off x="1348" y="1894"/>
              <a:ext cx="192" cy="1488"/>
            </a:xfrm>
            <a:prstGeom prst="leftBrace">
              <a:avLst>
                <a:gd name="adj1" fmla="val 64583"/>
                <a:gd name="adj2" fmla="val 49463"/>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a:latin typeface="Tahoma" panose="020B0604030504040204" pitchFamily="34" charset="0"/>
              </a:endParaRPr>
            </a:p>
          </p:txBody>
        </p:sp>
        <p:sp>
          <p:nvSpPr>
            <p:cNvPr id="16" name="Text Box 15">
              <a:extLst>
                <a:ext uri="{FF2B5EF4-FFF2-40B4-BE49-F238E27FC236}">
                  <a16:creationId xmlns:a16="http://schemas.microsoft.com/office/drawing/2014/main" id="{7C972404-876D-47E5-B2AB-CF69CB899412}"/>
                </a:ext>
              </a:extLst>
            </p:cNvPr>
            <p:cNvSpPr txBox="1">
              <a:spLocks noChangeArrowheads="1"/>
            </p:cNvSpPr>
            <p:nvPr/>
          </p:nvSpPr>
          <p:spPr bwMode="auto">
            <a:xfrm>
              <a:off x="1008" y="2007"/>
              <a:ext cx="288" cy="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t>不确定性推理</a:t>
              </a:r>
            </a:p>
          </p:txBody>
        </p:sp>
        <p:sp>
          <p:nvSpPr>
            <p:cNvPr id="17" name="AutoShape 16">
              <a:extLst>
                <a:ext uri="{FF2B5EF4-FFF2-40B4-BE49-F238E27FC236}">
                  <a16:creationId xmlns:a16="http://schemas.microsoft.com/office/drawing/2014/main" id="{3F688A9D-F064-4DC4-A111-215BB15A8E7A}"/>
                </a:ext>
              </a:extLst>
            </p:cNvPr>
            <p:cNvSpPr>
              <a:spLocks/>
            </p:cNvSpPr>
            <p:nvPr/>
          </p:nvSpPr>
          <p:spPr bwMode="auto">
            <a:xfrm>
              <a:off x="2028" y="1577"/>
              <a:ext cx="100" cy="989"/>
            </a:xfrm>
            <a:prstGeom prst="leftBrace">
              <a:avLst>
                <a:gd name="adj1" fmla="val 8241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8" name="Text Box 17">
              <a:extLst>
                <a:ext uri="{FF2B5EF4-FFF2-40B4-BE49-F238E27FC236}">
                  <a16:creationId xmlns:a16="http://schemas.microsoft.com/office/drawing/2014/main" id="{F005A581-81F3-4627-993A-143117B476BC}"/>
                </a:ext>
              </a:extLst>
            </p:cNvPr>
            <p:cNvSpPr txBox="1">
              <a:spLocks noChangeArrowheads="1"/>
            </p:cNvSpPr>
            <p:nvPr/>
          </p:nvSpPr>
          <p:spPr bwMode="auto">
            <a:xfrm>
              <a:off x="2232" y="1440"/>
              <a:ext cx="10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latin typeface="宋体" panose="02010600030101010101" pitchFamily="2" charset="-122"/>
                </a:rPr>
                <a:t>框架推理</a:t>
              </a:r>
              <a:r>
                <a:rPr lang="zh-CN" altLang="en-US" sz="2000" b="1"/>
                <a:t> </a:t>
              </a:r>
            </a:p>
          </p:txBody>
        </p:sp>
        <p:sp>
          <p:nvSpPr>
            <p:cNvPr id="19" name="Text Box 18">
              <a:extLst>
                <a:ext uri="{FF2B5EF4-FFF2-40B4-BE49-F238E27FC236}">
                  <a16:creationId xmlns:a16="http://schemas.microsoft.com/office/drawing/2014/main" id="{CF4C4990-EA43-472B-A6AD-2738346718BF}"/>
                </a:ext>
              </a:extLst>
            </p:cNvPr>
            <p:cNvSpPr txBox="1">
              <a:spLocks noChangeArrowheads="1"/>
            </p:cNvSpPr>
            <p:nvPr/>
          </p:nvSpPr>
          <p:spPr bwMode="auto">
            <a:xfrm>
              <a:off x="2278" y="1871"/>
              <a:ext cx="1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dirty="0">
                  <a:latin typeface="宋体" panose="02010600030101010101" pitchFamily="2" charset="-122"/>
                </a:rPr>
                <a:t>语义网络推理</a:t>
              </a:r>
              <a:r>
                <a:rPr lang="zh-CN" altLang="en-US" sz="1800" b="1" dirty="0"/>
                <a:t> </a:t>
              </a:r>
            </a:p>
          </p:txBody>
        </p:sp>
        <p:sp>
          <p:nvSpPr>
            <p:cNvPr id="20" name="Text Box 19">
              <a:extLst>
                <a:ext uri="{FF2B5EF4-FFF2-40B4-BE49-F238E27FC236}">
                  <a16:creationId xmlns:a16="http://schemas.microsoft.com/office/drawing/2014/main" id="{866BD101-363D-4C42-AD9B-8054A8E1A3A5}"/>
                </a:ext>
              </a:extLst>
            </p:cNvPr>
            <p:cNvSpPr txBox="1">
              <a:spLocks noChangeArrowheads="1"/>
            </p:cNvSpPr>
            <p:nvPr/>
          </p:nvSpPr>
          <p:spPr bwMode="auto">
            <a:xfrm>
              <a:off x="2278" y="2370"/>
              <a:ext cx="109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b="1">
                  <a:latin typeface="宋体" panose="02010600030101010101" pitchFamily="2" charset="-122"/>
                </a:rPr>
                <a:t>常识推理</a:t>
              </a:r>
              <a:r>
                <a:rPr lang="en-US" altLang="zh-CN" sz="2000" b="1">
                  <a:latin typeface="Times New Roman" panose="02020603050405020304" pitchFamily="18" charset="0"/>
                </a:rPr>
                <a:t>…</a:t>
              </a:r>
              <a:endParaRPr lang="en-US" altLang="zh-CN" sz="2000" b="1">
                <a:latin typeface="宋体" panose="02010600030101010101" pitchFamily="2" charset="-122"/>
              </a:endParaRPr>
            </a:p>
          </p:txBody>
        </p:sp>
      </p:grpSp>
    </p:spTree>
    <p:extLst>
      <p:ext uri="{BB962C8B-B14F-4D97-AF65-F5344CB8AC3E}">
        <p14:creationId xmlns:p14="http://schemas.microsoft.com/office/powerpoint/2010/main" val="4493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9D18B-2630-48D0-BC06-C4D5C61FE6A1}"/>
              </a:ext>
            </a:extLst>
          </p:cNvPr>
          <p:cNvSpPr>
            <a:spLocks noGrp="1"/>
          </p:cNvSpPr>
          <p:nvPr>
            <p:ph type="title"/>
          </p:nvPr>
        </p:nvSpPr>
        <p:spPr>
          <a:xfrm>
            <a:off x="831850" y="306278"/>
            <a:ext cx="10990036" cy="781268"/>
          </a:xfrm>
        </p:spPr>
        <p:txBody>
          <a:bodyPr>
            <a:noAutofit/>
          </a:bodyPr>
          <a:lstStyle/>
          <a:p>
            <a:r>
              <a:rPr lang="zh-CN" altLang="en-US" sz="3200" dirty="0"/>
              <a:t>复习</a:t>
            </a:r>
          </a:p>
        </p:txBody>
      </p:sp>
      <p:sp>
        <p:nvSpPr>
          <p:cNvPr id="3" name="内容占位符 2">
            <a:extLst>
              <a:ext uri="{FF2B5EF4-FFF2-40B4-BE49-F238E27FC236}">
                <a16:creationId xmlns:a16="http://schemas.microsoft.com/office/drawing/2014/main" id="{35CD390D-F7CC-439E-894C-25B5C7BB606A}"/>
              </a:ext>
            </a:extLst>
          </p:cNvPr>
          <p:cNvSpPr>
            <a:spLocks noGrp="1"/>
          </p:cNvSpPr>
          <p:nvPr>
            <p:ph idx="1"/>
          </p:nvPr>
        </p:nvSpPr>
        <p:spPr/>
        <p:txBody>
          <a:bodyPr>
            <a:normAutofit fontScale="70000" lnSpcReduction="20000"/>
          </a:bodyPr>
          <a:lstStyle/>
          <a:p>
            <a:pPr>
              <a:lnSpc>
                <a:spcPct val="100000"/>
              </a:lnSpc>
              <a:spcAft>
                <a:spcPts val="1425"/>
              </a:spcAft>
            </a:pPr>
            <a:r>
              <a:rPr lang="en-US" altLang="zh-CN" sz="4000" kern="100" dirty="0">
                <a:solidFill>
                  <a:srgbClr val="000000"/>
                </a:solidFill>
                <a:latin typeface="Calibri" panose="020F0502020204030204" pitchFamily="34" charset="0"/>
              </a:rPr>
              <a:t>What is CSP? </a:t>
            </a:r>
            <a:endParaRPr lang="zh-CN" altLang="zh-CN" sz="4000" kern="100" dirty="0">
              <a:solidFill>
                <a:srgbClr val="000000"/>
              </a:solidFill>
              <a:latin typeface="Calibri" panose="020F0502020204030204" pitchFamily="34" charset="0"/>
            </a:endParaRPr>
          </a:p>
          <a:p>
            <a:pPr>
              <a:lnSpc>
                <a:spcPct val="100000"/>
              </a:lnSpc>
              <a:spcAft>
                <a:spcPts val="1425"/>
              </a:spcAft>
            </a:pPr>
            <a:r>
              <a:rPr lang="en-US" altLang="zh-CN" sz="4000" kern="100" dirty="0">
                <a:solidFill>
                  <a:srgbClr val="000000"/>
                </a:solidFill>
                <a:latin typeface="Calibri" panose="020F0502020204030204" pitchFamily="34" charset="0"/>
              </a:rPr>
              <a:t>Backtracking search for CSPs</a:t>
            </a:r>
          </a:p>
          <a:p>
            <a:pPr marL="692150" lvl="1" indent="-6350">
              <a:lnSpc>
                <a:spcPct val="108000"/>
              </a:lnSpc>
              <a:spcAft>
                <a:spcPts val="1425"/>
              </a:spcAft>
            </a:pPr>
            <a:r>
              <a:rPr lang="en-US" altLang="zh-CN" sz="3200" kern="100" dirty="0">
                <a:solidFill>
                  <a:srgbClr val="000000"/>
                </a:solidFill>
                <a:effectLst/>
                <a:latin typeface="Calibri" panose="020F0502020204030204" pitchFamily="34" charset="0"/>
                <a:ea typeface="Calibri" panose="020F0502020204030204" pitchFamily="34" charset="0"/>
              </a:rPr>
              <a:t>Backtracking = depth-first search with one variable assigned per node</a:t>
            </a:r>
          </a:p>
          <a:p>
            <a:pPr>
              <a:lnSpc>
                <a:spcPct val="100000"/>
              </a:lnSpc>
            </a:pPr>
            <a:r>
              <a:rPr lang="en-US" altLang="zh-CN" sz="4000" kern="100" dirty="0">
                <a:solidFill>
                  <a:srgbClr val="000000"/>
                </a:solidFill>
                <a:latin typeface="Calibri" panose="020F0502020204030204" pitchFamily="34" charset="0"/>
              </a:rPr>
              <a:t>Variable ordering and value selection heuristics help significantly</a:t>
            </a:r>
            <a:endParaRPr lang="zh-CN" altLang="zh-CN" sz="4000" kern="100" dirty="0">
              <a:solidFill>
                <a:srgbClr val="000000"/>
              </a:solidFill>
              <a:latin typeface="Calibri" panose="020F0502020204030204" pitchFamily="34" charset="0"/>
            </a:endParaRPr>
          </a:p>
          <a:p>
            <a:pPr>
              <a:lnSpc>
                <a:spcPct val="100000"/>
              </a:lnSpc>
            </a:pPr>
            <a:r>
              <a:rPr lang="en-US" altLang="zh-CN" sz="3600" kern="100" dirty="0">
                <a:solidFill>
                  <a:srgbClr val="000000"/>
                </a:solidFill>
                <a:latin typeface="Calibri" panose="020F0502020204030204" pitchFamily="34" charset="0"/>
              </a:rPr>
              <a:t> </a:t>
            </a:r>
            <a:r>
              <a:rPr lang="en-US" altLang="zh-CN" sz="4000" kern="100" dirty="0">
                <a:solidFill>
                  <a:srgbClr val="000000"/>
                </a:solidFill>
                <a:latin typeface="Calibri" panose="020F0502020204030204" pitchFamily="34" charset="0"/>
              </a:rPr>
              <a:t>Forward checking prevents assignments that guarantee later failure</a:t>
            </a:r>
            <a:endParaRPr lang="zh-CN" altLang="zh-CN" sz="4000" kern="100" dirty="0">
              <a:solidFill>
                <a:srgbClr val="000000"/>
              </a:solidFill>
              <a:latin typeface="Calibri" panose="020F0502020204030204" pitchFamily="34" charset="0"/>
            </a:endParaRPr>
          </a:p>
          <a:p>
            <a:pPr>
              <a:lnSpc>
                <a:spcPct val="100000"/>
              </a:lnSpc>
              <a:spcAft>
                <a:spcPts val="1425"/>
              </a:spcAft>
            </a:pPr>
            <a:r>
              <a:rPr lang="en-US" altLang="zh-CN" sz="4000" kern="100" dirty="0">
                <a:solidFill>
                  <a:srgbClr val="000000"/>
                </a:solidFill>
                <a:latin typeface="Calibri" panose="020F0502020204030204" pitchFamily="34" charset="0"/>
              </a:rPr>
              <a:t>Constraint propagation (e.g., arc consistency) does additional work to constrain values and detect inconsistencies</a:t>
            </a:r>
            <a:endParaRPr lang="zh-CN" altLang="zh-CN" sz="4000" kern="100" dirty="0">
              <a:solidFill>
                <a:srgbClr val="000000"/>
              </a:solidFill>
              <a:latin typeface="Calibri" panose="020F0502020204030204" pitchFamily="34" charset="0"/>
            </a:endParaRPr>
          </a:p>
          <a:p>
            <a:pPr>
              <a:lnSpc>
                <a:spcPct val="100000"/>
              </a:lnSpc>
              <a:spcAft>
                <a:spcPts val="1425"/>
              </a:spcAft>
            </a:pPr>
            <a:r>
              <a:rPr lang="en-US" altLang="zh-CN" sz="4000" kern="100" dirty="0">
                <a:solidFill>
                  <a:srgbClr val="000000"/>
                </a:solidFill>
                <a:latin typeface="Calibri" panose="020F0502020204030204" pitchFamily="34" charset="0"/>
              </a:rPr>
              <a:t>Problem structure and problem decomposition</a:t>
            </a:r>
            <a:endParaRPr lang="zh-CN" altLang="zh-CN" sz="4000" kern="100" dirty="0">
              <a:solidFill>
                <a:srgbClr val="000000"/>
              </a:solidFill>
              <a:latin typeface="Calibri" panose="020F0502020204030204" pitchFamily="34" charset="0"/>
            </a:endParaRPr>
          </a:p>
          <a:p>
            <a:pPr>
              <a:lnSpc>
                <a:spcPct val="100000"/>
              </a:lnSpc>
            </a:pPr>
            <a:r>
              <a:rPr lang="en-US" altLang="zh-CN" sz="4000" kern="100" dirty="0">
                <a:solidFill>
                  <a:srgbClr val="000000"/>
                </a:solidFill>
                <a:latin typeface="Calibri" panose="020F0502020204030204" pitchFamily="34" charset="0"/>
              </a:rPr>
              <a:t>Iterative min-conflicts is usually effective in practice</a:t>
            </a:r>
            <a:endParaRPr lang="zh-CN" altLang="en-US" sz="4000" kern="100" dirty="0">
              <a:solidFill>
                <a:srgbClr val="000000"/>
              </a:solidFill>
              <a:latin typeface="Calibri" panose="020F0502020204030204" pitchFamily="34" charset="0"/>
            </a:endParaRPr>
          </a:p>
        </p:txBody>
      </p:sp>
      <p:sp>
        <p:nvSpPr>
          <p:cNvPr id="4" name="灯片编号占位符 3">
            <a:extLst>
              <a:ext uri="{FF2B5EF4-FFF2-40B4-BE49-F238E27FC236}">
                <a16:creationId xmlns:a16="http://schemas.microsoft.com/office/drawing/2014/main" id="{5E8A11B4-309B-4A31-949F-B2A1725E79D4}"/>
              </a:ext>
            </a:extLst>
          </p:cNvPr>
          <p:cNvSpPr>
            <a:spLocks noGrp="1"/>
          </p:cNvSpPr>
          <p:nvPr>
            <p:ph type="sldNum" sz="quarter" idx="12"/>
          </p:nvPr>
        </p:nvSpPr>
        <p:spPr/>
        <p:txBody>
          <a:bodyPr/>
          <a:lstStyle/>
          <a:p>
            <a:fld id="{893ACD7D-9A68-44C8-A49A-4B94202CE741}" type="slidenum">
              <a:rPr lang="zh-CN" altLang="en-US" smtClean="0"/>
              <a:t>2</a:t>
            </a:fld>
            <a:endParaRPr lang="zh-CN" altLang="en-US"/>
          </a:p>
        </p:txBody>
      </p:sp>
    </p:spTree>
    <p:extLst>
      <p:ext uri="{BB962C8B-B14F-4D97-AF65-F5344CB8AC3E}">
        <p14:creationId xmlns:p14="http://schemas.microsoft.com/office/powerpoint/2010/main" val="3303022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3D6B25B5-E47C-418F-A07D-293AEDB93107}"/>
              </a:ext>
            </a:extLst>
          </p:cNvPr>
          <p:cNvSpPr>
            <a:spLocks noGrp="1" noChangeArrowheads="1"/>
          </p:cNvSpPr>
          <p:nvPr>
            <p:ph type="title"/>
          </p:nvPr>
        </p:nvSpPr>
        <p:spPr>
          <a:xfrm>
            <a:off x="2209800" y="457200"/>
            <a:ext cx="7772400" cy="685800"/>
          </a:xfrm>
        </p:spPr>
        <p:txBody>
          <a:bodyPr>
            <a:normAutofit fontScale="90000"/>
          </a:bodyPr>
          <a:lstStyle/>
          <a:p>
            <a:pPr algn="ctr" eaLnBrk="1" hangingPunct="1"/>
            <a:r>
              <a:rPr lang="zh-CN" altLang="en-US" dirty="0"/>
              <a:t>概率方法</a:t>
            </a:r>
          </a:p>
        </p:txBody>
      </p:sp>
      <p:sp>
        <p:nvSpPr>
          <p:cNvPr id="24578" name="Rectangle 3">
            <a:extLst>
              <a:ext uri="{FF2B5EF4-FFF2-40B4-BE49-F238E27FC236}">
                <a16:creationId xmlns:a16="http://schemas.microsoft.com/office/drawing/2014/main" id="{0BD5D676-A417-449B-A1DA-129BE9C1DABE}"/>
              </a:ext>
            </a:extLst>
          </p:cNvPr>
          <p:cNvSpPr>
            <a:spLocks noGrp="1" noChangeArrowheads="1"/>
          </p:cNvSpPr>
          <p:nvPr>
            <p:ph type="body" idx="1"/>
          </p:nvPr>
        </p:nvSpPr>
        <p:spPr>
          <a:xfrm>
            <a:off x="2279650" y="1557338"/>
            <a:ext cx="7772400" cy="4800600"/>
          </a:xfrm>
        </p:spPr>
        <p:txBody>
          <a:bodyPr>
            <a:normAutofit lnSpcReduction="10000"/>
          </a:bodyPr>
          <a:lstStyle/>
          <a:p>
            <a:pPr eaLnBrk="1" fontAlgn="ctr" hangingPunct="1">
              <a:buFont typeface="Wingdings" panose="05000000000000000000" pitchFamily="2" charset="2"/>
              <a:buNone/>
            </a:pPr>
            <a:r>
              <a:rPr lang="zh-CN" altLang="en-US" sz="2400" b="1" dirty="0"/>
              <a:t>经典概率方法</a:t>
            </a:r>
          </a:p>
          <a:p>
            <a:pPr eaLnBrk="1" fontAlgn="ctr" hangingPunct="1">
              <a:buFont typeface="Wingdings" panose="05000000000000000000" pitchFamily="2" charset="2"/>
              <a:buNone/>
            </a:pPr>
            <a:r>
              <a:rPr lang="zh-CN" altLang="en-US" sz="2400" b="1" dirty="0"/>
              <a:t>（</a:t>
            </a:r>
            <a:r>
              <a:rPr lang="en-US" altLang="zh-CN" sz="2400" b="1" dirty="0"/>
              <a:t>1</a:t>
            </a:r>
            <a:r>
              <a:rPr lang="zh-CN" altLang="en-US" sz="2400" b="1" dirty="0"/>
              <a:t>）设有如下产生式规则：</a:t>
            </a:r>
          </a:p>
          <a:p>
            <a:pPr algn="ctr" eaLnBrk="1" fontAlgn="ctr" hangingPunct="1">
              <a:buFont typeface="Wingdings" panose="05000000000000000000" pitchFamily="2" charset="2"/>
              <a:buNone/>
            </a:pPr>
            <a:r>
              <a:rPr lang="en-US" altLang="zh-CN" sz="2400" b="1" dirty="0"/>
              <a:t>IF		E 	THEN 	H</a:t>
            </a:r>
          </a:p>
          <a:p>
            <a:pPr eaLnBrk="1" fontAlgn="ctr" hangingPunct="1">
              <a:buFont typeface="Wingdings" panose="05000000000000000000" pitchFamily="2" charset="2"/>
              <a:buNone/>
            </a:pPr>
            <a:r>
              <a:rPr lang="zh-CN" altLang="en-US" sz="2400" b="1" dirty="0"/>
              <a:t>其中，</a:t>
            </a:r>
            <a:r>
              <a:rPr lang="en-US" altLang="zh-CN" sz="2400" b="1" dirty="0"/>
              <a:t>E</a:t>
            </a:r>
            <a:r>
              <a:rPr lang="zh-CN" altLang="en-US" sz="2400" b="1" dirty="0"/>
              <a:t>为前提条件，</a:t>
            </a:r>
            <a:r>
              <a:rPr lang="en-US" altLang="zh-CN" sz="2400" b="1" dirty="0"/>
              <a:t>H</a:t>
            </a:r>
            <a:r>
              <a:rPr lang="zh-CN" altLang="en-US" sz="2400" b="1" dirty="0"/>
              <a:t>为结论。条件概率</a:t>
            </a:r>
            <a:r>
              <a:rPr lang="en-US" altLang="zh-CN" sz="2400" b="1" dirty="0"/>
              <a:t>P(H|E)</a:t>
            </a:r>
          </a:p>
          <a:p>
            <a:pPr eaLnBrk="1" fontAlgn="ctr" hangingPunct="1">
              <a:buFont typeface="Wingdings" panose="05000000000000000000" pitchFamily="2" charset="2"/>
              <a:buNone/>
            </a:pPr>
            <a:r>
              <a:rPr lang="zh-CN" altLang="en-US" sz="2400" b="1" dirty="0"/>
              <a:t>可以作为在证据</a:t>
            </a:r>
            <a:r>
              <a:rPr lang="en-US" altLang="zh-CN" sz="2400" b="1" dirty="0"/>
              <a:t>E</a:t>
            </a:r>
            <a:r>
              <a:rPr lang="zh-CN" altLang="en-US" sz="2400" b="1" dirty="0"/>
              <a:t>出现时结论</a:t>
            </a:r>
            <a:r>
              <a:rPr lang="en-US" altLang="zh-CN" sz="2400" b="1" dirty="0"/>
              <a:t>H</a:t>
            </a:r>
            <a:r>
              <a:rPr lang="zh-CN" altLang="en-US" sz="2400" b="1" dirty="0"/>
              <a:t>的确定性程度，即规则的</a:t>
            </a:r>
          </a:p>
          <a:p>
            <a:pPr eaLnBrk="1" fontAlgn="ctr" hangingPunct="1">
              <a:buFont typeface="Wingdings" panose="05000000000000000000" pitchFamily="2" charset="2"/>
              <a:buNone/>
            </a:pPr>
            <a:r>
              <a:rPr lang="zh-CN" altLang="en-US" sz="2400" b="1" dirty="0"/>
              <a:t>静态强度。</a:t>
            </a:r>
          </a:p>
          <a:p>
            <a:pPr eaLnBrk="1" fontAlgn="ctr" hangingPunct="1">
              <a:buFont typeface="Wingdings" panose="05000000000000000000" pitchFamily="2" charset="2"/>
              <a:buNone/>
            </a:pPr>
            <a:r>
              <a:rPr lang="zh-CN" altLang="en-US" sz="2400" b="1" dirty="0"/>
              <a:t>（</a:t>
            </a:r>
            <a:r>
              <a:rPr lang="en-US" altLang="zh-CN" sz="2400" b="1" dirty="0"/>
              <a:t>2</a:t>
            </a:r>
            <a:r>
              <a:rPr lang="zh-CN" altLang="en-US" sz="2400" b="1" dirty="0"/>
              <a:t>）对于复合条件</a:t>
            </a:r>
          </a:p>
          <a:p>
            <a:pPr algn="ctr" eaLnBrk="1" fontAlgn="ctr" hangingPunct="1">
              <a:buFont typeface="Wingdings" panose="05000000000000000000" pitchFamily="2" charset="2"/>
              <a:buNone/>
            </a:pPr>
            <a:r>
              <a:rPr lang="en-US" altLang="zh-CN" sz="2400" b="1" dirty="0"/>
              <a:t>E=E</a:t>
            </a:r>
            <a:r>
              <a:rPr lang="en-US" altLang="zh-CN" sz="2400" b="1" baseline="-25000" dirty="0"/>
              <a:t>1</a:t>
            </a:r>
            <a:r>
              <a:rPr lang="en-US" altLang="zh-CN" sz="2400" b="1" dirty="0"/>
              <a:t> AND E</a:t>
            </a:r>
            <a:r>
              <a:rPr lang="en-US" altLang="zh-CN" sz="2400" b="1" baseline="-25000" dirty="0"/>
              <a:t>2</a:t>
            </a:r>
            <a:r>
              <a:rPr lang="en-US" altLang="zh-CN" sz="2400" b="1" dirty="0"/>
              <a:t> AND </a:t>
            </a:r>
            <a:r>
              <a:rPr lang="en-US" altLang="zh-CN" sz="2400" b="1" dirty="0">
                <a:latin typeface="Tahoma" panose="020B0604030504040204" pitchFamily="34" charset="0"/>
              </a:rPr>
              <a:t>…</a:t>
            </a:r>
            <a:r>
              <a:rPr lang="en-US" altLang="zh-CN" sz="2400" b="1" dirty="0"/>
              <a:t> AND </a:t>
            </a:r>
            <a:r>
              <a:rPr lang="en-US" altLang="zh-CN" sz="2400" b="1" dirty="0" err="1"/>
              <a:t>E</a:t>
            </a:r>
            <a:r>
              <a:rPr lang="en-US" altLang="zh-CN" sz="2400" b="1" baseline="-25000" dirty="0" err="1"/>
              <a:t>n</a:t>
            </a:r>
            <a:endParaRPr lang="en-US" altLang="zh-CN" sz="2400" b="1" baseline="-25000" dirty="0"/>
          </a:p>
          <a:p>
            <a:pPr eaLnBrk="1" fontAlgn="ctr" hangingPunct="1">
              <a:buFont typeface="Wingdings" panose="05000000000000000000" pitchFamily="2" charset="2"/>
              <a:buNone/>
            </a:pPr>
            <a:r>
              <a:rPr lang="zh-CN" altLang="en-US" sz="2400" b="1" dirty="0"/>
              <a:t>当已知条件概率</a:t>
            </a:r>
            <a:r>
              <a:rPr lang="en-US" altLang="zh-CN" sz="2400" b="1" dirty="0"/>
              <a:t>P(H|E</a:t>
            </a:r>
            <a:r>
              <a:rPr lang="en-US" altLang="zh-CN" sz="2400" b="1" baseline="-25000" dirty="0"/>
              <a:t>1</a:t>
            </a:r>
            <a:r>
              <a:rPr lang="en-US" altLang="zh-CN" sz="2400" b="1" dirty="0"/>
              <a:t>,E</a:t>
            </a:r>
            <a:r>
              <a:rPr lang="en-US" altLang="zh-CN" sz="2400" b="1" baseline="-25000" dirty="0"/>
              <a:t>2</a:t>
            </a:r>
            <a:r>
              <a:rPr lang="en-US" altLang="zh-CN" sz="2400" b="1" dirty="0"/>
              <a:t>,</a:t>
            </a:r>
            <a:r>
              <a:rPr lang="en-US" altLang="zh-CN" sz="2400" b="1" dirty="0">
                <a:latin typeface="Tahoma" panose="020B0604030504040204" pitchFamily="34" charset="0"/>
              </a:rPr>
              <a:t>…</a:t>
            </a:r>
            <a:r>
              <a:rPr lang="en-US" altLang="zh-CN" sz="2400" b="1" dirty="0"/>
              <a:t>,</a:t>
            </a:r>
            <a:r>
              <a:rPr lang="en-US" altLang="zh-CN" sz="2400" b="1" dirty="0" err="1"/>
              <a:t>E</a:t>
            </a:r>
            <a:r>
              <a:rPr lang="en-US" altLang="zh-CN" sz="2400" b="1" baseline="-25000" dirty="0" err="1"/>
              <a:t>n</a:t>
            </a:r>
            <a:r>
              <a:rPr lang="en-US" altLang="zh-CN" sz="2400" b="1" dirty="0"/>
              <a:t>)</a:t>
            </a:r>
            <a:r>
              <a:rPr lang="zh-CN" altLang="en-US" sz="2400" b="1" dirty="0"/>
              <a:t>时，就可把它作为在证据</a:t>
            </a:r>
            <a:r>
              <a:rPr lang="en-US" altLang="zh-CN" sz="2400" b="1" dirty="0"/>
              <a:t>E</a:t>
            </a:r>
            <a:r>
              <a:rPr lang="en-US" altLang="zh-CN" sz="2400" b="1" baseline="-25000" dirty="0"/>
              <a:t>1</a:t>
            </a:r>
            <a:r>
              <a:rPr lang="en-US" altLang="zh-CN" sz="2400" b="1" dirty="0"/>
              <a:t>,E</a:t>
            </a:r>
            <a:r>
              <a:rPr lang="en-US" altLang="zh-CN" sz="2400" b="1" baseline="-25000" dirty="0"/>
              <a:t>2</a:t>
            </a:r>
            <a:r>
              <a:rPr lang="en-US" altLang="zh-CN" sz="2400" b="1" dirty="0"/>
              <a:t>,</a:t>
            </a:r>
            <a:r>
              <a:rPr lang="en-US" altLang="zh-CN" sz="2400" b="1" dirty="0">
                <a:latin typeface="Tahoma" panose="020B0604030504040204" pitchFamily="34" charset="0"/>
              </a:rPr>
              <a:t>…</a:t>
            </a:r>
            <a:r>
              <a:rPr lang="en-US" altLang="zh-CN" sz="2400" b="1" dirty="0"/>
              <a:t>,</a:t>
            </a:r>
            <a:r>
              <a:rPr lang="en-US" altLang="zh-CN" sz="2400" b="1" dirty="0" err="1"/>
              <a:t>E</a:t>
            </a:r>
            <a:r>
              <a:rPr lang="en-US" altLang="zh-CN" sz="2400" b="1" baseline="-25000" dirty="0" err="1"/>
              <a:t>n</a:t>
            </a:r>
            <a:r>
              <a:rPr lang="zh-CN" altLang="en-US" sz="2400" b="1" dirty="0"/>
              <a:t>出现时结论</a:t>
            </a:r>
            <a:r>
              <a:rPr lang="en-US" altLang="zh-CN" sz="2400" b="1" dirty="0"/>
              <a:t>H</a:t>
            </a:r>
            <a:r>
              <a:rPr lang="zh-CN" altLang="en-US" sz="2400" b="1" dirty="0"/>
              <a:t>的确定性程度。</a:t>
            </a:r>
          </a:p>
          <a:p>
            <a:pPr eaLnBrk="1" fontAlgn="ctr" hangingPunct="1">
              <a:buFont typeface="Wingdings" panose="05000000000000000000" pitchFamily="2" charset="2"/>
              <a:buNone/>
            </a:pPr>
            <a:r>
              <a:rPr lang="zh-CN" altLang="en-US" sz="2400" b="1" dirty="0"/>
              <a:t>（</a:t>
            </a:r>
            <a:r>
              <a:rPr lang="en-US" altLang="zh-CN" sz="2400" b="1" dirty="0"/>
              <a:t>3</a:t>
            </a:r>
            <a:r>
              <a:rPr lang="zh-CN" altLang="en-US" sz="2400" b="1" dirty="0"/>
              <a:t>）先验概率： </a:t>
            </a:r>
            <a:r>
              <a:rPr lang="en-US" altLang="zh-CN" sz="2400" b="1" dirty="0"/>
              <a:t>P(H)          </a:t>
            </a:r>
            <a:r>
              <a:rPr lang="zh-CN" altLang="en-US" sz="2400" b="1" dirty="0"/>
              <a:t>后验概率： </a:t>
            </a:r>
            <a:r>
              <a:rPr lang="en-US" altLang="zh-CN" sz="2400" b="1" dirty="0"/>
              <a:t>P(H|E)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a:extLst>
              <a:ext uri="{FF2B5EF4-FFF2-40B4-BE49-F238E27FC236}">
                <a16:creationId xmlns:a16="http://schemas.microsoft.com/office/drawing/2014/main" id="{EDE71206-4F31-47B9-AE5A-F9351A4D7898}"/>
              </a:ext>
            </a:extLst>
          </p:cNvPr>
          <p:cNvSpPr>
            <a:spLocks noGrp="1"/>
          </p:cNvSpPr>
          <p:nvPr>
            <p:ph idx="1"/>
          </p:nvPr>
        </p:nvSpPr>
        <p:spPr>
          <a:xfrm>
            <a:off x="1738314" y="1143000"/>
            <a:ext cx="8715375" cy="4510088"/>
          </a:xfrm>
        </p:spPr>
        <p:txBody>
          <a:bodyPr/>
          <a:lstStyle/>
          <a:p>
            <a:pPr lvl="1">
              <a:lnSpc>
                <a:spcPct val="120000"/>
              </a:lnSpc>
              <a:spcBef>
                <a:spcPct val="10000"/>
              </a:spcBef>
              <a:spcAft>
                <a:spcPct val="10000"/>
              </a:spcAft>
              <a:buClr>
                <a:schemeClr val="hlink"/>
              </a:buClr>
              <a:buFont typeface="Wingdings" panose="05000000000000000000" pitchFamily="2" charset="2"/>
              <a:buChar char="n"/>
            </a:pPr>
            <a:r>
              <a:rPr lang="zh-CN" altLang="en-US" b="1" dirty="0"/>
              <a:t>把贝叶斯公式用于不确定推理的思想</a:t>
            </a:r>
          </a:p>
          <a:p>
            <a:pPr lvl="2">
              <a:lnSpc>
                <a:spcPct val="120000"/>
              </a:lnSpc>
              <a:spcBef>
                <a:spcPct val="10000"/>
              </a:spcBef>
              <a:spcAft>
                <a:spcPct val="10000"/>
              </a:spcAft>
              <a:buClr>
                <a:srgbClr val="612DC9"/>
              </a:buClr>
              <a:buFont typeface="Wingdings" panose="05000000000000000000" pitchFamily="2" charset="2"/>
              <a:buChar char="p"/>
            </a:pPr>
            <a:r>
              <a:rPr lang="zh-CN" altLang="en-US" sz="2800" b="1" dirty="0"/>
              <a:t>已知前提</a:t>
            </a:r>
            <a:r>
              <a:rPr lang="en-US" altLang="zh-CN" sz="2800" b="1" dirty="0"/>
              <a:t>E</a:t>
            </a:r>
            <a:r>
              <a:rPr lang="zh-CN" altLang="en-US" sz="2800" b="1" dirty="0"/>
              <a:t>的概率</a:t>
            </a:r>
            <a:r>
              <a:rPr lang="en-US" altLang="zh-CN" sz="2800" b="1" dirty="0"/>
              <a:t>P(E)</a:t>
            </a:r>
            <a:r>
              <a:rPr lang="zh-CN" altLang="en-US" sz="2800" b="1" dirty="0"/>
              <a:t>和结论</a:t>
            </a:r>
            <a:r>
              <a:rPr lang="en-US" altLang="zh-CN" sz="2800" b="1" dirty="0"/>
              <a:t>H</a:t>
            </a:r>
            <a:r>
              <a:rPr lang="zh-CN" altLang="en-US" sz="2800" b="1" dirty="0"/>
              <a:t>的先验概率</a:t>
            </a:r>
            <a:r>
              <a:rPr lang="en-US" altLang="zh-CN" sz="2800" b="1" dirty="0"/>
              <a:t>P(H)</a:t>
            </a:r>
          </a:p>
          <a:p>
            <a:pPr lvl="2">
              <a:lnSpc>
                <a:spcPct val="120000"/>
              </a:lnSpc>
              <a:spcBef>
                <a:spcPct val="10000"/>
              </a:spcBef>
              <a:spcAft>
                <a:spcPct val="10000"/>
              </a:spcAft>
              <a:buClr>
                <a:srgbClr val="612DC9"/>
              </a:buClr>
              <a:buFont typeface="Wingdings" panose="05000000000000000000" pitchFamily="2" charset="2"/>
              <a:buChar char="p"/>
            </a:pPr>
            <a:r>
              <a:rPr lang="zh-CN" altLang="en-US" sz="2800" b="1" dirty="0"/>
              <a:t>已知</a:t>
            </a:r>
            <a:r>
              <a:rPr lang="en-US" altLang="zh-CN" sz="2800" b="1" dirty="0"/>
              <a:t>H</a:t>
            </a:r>
            <a:r>
              <a:rPr lang="zh-CN" altLang="en-US" sz="2800" b="1" dirty="0"/>
              <a:t>成立时</a:t>
            </a:r>
            <a:r>
              <a:rPr lang="en-US" altLang="zh-CN" sz="2800" b="1" dirty="0"/>
              <a:t>E</a:t>
            </a:r>
            <a:r>
              <a:rPr lang="zh-CN" altLang="en-US" sz="2800" b="1" dirty="0"/>
              <a:t>出现的条件概率</a:t>
            </a:r>
            <a:r>
              <a:rPr lang="en-US" altLang="zh-CN" sz="2800" b="1" dirty="0"/>
              <a:t>P(E|H)</a:t>
            </a:r>
          </a:p>
          <a:p>
            <a:pPr lvl="2">
              <a:lnSpc>
                <a:spcPct val="120000"/>
              </a:lnSpc>
              <a:spcBef>
                <a:spcPct val="10000"/>
              </a:spcBef>
              <a:spcAft>
                <a:spcPct val="10000"/>
              </a:spcAft>
              <a:buClr>
                <a:srgbClr val="612DC9"/>
              </a:buClr>
              <a:buFont typeface="Wingdings" panose="05000000000000000000" pitchFamily="2" charset="2"/>
              <a:buChar char="p"/>
            </a:pPr>
            <a:r>
              <a:rPr lang="zh-CN" altLang="en-US" sz="2800" b="1" dirty="0"/>
              <a:t>利用规则推出</a:t>
            </a:r>
            <a:r>
              <a:rPr lang="en-US" altLang="zh-CN" sz="2800" b="1" dirty="0"/>
              <a:t>H</a:t>
            </a:r>
            <a:r>
              <a:rPr lang="zh-CN" altLang="en-US" sz="2800" b="1" dirty="0"/>
              <a:t>在</a:t>
            </a:r>
            <a:r>
              <a:rPr lang="en-US" altLang="zh-CN" sz="2800" b="1" dirty="0"/>
              <a:t>E</a:t>
            </a:r>
            <a:r>
              <a:rPr lang="zh-CN" altLang="en-US" sz="2800" b="1" dirty="0"/>
              <a:t>出现的条件下的后验概率：</a:t>
            </a:r>
          </a:p>
          <a:p>
            <a:endParaRPr lang="zh-CN" altLang="en-US" dirty="0"/>
          </a:p>
        </p:txBody>
      </p:sp>
      <p:graphicFrame>
        <p:nvGraphicFramePr>
          <p:cNvPr id="26626" name="Object 2">
            <a:extLst>
              <a:ext uri="{FF2B5EF4-FFF2-40B4-BE49-F238E27FC236}">
                <a16:creationId xmlns:a16="http://schemas.microsoft.com/office/drawing/2014/main" id="{5C972CE5-82B7-4F75-8ED1-CD4FEB2F3E47}"/>
              </a:ext>
            </a:extLst>
          </p:cNvPr>
          <p:cNvGraphicFramePr>
            <a:graphicFrameLocks noChangeAspect="1"/>
          </p:cNvGraphicFramePr>
          <p:nvPr/>
        </p:nvGraphicFramePr>
        <p:xfrm>
          <a:off x="3881438" y="3786188"/>
          <a:ext cx="4203700" cy="1071562"/>
        </p:xfrm>
        <a:graphic>
          <a:graphicData uri="http://schemas.openxmlformats.org/presentationml/2006/ole">
            <mc:AlternateContent xmlns:mc="http://schemas.openxmlformats.org/markup-compatibility/2006">
              <mc:Choice xmlns:v="urn:schemas-microsoft-com:vml" Requires="v">
                <p:oleObj spid="_x0000_s13346" name="Equation" r:id="rId3" imgW="1562100" imgH="469900" progId="Equation.DSMT4">
                  <p:embed/>
                </p:oleObj>
              </mc:Choice>
              <mc:Fallback>
                <p:oleObj name="Equation" r:id="rId3" imgW="1562100" imgH="469900" progId="Equation.DSMT4">
                  <p:embed/>
                  <p:pic>
                    <p:nvPicPr>
                      <p:cNvPr id="26626" name="Object 2">
                        <a:extLst>
                          <a:ext uri="{FF2B5EF4-FFF2-40B4-BE49-F238E27FC236}">
                            <a16:creationId xmlns:a16="http://schemas.microsoft.com/office/drawing/2014/main" id="{5C972CE5-82B7-4F75-8ED1-CD4FEB2F3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438" y="3786188"/>
                        <a:ext cx="42037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a:extLst>
              <a:ext uri="{FF2B5EF4-FFF2-40B4-BE49-F238E27FC236}">
                <a16:creationId xmlns:a16="http://schemas.microsoft.com/office/drawing/2014/main" id="{78E4F80E-EF9C-4153-ACBC-0FC50BA4F328}"/>
              </a:ext>
            </a:extLst>
          </p:cNvPr>
          <p:cNvSpPr>
            <a:spLocks noGrp="1" noChangeArrowheads="1"/>
          </p:cNvSpPr>
          <p:nvPr>
            <p:ph type="body" idx="1"/>
          </p:nvPr>
        </p:nvSpPr>
        <p:spPr>
          <a:xfrm>
            <a:off x="1881188" y="857250"/>
            <a:ext cx="8610600" cy="5410200"/>
          </a:xfrm>
        </p:spPr>
        <p:txBody>
          <a:bodyPr/>
          <a:lstStyle/>
          <a:p>
            <a:pPr marL="609600" indent="-609600"/>
            <a:r>
              <a:rPr lang="zh-CN" altLang="en-US" sz="2400"/>
              <a:t>若</a:t>
            </a:r>
            <a:r>
              <a:rPr lang="en-US" altLang="zh-CN" sz="2400"/>
              <a:t>A</a:t>
            </a:r>
            <a:r>
              <a:rPr lang="en-US" altLang="zh-CN" sz="2400" baseline="-25000"/>
              <a:t>1</a:t>
            </a:r>
            <a:r>
              <a:rPr lang="en-US" altLang="zh-CN" sz="2400"/>
              <a:t>,A</a:t>
            </a:r>
            <a:r>
              <a:rPr lang="en-US" altLang="zh-CN" sz="2400" baseline="-25000"/>
              <a:t>2</a:t>
            </a:r>
            <a:r>
              <a:rPr lang="en-US" altLang="zh-CN" sz="2400"/>
              <a:t>,…,A</a:t>
            </a:r>
            <a:r>
              <a:rPr lang="en-US" altLang="zh-CN" sz="2400" baseline="-25000"/>
              <a:t>n</a:t>
            </a:r>
            <a:r>
              <a:rPr lang="zh-CN" altLang="en-US" sz="2400"/>
              <a:t>是彼此独立的事件，对于事件</a:t>
            </a:r>
            <a:r>
              <a:rPr lang="en-US" altLang="zh-CN" sz="2400"/>
              <a:t>B</a:t>
            </a:r>
            <a:r>
              <a:rPr lang="zh-CN" altLang="en-US" sz="2400"/>
              <a:t>，则有</a:t>
            </a:r>
          </a:p>
          <a:p>
            <a:pPr marL="609600" indent="-609600">
              <a:buNone/>
            </a:pPr>
            <a:endParaRPr lang="zh-CN" altLang="en-US" sz="2400"/>
          </a:p>
          <a:p>
            <a:pPr marL="609600" indent="-609600">
              <a:buNone/>
            </a:pPr>
            <a:endParaRPr lang="zh-CN" altLang="en-US" sz="2400"/>
          </a:p>
          <a:p>
            <a:pPr marL="609600" indent="-609600">
              <a:buNone/>
            </a:pPr>
            <a:endParaRPr lang="zh-CN" altLang="en-US" sz="2400"/>
          </a:p>
          <a:p>
            <a:pPr marL="609600" indent="-609600">
              <a:buNone/>
            </a:pPr>
            <a:r>
              <a:rPr lang="zh-CN" altLang="en-US" sz="2400"/>
              <a:t>      其中，</a:t>
            </a:r>
            <a:r>
              <a:rPr lang="en-US" altLang="zh-CN" sz="2400"/>
              <a:t>P(A</a:t>
            </a:r>
            <a:r>
              <a:rPr lang="en-US" altLang="zh-CN" sz="2400" baseline="-25000"/>
              <a:t>i</a:t>
            </a:r>
            <a:r>
              <a:rPr lang="en-US" altLang="zh-CN" sz="2400"/>
              <a:t>)</a:t>
            </a:r>
            <a:r>
              <a:rPr lang="zh-CN" altLang="en-US" sz="2400"/>
              <a:t>是事件</a:t>
            </a:r>
            <a:r>
              <a:rPr lang="en-US" altLang="zh-CN" sz="2400"/>
              <a:t>A</a:t>
            </a:r>
            <a:r>
              <a:rPr lang="en-US" altLang="zh-CN" sz="2400" baseline="-25000"/>
              <a:t>i</a:t>
            </a:r>
            <a:r>
              <a:rPr lang="zh-CN" altLang="en-US" sz="2400"/>
              <a:t>的先验概率；</a:t>
            </a:r>
            <a:r>
              <a:rPr lang="en-US" altLang="zh-CN" sz="2400"/>
              <a:t>P(B|A</a:t>
            </a:r>
            <a:r>
              <a:rPr lang="en-US" altLang="zh-CN" sz="2400" baseline="-25000"/>
              <a:t>i</a:t>
            </a:r>
            <a:r>
              <a:rPr lang="en-US" altLang="zh-CN" sz="2400"/>
              <a:t>)</a:t>
            </a:r>
            <a:r>
              <a:rPr lang="zh-CN" altLang="en-US" sz="2400"/>
              <a:t>是在事件</a:t>
            </a:r>
            <a:r>
              <a:rPr lang="en-US" altLang="zh-CN" sz="2400"/>
              <a:t>A</a:t>
            </a:r>
            <a:r>
              <a:rPr lang="en-US" altLang="zh-CN" sz="2400" baseline="-25000"/>
              <a:t>i</a:t>
            </a:r>
            <a:r>
              <a:rPr lang="zh-CN" altLang="en-US" sz="2400"/>
              <a:t>发生条</a:t>
            </a:r>
            <a:endParaRPr lang="en-US" altLang="zh-CN" sz="2400"/>
          </a:p>
          <a:p>
            <a:pPr marL="609600" indent="-609600">
              <a:buNone/>
            </a:pPr>
            <a:r>
              <a:rPr lang="zh-CN" altLang="en-US" sz="2400"/>
              <a:t>件下事件</a:t>
            </a:r>
            <a:r>
              <a:rPr lang="en-US" altLang="zh-CN" sz="2400"/>
              <a:t>B</a:t>
            </a:r>
            <a:r>
              <a:rPr lang="zh-CN" altLang="en-US" sz="2400"/>
              <a:t>的条件概率。</a:t>
            </a:r>
          </a:p>
          <a:p>
            <a:pPr marL="609600" indent="-609600"/>
            <a:r>
              <a:rPr lang="zh-CN" altLang="en-US" sz="2400"/>
              <a:t>对于一组产生式规则</a:t>
            </a:r>
          </a:p>
          <a:p>
            <a:pPr marL="609600" indent="-609600" algn="ctr">
              <a:buNone/>
            </a:pPr>
            <a:r>
              <a:rPr lang="en-US" altLang="zh-CN" sz="2400"/>
              <a:t>IF		E	THEN		H</a:t>
            </a:r>
            <a:r>
              <a:rPr lang="en-US" altLang="zh-CN" sz="2400" baseline="-25000"/>
              <a:t>i</a:t>
            </a:r>
          </a:p>
          <a:p>
            <a:pPr marL="609600" indent="-609600">
              <a:buNone/>
            </a:pPr>
            <a:r>
              <a:rPr lang="zh-CN" altLang="en-US" sz="2400"/>
              <a:t>同样有后验概率如下（ </a:t>
            </a:r>
            <a:r>
              <a:rPr lang="en-US" altLang="zh-CN" sz="2400"/>
              <a:t>H</a:t>
            </a:r>
            <a:r>
              <a:rPr lang="en-US" altLang="zh-CN" sz="2400" baseline="-25000"/>
              <a:t>i</a:t>
            </a:r>
            <a:r>
              <a:rPr lang="en-US" altLang="zh-CN" sz="2400"/>
              <a:t> </a:t>
            </a:r>
            <a:r>
              <a:rPr lang="zh-CN" altLang="en-US" sz="2400"/>
              <a:t>确定性的程度，或规则的静态强度）：</a:t>
            </a:r>
          </a:p>
          <a:p>
            <a:pPr marL="609600" indent="-609600">
              <a:buNone/>
            </a:pPr>
            <a:endParaRPr lang="zh-CN" altLang="en-US" sz="2400"/>
          </a:p>
          <a:p>
            <a:pPr marL="609600" indent="-609600">
              <a:buNone/>
            </a:pPr>
            <a:endParaRPr lang="en-US" altLang="zh-CN" sz="2400"/>
          </a:p>
        </p:txBody>
      </p:sp>
      <p:graphicFrame>
        <p:nvGraphicFramePr>
          <p:cNvPr id="27650" name="Object 105">
            <a:extLst>
              <a:ext uri="{FF2B5EF4-FFF2-40B4-BE49-F238E27FC236}">
                <a16:creationId xmlns:a16="http://schemas.microsoft.com/office/drawing/2014/main" id="{6D5CACED-8406-4F10-B854-C3F7EB16FACF}"/>
              </a:ext>
            </a:extLst>
          </p:cNvPr>
          <p:cNvGraphicFramePr>
            <a:graphicFrameLocks noChangeAspect="1"/>
          </p:cNvGraphicFramePr>
          <p:nvPr/>
        </p:nvGraphicFramePr>
        <p:xfrm>
          <a:off x="3238500" y="1357313"/>
          <a:ext cx="5372100" cy="1219200"/>
        </p:xfrm>
        <a:graphic>
          <a:graphicData uri="http://schemas.openxmlformats.org/presentationml/2006/ole">
            <mc:AlternateContent xmlns:mc="http://schemas.openxmlformats.org/markup-compatibility/2006">
              <mc:Choice xmlns:v="urn:schemas-microsoft-com:vml" Requires="v">
                <p:oleObj spid="_x0000_s14402" name="Equation" r:id="rId3" imgW="5372100" imgH="1219200" progId="Equation.DSMT4">
                  <p:embed/>
                </p:oleObj>
              </mc:Choice>
              <mc:Fallback>
                <p:oleObj name="Equation" r:id="rId3" imgW="5372100" imgH="1219200" progId="Equation.DSMT4">
                  <p:embed/>
                  <p:pic>
                    <p:nvPicPr>
                      <p:cNvPr id="27650" name="Object 105">
                        <a:extLst>
                          <a:ext uri="{FF2B5EF4-FFF2-40B4-BE49-F238E27FC236}">
                            <a16:creationId xmlns:a16="http://schemas.microsoft.com/office/drawing/2014/main" id="{6D5CACED-8406-4F10-B854-C3F7EB16F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1357313"/>
                        <a:ext cx="53721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7651" name="Object 106">
            <a:extLst>
              <a:ext uri="{FF2B5EF4-FFF2-40B4-BE49-F238E27FC236}">
                <a16:creationId xmlns:a16="http://schemas.microsoft.com/office/drawing/2014/main" id="{83207015-6CAD-4CFD-B182-A8333D88CD0F}"/>
              </a:ext>
            </a:extLst>
          </p:cNvPr>
          <p:cNvGraphicFramePr>
            <a:graphicFrameLocks noChangeAspect="1"/>
          </p:cNvGraphicFramePr>
          <p:nvPr/>
        </p:nvGraphicFramePr>
        <p:xfrm>
          <a:off x="3381375" y="5072063"/>
          <a:ext cx="5600700" cy="1219200"/>
        </p:xfrm>
        <a:graphic>
          <a:graphicData uri="http://schemas.openxmlformats.org/presentationml/2006/ole">
            <mc:AlternateContent xmlns:mc="http://schemas.openxmlformats.org/markup-compatibility/2006">
              <mc:Choice xmlns:v="urn:schemas-microsoft-com:vml" Requires="v">
                <p:oleObj spid="_x0000_s14403" name="Equation" r:id="rId5" imgW="5600700" imgH="1219200" progId="Equation.DSMT4">
                  <p:embed/>
                </p:oleObj>
              </mc:Choice>
              <mc:Fallback>
                <p:oleObj name="Equation" r:id="rId5" imgW="5600700" imgH="1219200" progId="Equation.DSMT4">
                  <p:embed/>
                  <p:pic>
                    <p:nvPicPr>
                      <p:cNvPr id="27651" name="Object 106">
                        <a:extLst>
                          <a:ext uri="{FF2B5EF4-FFF2-40B4-BE49-F238E27FC236}">
                            <a16:creationId xmlns:a16="http://schemas.microsoft.com/office/drawing/2014/main" id="{83207015-6CAD-4CFD-B182-A8333D88CD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5072063"/>
                        <a:ext cx="5600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CA1AFF3-722B-4A3D-A420-06D425B011F9}"/>
              </a:ext>
            </a:extLst>
          </p:cNvPr>
          <p:cNvSpPr>
            <a:spLocks noGrp="1" noChangeArrowheads="1"/>
          </p:cNvSpPr>
          <p:nvPr>
            <p:ph type="title"/>
          </p:nvPr>
        </p:nvSpPr>
        <p:spPr>
          <a:xfrm>
            <a:off x="2009961" y="314884"/>
            <a:ext cx="7772400" cy="859491"/>
          </a:xfrm>
        </p:spPr>
        <p:txBody>
          <a:bodyPr/>
          <a:lstStyle/>
          <a:p>
            <a:pPr algn="ctr" eaLnBrk="1" hangingPunct="1"/>
            <a:r>
              <a:rPr lang="zh-CN" altLang="en-US" dirty="0"/>
              <a:t>多个证据</a:t>
            </a:r>
          </a:p>
        </p:txBody>
      </p:sp>
      <p:graphicFrame>
        <p:nvGraphicFramePr>
          <p:cNvPr id="28674" name="Object 4">
            <a:extLst>
              <a:ext uri="{FF2B5EF4-FFF2-40B4-BE49-F238E27FC236}">
                <a16:creationId xmlns:a16="http://schemas.microsoft.com/office/drawing/2014/main" id="{AF5ED24A-9158-43C7-ADE5-F4B739B57B2F}"/>
              </a:ext>
            </a:extLst>
          </p:cNvPr>
          <p:cNvGraphicFramePr>
            <a:graphicFrameLocks noGrp="1" noChangeAspect="1"/>
          </p:cNvGraphicFramePr>
          <p:nvPr>
            <p:ph type="body" idx="1"/>
          </p:nvPr>
        </p:nvGraphicFramePr>
        <p:xfrm>
          <a:off x="2452688" y="3624264"/>
          <a:ext cx="7626350" cy="2168525"/>
        </p:xfrm>
        <a:graphic>
          <a:graphicData uri="http://schemas.openxmlformats.org/presentationml/2006/ole">
            <mc:AlternateContent xmlns:mc="http://schemas.openxmlformats.org/markup-compatibility/2006">
              <mc:Choice xmlns:v="urn:schemas-microsoft-com:vml" Requires="v">
                <p:oleObj spid="_x0000_s15394" name="Equation" r:id="rId3" imgW="6553200" imgH="2146300" progId="Equation.DSMT4">
                  <p:embed/>
                </p:oleObj>
              </mc:Choice>
              <mc:Fallback>
                <p:oleObj name="Equation" r:id="rId3" imgW="6553200" imgH="2146300" progId="Equation.DSMT4">
                  <p:embed/>
                  <p:pic>
                    <p:nvPicPr>
                      <p:cNvPr id="28674" name="Object 4">
                        <a:extLst>
                          <a:ext uri="{FF2B5EF4-FFF2-40B4-BE49-F238E27FC236}">
                            <a16:creationId xmlns:a16="http://schemas.microsoft.com/office/drawing/2014/main" id="{AF5ED24A-9158-43C7-ADE5-F4B739B57B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2688" y="3624264"/>
                        <a:ext cx="7626350" cy="216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28675" name="Text Box 5">
            <a:extLst>
              <a:ext uri="{FF2B5EF4-FFF2-40B4-BE49-F238E27FC236}">
                <a16:creationId xmlns:a16="http://schemas.microsoft.com/office/drawing/2014/main" id="{62ED51D7-F53A-4B36-B2C5-FC396802A64E}"/>
              </a:ext>
            </a:extLst>
          </p:cNvPr>
          <p:cNvSpPr txBox="1">
            <a:spLocks noChangeArrowheads="1"/>
          </p:cNvSpPr>
          <p:nvPr/>
        </p:nvSpPr>
        <p:spPr bwMode="auto">
          <a:xfrm>
            <a:off x="2640013" y="1557339"/>
            <a:ext cx="6985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hlink"/>
              </a:buClr>
              <a:buSzPct val="110000"/>
              <a:buFont typeface="Wingdings" panose="05000000000000000000" pitchFamily="2" charset="2"/>
              <a:buBlip>
                <a:blip r:embed="rId5"/>
              </a:buBlip>
            </a:pPr>
            <a:r>
              <a:rPr kumimoji="1" lang="zh-CN" altLang="en-US" sz="2800" b="1">
                <a:latin typeface="Tahoma" panose="020B0604030504040204" pitchFamily="34" charset="0"/>
              </a:rPr>
              <a:t>对于有多个证据</a:t>
            </a:r>
            <a:r>
              <a:rPr kumimoji="1" lang="en-US" altLang="zh-CN" sz="2800" b="1">
                <a:latin typeface="Tahoma" panose="020B0604030504040204" pitchFamily="34" charset="0"/>
              </a:rPr>
              <a:t>E1</a:t>
            </a:r>
            <a:r>
              <a:rPr kumimoji="1" lang="zh-CN" altLang="en-US" sz="2800" b="1">
                <a:latin typeface="Tahoma" panose="020B0604030504040204" pitchFamily="34" charset="0"/>
              </a:rPr>
              <a:t>，</a:t>
            </a:r>
            <a:r>
              <a:rPr kumimoji="1" lang="en-US" altLang="zh-CN" sz="2800" b="1">
                <a:latin typeface="Tahoma" panose="020B0604030504040204" pitchFamily="34" charset="0"/>
              </a:rPr>
              <a:t>E2</a:t>
            </a:r>
            <a:r>
              <a:rPr kumimoji="1" lang="zh-CN" altLang="en-US" sz="2800" b="1">
                <a:latin typeface="Tahoma" panose="020B0604030504040204" pitchFamily="34" charset="0"/>
              </a:rPr>
              <a:t>，</a:t>
            </a:r>
            <a:r>
              <a:rPr kumimoji="1" lang="en-US" altLang="zh-CN" sz="2800" b="1">
                <a:latin typeface="Times New Roman" panose="02020603050405020304" pitchFamily="18" charset="0"/>
              </a:rPr>
              <a:t>…</a:t>
            </a:r>
            <a:r>
              <a:rPr kumimoji="1" lang="zh-CN" altLang="en-US" sz="2800" b="1">
                <a:latin typeface="Tahoma" panose="020B0604030504040204" pitchFamily="34" charset="0"/>
              </a:rPr>
              <a:t>，</a:t>
            </a:r>
            <a:r>
              <a:rPr kumimoji="1" lang="en-US" altLang="zh-CN" sz="2800" b="1">
                <a:latin typeface="Tahoma" panose="020B0604030504040204" pitchFamily="34" charset="0"/>
              </a:rPr>
              <a:t>Em</a:t>
            </a:r>
            <a:r>
              <a:rPr kumimoji="1" lang="zh-CN" altLang="en-US" sz="2800" b="1">
                <a:latin typeface="Tahoma" panose="020B0604030504040204" pitchFamily="34" charset="0"/>
              </a:rPr>
              <a:t>和多个结论</a:t>
            </a:r>
            <a:r>
              <a:rPr kumimoji="1" lang="en-US" altLang="zh-CN" sz="2800" b="1">
                <a:latin typeface="Tahoma" panose="020B0604030504040204" pitchFamily="34" charset="0"/>
              </a:rPr>
              <a:t>H1</a:t>
            </a:r>
            <a:r>
              <a:rPr kumimoji="1" lang="zh-CN" altLang="en-US" sz="2800" b="1">
                <a:latin typeface="Tahoma" panose="020B0604030504040204" pitchFamily="34" charset="0"/>
              </a:rPr>
              <a:t>，</a:t>
            </a:r>
            <a:r>
              <a:rPr kumimoji="1" lang="en-US" altLang="zh-CN" sz="2800" b="1">
                <a:latin typeface="Tahoma" panose="020B0604030504040204" pitchFamily="34" charset="0"/>
              </a:rPr>
              <a:t>H2</a:t>
            </a:r>
            <a:r>
              <a:rPr kumimoji="1" lang="zh-CN" altLang="en-US" sz="2800" b="1">
                <a:latin typeface="Tahoma" panose="020B0604030504040204" pitchFamily="34" charset="0"/>
              </a:rPr>
              <a:t>， </a:t>
            </a:r>
            <a:r>
              <a:rPr kumimoji="1" lang="en-US" altLang="zh-CN" sz="2800" b="1">
                <a:latin typeface="Times New Roman" panose="02020603050405020304" pitchFamily="18" charset="0"/>
              </a:rPr>
              <a:t>…</a:t>
            </a:r>
            <a:r>
              <a:rPr kumimoji="1" lang="en-US" altLang="zh-CN" sz="2800" b="1">
                <a:latin typeface="Tahoma" panose="020B0604030504040204" pitchFamily="34" charset="0"/>
              </a:rPr>
              <a:t> Hn</a:t>
            </a:r>
            <a:r>
              <a:rPr kumimoji="1" lang="zh-CN" altLang="en-US" sz="2800" b="1">
                <a:latin typeface="Tahoma" panose="020B0604030504040204" pitchFamily="34" charset="0"/>
              </a:rPr>
              <a:t>，并且每个证据都以一定程度支持结论的情况，上面的式子可进一步扩展为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B4FFA5DA-13E5-4A33-BC1C-160511A3C6C4}"/>
              </a:ext>
            </a:extLst>
          </p:cNvPr>
          <p:cNvSpPr>
            <a:spLocks noGrp="1" noChangeArrowheads="1"/>
          </p:cNvSpPr>
          <p:nvPr>
            <p:ph type="title"/>
          </p:nvPr>
        </p:nvSpPr>
        <p:spPr>
          <a:xfrm>
            <a:off x="2135188" y="200024"/>
            <a:ext cx="7758113" cy="873125"/>
          </a:xfrm>
        </p:spPr>
        <p:txBody>
          <a:bodyPr/>
          <a:lstStyle/>
          <a:p>
            <a:pPr algn="ctr" eaLnBrk="1" hangingPunct="1"/>
            <a:r>
              <a:rPr lang="zh-CN" altLang="en-US" dirty="0"/>
              <a:t>概率方法举例</a:t>
            </a:r>
          </a:p>
        </p:txBody>
      </p:sp>
      <p:sp>
        <p:nvSpPr>
          <p:cNvPr id="29698" name="Rectangle 3">
            <a:extLst>
              <a:ext uri="{FF2B5EF4-FFF2-40B4-BE49-F238E27FC236}">
                <a16:creationId xmlns:a16="http://schemas.microsoft.com/office/drawing/2014/main" id="{08E057D3-E9FA-4BCB-967C-9EAB2716775A}"/>
              </a:ext>
            </a:extLst>
          </p:cNvPr>
          <p:cNvSpPr>
            <a:spLocks noGrp="1" noChangeArrowheads="1"/>
          </p:cNvSpPr>
          <p:nvPr>
            <p:ph type="body" idx="1"/>
          </p:nvPr>
        </p:nvSpPr>
        <p:spPr>
          <a:xfrm>
            <a:off x="2135188" y="1268413"/>
            <a:ext cx="8077200" cy="4953000"/>
          </a:xfrm>
        </p:spPr>
        <p:txBody>
          <a:bodyPr>
            <a:normAutofit lnSpcReduction="10000"/>
          </a:bodyPr>
          <a:lstStyle/>
          <a:p>
            <a:pPr eaLnBrk="1" hangingPunct="1">
              <a:lnSpc>
                <a:spcPct val="90000"/>
              </a:lnSpc>
              <a:buFont typeface="Wingdings" panose="05000000000000000000" pitchFamily="2" charset="2"/>
              <a:buNone/>
            </a:pPr>
            <a:r>
              <a:rPr lang="zh-CN" altLang="en-US" sz="2400" b="1" dirty="0"/>
              <a:t>例</a:t>
            </a:r>
            <a:r>
              <a:rPr lang="en-US" altLang="zh-CN" sz="2400" b="1" dirty="0"/>
              <a:t>1 .</a:t>
            </a:r>
            <a:r>
              <a:rPr lang="zh-CN" altLang="en-US" sz="2400" b="1" dirty="0"/>
              <a:t>设</a:t>
            </a:r>
            <a:r>
              <a:rPr lang="en-US" altLang="zh-CN" sz="2400" b="1" dirty="0"/>
              <a:t>H</a:t>
            </a:r>
            <a:r>
              <a:rPr lang="en-US" altLang="zh-CN" sz="2400" b="1" baseline="-25000" dirty="0"/>
              <a:t>1</a:t>
            </a:r>
            <a:r>
              <a:rPr lang="en-US" altLang="zh-CN" sz="2400" b="1" dirty="0"/>
              <a:t>,H</a:t>
            </a:r>
            <a:r>
              <a:rPr lang="en-US" altLang="zh-CN" sz="2400" b="1" baseline="-25000" dirty="0"/>
              <a:t>2</a:t>
            </a:r>
            <a:r>
              <a:rPr lang="en-US" altLang="zh-CN" sz="2400" b="1" dirty="0"/>
              <a:t>,H</a:t>
            </a:r>
            <a:r>
              <a:rPr lang="en-US" altLang="zh-CN" sz="2400" b="1" baseline="-25000" dirty="0"/>
              <a:t>3</a:t>
            </a:r>
            <a:r>
              <a:rPr lang="zh-CN" altLang="en-US" sz="2400" b="1" dirty="0"/>
              <a:t>分别是三个结论，</a:t>
            </a:r>
            <a:r>
              <a:rPr lang="en-US" altLang="zh-CN" sz="2400" b="1" dirty="0"/>
              <a:t>E</a:t>
            </a:r>
            <a:r>
              <a:rPr lang="zh-CN" altLang="en-US" sz="2400" b="1" dirty="0"/>
              <a:t>是支持这些结论的证据。已知：</a:t>
            </a:r>
          </a:p>
          <a:p>
            <a:pPr eaLnBrk="1" hangingPunct="1">
              <a:lnSpc>
                <a:spcPct val="90000"/>
              </a:lnSpc>
              <a:buFont typeface="Wingdings" panose="05000000000000000000" pitchFamily="2" charset="2"/>
              <a:buNone/>
            </a:pPr>
            <a:r>
              <a:rPr lang="en-US" altLang="zh-CN" sz="2400" b="1" dirty="0"/>
              <a:t>P(H</a:t>
            </a:r>
            <a:r>
              <a:rPr lang="en-US" altLang="zh-CN" sz="2400" b="1" baseline="-25000" dirty="0"/>
              <a:t>1</a:t>
            </a:r>
            <a:r>
              <a:rPr lang="en-US" altLang="zh-CN" sz="2400" b="1" dirty="0"/>
              <a:t>)=0.3, 		P(H</a:t>
            </a:r>
            <a:r>
              <a:rPr lang="en-US" altLang="zh-CN" sz="2400" b="1" baseline="-25000" dirty="0"/>
              <a:t>2</a:t>
            </a:r>
            <a:r>
              <a:rPr lang="en-US" altLang="zh-CN" sz="2400" b="1" dirty="0"/>
              <a:t>)=0.4, 		P(H</a:t>
            </a:r>
            <a:r>
              <a:rPr lang="en-US" altLang="zh-CN" sz="2400" b="1" baseline="-25000" dirty="0"/>
              <a:t>3</a:t>
            </a:r>
            <a:r>
              <a:rPr lang="en-US" altLang="zh-CN" sz="2400" b="1" dirty="0"/>
              <a:t>)=0.5</a:t>
            </a:r>
          </a:p>
          <a:p>
            <a:pPr eaLnBrk="1" hangingPunct="1">
              <a:lnSpc>
                <a:spcPct val="90000"/>
              </a:lnSpc>
              <a:buFont typeface="Wingdings" panose="05000000000000000000" pitchFamily="2" charset="2"/>
              <a:buNone/>
            </a:pPr>
            <a:r>
              <a:rPr lang="en-US" altLang="zh-CN" sz="2400" b="1" dirty="0"/>
              <a:t>P(E|H</a:t>
            </a:r>
            <a:r>
              <a:rPr lang="en-US" altLang="zh-CN" sz="2400" b="1" baseline="-25000" dirty="0"/>
              <a:t>1</a:t>
            </a:r>
            <a:r>
              <a:rPr lang="en-US" altLang="zh-CN" sz="2400" b="1" dirty="0"/>
              <a:t>)=0.5, 	P(E|H</a:t>
            </a:r>
            <a:r>
              <a:rPr lang="en-US" altLang="zh-CN" sz="2400" b="1" baseline="-25000" dirty="0"/>
              <a:t>2</a:t>
            </a:r>
            <a:r>
              <a:rPr lang="en-US" altLang="zh-CN" sz="2400" b="1" dirty="0"/>
              <a:t>)=0.3, 	P(E|H</a:t>
            </a:r>
            <a:r>
              <a:rPr lang="en-US" altLang="zh-CN" sz="2400" b="1" baseline="-25000" dirty="0"/>
              <a:t>3</a:t>
            </a:r>
            <a:r>
              <a:rPr lang="en-US" altLang="zh-CN" sz="2400" b="1" dirty="0"/>
              <a:t>)=0.4</a:t>
            </a:r>
          </a:p>
          <a:p>
            <a:pPr eaLnBrk="1" hangingPunct="1">
              <a:lnSpc>
                <a:spcPct val="90000"/>
              </a:lnSpc>
              <a:buFont typeface="Wingdings" panose="05000000000000000000" pitchFamily="2" charset="2"/>
              <a:buNone/>
            </a:pPr>
            <a:r>
              <a:rPr lang="zh-CN" altLang="en-US" sz="2400" b="1" dirty="0"/>
              <a:t>求</a:t>
            </a:r>
            <a:r>
              <a:rPr lang="en-US" altLang="zh-CN" sz="2400" b="1" dirty="0"/>
              <a:t>P(H</a:t>
            </a:r>
            <a:r>
              <a:rPr lang="en-US" altLang="zh-CN" sz="2400" b="1" baseline="-25000" dirty="0"/>
              <a:t>1</a:t>
            </a:r>
            <a:r>
              <a:rPr lang="en-US" altLang="zh-CN" sz="2400" b="1" dirty="0"/>
              <a:t>|E),P(H</a:t>
            </a:r>
            <a:r>
              <a:rPr lang="en-US" altLang="zh-CN" sz="2400" b="1" baseline="-25000" dirty="0"/>
              <a:t>2</a:t>
            </a:r>
            <a:r>
              <a:rPr lang="en-US" altLang="zh-CN" sz="2400" b="1" dirty="0"/>
              <a:t>|E)</a:t>
            </a:r>
            <a:r>
              <a:rPr lang="zh-CN" altLang="en-US" sz="2400" b="1" dirty="0"/>
              <a:t>及</a:t>
            </a:r>
            <a:r>
              <a:rPr lang="en-US" altLang="zh-CN" sz="2400" b="1" dirty="0"/>
              <a:t>P(H</a:t>
            </a:r>
            <a:r>
              <a:rPr lang="en-US" altLang="zh-CN" sz="2400" b="1" baseline="-25000" dirty="0"/>
              <a:t>3</a:t>
            </a:r>
            <a:r>
              <a:rPr lang="en-US" altLang="zh-CN" sz="2400" b="1" dirty="0"/>
              <a:t>|E)</a:t>
            </a:r>
            <a:r>
              <a:rPr lang="zh-CN" altLang="en-US" sz="2400" b="1" dirty="0"/>
              <a:t>的值各是多少？</a:t>
            </a:r>
          </a:p>
          <a:p>
            <a:pPr eaLnBrk="1" hangingPunct="1">
              <a:lnSpc>
                <a:spcPct val="90000"/>
              </a:lnSpc>
              <a:buFont typeface="Wingdings" panose="05000000000000000000" pitchFamily="2" charset="2"/>
              <a:buNone/>
            </a:pPr>
            <a:r>
              <a:rPr lang="zh-CN" altLang="en-US" sz="2400" b="1" dirty="0"/>
              <a:t>解：</a:t>
            </a:r>
          </a:p>
          <a:p>
            <a:pPr eaLnBrk="1" hangingPunct="1">
              <a:lnSpc>
                <a:spcPct val="90000"/>
              </a:lnSpc>
              <a:buFont typeface="Wingdings" panose="05000000000000000000" pitchFamily="2" charset="2"/>
              <a:buNone/>
            </a:pPr>
            <a:endParaRPr lang="zh-CN" altLang="en-US" sz="2400" b="1" dirty="0"/>
          </a:p>
          <a:p>
            <a:pPr eaLnBrk="1" hangingPunct="1">
              <a:lnSpc>
                <a:spcPct val="90000"/>
              </a:lnSpc>
              <a:buFont typeface="Wingdings" panose="05000000000000000000" pitchFamily="2" charset="2"/>
              <a:buNone/>
            </a:pPr>
            <a:endParaRPr lang="zh-CN" altLang="en-US" sz="2400" b="1" dirty="0"/>
          </a:p>
          <a:p>
            <a:pPr eaLnBrk="1" hangingPunct="1">
              <a:lnSpc>
                <a:spcPct val="90000"/>
              </a:lnSpc>
              <a:buFont typeface="Wingdings" panose="05000000000000000000" pitchFamily="2" charset="2"/>
              <a:buNone/>
            </a:pPr>
            <a:endParaRPr lang="zh-CN" altLang="en-US" sz="2400" b="1" dirty="0"/>
          </a:p>
          <a:p>
            <a:pPr eaLnBrk="1" hangingPunct="1">
              <a:lnSpc>
                <a:spcPct val="90000"/>
              </a:lnSpc>
              <a:buFont typeface="Wingdings" panose="05000000000000000000" pitchFamily="2" charset="2"/>
              <a:buNone/>
            </a:pPr>
            <a:endParaRPr lang="zh-CN" altLang="en-US" sz="2400" b="1" dirty="0"/>
          </a:p>
          <a:p>
            <a:pPr eaLnBrk="1" hangingPunct="1">
              <a:lnSpc>
                <a:spcPct val="90000"/>
              </a:lnSpc>
              <a:buFont typeface="Wingdings" panose="05000000000000000000" pitchFamily="2" charset="2"/>
              <a:buNone/>
            </a:pPr>
            <a:endParaRPr lang="en-US" altLang="zh-CN" sz="2400" b="1" dirty="0"/>
          </a:p>
          <a:p>
            <a:pPr eaLnBrk="1" hangingPunct="1">
              <a:lnSpc>
                <a:spcPct val="90000"/>
              </a:lnSpc>
              <a:buFont typeface="Wingdings" panose="05000000000000000000" pitchFamily="2" charset="2"/>
              <a:buNone/>
            </a:pPr>
            <a:r>
              <a:rPr lang="zh-CN" altLang="en-US" sz="2400" b="1" dirty="0"/>
              <a:t>同理可得： </a:t>
            </a:r>
            <a:r>
              <a:rPr lang="en-US" altLang="zh-CN" sz="2400" b="1" dirty="0"/>
              <a:t>P(H</a:t>
            </a:r>
            <a:r>
              <a:rPr lang="en-US" altLang="zh-CN" sz="2400" b="1" baseline="-25000" dirty="0"/>
              <a:t>2</a:t>
            </a:r>
            <a:r>
              <a:rPr lang="en-US" altLang="zh-CN" sz="2400" b="1" dirty="0"/>
              <a:t>|E)=0.26, P(H</a:t>
            </a:r>
            <a:r>
              <a:rPr lang="en-US" altLang="zh-CN" sz="2400" b="1" baseline="-25000" dirty="0"/>
              <a:t>3</a:t>
            </a:r>
            <a:r>
              <a:rPr lang="en-US" altLang="zh-CN" sz="2400" b="1" dirty="0"/>
              <a:t>|E)=0.43</a:t>
            </a:r>
          </a:p>
        </p:txBody>
      </p:sp>
      <p:graphicFrame>
        <p:nvGraphicFramePr>
          <p:cNvPr id="29699" name="Object 10">
            <a:extLst>
              <a:ext uri="{FF2B5EF4-FFF2-40B4-BE49-F238E27FC236}">
                <a16:creationId xmlns:a16="http://schemas.microsoft.com/office/drawing/2014/main" id="{1B7F2A22-6BB3-4C8C-8CE9-BADD93ED1DE2}"/>
              </a:ext>
            </a:extLst>
          </p:cNvPr>
          <p:cNvGraphicFramePr>
            <a:graphicFrameLocks noChangeAspect="1"/>
          </p:cNvGraphicFramePr>
          <p:nvPr/>
        </p:nvGraphicFramePr>
        <p:xfrm>
          <a:off x="2820988" y="3795713"/>
          <a:ext cx="7226300" cy="1587500"/>
        </p:xfrm>
        <a:graphic>
          <a:graphicData uri="http://schemas.openxmlformats.org/presentationml/2006/ole">
            <mc:AlternateContent xmlns:mc="http://schemas.openxmlformats.org/markup-compatibility/2006">
              <mc:Choice xmlns:v="urn:schemas-microsoft-com:vml" Requires="v">
                <p:oleObj spid="_x0000_s16418" name="Equation" r:id="rId3" imgW="7226300" imgH="1587500" progId="Equation.DSMT4">
                  <p:embed/>
                </p:oleObj>
              </mc:Choice>
              <mc:Fallback>
                <p:oleObj name="Equation" r:id="rId3" imgW="7226300" imgH="1587500" progId="Equation.DSMT4">
                  <p:embed/>
                  <p:pic>
                    <p:nvPicPr>
                      <p:cNvPr id="29699" name="Object 10">
                        <a:extLst>
                          <a:ext uri="{FF2B5EF4-FFF2-40B4-BE49-F238E27FC236}">
                            <a16:creationId xmlns:a16="http://schemas.microsoft.com/office/drawing/2014/main" id="{1B7F2A22-6BB3-4C8C-8CE9-BADD93ED1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88" y="3795713"/>
                        <a:ext cx="7226300" cy="158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027">
            <a:extLst>
              <a:ext uri="{FF2B5EF4-FFF2-40B4-BE49-F238E27FC236}">
                <a16:creationId xmlns:a16="http://schemas.microsoft.com/office/drawing/2014/main" id="{31A034A4-4A66-4B00-A543-7A26D78215D9}"/>
              </a:ext>
            </a:extLst>
          </p:cNvPr>
          <p:cNvSpPr>
            <a:spLocks noGrp="1" noChangeArrowheads="1"/>
          </p:cNvSpPr>
          <p:nvPr>
            <p:ph type="body" idx="1"/>
          </p:nvPr>
        </p:nvSpPr>
        <p:spPr>
          <a:xfrm>
            <a:off x="2208214" y="714375"/>
            <a:ext cx="8174037" cy="5486400"/>
          </a:xfrm>
        </p:spPr>
        <p:txBody>
          <a:bodyPr/>
          <a:lstStyle/>
          <a:p>
            <a:pPr eaLnBrk="1" hangingPunct="1">
              <a:buFont typeface="Wingdings" panose="05000000000000000000" pitchFamily="2" charset="2"/>
              <a:buNone/>
            </a:pPr>
            <a:r>
              <a:rPr lang="zh-CN" altLang="en-US" sz="2400" b="1" dirty="0"/>
              <a:t>对应的产生式规则：</a:t>
            </a:r>
          </a:p>
          <a:p>
            <a:pPr eaLnBrk="1" hangingPunct="1">
              <a:buFont typeface="Wingdings" panose="05000000000000000000" pitchFamily="2" charset="2"/>
              <a:buNone/>
            </a:pPr>
            <a:r>
              <a:rPr lang="en-US" altLang="zh-CN" sz="2400" b="1" dirty="0"/>
              <a:t>IF		E	THEN		H</a:t>
            </a:r>
            <a:r>
              <a:rPr lang="en-US" altLang="zh-CN" sz="2400" b="1" baseline="-25000" dirty="0"/>
              <a:t>1</a:t>
            </a:r>
          </a:p>
          <a:p>
            <a:pPr eaLnBrk="1" hangingPunct="1">
              <a:buFont typeface="Wingdings" panose="05000000000000000000" pitchFamily="2" charset="2"/>
              <a:buNone/>
            </a:pPr>
            <a:r>
              <a:rPr lang="en-US" altLang="zh-CN" sz="2400" b="1" dirty="0"/>
              <a:t>IF		E	THEN		H</a:t>
            </a:r>
            <a:r>
              <a:rPr lang="en-US" altLang="zh-CN" sz="2400" b="1" baseline="-25000" dirty="0"/>
              <a:t>2</a:t>
            </a:r>
          </a:p>
          <a:p>
            <a:pPr eaLnBrk="1" hangingPunct="1">
              <a:buFont typeface="Wingdings" panose="05000000000000000000" pitchFamily="2" charset="2"/>
              <a:buNone/>
            </a:pPr>
            <a:r>
              <a:rPr lang="en-US" altLang="zh-CN" sz="2400" b="1" dirty="0"/>
              <a:t>IF		E	THEN		H</a:t>
            </a:r>
            <a:r>
              <a:rPr lang="en-US" altLang="zh-CN" sz="2400" b="1" baseline="-25000" dirty="0"/>
              <a:t>3  </a:t>
            </a:r>
          </a:p>
          <a:p>
            <a:pPr eaLnBrk="1" hangingPunct="1">
              <a:buFont typeface="Wingdings" panose="05000000000000000000" pitchFamily="2" charset="2"/>
              <a:buNone/>
            </a:pPr>
            <a:endParaRPr lang="en-US" altLang="zh-CN" sz="2400" b="1" baseline="-25000" dirty="0"/>
          </a:p>
          <a:p>
            <a:pPr eaLnBrk="1" hangingPunct="1">
              <a:buFont typeface="Wingdings" panose="05000000000000000000" pitchFamily="2" charset="2"/>
              <a:buNone/>
            </a:pPr>
            <a:r>
              <a:rPr lang="zh-CN" altLang="en-US" sz="2400" b="1" dirty="0"/>
              <a:t>规则的静态强度</a:t>
            </a:r>
            <a:r>
              <a:rPr lang="en-US" altLang="zh-CN" sz="2400" b="1" dirty="0"/>
              <a:t>(H</a:t>
            </a:r>
            <a:r>
              <a:rPr lang="en-US" altLang="zh-CN" sz="1400" b="1" dirty="0"/>
              <a:t>i</a:t>
            </a:r>
            <a:r>
              <a:rPr lang="zh-CN" altLang="en-US" sz="2400" b="1" dirty="0"/>
              <a:t>为真的程度、或不确定性程度</a:t>
            </a:r>
            <a:r>
              <a:rPr lang="en-US" altLang="zh-CN" sz="2400" b="1" dirty="0"/>
              <a:t>)</a:t>
            </a:r>
            <a:endParaRPr lang="en-US" altLang="zh-CN" sz="2400" b="1" baseline="-25000" dirty="0"/>
          </a:p>
          <a:p>
            <a:pPr eaLnBrk="1" hangingPunct="1">
              <a:buFont typeface="Wingdings" panose="05000000000000000000" pitchFamily="2" charset="2"/>
              <a:buNone/>
            </a:pPr>
            <a:r>
              <a:rPr lang="en-US" altLang="zh-CN" sz="2400" b="1" dirty="0"/>
              <a:t>P(H</a:t>
            </a:r>
            <a:r>
              <a:rPr lang="en-US" altLang="zh-CN" sz="2400" b="1" baseline="-25000" dirty="0"/>
              <a:t>1</a:t>
            </a:r>
            <a:r>
              <a:rPr lang="en-US" altLang="zh-CN" sz="2400" b="1" dirty="0"/>
              <a:t>|E)=0.32</a:t>
            </a:r>
            <a:r>
              <a:rPr lang="zh-CN" altLang="en-US" sz="2400" b="1" dirty="0"/>
              <a:t>，</a:t>
            </a:r>
            <a:r>
              <a:rPr lang="en-US" altLang="zh-CN" sz="2400" b="1" dirty="0">
                <a:solidFill>
                  <a:srgbClr val="006600"/>
                </a:solidFill>
              </a:rPr>
              <a:t> </a:t>
            </a:r>
            <a:r>
              <a:rPr lang="en-US" altLang="zh-CN" sz="2400" b="1" dirty="0"/>
              <a:t>P(H</a:t>
            </a:r>
            <a:r>
              <a:rPr lang="en-US" altLang="zh-CN" sz="2400" b="1" baseline="-25000" dirty="0"/>
              <a:t>1</a:t>
            </a:r>
            <a:r>
              <a:rPr lang="en-US" altLang="zh-CN" sz="2400" b="1" dirty="0"/>
              <a:t>)=0.3 , </a:t>
            </a:r>
            <a:endParaRPr lang="en-US" altLang="zh-CN" sz="2400" b="1" baseline="-25000" dirty="0"/>
          </a:p>
          <a:p>
            <a:pPr eaLnBrk="1" hangingPunct="1">
              <a:buFont typeface="Wingdings" panose="05000000000000000000" pitchFamily="2" charset="2"/>
              <a:buNone/>
            </a:pPr>
            <a:r>
              <a:rPr lang="en-US" altLang="zh-CN" sz="2400" b="1" dirty="0"/>
              <a:t>P(H</a:t>
            </a:r>
            <a:r>
              <a:rPr lang="en-US" altLang="zh-CN" sz="2400" b="1" baseline="-25000" dirty="0"/>
              <a:t>2</a:t>
            </a:r>
            <a:r>
              <a:rPr lang="en-US" altLang="zh-CN" sz="2400" b="1" dirty="0"/>
              <a:t>|E)=0.26</a:t>
            </a:r>
            <a:r>
              <a:rPr lang="zh-CN" altLang="en-US" sz="2400" b="1" dirty="0"/>
              <a:t>，</a:t>
            </a:r>
            <a:r>
              <a:rPr lang="en-US" altLang="zh-CN" sz="2400" b="1" dirty="0"/>
              <a:t> P(H</a:t>
            </a:r>
            <a:r>
              <a:rPr lang="en-US" altLang="zh-CN" sz="2400" b="1" baseline="-25000" dirty="0"/>
              <a:t>2</a:t>
            </a:r>
            <a:r>
              <a:rPr lang="en-US" altLang="zh-CN" sz="2400" b="1" dirty="0"/>
              <a:t>)=0.4 </a:t>
            </a:r>
            <a:r>
              <a:rPr lang="zh-CN" altLang="en-US" sz="2400" b="1" dirty="0"/>
              <a:t>，</a:t>
            </a:r>
            <a:endParaRPr lang="en-US" altLang="zh-CN" sz="2400" b="1" dirty="0"/>
          </a:p>
          <a:p>
            <a:pPr eaLnBrk="1" hangingPunct="1">
              <a:buFont typeface="Wingdings" panose="05000000000000000000" pitchFamily="2" charset="2"/>
              <a:buNone/>
            </a:pPr>
            <a:r>
              <a:rPr lang="en-US" altLang="zh-CN" sz="2400" b="1" dirty="0"/>
              <a:t>P(H</a:t>
            </a:r>
            <a:r>
              <a:rPr lang="en-US" altLang="zh-CN" sz="2400" b="1" baseline="-25000" dirty="0"/>
              <a:t>3</a:t>
            </a:r>
            <a:r>
              <a:rPr lang="en-US" altLang="zh-CN" sz="2400" b="1" dirty="0"/>
              <a:t>|E)=0.43</a:t>
            </a:r>
            <a:r>
              <a:rPr lang="zh-CN" altLang="en-US" sz="2400" b="1" dirty="0"/>
              <a:t>，</a:t>
            </a:r>
            <a:r>
              <a:rPr lang="en-US" altLang="zh-CN" sz="2400" b="1" dirty="0"/>
              <a:t> P(H</a:t>
            </a:r>
            <a:r>
              <a:rPr lang="en-US" altLang="zh-CN" sz="2400" b="1" baseline="-25000" dirty="0"/>
              <a:t>3</a:t>
            </a:r>
            <a:r>
              <a:rPr lang="en-US" altLang="zh-CN" sz="2400" b="1" dirty="0"/>
              <a:t>)=0.5 </a:t>
            </a:r>
            <a:r>
              <a:rPr lang="zh-CN" altLang="en-US" sz="2400" b="1" dirty="0"/>
              <a:t>，</a:t>
            </a:r>
            <a:endParaRPr lang="en-US" altLang="zh-CN" sz="2400" b="1" dirty="0"/>
          </a:p>
          <a:p>
            <a:pPr>
              <a:spcBef>
                <a:spcPts val="1200"/>
              </a:spcBef>
              <a:buNone/>
            </a:pPr>
            <a:r>
              <a:rPr lang="zh-CN" altLang="en-US" sz="2400" b="1" dirty="0">
                <a:solidFill>
                  <a:srgbClr val="612DC9"/>
                </a:solidFill>
              </a:rPr>
              <a:t>         </a:t>
            </a:r>
            <a:r>
              <a:rPr lang="zh-CN" altLang="en-US" sz="2400" b="1" dirty="0"/>
              <a:t>由于</a:t>
            </a:r>
            <a:r>
              <a:rPr lang="en-US" altLang="zh-CN" sz="2400" b="1" dirty="0"/>
              <a:t>E</a:t>
            </a:r>
            <a:r>
              <a:rPr lang="zh-CN" altLang="en-US" sz="2400" b="1" dirty="0"/>
              <a:t>的出现，</a:t>
            </a:r>
            <a:r>
              <a:rPr lang="en-US" altLang="zh-CN" sz="2400" b="1" dirty="0"/>
              <a:t>H</a:t>
            </a:r>
            <a:r>
              <a:rPr lang="en-US" altLang="zh-CN" sz="2400" b="1" baseline="-25000" dirty="0"/>
              <a:t>1</a:t>
            </a:r>
            <a:r>
              <a:rPr lang="zh-CN" altLang="en-US" sz="2400" b="1" dirty="0"/>
              <a:t>成立的可能性增加，</a:t>
            </a:r>
            <a:r>
              <a:rPr lang="en-US" altLang="zh-CN" sz="2400" b="1" dirty="0"/>
              <a:t>H</a:t>
            </a:r>
            <a:r>
              <a:rPr lang="en-US" altLang="zh-CN" sz="2400" b="1" baseline="-25000" dirty="0"/>
              <a:t>2</a:t>
            </a:r>
            <a:r>
              <a:rPr lang="zh-CN" altLang="en-US" sz="2400" b="1" dirty="0"/>
              <a:t>和</a:t>
            </a:r>
            <a:r>
              <a:rPr lang="en-US" altLang="zh-CN" sz="2400" b="1" dirty="0"/>
              <a:t>H</a:t>
            </a:r>
            <a:r>
              <a:rPr lang="en-US" altLang="zh-CN" sz="2400" b="1" baseline="-25000" dirty="0"/>
              <a:t>3</a:t>
            </a:r>
            <a:r>
              <a:rPr lang="zh-CN" altLang="en-US" sz="2400" b="1" dirty="0"/>
              <a:t>成立的可能性不同程度的下降。</a:t>
            </a:r>
            <a:endParaRPr lang="en-US" altLang="zh-CN" sz="2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a:extLst>
              <a:ext uri="{FF2B5EF4-FFF2-40B4-BE49-F238E27FC236}">
                <a16:creationId xmlns:a16="http://schemas.microsoft.com/office/drawing/2014/main" id="{984700AF-1273-4BCA-8D96-5EB7EC329429}"/>
              </a:ext>
            </a:extLst>
          </p:cNvPr>
          <p:cNvSpPr>
            <a:spLocks noGrp="1" noChangeArrowheads="1"/>
          </p:cNvSpPr>
          <p:nvPr>
            <p:ph type="body" idx="1"/>
          </p:nvPr>
        </p:nvSpPr>
        <p:spPr>
          <a:xfrm>
            <a:off x="1778000" y="1179979"/>
            <a:ext cx="8401050" cy="5010150"/>
          </a:xfrm>
        </p:spPr>
        <p:txBody>
          <a:bodyPr/>
          <a:lstStyle/>
          <a:p>
            <a:pPr lvl="1">
              <a:spcBef>
                <a:spcPct val="10000"/>
              </a:spcBef>
              <a:spcAft>
                <a:spcPct val="10000"/>
              </a:spcAft>
              <a:buClr>
                <a:schemeClr val="hlink"/>
              </a:buClr>
              <a:buFont typeface="Wingdings" panose="05000000000000000000" pitchFamily="2" charset="2"/>
              <a:buNone/>
            </a:pPr>
            <a:r>
              <a:rPr lang="zh-CN" altLang="en-US" b="1" dirty="0"/>
              <a:t>例</a:t>
            </a:r>
            <a:r>
              <a:rPr lang="en-US" altLang="zh-CN" b="1" dirty="0"/>
              <a:t>2 .</a:t>
            </a:r>
            <a:r>
              <a:rPr lang="zh-CN" altLang="en-US" b="1" dirty="0"/>
              <a:t>设</a:t>
            </a:r>
            <a:r>
              <a:rPr lang="en-US" altLang="zh-CN" b="1" dirty="0"/>
              <a:t>H</a:t>
            </a:r>
            <a:r>
              <a:rPr lang="en-US" altLang="zh-CN" b="1" baseline="-25000" dirty="0"/>
              <a:t>1</a:t>
            </a:r>
            <a:r>
              <a:rPr lang="en-US" altLang="zh-CN" b="1" dirty="0"/>
              <a:t>,H</a:t>
            </a:r>
            <a:r>
              <a:rPr lang="en-US" altLang="zh-CN" b="1" baseline="-25000" dirty="0"/>
              <a:t>2</a:t>
            </a:r>
            <a:r>
              <a:rPr lang="en-US" altLang="zh-CN" b="1" dirty="0"/>
              <a:t>,H</a:t>
            </a:r>
            <a:r>
              <a:rPr lang="en-US" altLang="zh-CN" b="1" baseline="-25000" dirty="0"/>
              <a:t>3</a:t>
            </a:r>
            <a:r>
              <a:rPr lang="zh-CN" altLang="en-US" b="1" dirty="0"/>
              <a:t>分别是三个结论，</a:t>
            </a:r>
            <a:r>
              <a:rPr lang="en-US" altLang="zh-CN" b="1" dirty="0"/>
              <a:t>E</a:t>
            </a:r>
            <a:r>
              <a:rPr lang="en-US" altLang="zh-CN" b="1" baseline="-25000" dirty="0"/>
              <a:t>1</a:t>
            </a:r>
            <a:r>
              <a:rPr lang="en-US" altLang="zh-CN" b="1" dirty="0"/>
              <a:t>,E</a:t>
            </a:r>
            <a:r>
              <a:rPr lang="en-US" altLang="zh-CN" b="1" baseline="-25000" dirty="0"/>
              <a:t>2</a:t>
            </a:r>
            <a:r>
              <a:rPr lang="zh-CN" altLang="en-US" b="1" dirty="0"/>
              <a:t>是支持这些结论的证据。已知：</a:t>
            </a:r>
          </a:p>
          <a:p>
            <a:pPr lvl="2">
              <a:spcBef>
                <a:spcPct val="10000"/>
              </a:spcBef>
              <a:spcAft>
                <a:spcPct val="10000"/>
              </a:spcAft>
              <a:buClr>
                <a:srgbClr val="612DC9"/>
              </a:buClr>
              <a:buFont typeface="Wingdings" panose="05000000000000000000" pitchFamily="2" charset="2"/>
              <a:buNone/>
            </a:pPr>
            <a:r>
              <a:rPr lang="en-US" altLang="zh-CN" b="1" dirty="0"/>
              <a:t> P(H</a:t>
            </a:r>
            <a:r>
              <a:rPr lang="en-US" altLang="zh-CN" b="1" baseline="-25000" dirty="0"/>
              <a:t>1</a:t>
            </a:r>
            <a:r>
              <a:rPr lang="en-US" altLang="zh-CN" b="1" dirty="0"/>
              <a:t>)=0.4</a:t>
            </a:r>
            <a:r>
              <a:rPr lang="zh-CN" altLang="en-US" b="1" dirty="0"/>
              <a:t>； </a:t>
            </a:r>
            <a:r>
              <a:rPr lang="en-US" altLang="zh-CN" b="1" dirty="0"/>
              <a:t>P(H</a:t>
            </a:r>
            <a:r>
              <a:rPr lang="en-US" altLang="zh-CN" b="1" baseline="-25000" dirty="0"/>
              <a:t>2</a:t>
            </a:r>
            <a:r>
              <a:rPr lang="en-US" altLang="zh-CN" b="1" dirty="0"/>
              <a:t>)=0.3</a:t>
            </a:r>
            <a:r>
              <a:rPr lang="zh-CN" altLang="en-US" b="1" dirty="0"/>
              <a:t>； </a:t>
            </a:r>
            <a:r>
              <a:rPr lang="en-US" altLang="zh-CN" b="1" dirty="0"/>
              <a:t>P(H</a:t>
            </a:r>
            <a:r>
              <a:rPr lang="en-US" altLang="zh-CN" b="1" baseline="-25000" dirty="0"/>
              <a:t>3</a:t>
            </a:r>
            <a:r>
              <a:rPr lang="en-US" altLang="zh-CN" b="1" dirty="0"/>
              <a:t>)=0.3</a:t>
            </a:r>
          </a:p>
          <a:p>
            <a:pPr lvl="2">
              <a:spcBef>
                <a:spcPct val="10000"/>
              </a:spcBef>
              <a:spcAft>
                <a:spcPct val="10000"/>
              </a:spcAft>
              <a:buClr>
                <a:srgbClr val="612DC9"/>
              </a:buClr>
              <a:buFont typeface="Wingdings" panose="05000000000000000000" pitchFamily="2" charset="2"/>
              <a:buNone/>
            </a:pPr>
            <a:r>
              <a:rPr lang="en-US" altLang="zh-CN" b="1" dirty="0"/>
              <a:t> P(E</a:t>
            </a:r>
            <a:r>
              <a:rPr lang="en-US" altLang="zh-CN" b="1" baseline="-25000" dirty="0"/>
              <a:t>1</a:t>
            </a:r>
            <a:r>
              <a:rPr lang="en-US" altLang="zh-CN" b="1" dirty="0"/>
              <a:t>|H</a:t>
            </a:r>
            <a:r>
              <a:rPr lang="en-US" altLang="zh-CN" b="1" baseline="-25000" dirty="0"/>
              <a:t>1</a:t>
            </a:r>
            <a:r>
              <a:rPr lang="en-US" altLang="zh-CN" b="1" dirty="0"/>
              <a:t>)=0.5</a:t>
            </a:r>
            <a:r>
              <a:rPr lang="zh-CN" altLang="en-US" b="1" dirty="0"/>
              <a:t>； </a:t>
            </a:r>
            <a:r>
              <a:rPr lang="en-US" altLang="zh-CN" b="1" dirty="0"/>
              <a:t>P(E</a:t>
            </a:r>
            <a:r>
              <a:rPr lang="en-US" altLang="zh-CN" b="1" baseline="-25000" dirty="0"/>
              <a:t>1</a:t>
            </a:r>
            <a:r>
              <a:rPr lang="en-US" altLang="zh-CN" b="1" dirty="0"/>
              <a:t>|H</a:t>
            </a:r>
            <a:r>
              <a:rPr lang="en-US" altLang="zh-CN" b="1" baseline="-25000" dirty="0"/>
              <a:t>2</a:t>
            </a:r>
            <a:r>
              <a:rPr lang="en-US" altLang="zh-CN" b="1" dirty="0"/>
              <a:t>)=0.6</a:t>
            </a:r>
            <a:r>
              <a:rPr lang="zh-CN" altLang="en-US" b="1" dirty="0"/>
              <a:t>； </a:t>
            </a:r>
            <a:r>
              <a:rPr lang="en-US" altLang="zh-CN" b="1" dirty="0"/>
              <a:t>P(E</a:t>
            </a:r>
            <a:r>
              <a:rPr lang="en-US" altLang="zh-CN" b="1" baseline="-25000" dirty="0"/>
              <a:t>1</a:t>
            </a:r>
            <a:r>
              <a:rPr lang="en-US" altLang="zh-CN" b="1" dirty="0"/>
              <a:t>|H</a:t>
            </a:r>
            <a:r>
              <a:rPr lang="en-US" altLang="zh-CN" b="1" baseline="-25000" dirty="0"/>
              <a:t>3</a:t>
            </a:r>
            <a:r>
              <a:rPr lang="en-US" altLang="zh-CN" b="1" dirty="0"/>
              <a:t>)=0.3.</a:t>
            </a:r>
          </a:p>
          <a:p>
            <a:pPr lvl="2">
              <a:spcBef>
                <a:spcPct val="10000"/>
              </a:spcBef>
              <a:spcAft>
                <a:spcPct val="10000"/>
              </a:spcAft>
              <a:buClr>
                <a:srgbClr val="612DC9"/>
              </a:buClr>
              <a:buFont typeface="Wingdings" panose="05000000000000000000" pitchFamily="2" charset="2"/>
              <a:buNone/>
            </a:pPr>
            <a:r>
              <a:rPr lang="en-US" altLang="zh-CN" b="1" dirty="0"/>
              <a:t> P(E</a:t>
            </a:r>
            <a:r>
              <a:rPr lang="en-US" altLang="zh-CN" b="1" baseline="-25000" dirty="0"/>
              <a:t>2</a:t>
            </a:r>
            <a:r>
              <a:rPr lang="en-US" altLang="zh-CN" b="1" dirty="0"/>
              <a:t>|H</a:t>
            </a:r>
            <a:r>
              <a:rPr lang="en-US" altLang="zh-CN" b="1" baseline="-25000" dirty="0"/>
              <a:t>1</a:t>
            </a:r>
            <a:r>
              <a:rPr lang="en-US" altLang="zh-CN" b="1" dirty="0"/>
              <a:t>)=0.7</a:t>
            </a:r>
            <a:r>
              <a:rPr lang="zh-CN" altLang="en-US" b="1" dirty="0"/>
              <a:t>； </a:t>
            </a:r>
            <a:r>
              <a:rPr lang="en-US" altLang="zh-CN" b="1" dirty="0"/>
              <a:t>P(E</a:t>
            </a:r>
            <a:r>
              <a:rPr lang="en-US" altLang="zh-CN" b="1" baseline="-25000" dirty="0"/>
              <a:t>2</a:t>
            </a:r>
            <a:r>
              <a:rPr lang="en-US" altLang="zh-CN" b="1" dirty="0"/>
              <a:t>|H</a:t>
            </a:r>
            <a:r>
              <a:rPr lang="en-US" altLang="zh-CN" b="1" baseline="-25000" dirty="0"/>
              <a:t>2</a:t>
            </a:r>
            <a:r>
              <a:rPr lang="en-US" altLang="zh-CN" b="1" dirty="0"/>
              <a:t>)=0.9</a:t>
            </a:r>
            <a:r>
              <a:rPr lang="zh-CN" altLang="en-US" b="1" dirty="0"/>
              <a:t>； </a:t>
            </a:r>
            <a:r>
              <a:rPr lang="en-US" altLang="zh-CN" b="1" dirty="0"/>
              <a:t>P(E</a:t>
            </a:r>
            <a:r>
              <a:rPr lang="en-US" altLang="zh-CN" b="1" baseline="-25000" dirty="0"/>
              <a:t>2</a:t>
            </a:r>
            <a:r>
              <a:rPr lang="en-US" altLang="zh-CN" b="1" dirty="0"/>
              <a:t>|H</a:t>
            </a:r>
            <a:r>
              <a:rPr lang="en-US" altLang="zh-CN" b="1" baseline="-25000" dirty="0"/>
              <a:t>3</a:t>
            </a:r>
            <a:r>
              <a:rPr lang="en-US" altLang="zh-CN" b="1" dirty="0"/>
              <a:t>)=0.1</a:t>
            </a:r>
          </a:p>
          <a:p>
            <a:pPr lvl="1">
              <a:spcBef>
                <a:spcPct val="10000"/>
              </a:spcBef>
              <a:spcAft>
                <a:spcPct val="10000"/>
              </a:spcAft>
              <a:buClr>
                <a:schemeClr val="hlink"/>
              </a:buClr>
              <a:buFont typeface="Wingdings" panose="05000000000000000000" pitchFamily="2" charset="2"/>
              <a:buNone/>
            </a:pPr>
            <a:r>
              <a:rPr lang="zh-CN" altLang="en-US" b="1" dirty="0"/>
              <a:t>求</a:t>
            </a:r>
            <a:r>
              <a:rPr lang="en-US" altLang="zh-CN" b="1" dirty="0"/>
              <a:t>P(H</a:t>
            </a:r>
            <a:r>
              <a:rPr lang="en-US" altLang="zh-CN" b="1" baseline="-25000" dirty="0"/>
              <a:t>1</a:t>
            </a:r>
            <a:r>
              <a:rPr lang="en-US" altLang="zh-CN" b="1" dirty="0"/>
              <a:t>|E</a:t>
            </a:r>
            <a:r>
              <a:rPr lang="en-US" altLang="zh-CN" b="1" baseline="-25000" dirty="0"/>
              <a:t>1</a:t>
            </a:r>
            <a:r>
              <a:rPr lang="en-US" altLang="zh-CN" b="1" dirty="0"/>
              <a:t>E</a:t>
            </a:r>
            <a:r>
              <a:rPr lang="en-US" altLang="zh-CN" b="1" baseline="-25000" dirty="0"/>
              <a:t>2</a:t>
            </a:r>
            <a:r>
              <a:rPr lang="en-US" altLang="zh-CN" b="1" dirty="0"/>
              <a:t>),P(H</a:t>
            </a:r>
            <a:r>
              <a:rPr lang="en-US" altLang="zh-CN" b="1" baseline="-25000" dirty="0"/>
              <a:t>2</a:t>
            </a:r>
            <a:r>
              <a:rPr lang="en-US" altLang="zh-CN" b="1" dirty="0"/>
              <a:t>|E</a:t>
            </a:r>
            <a:r>
              <a:rPr lang="en-US" altLang="zh-CN" b="1" baseline="-25000" dirty="0"/>
              <a:t>1</a:t>
            </a:r>
            <a:r>
              <a:rPr lang="en-US" altLang="zh-CN" b="1" dirty="0"/>
              <a:t>E</a:t>
            </a:r>
            <a:r>
              <a:rPr lang="en-US" altLang="zh-CN" b="1" baseline="-25000" dirty="0"/>
              <a:t>2</a:t>
            </a:r>
            <a:r>
              <a:rPr lang="en-US" altLang="zh-CN" b="1" dirty="0"/>
              <a:t>)</a:t>
            </a:r>
            <a:r>
              <a:rPr lang="zh-CN" altLang="en-US" b="1" dirty="0"/>
              <a:t>及</a:t>
            </a:r>
            <a:r>
              <a:rPr lang="en-US" altLang="zh-CN" b="1" dirty="0"/>
              <a:t>P(H</a:t>
            </a:r>
            <a:r>
              <a:rPr lang="en-US" altLang="zh-CN" b="1" baseline="-25000" dirty="0"/>
              <a:t>3</a:t>
            </a:r>
            <a:r>
              <a:rPr lang="en-US" altLang="zh-CN" b="1" dirty="0"/>
              <a:t>|E</a:t>
            </a:r>
            <a:r>
              <a:rPr lang="en-US" altLang="zh-CN" b="1" baseline="-25000" dirty="0"/>
              <a:t>1</a:t>
            </a:r>
            <a:r>
              <a:rPr lang="en-US" altLang="zh-CN" b="1" dirty="0"/>
              <a:t>E</a:t>
            </a:r>
            <a:r>
              <a:rPr lang="en-US" altLang="zh-CN" b="1" baseline="-25000" dirty="0"/>
              <a:t>2</a:t>
            </a:r>
            <a:r>
              <a:rPr lang="en-US" altLang="zh-CN" b="1" dirty="0"/>
              <a:t>)</a:t>
            </a:r>
            <a:r>
              <a:rPr lang="zh-CN" altLang="en-US" b="1" dirty="0"/>
              <a:t>的值各是多少？</a:t>
            </a:r>
          </a:p>
          <a:p>
            <a:pPr lvl="1">
              <a:spcBef>
                <a:spcPct val="10000"/>
              </a:spcBef>
              <a:spcAft>
                <a:spcPct val="10000"/>
              </a:spcAft>
              <a:buClr>
                <a:schemeClr val="hlink"/>
              </a:buClr>
              <a:buFont typeface="Wingdings" panose="05000000000000000000" pitchFamily="2" charset="2"/>
              <a:buNone/>
            </a:pPr>
            <a:r>
              <a:rPr lang="zh-CN" altLang="en-US" b="1" dirty="0"/>
              <a:t>解：</a:t>
            </a:r>
          </a:p>
          <a:p>
            <a:pPr lvl="1">
              <a:buClr>
                <a:schemeClr val="hlink"/>
              </a:buClr>
              <a:buFont typeface="Wingdings" panose="05000000000000000000" pitchFamily="2" charset="2"/>
              <a:buChar char="ü"/>
            </a:pPr>
            <a:endParaRPr lang="zh-CN" altLang="en-US" b="1" dirty="0"/>
          </a:p>
        </p:txBody>
      </p:sp>
      <p:graphicFrame>
        <p:nvGraphicFramePr>
          <p:cNvPr id="31746" name="Object 2">
            <a:extLst>
              <a:ext uri="{FF2B5EF4-FFF2-40B4-BE49-F238E27FC236}">
                <a16:creationId xmlns:a16="http://schemas.microsoft.com/office/drawing/2014/main" id="{A6B9B151-3269-4AE8-85FC-315294C5CC3A}"/>
              </a:ext>
            </a:extLst>
          </p:cNvPr>
          <p:cNvGraphicFramePr>
            <a:graphicFrameLocks noChangeAspect="1"/>
          </p:cNvGraphicFramePr>
          <p:nvPr/>
        </p:nvGraphicFramePr>
        <p:xfrm>
          <a:off x="2381250" y="4202114"/>
          <a:ext cx="7797800" cy="1284287"/>
        </p:xfrm>
        <a:graphic>
          <a:graphicData uri="http://schemas.openxmlformats.org/presentationml/2006/ole">
            <mc:AlternateContent xmlns:mc="http://schemas.openxmlformats.org/markup-compatibility/2006">
              <mc:Choice xmlns:v="urn:schemas-microsoft-com:vml" Requires="v">
                <p:oleObj spid="_x0000_s17442" name="Equation" r:id="rId3" imgW="8826500" imgH="1549400" progId="Equation.DSMT4">
                  <p:embed/>
                </p:oleObj>
              </mc:Choice>
              <mc:Fallback>
                <p:oleObj name="Equation" r:id="rId3" imgW="8826500" imgH="1549400" progId="Equation.DSMT4">
                  <p:embed/>
                  <p:pic>
                    <p:nvPicPr>
                      <p:cNvPr id="31746" name="Object 2">
                        <a:extLst>
                          <a:ext uri="{FF2B5EF4-FFF2-40B4-BE49-F238E27FC236}">
                            <a16:creationId xmlns:a16="http://schemas.microsoft.com/office/drawing/2014/main" id="{A6B9B151-3269-4AE8-85FC-315294C5CC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4202114"/>
                        <a:ext cx="7797800" cy="1284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a:extLst>
              <a:ext uri="{FF2B5EF4-FFF2-40B4-BE49-F238E27FC236}">
                <a16:creationId xmlns:a16="http://schemas.microsoft.com/office/drawing/2014/main" id="{3051F1CB-FB80-43EE-B766-134F60484532}"/>
              </a:ext>
            </a:extLst>
          </p:cNvPr>
          <p:cNvSpPr>
            <a:spLocks noGrp="1" noChangeArrowheads="1"/>
          </p:cNvSpPr>
          <p:nvPr>
            <p:ph type="body" idx="1"/>
          </p:nvPr>
        </p:nvSpPr>
        <p:spPr>
          <a:xfrm>
            <a:off x="1881188" y="1214438"/>
            <a:ext cx="8329612" cy="4652962"/>
          </a:xfrm>
        </p:spPr>
        <p:txBody>
          <a:bodyPr/>
          <a:lstStyle/>
          <a:p>
            <a:pPr lvl="1">
              <a:spcBef>
                <a:spcPct val="15000"/>
              </a:spcBef>
              <a:spcAft>
                <a:spcPct val="15000"/>
              </a:spcAft>
              <a:buClr>
                <a:schemeClr val="hlink"/>
              </a:buClr>
              <a:buFont typeface="Wingdings" panose="05000000000000000000" pitchFamily="2" charset="2"/>
              <a:buNone/>
            </a:pPr>
            <a:r>
              <a:rPr lang="zh-CN" altLang="en-US" b="1" dirty="0">
                <a:latin typeface="Times New Roman" panose="02020603050405020304" pitchFamily="18" charset="0"/>
              </a:rPr>
              <a:t>    同理可得：</a:t>
            </a:r>
          </a:p>
          <a:p>
            <a:pPr lvl="2">
              <a:spcBef>
                <a:spcPct val="15000"/>
              </a:spcBef>
              <a:spcAft>
                <a:spcPct val="15000"/>
              </a:spcAft>
              <a:buClr>
                <a:srgbClr val="612DC9"/>
              </a:buClr>
              <a:buFont typeface="Wingdings" panose="05000000000000000000" pitchFamily="2" charset="2"/>
              <a:buNone/>
            </a:pPr>
            <a:r>
              <a:rPr lang="en-US" altLang="zh-CN" sz="2800" b="1" dirty="0">
                <a:latin typeface="Times New Roman" panose="02020603050405020304" pitchFamily="18" charset="0"/>
              </a:rPr>
              <a:t> P(H</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|E</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E</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)=0.52</a:t>
            </a:r>
          </a:p>
          <a:p>
            <a:pPr lvl="2">
              <a:spcBef>
                <a:spcPct val="15000"/>
              </a:spcBef>
              <a:spcAft>
                <a:spcPct val="15000"/>
              </a:spcAft>
              <a:buClr>
                <a:srgbClr val="612DC9"/>
              </a:buClr>
              <a:buFont typeface="Wingdings" panose="05000000000000000000" pitchFamily="2" charset="2"/>
              <a:buNone/>
            </a:pPr>
            <a:r>
              <a:rPr lang="en-US" altLang="zh-CN" sz="2800" b="1" dirty="0">
                <a:latin typeface="Times New Roman" panose="02020603050405020304" pitchFamily="18" charset="0"/>
              </a:rPr>
              <a:t> P(H</a:t>
            </a:r>
            <a:r>
              <a:rPr lang="en-US" altLang="zh-CN" sz="2800" b="1" baseline="-25000" dirty="0">
                <a:latin typeface="Times New Roman" panose="02020603050405020304" pitchFamily="18" charset="0"/>
              </a:rPr>
              <a:t>3</a:t>
            </a:r>
            <a:r>
              <a:rPr lang="en-US" altLang="zh-CN" sz="2800" b="1" dirty="0">
                <a:latin typeface="Times New Roman" panose="02020603050405020304" pitchFamily="18" charset="0"/>
              </a:rPr>
              <a:t>|E</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E</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)=0.03</a:t>
            </a:r>
          </a:p>
          <a:p>
            <a:pPr lvl="1">
              <a:spcBef>
                <a:spcPct val="15000"/>
              </a:spcBef>
              <a:spcAft>
                <a:spcPct val="15000"/>
              </a:spcAft>
              <a:buClr>
                <a:schemeClr val="hlink"/>
              </a:buClr>
              <a:buFont typeface="Wingdings" panose="05000000000000000000" pitchFamily="2" charset="2"/>
              <a:buNone/>
            </a:pPr>
            <a:endParaRPr lang="en-US" altLang="zh-CN" b="1" dirty="0">
              <a:latin typeface="Times New Roman" panose="02020603050405020304" pitchFamily="18" charset="0"/>
            </a:endParaRPr>
          </a:p>
          <a:p>
            <a:pPr lvl="1">
              <a:spcBef>
                <a:spcPct val="15000"/>
              </a:spcBef>
              <a:spcAft>
                <a:spcPct val="15000"/>
              </a:spcAft>
              <a:buClr>
                <a:schemeClr val="hlink"/>
              </a:buClr>
              <a:buFont typeface="Wingdings" panose="05000000000000000000" pitchFamily="2" charset="2"/>
              <a:buNone/>
            </a:pPr>
            <a:r>
              <a:rPr lang="en-US" altLang="zh-CN" b="1" dirty="0">
                <a:latin typeface="Times New Roman" panose="02020603050405020304" pitchFamily="18" charset="0"/>
              </a:rPr>
              <a:t>      </a:t>
            </a:r>
          </a:p>
          <a:p>
            <a:pPr lvl="1">
              <a:spcBef>
                <a:spcPct val="15000"/>
              </a:spcBef>
              <a:spcAft>
                <a:spcPct val="15000"/>
              </a:spcAft>
              <a:buClr>
                <a:schemeClr val="hlink"/>
              </a:buClr>
              <a:buFont typeface="Wingdings" panose="05000000000000000000" pitchFamily="2" charset="2"/>
              <a:buNone/>
            </a:pPr>
            <a:r>
              <a:rPr lang="zh-CN" altLang="en-US" b="1" dirty="0">
                <a:latin typeface="Times New Roman" panose="02020603050405020304" pitchFamily="18" charset="0"/>
              </a:rPr>
              <a:t>         可见，由于</a:t>
            </a:r>
            <a:r>
              <a:rPr lang="en-US" altLang="zh-CN" b="1" dirty="0">
                <a:latin typeface="Times New Roman" panose="02020603050405020304" pitchFamily="18" charset="0"/>
              </a:rPr>
              <a:t>E</a:t>
            </a:r>
            <a:r>
              <a:rPr lang="en-US" altLang="zh-CN" b="1" baseline="-25000" dirty="0">
                <a:latin typeface="Times New Roman" panose="02020603050405020304" pitchFamily="18" charset="0"/>
              </a:rPr>
              <a:t>1</a:t>
            </a:r>
            <a:r>
              <a:rPr lang="zh-CN" altLang="en-US" b="1" dirty="0">
                <a:latin typeface="Times New Roman" panose="02020603050405020304" pitchFamily="18" charset="0"/>
              </a:rPr>
              <a:t>和</a:t>
            </a:r>
            <a:r>
              <a:rPr lang="en-US" altLang="zh-CN" b="1" dirty="0">
                <a:latin typeface="Times New Roman" panose="02020603050405020304" pitchFamily="18" charset="0"/>
              </a:rPr>
              <a:t>E</a:t>
            </a:r>
            <a:r>
              <a:rPr lang="en-US" altLang="zh-CN" b="1" baseline="-25000" dirty="0">
                <a:latin typeface="Times New Roman" panose="02020603050405020304" pitchFamily="18" charset="0"/>
              </a:rPr>
              <a:t>2</a:t>
            </a:r>
            <a:r>
              <a:rPr lang="zh-CN" altLang="en-US" b="1" dirty="0">
                <a:latin typeface="Times New Roman" panose="02020603050405020304" pitchFamily="18" charset="0"/>
              </a:rPr>
              <a:t>的出现，</a:t>
            </a:r>
            <a:r>
              <a:rPr lang="en-US" altLang="zh-CN" b="1" dirty="0">
                <a:latin typeface="Times New Roman" panose="02020603050405020304" pitchFamily="18" charset="0"/>
              </a:rPr>
              <a:t>H</a:t>
            </a:r>
            <a:r>
              <a:rPr lang="en-US" altLang="zh-CN" b="1" baseline="-25000" dirty="0">
                <a:latin typeface="Times New Roman" panose="02020603050405020304" pitchFamily="18" charset="0"/>
              </a:rPr>
              <a:t>1</a:t>
            </a:r>
            <a:r>
              <a:rPr lang="zh-CN" altLang="en-US" b="1" dirty="0">
                <a:latin typeface="Times New Roman" panose="02020603050405020304" pitchFamily="18" charset="0"/>
              </a:rPr>
              <a:t>和</a:t>
            </a:r>
            <a:r>
              <a:rPr lang="en-US" altLang="zh-CN" b="1" dirty="0">
                <a:latin typeface="Times New Roman" panose="02020603050405020304" pitchFamily="18" charset="0"/>
              </a:rPr>
              <a:t>H</a:t>
            </a:r>
            <a:r>
              <a:rPr lang="en-US" altLang="zh-CN" b="1" baseline="-25000" dirty="0">
                <a:latin typeface="Times New Roman" panose="02020603050405020304" pitchFamily="18" charset="0"/>
              </a:rPr>
              <a:t>2</a:t>
            </a:r>
            <a:r>
              <a:rPr lang="zh-CN" altLang="en-US" b="1" dirty="0">
                <a:latin typeface="Times New Roman" panose="02020603050405020304" pitchFamily="18" charset="0"/>
              </a:rPr>
              <a:t>成立的可能性不同程度的增加，</a:t>
            </a:r>
            <a:r>
              <a:rPr lang="en-US" altLang="zh-CN" b="1" dirty="0">
                <a:latin typeface="Times New Roman" panose="02020603050405020304" pitchFamily="18" charset="0"/>
              </a:rPr>
              <a:t>H</a:t>
            </a:r>
            <a:r>
              <a:rPr lang="en-US" altLang="zh-CN" b="1" baseline="-25000" dirty="0">
                <a:latin typeface="Times New Roman" panose="02020603050405020304" pitchFamily="18" charset="0"/>
              </a:rPr>
              <a:t>3</a:t>
            </a:r>
            <a:r>
              <a:rPr lang="zh-CN" altLang="en-US" b="1" dirty="0">
                <a:latin typeface="Times New Roman" panose="02020603050405020304" pitchFamily="18" charset="0"/>
              </a:rPr>
              <a:t>成立的可能性下降。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9840B7E-F422-42D9-9156-06CE3C26684D}"/>
              </a:ext>
            </a:extLst>
          </p:cNvPr>
          <p:cNvSpPr>
            <a:spLocks noGrp="1" noChangeArrowheads="1"/>
          </p:cNvSpPr>
          <p:nvPr>
            <p:ph type="title"/>
          </p:nvPr>
        </p:nvSpPr>
        <p:spPr>
          <a:xfrm>
            <a:off x="2360053" y="273050"/>
            <a:ext cx="7772400" cy="760412"/>
          </a:xfrm>
        </p:spPr>
        <p:txBody>
          <a:bodyPr/>
          <a:lstStyle/>
          <a:p>
            <a:pPr algn="ctr" eaLnBrk="1" hangingPunct="1"/>
            <a:r>
              <a:rPr lang="zh-CN" altLang="en-US" dirty="0"/>
              <a:t>概率法的特点</a:t>
            </a:r>
          </a:p>
        </p:txBody>
      </p:sp>
      <p:sp>
        <p:nvSpPr>
          <p:cNvPr id="33794" name="Rectangle 3">
            <a:extLst>
              <a:ext uri="{FF2B5EF4-FFF2-40B4-BE49-F238E27FC236}">
                <a16:creationId xmlns:a16="http://schemas.microsoft.com/office/drawing/2014/main" id="{A4CA00DA-E213-472F-BC47-52387DC0298A}"/>
              </a:ext>
            </a:extLst>
          </p:cNvPr>
          <p:cNvSpPr>
            <a:spLocks noGrp="1" noChangeArrowheads="1"/>
          </p:cNvSpPr>
          <p:nvPr>
            <p:ph type="body" idx="1"/>
          </p:nvPr>
        </p:nvSpPr>
        <p:spPr>
          <a:xfrm>
            <a:off x="2208213" y="1557338"/>
            <a:ext cx="8229600" cy="4267200"/>
          </a:xfrm>
        </p:spPr>
        <p:txBody>
          <a:bodyPr/>
          <a:lstStyle/>
          <a:p>
            <a:pPr marL="609600" indent="-609600">
              <a:buNone/>
            </a:pPr>
            <a:r>
              <a:rPr lang="zh-CN" altLang="en-US" b="1" dirty="0"/>
              <a:t>优点：</a:t>
            </a:r>
          </a:p>
          <a:p>
            <a:pPr marL="609600" indent="-609600"/>
            <a:r>
              <a:rPr lang="zh-CN" altLang="en-US" b="1" dirty="0"/>
              <a:t>概率法有较强的理论背景和良好的数学特性，当证据彼此独立时计算的复杂度比较低。</a:t>
            </a:r>
          </a:p>
          <a:p>
            <a:pPr marL="609600" indent="-609600">
              <a:buNone/>
            </a:pPr>
            <a:r>
              <a:rPr lang="zh-CN" altLang="en-US" b="1" dirty="0"/>
              <a:t>缺点：</a:t>
            </a:r>
          </a:p>
          <a:p>
            <a:pPr marL="609600" indent="-609600"/>
            <a:r>
              <a:rPr lang="zh-CN" altLang="en-US" b="1" dirty="0"/>
              <a:t>概率法要求给出结论</a:t>
            </a:r>
            <a:r>
              <a:rPr lang="en-US" altLang="zh-CN" dirty="0"/>
              <a:t>H</a:t>
            </a:r>
            <a:r>
              <a:rPr lang="en-US" altLang="zh-CN" baseline="-25000" dirty="0"/>
              <a:t>i</a:t>
            </a:r>
            <a:r>
              <a:rPr lang="zh-CN" altLang="en-US" b="1" dirty="0"/>
              <a:t>的先验概率</a:t>
            </a:r>
            <a:r>
              <a:rPr lang="en-US" altLang="zh-CN" dirty="0"/>
              <a:t>P(H</a:t>
            </a:r>
            <a:r>
              <a:rPr lang="en-US" altLang="zh-CN" baseline="-25000" dirty="0"/>
              <a:t>i</a:t>
            </a:r>
            <a:r>
              <a:rPr lang="en-US" altLang="zh-CN" dirty="0"/>
              <a:t>)</a:t>
            </a:r>
            <a:r>
              <a:rPr lang="zh-CN" altLang="en-US" b="1" dirty="0"/>
              <a:t>及条件概率</a:t>
            </a:r>
            <a:r>
              <a:rPr lang="en-US" altLang="zh-CN" dirty="0"/>
              <a:t>P(</a:t>
            </a:r>
            <a:r>
              <a:rPr lang="en-US" altLang="zh-CN" dirty="0" err="1"/>
              <a:t>E</a:t>
            </a:r>
            <a:r>
              <a:rPr lang="en-US" altLang="zh-CN" baseline="-25000" dirty="0" err="1"/>
              <a:t>j</a:t>
            </a:r>
            <a:r>
              <a:rPr lang="en-US" altLang="zh-CN" dirty="0" err="1"/>
              <a:t>|H</a:t>
            </a:r>
            <a:r>
              <a:rPr lang="en-US" altLang="zh-CN" baseline="-25000" dirty="0" err="1"/>
              <a:t>i</a:t>
            </a:r>
            <a:r>
              <a:rPr lang="en-US" altLang="zh-CN" dirty="0"/>
              <a:t>)</a:t>
            </a:r>
            <a:r>
              <a:rPr lang="zh-CN" altLang="en-US" b="1"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a:extLst>
              <a:ext uri="{FF2B5EF4-FFF2-40B4-BE49-F238E27FC236}">
                <a16:creationId xmlns:a16="http://schemas.microsoft.com/office/drawing/2014/main" id="{50ABF061-BF17-48FE-ADA3-8A5367EAF5B6}"/>
              </a:ext>
            </a:extLst>
          </p:cNvPr>
          <p:cNvSpPr>
            <a:spLocks noGrp="1" noChangeArrowheads="1"/>
          </p:cNvSpPr>
          <p:nvPr>
            <p:ph type="body" idx="1"/>
          </p:nvPr>
        </p:nvSpPr>
        <p:spPr>
          <a:xfrm>
            <a:off x="2135188" y="1700213"/>
            <a:ext cx="8229600" cy="3886200"/>
          </a:xfrm>
        </p:spPr>
        <p:txBody>
          <a:bodyPr>
            <a:normAutofit fontScale="92500"/>
          </a:bodyPr>
          <a:lstStyle/>
          <a:p>
            <a:pPr>
              <a:lnSpc>
                <a:spcPct val="110000"/>
              </a:lnSpc>
              <a:spcAft>
                <a:spcPct val="20000"/>
              </a:spcAft>
            </a:pPr>
            <a:r>
              <a:rPr lang="zh-CN" altLang="en-US" b="1" dirty="0">
                <a:latin typeface="Times New Roman" panose="02020603050405020304" pitchFamily="18" charset="0"/>
              </a:rPr>
              <a:t>使用概率推理方法求结论</a:t>
            </a:r>
            <a:r>
              <a:rPr lang="en-US" altLang="zh-CN" b="1" dirty="0">
                <a:latin typeface="Times New Roman" panose="02020603050405020304" pitchFamily="18" charset="0"/>
              </a:rPr>
              <a:t>H</a:t>
            </a:r>
            <a:r>
              <a:rPr lang="en-US" altLang="zh-CN" b="1" baseline="-25000" dirty="0">
                <a:latin typeface="Times New Roman" panose="02020603050405020304" pitchFamily="18" charset="0"/>
              </a:rPr>
              <a:t>i</a:t>
            </a:r>
            <a:r>
              <a:rPr lang="zh-CN" altLang="en-US" b="1" dirty="0">
                <a:latin typeface="Times New Roman" panose="02020603050405020304" pitchFamily="18" charset="0"/>
              </a:rPr>
              <a:t>在存在证据</a:t>
            </a:r>
            <a:r>
              <a:rPr lang="en-US" altLang="zh-CN" b="1" dirty="0">
                <a:latin typeface="Times New Roman" panose="02020603050405020304" pitchFamily="18" charset="0"/>
              </a:rPr>
              <a:t>E</a:t>
            </a:r>
            <a:r>
              <a:rPr lang="zh-CN" altLang="en-US" b="1" dirty="0">
                <a:latin typeface="Times New Roman" panose="02020603050405020304" pitchFamily="18" charset="0"/>
              </a:rPr>
              <a:t>时的条件概率</a:t>
            </a:r>
            <a:r>
              <a:rPr lang="en-US" altLang="zh-CN" b="1" dirty="0">
                <a:latin typeface="Times New Roman" panose="02020603050405020304" pitchFamily="18" charset="0"/>
              </a:rPr>
              <a:t>P(</a:t>
            </a:r>
            <a:r>
              <a:rPr lang="en-US" altLang="zh-CN" b="1" dirty="0" err="1">
                <a:latin typeface="Times New Roman" panose="02020603050405020304" pitchFamily="18" charset="0"/>
              </a:rPr>
              <a:t>H</a:t>
            </a:r>
            <a:r>
              <a:rPr lang="en-US" altLang="zh-CN" b="1" baseline="-25000" dirty="0" err="1">
                <a:latin typeface="Times New Roman" panose="02020603050405020304" pitchFamily="18" charset="0"/>
              </a:rPr>
              <a:t>i</a:t>
            </a:r>
            <a:r>
              <a:rPr lang="en-US" altLang="zh-CN" b="1" dirty="0" err="1">
                <a:latin typeface="Times New Roman" panose="02020603050405020304" pitchFamily="18" charset="0"/>
              </a:rPr>
              <a:t>|E</a:t>
            </a:r>
            <a:r>
              <a:rPr lang="en-US" altLang="zh-CN" b="1" dirty="0">
                <a:latin typeface="Times New Roman" panose="02020603050405020304" pitchFamily="18" charset="0"/>
              </a:rPr>
              <a:t>)</a:t>
            </a:r>
            <a:r>
              <a:rPr lang="zh-CN" altLang="en-US" b="1" dirty="0">
                <a:latin typeface="Times New Roman" panose="02020603050405020304" pitchFamily="18" charset="0"/>
              </a:rPr>
              <a:t> ，需要给出结论</a:t>
            </a:r>
            <a:r>
              <a:rPr lang="en-US" altLang="zh-CN" b="1" dirty="0">
                <a:latin typeface="Times New Roman" panose="02020603050405020304" pitchFamily="18" charset="0"/>
              </a:rPr>
              <a:t>H</a:t>
            </a:r>
            <a:r>
              <a:rPr lang="en-US" altLang="zh-CN" b="1" baseline="-25000" dirty="0">
                <a:latin typeface="Times New Roman" panose="02020603050405020304" pitchFamily="18" charset="0"/>
              </a:rPr>
              <a:t>i</a:t>
            </a:r>
            <a:r>
              <a:rPr lang="zh-CN" altLang="en-US" b="1" dirty="0">
                <a:latin typeface="Times New Roman" panose="02020603050405020304" pitchFamily="18" charset="0"/>
              </a:rPr>
              <a:t>的先验概率</a:t>
            </a:r>
            <a:r>
              <a:rPr lang="en-US" altLang="zh-CN" b="1" dirty="0">
                <a:latin typeface="Times New Roman" panose="02020603050405020304" pitchFamily="18" charset="0"/>
              </a:rPr>
              <a:t>P(H</a:t>
            </a:r>
            <a:r>
              <a:rPr lang="en-US" altLang="zh-CN" b="1" baseline="-25000" dirty="0">
                <a:latin typeface="Times New Roman" panose="02020603050405020304" pitchFamily="18" charset="0"/>
              </a:rPr>
              <a:t>i</a:t>
            </a:r>
            <a:r>
              <a:rPr lang="en-US" altLang="zh-CN" b="1" dirty="0">
                <a:latin typeface="Times New Roman" panose="02020603050405020304" pitchFamily="18" charset="0"/>
              </a:rPr>
              <a:t>)</a:t>
            </a:r>
            <a:r>
              <a:rPr lang="zh-CN" altLang="en-US" b="1" dirty="0">
                <a:latin typeface="Times New Roman" panose="02020603050405020304" pitchFamily="18" charset="0"/>
              </a:rPr>
              <a:t>及证据</a:t>
            </a:r>
            <a:r>
              <a:rPr lang="en-US" altLang="zh-CN" b="1" dirty="0">
                <a:latin typeface="Times New Roman" panose="02020603050405020304" pitchFamily="18" charset="0"/>
              </a:rPr>
              <a:t>E</a:t>
            </a:r>
            <a:r>
              <a:rPr lang="zh-CN" altLang="en-US" b="1" dirty="0">
                <a:latin typeface="Times New Roman" panose="02020603050405020304" pitchFamily="18" charset="0"/>
              </a:rPr>
              <a:t>的条件概率 </a:t>
            </a:r>
            <a:r>
              <a:rPr lang="en-US" altLang="zh-CN" b="1" dirty="0">
                <a:latin typeface="Times New Roman" panose="02020603050405020304" pitchFamily="18" charset="0"/>
              </a:rPr>
              <a:t>P(</a:t>
            </a:r>
            <a:r>
              <a:rPr lang="en-US" altLang="zh-CN" b="1" dirty="0" err="1">
                <a:latin typeface="Times New Roman" panose="02020603050405020304" pitchFamily="18" charset="0"/>
              </a:rPr>
              <a:t>E|H</a:t>
            </a:r>
            <a:r>
              <a:rPr lang="en-US" altLang="zh-CN" b="1" baseline="-25000" dirty="0" err="1">
                <a:latin typeface="Times New Roman" panose="02020603050405020304" pitchFamily="18" charset="0"/>
              </a:rPr>
              <a:t>i</a:t>
            </a:r>
            <a:r>
              <a:rPr lang="en-US" altLang="zh-CN" b="1" dirty="0">
                <a:latin typeface="Times New Roman" panose="02020603050405020304" pitchFamily="18" charset="0"/>
              </a:rPr>
              <a:t>)</a:t>
            </a:r>
            <a:r>
              <a:rPr lang="zh-CN" altLang="en-US" b="1" dirty="0">
                <a:latin typeface="Times New Roman" panose="02020603050405020304" pitchFamily="18" charset="0"/>
              </a:rPr>
              <a:t>。这对于实际应用是不容易做到的。</a:t>
            </a:r>
          </a:p>
          <a:p>
            <a:pPr>
              <a:lnSpc>
                <a:spcPct val="110000"/>
              </a:lnSpc>
              <a:spcAft>
                <a:spcPct val="20000"/>
              </a:spcAft>
            </a:pPr>
            <a:r>
              <a:rPr lang="en-US" altLang="zh-CN" b="1" dirty="0" err="1"/>
              <a:t>Duda</a:t>
            </a:r>
            <a:r>
              <a:rPr lang="en-US" altLang="zh-CN" b="1" dirty="0"/>
              <a:t> </a:t>
            </a:r>
            <a:r>
              <a:rPr lang="zh-CN" altLang="en-US" b="1" dirty="0"/>
              <a:t>和 </a:t>
            </a:r>
            <a:r>
              <a:rPr lang="en-US" altLang="zh-CN" b="1" dirty="0"/>
              <a:t>Hart </a:t>
            </a:r>
            <a:r>
              <a:rPr lang="zh-CN" altLang="en-US" b="1" dirty="0"/>
              <a:t>等人在贝叶斯公式的基础上，于</a:t>
            </a:r>
            <a:r>
              <a:rPr lang="en-US" altLang="zh-CN" b="1" dirty="0"/>
              <a:t>1976</a:t>
            </a:r>
            <a:r>
              <a:rPr lang="zh-CN" altLang="en-US" b="1" dirty="0"/>
              <a:t>年提出主观贝叶斯方法，建立了不精确推理的模型，并把它成功地应用于</a:t>
            </a:r>
            <a:r>
              <a:rPr lang="en-US" altLang="zh-CN" b="1" dirty="0"/>
              <a:t>PROSPECTOR</a:t>
            </a:r>
            <a:r>
              <a:rPr lang="zh-CN" altLang="en-US" b="1" dirty="0"/>
              <a:t>专家系统（</a:t>
            </a:r>
            <a:r>
              <a:rPr lang="en-US" altLang="zh-CN" b="1" dirty="0"/>
              <a:t>PROSPECTOR</a:t>
            </a:r>
            <a:r>
              <a:rPr lang="zh-CN" altLang="en-US" b="1" dirty="0"/>
              <a:t>是国际上著名的一个用于勘察固体矿的专家系统）。</a:t>
            </a:r>
          </a:p>
        </p:txBody>
      </p:sp>
      <p:sp>
        <p:nvSpPr>
          <p:cNvPr id="34818" name="Rectangle 4">
            <a:extLst>
              <a:ext uri="{FF2B5EF4-FFF2-40B4-BE49-F238E27FC236}">
                <a16:creationId xmlns:a16="http://schemas.microsoft.com/office/drawing/2014/main" id="{2F902254-27DF-45E3-9E8C-A93724AE14D4}"/>
              </a:ext>
            </a:extLst>
          </p:cNvPr>
          <p:cNvSpPr>
            <a:spLocks noGrp="1" noChangeArrowheads="1"/>
          </p:cNvSpPr>
          <p:nvPr>
            <p:ph type="title"/>
          </p:nvPr>
        </p:nvSpPr>
        <p:spPr>
          <a:xfrm>
            <a:off x="2135188" y="-358588"/>
            <a:ext cx="8229600" cy="1371600"/>
          </a:xfrm>
          <a:noFill/>
        </p:spPr>
        <p:txBody>
          <a:bodyPr anchor="b"/>
          <a:lstStyle/>
          <a:p>
            <a:pPr algn="ctr" eaLnBrk="1" hangingPunct="1"/>
            <a:r>
              <a:rPr lang="zh-CN" altLang="en-US" dirty="0"/>
              <a:t>主观</a:t>
            </a:r>
            <a:r>
              <a:rPr lang="en-US" altLang="zh-CN" dirty="0"/>
              <a:t>Bayes</a:t>
            </a:r>
            <a:r>
              <a:rPr lang="zh-CN" altLang="en-US" dirty="0"/>
              <a:t>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9B95B-63E9-4598-ADAD-BD80E406C50F}"/>
              </a:ext>
            </a:extLst>
          </p:cNvPr>
          <p:cNvSpPr>
            <a:spLocks noGrp="1"/>
          </p:cNvSpPr>
          <p:nvPr>
            <p:ph type="title"/>
          </p:nvPr>
        </p:nvSpPr>
        <p:spPr/>
        <p:txBody>
          <a:bodyPr/>
          <a:lstStyle/>
          <a:p>
            <a:r>
              <a:rPr lang="zh-CN" altLang="en-US" dirty="0"/>
              <a:t>搜索不确定情形</a:t>
            </a:r>
          </a:p>
        </p:txBody>
      </p:sp>
      <p:sp>
        <p:nvSpPr>
          <p:cNvPr id="3" name="内容占位符 2">
            <a:extLst>
              <a:ext uri="{FF2B5EF4-FFF2-40B4-BE49-F238E27FC236}">
                <a16:creationId xmlns:a16="http://schemas.microsoft.com/office/drawing/2014/main" id="{5F108E1E-74DD-4068-BD18-D55FC09C5CF9}"/>
              </a:ext>
            </a:extLst>
          </p:cNvPr>
          <p:cNvSpPr>
            <a:spLocks noGrp="1"/>
          </p:cNvSpPr>
          <p:nvPr>
            <p:ph idx="1"/>
          </p:nvPr>
        </p:nvSpPr>
        <p:spPr/>
        <p:txBody>
          <a:bodyPr/>
          <a:lstStyle/>
          <a:p>
            <a:r>
              <a:rPr lang="en-US" altLang="zh-CN" dirty="0"/>
              <a:t>Agent</a:t>
            </a:r>
            <a:r>
              <a:rPr lang="zh-CN" altLang="en-US" dirty="0"/>
              <a:t>的环境可能是部分可观察的或不确定的</a:t>
            </a:r>
            <a:endParaRPr lang="en-US" altLang="zh-CN" dirty="0"/>
          </a:p>
          <a:p>
            <a:pPr lvl="1"/>
            <a:r>
              <a:rPr lang="zh-CN" altLang="en-US" dirty="0"/>
              <a:t>这时，</a:t>
            </a:r>
            <a:r>
              <a:rPr lang="en-US" altLang="zh-CN" dirty="0"/>
              <a:t>Agent</a:t>
            </a:r>
            <a:r>
              <a:rPr lang="zh-CN" altLang="en-US" dirty="0"/>
              <a:t>需要处理不确定性。在一系列动作之后，</a:t>
            </a:r>
            <a:r>
              <a:rPr lang="en-US" altLang="zh-CN" dirty="0"/>
              <a:t>Agent</a:t>
            </a:r>
            <a:r>
              <a:rPr lang="zh-CN" altLang="en-US" dirty="0"/>
              <a:t>可能无法肯定他所处的状态或位置。</a:t>
            </a:r>
            <a:endParaRPr lang="en-US" altLang="zh-CN" dirty="0"/>
          </a:p>
          <a:p>
            <a:endParaRPr lang="en-US" altLang="zh-CN" dirty="0"/>
          </a:p>
          <a:p>
            <a:r>
              <a:rPr lang="zh-CN" altLang="en-US" dirty="0"/>
              <a:t>信念状态和应急措施处理不确定性仍有缺陷</a:t>
            </a:r>
            <a:endParaRPr lang="en-US" altLang="zh-CN" dirty="0"/>
          </a:p>
          <a:p>
            <a:pPr lvl="1"/>
            <a:r>
              <a:rPr lang="zh-CN" altLang="en-US" b="0" i="0" u="none" strike="noStrike" baseline="0" dirty="0">
                <a:latin typeface="Verdana" panose="020B0604030504040204" pitchFamily="34" charset="0"/>
              </a:rPr>
              <a:t>当解释观察到的部分信息时，逻辑</a:t>
            </a:r>
            <a:r>
              <a:rPr lang="en-US" altLang="zh-CN" b="0" i="0" u="none" strike="noStrike" baseline="0" dirty="0">
                <a:latin typeface="Verdana" panose="020B0604030504040204" pitchFamily="34" charset="0"/>
              </a:rPr>
              <a:t>Agent</a:t>
            </a:r>
            <a:r>
              <a:rPr lang="zh-CN" altLang="en-US" b="0" i="0" u="none" strike="noStrike" baseline="0" dirty="0">
                <a:latin typeface="微软雅黑" panose="020B0503020204020204" pitchFamily="34" charset="-122"/>
                <a:ea typeface="微软雅黑" panose="020B0503020204020204" pitchFamily="34" charset="-122"/>
              </a:rPr>
              <a:t>必须考虑每一种逻辑上可能的解释。</a:t>
            </a:r>
            <a:r>
              <a:rPr lang="zh-CN" altLang="en-US" b="0" i="0" u="none" strike="noStrike" baseline="0" dirty="0">
                <a:solidFill>
                  <a:srgbClr val="FF0000"/>
                </a:solidFill>
                <a:latin typeface="微软雅黑" panose="020B0503020204020204" pitchFamily="34" charset="-122"/>
                <a:ea typeface="微软雅黑" panose="020B0503020204020204" pitchFamily="34" charset="-122"/>
              </a:rPr>
              <a:t>这导致信念状态的表示无法忍受地庞大而复杂</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a:t>
            </a:r>
          </a:p>
          <a:p>
            <a:pPr lvl="1"/>
            <a:r>
              <a:rPr lang="zh-CN" altLang="en-US" b="0" i="0" u="none" strike="noStrike" baseline="0" dirty="0">
                <a:solidFill>
                  <a:srgbClr val="000000"/>
                </a:solidFill>
                <a:latin typeface="微软雅黑" panose="020B0503020204020204" pitchFamily="34" charset="-122"/>
                <a:ea typeface="微软雅黑" panose="020B0503020204020204" pitchFamily="34" charset="-122"/>
              </a:rPr>
              <a:t>一个处理所有可能意外情况的正确的</a:t>
            </a:r>
            <a:r>
              <a:rPr lang="zh-CN" altLang="en-US" b="0" i="0" u="none" strike="noStrike" baseline="0" dirty="0">
                <a:solidFill>
                  <a:srgbClr val="FF0000"/>
                </a:solidFill>
                <a:latin typeface="微软雅黑" panose="020B0503020204020204" pitchFamily="34" charset="-122"/>
                <a:ea typeface="微软雅黑" panose="020B0503020204020204" pitchFamily="34" charset="-122"/>
              </a:rPr>
              <a:t>应急规划必须考虑每一种可能情况</a:t>
            </a:r>
            <a:r>
              <a:rPr lang="zh-CN" altLang="en-US" b="0" i="0" u="none" strike="noStrike" baseline="0" dirty="0">
                <a:solidFill>
                  <a:srgbClr val="000000"/>
                </a:solidFill>
                <a:latin typeface="微软雅黑" panose="020B0503020204020204" pitchFamily="34" charset="-122"/>
                <a:ea typeface="微软雅黑" panose="020B0503020204020204" pitchFamily="34" charset="-122"/>
              </a:rPr>
              <a:t>（即使是可能性很小的情况），，这使得各种可能情况会变得非常庞大。</a:t>
            </a:r>
          </a:p>
          <a:p>
            <a:endParaRPr lang="zh-CN" altLang="en-US" dirty="0"/>
          </a:p>
        </p:txBody>
      </p:sp>
      <p:sp>
        <p:nvSpPr>
          <p:cNvPr id="4" name="灯片编号占位符 3">
            <a:extLst>
              <a:ext uri="{FF2B5EF4-FFF2-40B4-BE49-F238E27FC236}">
                <a16:creationId xmlns:a16="http://schemas.microsoft.com/office/drawing/2014/main" id="{69A16A30-BE11-4853-B3B5-09E4F7EAB967}"/>
              </a:ext>
            </a:extLst>
          </p:cNvPr>
          <p:cNvSpPr>
            <a:spLocks noGrp="1"/>
          </p:cNvSpPr>
          <p:nvPr>
            <p:ph type="sldNum" sz="quarter" idx="12"/>
          </p:nvPr>
        </p:nvSpPr>
        <p:spPr/>
        <p:txBody>
          <a:bodyPr/>
          <a:lstStyle/>
          <a:p>
            <a:fld id="{893ACD7D-9A68-44C8-A49A-4B94202CE741}" type="slidenum">
              <a:rPr lang="zh-CN" altLang="en-US" smtClean="0"/>
              <a:t>3</a:t>
            </a:fld>
            <a:endParaRPr lang="zh-CN" altLang="en-US"/>
          </a:p>
        </p:txBody>
      </p:sp>
    </p:spTree>
    <p:extLst>
      <p:ext uri="{BB962C8B-B14F-4D97-AF65-F5344CB8AC3E}">
        <p14:creationId xmlns:p14="http://schemas.microsoft.com/office/powerpoint/2010/main" val="1769475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a:extLst>
              <a:ext uri="{FF2B5EF4-FFF2-40B4-BE49-F238E27FC236}">
                <a16:creationId xmlns:a16="http://schemas.microsoft.com/office/drawing/2014/main" id="{871032F4-0FE3-4CE9-BD77-AA5D6F42D3D0}"/>
              </a:ext>
            </a:extLst>
          </p:cNvPr>
          <p:cNvSpPr>
            <a:spLocks noGrp="1"/>
          </p:cNvSpPr>
          <p:nvPr>
            <p:ph idx="1"/>
          </p:nvPr>
        </p:nvSpPr>
        <p:spPr>
          <a:xfrm>
            <a:off x="1981200" y="1090332"/>
            <a:ext cx="8229600" cy="5010150"/>
          </a:xfrm>
        </p:spPr>
        <p:txBody>
          <a:bodyPr/>
          <a:lstStyle/>
          <a:p>
            <a:pPr>
              <a:spcAft>
                <a:spcPct val="20000"/>
              </a:spcAft>
            </a:pPr>
            <a:r>
              <a:rPr lang="zh-CN" altLang="en-US" b="1" dirty="0">
                <a:latin typeface="Times New Roman" panose="02020603050405020304" pitchFamily="18" charset="0"/>
              </a:rPr>
              <a:t>在主观</a:t>
            </a:r>
            <a:r>
              <a:rPr lang="en-US" altLang="zh-CN" b="1" dirty="0">
                <a:latin typeface="Times New Roman" panose="02020603050405020304" pitchFamily="18" charset="0"/>
              </a:rPr>
              <a:t>Bayes</a:t>
            </a:r>
            <a:r>
              <a:rPr lang="zh-CN" altLang="en-US" b="1" dirty="0">
                <a:latin typeface="Times New Roman" panose="02020603050405020304" pitchFamily="18" charset="0"/>
              </a:rPr>
              <a:t>方法中，知识是用产生式表示的，其形式为：</a:t>
            </a:r>
          </a:p>
          <a:p>
            <a:pPr>
              <a:spcAft>
                <a:spcPct val="20000"/>
              </a:spcAft>
              <a:buFont typeface="Wingdings" panose="05000000000000000000" pitchFamily="2" charset="2"/>
              <a:buNone/>
            </a:pPr>
            <a:r>
              <a:rPr kumimoji="1" lang="zh-CN" altLang="en-US" b="1" dirty="0">
                <a:solidFill>
                  <a:srgbClr val="0000CC"/>
                </a:solidFill>
              </a:rPr>
              <a:t>                 </a:t>
            </a:r>
            <a:r>
              <a:rPr kumimoji="1" lang="en-US" altLang="zh-CN" b="1" dirty="0"/>
              <a:t>IF</a:t>
            </a:r>
            <a:r>
              <a:rPr kumimoji="1" lang="en-US" altLang="zh-CN" b="1" dirty="0">
                <a:solidFill>
                  <a:srgbClr val="0000CC"/>
                </a:solidFill>
              </a:rPr>
              <a:t>  </a:t>
            </a:r>
            <a:r>
              <a:rPr kumimoji="1" lang="en-US" altLang="zh-CN" b="1" dirty="0"/>
              <a:t>E</a:t>
            </a:r>
            <a:r>
              <a:rPr kumimoji="1" lang="en-US" altLang="zh-CN" b="1" dirty="0">
                <a:solidFill>
                  <a:srgbClr val="0000CC"/>
                </a:solidFill>
              </a:rPr>
              <a:t> </a:t>
            </a:r>
            <a:r>
              <a:rPr kumimoji="1" lang="en-US" altLang="zh-CN" b="1" dirty="0"/>
              <a:t> THEN</a:t>
            </a:r>
            <a:r>
              <a:rPr lang="en-US" altLang="zh-CN" b="1" dirty="0">
                <a:latin typeface="Times New Roman" panose="02020603050405020304" pitchFamily="18" charset="0"/>
              </a:rPr>
              <a:t> </a:t>
            </a:r>
            <a:r>
              <a:rPr kumimoji="1" lang="en-US" altLang="zh-CN" b="1" dirty="0"/>
              <a:t> </a:t>
            </a:r>
            <a:r>
              <a:rPr lang="en-US" altLang="zh-CN" b="1" dirty="0">
                <a:latin typeface="Times New Roman" panose="02020603050405020304" pitchFamily="18" charset="0"/>
              </a:rPr>
              <a:t>(LS, LN)   </a:t>
            </a:r>
            <a:r>
              <a:rPr kumimoji="1" lang="en-US" altLang="zh-CN" b="1" dirty="0"/>
              <a:t>H</a:t>
            </a:r>
            <a:r>
              <a:rPr kumimoji="1" lang="en-US" altLang="zh-CN" b="1" dirty="0">
                <a:solidFill>
                  <a:srgbClr val="0000CC"/>
                </a:solidFill>
              </a:rPr>
              <a:t> </a:t>
            </a:r>
          </a:p>
          <a:p>
            <a:pPr lvl="1">
              <a:spcAft>
                <a:spcPct val="20000"/>
              </a:spcAft>
              <a:buClr>
                <a:schemeClr val="hlink"/>
              </a:buClr>
              <a:buFont typeface="Arial" panose="020B0604020202020204" pitchFamily="34" charset="0"/>
              <a:buChar char="•"/>
            </a:pPr>
            <a:r>
              <a:rPr kumimoji="1" lang="en-US" altLang="zh-CN" b="1" dirty="0"/>
              <a:t>E</a:t>
            </a:r>
            <a:r>
              <a:rPr kumimoji="1" lang="zh-CN" altLang="en-US" b="1" dirty="0"/>
              <a:t>表示规则前提条件，它既可以是一个简单条件，也可以是用</a:t>
            </a:r>
            <a:r>
              <a:rPr kumimoji="1" lang="en-US" altLang="zh-CN" b="1" dirty="0"/>
              <a:t>AND</a:t>
            </a:r>
            <a:r>
              <a:rPr kumimoji="1" lang="zh-CN" altLang="en-US" b="1" dirty="0"/>
              <a:t>或</a:t>
            </a:r>
            <a:r>
              <a:rPr kumimoji="1" lang="en-US" altLang="zh-CN" b="1" dirty="0"/>
              <a:t>OR</a:t>
            </a:r>
            <a:r>
              <a:rPr kumimoji="1" lang="zh-CN" altLang="en-US" b="1" dirty="0"/>
              <a:t>把多个简单条件连接起来的复合条件。</a:t>
            </a:r>
          </a:p>
          <a:p>
            <a:pPr lvl="1">
              <a:spcAft>
                <a:spcPct val="20000"/>
              </a:spcAft>
              <a:buClr>
                <a:schemeClr val="hlink"/>
              </a:buClr>
              <a:buFont typeface="Arial" panose="020B0604020202020204" pitchFamily="34" charset="0"/>
              <a:buChar char="•"/>
            </a:pPr>
            <a:r>
              <a:rPr kumimoji="1" lang="en-US" altLang="zh-CN" b="1" dirty="0"/>
              <a:t>H</a:t>
            </a:r>
            <a:r>
              <a:rPr kumimoji="1" lang="zh-CN" altLang="en-US" b="1" dirty="0"/>
              <a:t>是结论，用</a:t>
            </a:r>
            <a:r>
              <a:rPr kumimoji="1" lang="en-US" altLang="zh-CN" b="1" dirty="0"/>
              <a:t>P(H)</a:t>
            </a:r>
            <a:r>
              <a:rPr kumimoji="1" lang="zh-CN" altLang="en-US" b="1" dirty="0"/>
              <a:t>表示</a:t>
            </a:r>
            <a:r>
              <a:rPr kumimoji="1" lang="en-US" altLang="zh-CN" b="1" dirty="0"/>
              <a:t>H</a:t>
            </a:r>
            <a:r>
              <a:rPr kumimoji="1" lang="zh-CN" altLang="en-US" b="1" dirty="0"/>
              <a:t>的先验概率，它指出没有任何专门证据的情况下结论</a:t>
            </a:r>
            <a:r>
              <a:rPr kumimoji="1" lang="en-US" altLang="zh-CN" b="1" dirty="0"/>
              <a:t>H</a:t>
            </a:r>
            <a:r>
              <a:rPr kumimoji="1" lang="zh-CN" altLang="en-US" b="1" dirty="0"/>
              <a:t>为真的概率，其值由领域专家根据以往的实践经验给出。</a:t>
            </a:r>
            <a:endParaRPr lang="zh-CN" altLang="en-US" b="1" dirty="0">
              <a:latin typeface="Times New Roman" panose="02020603050405020304" pitchFamily="18" charset="0"/>
            </a:endParaRP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内容占位符 2">
            <a:extLst>
              <a:ext uri="{FF2B5EF4-FFF2-40B4-BE49-F238E27FC236}">
                <a16:creationId xmlns:a16="http://schemas.microsoft.com/office/drawing/2014/main" id="{B4E12CDE-5FCB-4A11-90DF-107BD2E39DFD}"/>
              </a:ext>
            </a:extLst>
          </p:cNvPr>
          <p:cNvSpPr>
            <a:spLocks noGrp="1"/>
          </p:cNvSpPr>
          <p:nvPr>
            <p:ph idx="1"/>
          </p:nvPr>
        </p:nvSpPr>
        <p:spPr>
          <a:xfrm>
            <a:off x="2002632" y="1188664"/>
            <a:ext cx="8115300" cy="4938712"/>
          </a:xfrm>
        </p:spPr>
        <p:txBody>
          <a:bodyPr/>
          <a:lstStyle/>
          <a:p>
            <a:pPr lvl="1">
              <a:spcBef>
                <a:spcPct val="40000"/>
              </a:spcBef>
              <a:spcAft>
                <a:spcPct val="40000"/>
              </a:spcAft>
              <a:buClr>
                <a:schemeClr val="hlink"/>
              </a:buClr>
              <a:buFont typeface="Arial" panose="020B0604020202020204" pitchFamily="34" charset="0"/>
              <a:buChar char="•"/>
            </a:pPr>
            <a:r>
              <a:rPr kumimoji="1" lang="en-US" altLang="zh-CN" b="1" dirty="0"/>
              <a:t>LS</a:t>
            </a:r>
            <a:r>
              <a:rPr kumimoji="1" lang="zh-CN" altLang="en-US" b="1" dirty="0"/>
              <a:t>是规则的充分性度量。用于指出</a:t>
            </a:r>
            <a:r>
              <a:rPr kumimoji="1" lang="en-US" altLang="zh-CN" b="1" dirty="0"/>
              <a:t>E</a:t>
            </a:r>
            <a:r>
              <a:rPr kumimoji="1" lang="zh-CN" altLang="en-US" b="1" dirty="0"/>
              <a:t>对</a:t>
            </a:r>
            <a:r>
              <a:rPr kumimoji="1" lang="en-US" altLang="zh-CN" b="1" dirty="0"/>
              <a:t>H</a:t>
            </a:r>
            <a:r>
              <a:rPr kumimoji="1" lang="zh-CN" altLang="en-US" b="1" dirty="0"/>
              <a:t>的支持程度，取值范围为</a:t>
            </a:r>
            <a:r>
              <a:rPr kumimoji="1" lang="en-US" altLang="zh-CN" b="1" dirty="0"/>
              <a:t>[0,+∞)</a:t>
            </a:r>
            <a:r>
              <a:rPr kumimoji="1" lang="zh-CN" altLang="en-US" b="1" dirty="0"/>
              <a:t>，其定义为：</a:t>
            </a:r>
          </a:p>
          <a:p>
            <a:pPr lvl="1">
              <a:spcBef>
                <a:spcPct val="40000"/>
              </a:spcBef>
              <a:spcAft>
                <a:spcPct val="40000"/>
              </a:spcAft>
              <a:buClr>
                <a:schemeClr val="hlink"/>
              </a:buClr>
              <a:buFont typeface="Wingdings" panose="05000000000000000000" pitchFamily="2" charset="2"/>
              <a:buChar char="ü"/>
            </a:pPr>
            <a:endParaRPr kumimoji="1" lang="zh-CN" altLang="en-US" sz="1000" b="1" dirty="0">
              <a:solidFill>
                <a:srgbClr val="006600"/>
              </a:solidFill>
            </a:endParaRPr>
          </a:p>
          <a:p>
            <a:pPr lvl="1">
              <a:spcBef>
                <a:spcPct val="40000"/>
              </a:spcBef>
              <a:spcAft>
                <a:spcPct val="40000"/>
              </a:spcAft>
              <a:buClr>
                <a:schemeClr val="hlink"/>
              </a:buClr>
              <a:buFont typeface="Wingdings" panose="05000000000000000000" pitchFamily="2" charset="2"/>
              <a:buChar char="ü"/>
            </a:pPr>
            <a:endParaRPr kumimoji="1" lang="en-US" altLang="zh-CN" sz="1800" b="1" dirty="0">
              <a:solidFill>
                <a:srgbClr val="006600"/>
              </a:solidFill>
            </a:endParaRPr>
          </a:p>
          <a:p>
            <a:pPr lvl="1">
              <a:spcBef>
                <a:spcPct val="40000"/>
              </a:spcBef>
              <a:spcAft>
                <a:spcPct val="40000"/>
              </a:spcAft>
              <a:buClr>
                <a:schemeClr val="hlink"/>
              </a:buClr>
              <a:buFont typeface="Wingdings" panose="05000000000000000000" pitchFamily="2" charset="2"/>
              <a:buNone/>
            </a:pPr>
            <a:endParaRPr kumimoji="1" lang="zh-CN" altLang="en-US" sz="1800" b="1" dirty="0">
              <a:solidFill>
                <a:srgbClr val="006600"/>
              </a:solidFill>
            </a:endParaRPr>
          </a:p>
          <a:p>
            <a:pPr lvl="1">
              <a:spcBef>
                <a:spcPct val="40000"/>
              </a:spcBef>
              <a:spcAft>
                <a:spcPct val="40000"/>
              </a:spcAft>
              <a:buClr>
                <a:schemeClr val="hlink"/>
              </a:buClr>
              <a:buFont typeface="Arial" panose="020B0604020202020204" pitchFamily="34" charset="0"/>
              <a:buChar char="•"/>
            </a:pPr>
            <a:r>
              <a:rPr kumimoji="1" lang="en-US" altLang="zh-CN" b="1" dirty="0"/>
              <a:t>LN</a:t>
            </a:r>
            <a:r>
              <a:rPr kumimoji="1" lang="zh-CN" altLang="en-US" b="1" dirty="0"/>
              <a:t>是规则的必要性度量。用于指出</a:t>
            </a:r>
            <a:r>
              <a:rPr kumimoji="1" lang="en-US" altLang="zh-CN" b="1" dirty="0"/>
              <a:t>E</a:t>
            </a:r>
            <a:r>
              <a:rPr kumimoji="1" lang="zh-CN" altLang="en-US" b="1" dirty="0"/>
              <a:t>对</a:t>
            </a:r>
            <a:r>
              <a:rPr kumimoji="1" lang="en-US" altLang="zh-CN" b="1" dirty="0"/>
              <a:t>H</a:t>
            </a:r>
            <a:r>
              <a:rPr kumimoji="1" lang="zh-CN" altLang="en-US" b="1" dirty="0"/>
              <a:t>为真的必要程度，即</a:t>
            </a:r>
            <a:r>
              <a:rPr lang="en-US" altLang="zh-CN" b="1" dirty="0">
                <a:latin typeface="Times New Roman" panose="02020603050405020304" pitchFamily="18" charset="0"/>
              </a:rPr>
              <a:t>﹁E</a:t>
            </a:r>
            <a:r>
              <a:rPr lang="zh-CN" altLang="en-US" b="1" dirty="0">
                <a:latin typeface="Times New Roman" panose="02020603050405020304" pitchFamily="18" charset="0"/>
              </a:rPr>
              <a:t>对</a:t>
            </a:r>
            <a:r>
              <a:rPr kumimoji="1" lang="en-US" altLang="zh-CN" b="1" dirty="0"/>
              <a:t>H</a:t>
            </a:r>
            <a:r>
              <a:rPr kumimoji="1" lang="zh-CN" altLang="en-US" b="1" dirty="0"/>
              <a:t>的支持程度。取值范围为</a:t>
            </a:r>
            <a:r>
              <a:rPr kumimoji="1" lang="en-US" altLang="zh-CN" b="1" dirty="0"/>
              <a:t>[0,+∞)</a:t>
            </a:r>
            <a:r>
              <a:rPr kumimoji="1" lang="zh-CN" altLang="en-US" b="1" dirty="0"/>
              <a:t>，其定义为：</a:t>
            </a:r>
          </a:p>
          <a:p>
            <a:pPr lvl="1">
              <a:spcBef>
                <a:spcPct val="40000"/>
              </a:spcBef>
              <a:spcAft>
                <a:spcPct val="40000"/>
              </a:spcAft>
              <a:buClr>
                <a:schemeClr val="hlink"/>
              </a:buClr>
              <a:buFont typeface="Wingdings" panose="05000000000000000000" pitchFamily="2" charset="2"/>
              <a:buChar char="ü"/>
            </a:pPr>
            <a:endParaRPr lang="zh-CN" altLang="en-US" b="1" dirty="0">
              <a:solidFill>
                <a:srgbClr val="006600"/>
              </a:solidFill>
              <a:latin typeface="Times New Roman" panose="02020603050405020304" pitchFamily="18" charset="0"/>
            </a:endParaRPr>
          </a:p>
          <a:p>
            <a:endParaRPr lang="zh-CN" altLang="en-US" dirty="0"/>
          </a:p>
        </p:txBody>
      </p:sp>
      <p:graphicFrame>
        <p:nvGraphicFramePr>
          <p:cNvPr id="36866" name="Object 2">
            <a:extLst>
              <a:ext uri="{FF2B5EF4-FFF2-40B4-BE49-F238E27FC236}">
                <a16:creationId xmlns:a16="http://schemas.microsoft.com/office/drawing/2014/main" id="{D368E884-92CC-4629-911F-DCF8FD17D8B7}"/>
              </a:ext>
            </a:extLst>
          </p:cNvPr>
          <p:cNvGraphicFramePr>
            <a:graphicFrameLocks noChangeAspect="1"/>
          </p:cNvGraphicFramePr>
          <p:nvPr/>
        </p:nvGraphicFramePr>
        <p:xfrm>
          <a:off x="4810126" y="2143125"/>
          <a:ext cx="2500313" cy="1004888"/>
        </p:xfrm>
        <a:graphic>
          <a:graphicData uri="http://schemas.openxmlformats.org/presentationml/2006/ole">
            <mc:AlternateContent xmlns:mc="http://schemas.openxmlformats.org/markup-compatibility/2006">
              <mc:Choice xmlns:v="urn:schemas-microsoft-com:vml" Requires="v">
                <p:oleObj spid="_x0000_s18500" name="Equation" r:id="rId3" imgW="1040948" imgH="418918" progId="Equation.DSMT4">
                  <p:embed/>
                </p:oleObj>
              </mc:Choice>
              <mc:Fallback>
                <p:oleObj name="Equation" r:id="rId3" imgW="1040948" imgH="418918" progId="Equation.DSMT4">
                  <p:embed/>
                  <p:pic>
                    <p:nvPicPr>
                      <p:cNvPr id="36866" name="Object 2">
                        <a:extLst>
                          <a:ext uri="{FF2B5EF4-FFF2-40B4-BE49-F238E27FC236}">
                            <a16:creationId xmlns:a16="http://schemas.microsoft.com/office/drawing/2014/main" id="{D368E884-92CC-4629-911F-DCF8FD17D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6" y="2143125"/>
                        <a:ext cx="2500313"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6867" name="Object 3">
            <a:extLst>
              <a:ext uri="{FF2B5EF4-FFF2-40B4-BE49-F238E27FC236}">
                <a16:creationId xmlns:a16="http://schemas.microsoft.com/office/drawing/2014/main" id="{AA4F4E40-6C47-45E6-8C5E-FD53E70807F2}"/>
              </a:ext>
            </a:extLst>
          </p:cNvPr>
          <p:cNvGraphicFramePr>
            <a:graphicFrameLocks noChangeAspect="1"/>
          </p:cNvGraphicFramePr>
          <p:nvPr/>
        </p:nvGraphicFramePr>
        <p:xfrm>
          <a:off x="3595689" y="5000625"/>
          <a:ext cx="4872037" cy="977900"/>
        </p:xfrm>
        <a:graphic>
          <a:graphicData uri="http://schemas.openxmlformats.org/presentationml/2006/ole">
            <mc:AlternateContent xmlns:mc="http://schemas.openxmlformats.org/markup-compatibility/2006">
              <mc:Choice xmlns:v="urn:schemas-microsoft-com:vml" Requires="v">
                <p:oleObj spid="_x0000_s18501" name="Equation" r:id="rId5" imgW="2171700" imgH="419100" progId="Equation.DSMT4">
                  <p:embed/>
                </p:oleObj>
              </mc:Choice>
              <mc:Fallback>
                <p:oleObj name="Equation" r:id="rId5" imgW="2171700" imgH="419100" progId="Equation.DSMT4">
                  <p:embed/>
                  <p:pic>
                    <p:nvPicPr>
                      <p:cNvPr id="36867" name="Object 3">
                        <a:extLst>
                          <a:ext uri="{FF2B5EF4-FFF2-40B4-BE49-F238E27FC236}">
                            <a16:creationId xmlns:a16="http://schemas.microsoft.com/office/drawing/2014/main" id="{AA4F4E40-6C47-45E6-8C5E-FD53E70807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689" y="5000625"/>
                        <a:ext cx="4872037"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4">
            <a:extLst>
              <a:ext uri="{FF2B5EF4-FFF2-40B4-BE49-F238E27FC236}">
                <a16:creationId xmlns:a16="http://schemas.microsoft.com/office/drawing/2014/main" id="{CEB850DD-E22A-4C28-B678-BA5A4E9CCF02}"/>
              </a:ext>
            </a:extLst>
          </p:cNvPr>
          <p:cNvSpPr>
            <a:spLocks noChangeArrowheads="1"/>
          </p:cNvSpPr>
          <p:nvPr/>
        </p:nvSpPr>
        <p:spPr bwMode="auto">
          <a:xfrm>
            <a:off x="2238375" y="2071688"/>
            <a:ext cx="77866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dirty="0"/>
              <a:t>      PROSPECTOR</a:t>
            </a:r>
            <a:r>
              <a:rPr kumimoji="1" lang="zh-CN" altLang="en-US" sz="2800" b="1" dirty="0"/>
              <a:t>的不确定性推理过程，就是根据证据的概率</a:t>
            </a:r>
            <a:r>
              <a:rPr kumimoji="1" lang="en-US" altLang="zh-CN" sz="2800" b="1" dirty="0"/>
              <a:t>P(E)</a:t>
            </a:r>
            <a:r>
              <a:rPr kumimoji="1" lang="zh-CN" altLang="en-US" sz="2800" b="1" dirty="0"/>
              <a:t>或</a:t>
            </a:r>
            <a:r>
              <a:rPr kumimoji="1" lang="en-US" altLang="zh-CN" sz="2800" b="1" dirty="0"/>
              <a:t>P(E|S)</a:t>
            </a:r>
            <a:r>
              <a:rPr kumimoji="1" lang="zh-CN" altLang="en-US" sz="2800" b="1" dirty="0"/>
              <a:t>，利用</a:t>
            </a:r>
            <a:r>
              <a:rPr kumimoji="1" lang="en-US" altLang="zh-CN" sz="2800" b="1" dirty="0"/>
              <a:t>LS</a:t>
            </a:r>
            <a:r>
              <a:rPr kumimoji="1" lang="zh-CN" altLang="en-US" sz="2800" b="1" dirty="0"/>
              <a:t>或</a:t>
            </a:r>
            <a:r>
              <a:rPr kumimoji="1" lang="en-US" altLang="zh-CN" sz="2800" b="1" dirty="0"/>
              <a:t>LN</a:t>
            </a:r>
            <a:r>
              <a:rPr kumimoji="1" lang="zh-CN" altLang="en-US" sz="2800" b="1" dirty="0"/>
              <a:t>，把结论</a:t>
            </a:r>
            <a:r>
              <a:rPr kumimoji="1" lang="en-US" altLang="zh-CN" sz="2800" b="1" dirty="0"/>
              <a:t>H</a:t>
            </a:r>
            <a:r>
              <a:rPr kumimoji="1" lang="zh-CN" altLang="en-US" sz="2800" b="1" dirty="0"/>
              <a:t>的先验概率</a:t>
            </a:r>
            <a:r>
              <a:rPr kumimoji="1" lang="en-US" altLang="zh-CN" sz="2800" b="1" dirty="0"/>
              <a:t>P(H)</a:t>
            </a:r>
            <a:r>
              <a:rPr kumimoji="1" lang="zh-CN" altLang="en-US" sz="2800" b="1" dirty="0"/>
              <a:t>更新为后验概率</a:t>
            </a:r>
            <a:r>
              <a:rPr kumimoji="1" lang="en-US" altLang="zh-CN" sz="2800" b="1" dirty="0"/>
              <a:t>P(H|E)</a:t>
            </a:r>
            <a:r>
              <a:rPr kumimoji="1" lang="zh-CN" altLang="en-US" sz="2800" b="1" dirty="0"/>
              <a:t>的过程。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793D8798-8C17-4473-970A-30A19ECDEC97}"/>
              </a:ext>
            </a:extLst>
          </p:cNvPr>
          <p:cNvSpPr>
            <a:spLocks noGrp="1" noChangeArrowheads="1"/>
          </p:cNvSpPr>
          <p:nvPr>
            <p:ph type="title"/>
          </p:nvPr>
        </p:nvSpPr>
        <p:spPr>
          <a:xfrm>
            <a:off x="1981200" y="0"/>
            <a:ext cx="8229600" cy="1371600"/>
          </a:xfrm>
        </p:spPr>
        <p:txBody>
          <a:bodyPr/>
          <a:lstStyle/>
          <a:p>
            <a:r>
              <a:rPr lang="zh-CN" altLang="en-US" dirty="0"/>
              <a:t>主观贝叶斯方法</a:t>
            </a:r>
          </a:p>
        </p:txBody>
      </p:sp>
      <p:sp>
        <p:nvSpPr>
          <p:cNvPr id="38914" name="Rectangle 3">
            <a:extLst>
              <a:ext uri="{FF2B5EF4-FFF2-40B4-BE49-F238E27FC236}">
                <a16:creationId xmlns:a16="http://schemas.microsoft.com/office/drawing/2014/main" id="{CB6BEFF8-78AB-4D0D-ACA8-A91F9B9F6B9E}"/>
              </a:ext>
            </a:extLst>
          </p:cNvPr>
          <p:cNvSpPr>
            <a:spLocks noGrp="1" noChangeArrowheads="1"/>
          </p:cNvSpPr>
          <p:nvPr>
            <p:ph type="body" idx="1"/>
          </p:nvPr>
        </p:nvSpPr>
        <p:spPr>
          <a:xfrm>
            <a:off x="900953" y="1553841"/>
            <a:ext cx="10515600" cy="4892063"/>
          </a:xfrm>
        </p:spPr>
        <p:txBody>
          <a:bodyPr/>
          <a:lstStyle/>
          <a:p>
            <a:pPr lvl="1">
              <a:lnSpc>
                <a:spcPct val="120000"/>
              </a:lnSpc>
              <a:spcAft>
                <a:spcPct val="20000"/>
              </a:spcAft>
              <a:buClr>
                <a:schemeClr val="hlink"/>
              </a:buClr>
              <a:buFont typeface="Arial" panose="020B0604020202020204" pitchFamily="34" charset="0"/>
              <a:buChar char="•"/>
            </a:pPr>
            <a:r>
              <a:rPr kumimoji="1" lang="en-US" altLang="zh-CN" b="1" dirty="0"/>
              <a:t>1. </a:t>
            </a:r>
            <a:r>
              <a:rPr kumimoji="1" lang="zh-CN" altLang="en-US" b="1" dirty="0"/>
              <a:t>知识不确定性的表示</a:t>
            </a:r>
          </a:p>
          <a:p>
            <a:pPr lvl="1">
              <a:lnSpc>
                <a:spcPct val="120000"/>
              </a:lnSpc>
              <a:spcAft>
                <a:spcPct val="20000"/>
              </a:spcAft>
              <a:buClr>
                <a:schemeClr val="hlink"/>
              </a:buClr>
              <a:buFont typeface="Arial" panose="020B0604020202020204" pitchFamily="34" charset="0"/>
              <a:buChar char="•"/>
            </a:pPr>
            <a:r>
              <a:rPr kumimoji="1" lang="en-US" altLang="zh-CN" b="1" dirty="0"/>
              <a:t>2. </a:t>
            </a:r>
            <a:r>
              <a:rPr kumimoji="1" lang="zh-CN" altLang="en-US" b="1" dirty="0"/>
              <a:t>证据不确定性的表示</a:t>
            </a:r>
          </a:p>
          <a:p>
            <a:pPr lvl="1">
              <a:lnSpc>
                <a:spcPct val="120000"/>
              </a:lnSpc>
              <a:spcAft>
                <a:spcPct val="20000"/>
              </a:spcAft>
              <a:buClr>
                <a:schemeClr val="hlink"/>
              </a:buClr>
              <a:buFont typeface="Arial" panose="020B0604020202020204" pitchFamily="34" charset="0"/>
              <a:buChar char="•"/>
            </a:pPr>
            <a:r>
              <a:rPr kumimoji="1" lang="en-US" altLang="zh-CN" b="1" dirty="0"/>
              <a:t>3. </a:t>
            </a:r>
            <a:r>
              <a:rPr kumimoji="1" lang="zh-CN" altLang="en-US" b="1" dirty="0"/>
              <a:t>组合证据不确定性的计算</a:t>
            </a:r>
          </a:p>
          <a:p>
            <a:pPr lvl="1">
              <a:lnSpc>
                <a:spcPct val="120000"/>
              </a:lnSpc>
              <a:spcAft>
                <a:spcPct val="20000"/>
              </a:spcAft>
              <a:buClr>
                <a:schemeClr val="hlink"/>
              </a:buClr>
              <a:buFont typeface="Arial" panose="020B0604020202020204" pitchFamily="34" charset="0"/>
              <a:buChar char="•"/>
            </a:pPr>
            <a:r>
              <a:rPr kumimoji="1" lang="en-US" altLang="zh-CN" b="1" dirty="0"/>
              <a:t>4. </a:t>
            </a:r>
            <a:r>
              <a:rPr kumimoji="1" lang="zh-CN" altLang="en-US" b="1" dirty="0"/>
              <a:t>不确定性的传递算法</a:t>
            </a:r>
          </a:p>
          <a:p>
            <a:pPr lvl="1">
              <a:lnSpc>
                <a:spcPct val="120000"/>
              </a:lnSpc>
              <a:spcAft>
                <a:spcPct val="20000"/>
              </a:spcAft>
              <a:buClr>
                <a:schemeClr val="hlink"/>
              </a:buClr>
              <a:buFont typeface="Arial" panose="020B0604020202020204" pitchFamily="34" charset="0"/>
              <a:buChar char="•"/>
            </a:pPr>
            <a:r>
              <a:rPr kumimoji="1" lang="en-US" altLang="zh-CN" b="1" dirty="0"/>
              <a:t>5.</a:t>
            </a:r>
            <a:r>
              <a:rPr kumimoji="1" lang="zh-CN" altLang="en-US" b="1" dirty="0"/>
              <a:t>不确定性结论的合成</a:t>
            </a: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a:extLst>
              <a:ext uri="{FF2B5EF4-FFF2-40B4-BE49-F238E27FC236}">
                <a16:creationId xmlns:a16="http://schemas.microsoft.com/office/drawing/2014/main" id="{2F7021F3-A81D-4AC5-BE56-7C48B96F7B40}"/>
              </a:ext>
            </a:extLst>
          </p:cNvPr>
          <p:cNvSpPr>
            <a:spLocks noGrp="1" noChangeArrowheads="1"/>
          </p:cNvSpPr>
          <p:nvPr>
            <p:ph type="body" idx="1"/>
          </p:nvPr>
        </p:nvSpPr>
        <p:spPr>
          <a:xfrm>
            <a:off x="1809189" y="448516"/>
            <a:ext cx="8439150" cy="5810250"/>
          </a:xfrm>
        </p:spPr>
        <p:txBody>
          <a:bodyPr/>
          <a:lstStyle/>
          <a:p>
            <a:pPr marL="609600" indent="-609600" algn="ctr">
              <a:lnSpc>
                <a:spcPct val="80000"/>
              </a:lnSpc>
              <a:buNone/>
            </a:pPr>
            <a:r>
              <a:rPr lang="zh-CN" altLang="en-US" sz="4400" b="1" dirty="0">
                <a:solidFill>
                  <a:srgbClr val="00B050"/>
                </a:solidFill>
              </a:rPr>
              <a:t>知识不确定性的表示</a:t>
            </a:r>
            <a:endParaRPr lang="en-US" altLang="zh-CN" sz="4400" b="1" dirty="0">
              <a:solidFill>
                <a:srgbClr val="00B050"/>
              </a:solidFill>
            </a:endParaRPr>
          </a:p>
          <a:p>
            <a:pPr marL="609600" indent="-609600">
              <a:lnSpc>
                <a:spcPct val="80000"/>
              </a:lnSpc>
              <a:buNone/>
            </a:pPr>
            <a:endParaRPr lang="zh-CN" altLang="en-US" sz="4000" dirty="0">
              <a:solidFill>
                <a:schemeClr val="tx2"/>
              </a:solidFill>
            </a:endParaRPr>
          </a:p>
          <a:p>
            <a:pPr marL="609600" indent="-609600">
              <a:lnSpc>
                <a:spcPct val="80000"/>
              </a:lnSpc>
              <a:buNone/>
            </a:pPr>
            <a:r>
              <a:rPr lang="zh-CN" altLang="en-US" sz="2400" dirty="0"/>
              <a:t>       </a:t>
            </a:r>
            <a:r>
              <a:rPr lang="zh-CN" altLang="en-US" sz="2400" b="1" dirty="0"/>
              <a:t>在主观</a:t>
            </a:r>
            <a:r>
              <a:rPr lang="en-US" altLang="zh-CN" sz="2400" b="1" dirty="0"/>
              <a:t>Bayes</a:t>
            </a:r>
            <a:r>
              <a:rPr lang="zh-CN" altLang="en-US" sz="2400" b="1" dirty="0"/>
              <a:t>方法中，知识是用产生式规则表示的，具</a:t>
            </a:r>
            <a:endParaRPr lang="en-US" altLang="zh-CN" sz="2400" b="1" dirty="0"/>
          </a:p>
          <a:p>
            <a:pPr marL="609600" indent="-609600">
              <a:lnSpc>
                <a:spcPct val="80000"/>
              </a:lnSpc>
              <a:buNone/>
            </a:pPr>
            <a:r>
              <a:rPr lang="zh-CN" altLang="en-US" sz="2400" b="1" dirty="0"/>
              <a:t>体形式为：</a:t>
            </a:r>
          </a:p>
          <a:p>
            <a:pPr marL="609600" indent="-609600" algn="ctr">
              <a:lnSpc>
                <a:spcPct val="80000"/>
              </a:lnSpc>
              <a:buNone/>
            </a:pPr>
            <a:r>
              <a:rPr lang="en-US" altLang="zh-CN" sz="2400" b="1" dirty="0"/>
              <a:t>IF	E	  THEN	 (LS,LN)  H (P(H))</a:t>
            </a:r>
          </a:p>
          <a:p>
            <a:pPr marL="609600" indent="-609600">
              <a:lnSpc>
                <a:spcPct val="80000"/>
              </a:lnSpc>
              <a:buNone/>
            </a:pPr>
            <a:r>
              <a:rPr lang="zh-CN" altLang="en-US" sz="2400" b="1" dirty="0"/>
              <a:t>其中，</a:t>
            </a:r>
          </a:p>
          <a:p>
            <a:pPr marL="609600" indent="-609600">
              <a:lnSpc>
                <a:spcPct val="150000"/>
              </a:lnSpc>
            </a:pPr>
            <a:r>
              <a:rPr lang="en-US" altLang="zh-CN" sz="2400" b="1" dirty="0"/>
              <a:t>P(H)</a:t>
            </a:r>
            <a:r>
              <a:rPr lang="zh-CN" altLang="en-US" sz="2400" b="1" dirty="0"/>
              <a:t>是结论</a:t>
            </a:r>
            <a:r>
              <a:rPr lang="en-US" altLang="zh-CN" sz="2400" b="1" dirty="0"/>
              <a:t>H</a:t>
            </a:r>
            <a:r>
              <a:rPr lang="zh-CN" altLang="en-US" sz="2400" b="1" dirty="0"/>
              <a:t>的先验概率，由专家根据经验给出。</a:t>
            </a:r>
          </a:p>
          <a:p>
            <a:pPr marL="609600" indent="-609600">
              <a:lnSpc>
                <a:spcPct val="150000"/>
              </a:lnSpc>
            </a:pPr>
            <a:r>
              <a:rPr lang="en-US" altLang="zh-CN" sz="2400" b="1" dirty="0"/>
              <a:t>LS</a:t>
            </a:r>
            <a:r>
              <a:rPr lang="zh-CN" altLang="en-US" sz="2400" b="1" dirty="0"/>
              <a:t>称为充分性度量，用于指出</a:t>
            </a:r>
            <a:r>
              <a:rPr lang="en-US" altLang="zh-CN" sz="2400" b="1" dirty="0"/>
              <a:t>E</a:t>
            </a:r>
            <a:r>
              <a:rPr lang="zh-CN" altLang="en-US" sz="2400" b="1" dirty="0"/>
              <a:t>对</a:t>
            </a:r>
            <a:r>
              <a:rPr lang="en-US" altLang="zh-CN" sz="2400" b="1" dirty="0"/>
              <a:t>H</a:t>
            </a:r>
            <a:r>
              <a:rPr lang="zh-CN" altLang="en-US" sz="2400" b="1" dirty="0"/>
              <a:t>的支持程度。</a:t>
            </a:r>
            <a:endParaRPr lang="en-US" altLang="zh-CN" sz="2400" b="1" dirty="0"/>
          </a:p>
          <a:p>
            <a:pPr marL="609600" indent="-609600">
              <a:lnSpc>
                <a:spcPct val="150000"/>
              </a:lnSpc>
            </a:pPr>
            <a:r>
              <a:rPr lang="en-US" altLang="zh-CN" sz="2400" b="1" dirty="0"/>
              <a:t>LN</a:t>
            </a:r>
            <a:r>
              <a:rPr lang="zh-CN" altLang="en-US" sz="2400" b="1" dirty="0"/>
              <a:t>称为必要性度量，用于指出</a:t>
            </a:r>
            <a:r>
              <a:rPr lang="en-US" altLang="zh-CN" sz="2400" b="1" dirty="0"/>
              <a:t>¬ E</a:t>
            </a:r>
            <a:r>
              <a:rPr lang="zh-CN" altLang="en-US" sz="2400" b="1" dirty="0"/>
              <a:t>对</a:t>
            </a:r>
            <a:r>
              <a:rPr lang="en-US" altLang="zh-CN" sz="2400" b="1" dirty="0"/>
              <a:t>H</a:t>
            </a:r>
            <a:r>
              <a:rPr lang="zh-CN" altLang="en-US" sz="2400" b="1" dirty="0"/>
              <a:t>的支持程度。</a:t>
            </a:r>
            <a:endParaRPr lang="en-US" altLang="zh-CN" sz="2400" b="1" dirty="0"/>
          </a:p>
          <a:p>
            <a:pPr marL="609600" indent="-609600">
              <a:lnSpc>
                <a:spcPct val="150000"/>
              </a:lnSpc>
            </a:pPr>
            <a:r>
              <a:rPr lang="en-US" altLang="zh-CN" sz="2400" b="1" dirty="0"/>
              <a:t>LS</a:t>
            </a:r>
            <a:r>
              <a:rPr lang="zh-CN" altLang="en-US" sz="2400" b="1" dirty="0"/>
              <a:t>和</a:t>
            </a:r>
            <a:r>
              <a:rPr lang="en-US" altLang="zh-CN" sz="2400" b="1" dirty="0"/>
              <a:t>LN</a:t>
            </a:r>
            <a:r>
              <a:rPr lang="zh-CN" altLang="en-US" sz="2400" b="1" dirty="0"/>
              <a:t>的值由领域专家给出，相当于知识的静态强度。</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1B1CCB2-33D6-400F-9C4B-BC4BAA820A4A}"/>
              </a:ext>
            </a:extLst>
          </p:cNvPr>
          <p:cNvSpPr/>
          <p:nvPr/>
        </p:nvSpPr>
        <p:spPr>
          <a:xfrm>
            <a:off x="7953375" y="4572001"/>
            <a:ext cx="2286000"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76547" name="Rectangle 3">
            <a:extLst>
              <a:ext uri="{FF2B5EF4-FFF2-40B4-BE49-F238E27FC236}">
                <a16:creationId xmlns:a16="http://schemas.microsoft.com/office/drawing/2014/main" id="{F0839972-0F3B-44D7-9166-D87040012FCD}"/>
              </a:ext>
            </a:extLst>
          </p:cNvPr>
          <p:cNvSpPr>
            <a:spLocks noGrp="1" noChangeArrowheads="1"/>
          </p:cNvSpPr>
          <p:nvPr>
            <p:ph type="body" idx="1"/>
          </p:nvPr>
        </p:nvSpPr>
        <p:spPr>
          <a:xfrm>
            <a:off x="1981200" y="1143000"/>
            <a:ext cx="8229600" cy="4724400"/>
          </a:xfrm>
        </p:spPr>
        <p:txBody>
          <a:bodyPr/>
          <a:lstStyle/>
          <a:p>
            <a:pPr>
              <a:spcAft>
                <a:spcPct val="20000"/>
              </a:spcAft>
            </a:pPr>
            <a:r>
              <a:rPr lang="zh-CN" altLang="en-US" b="1" dirty="0">
                <a:solidFill>
                  <a:schemeClr val="tx2"/>
                </a:solidFill>
                <a:effectLst>
                  <a:outerShdw blurRad="38100" dist="38100" dir="2700000" algn="tl">
                    <a:srgbClr val="C0C0C0"/>
                  </a:outerShdw>
                </a:effectLst>
                <a:latin typeface="宋体" panose="02010600030101010101" pitchFamily="2" charset="-122"/>
              </a:rPr>
              <a:t>讨论</a:t>
            </a:r>
            <a:r>
              <a:rPr lang="en-US" altLang="zh-CN" b="1" dirty="0">
                <a:solidFill>
                  <a:schemeClr val="tx2"/>
                </a:solidFill>
                <a:effectLst>
                  <a:outerShdw blurRad="38100" dist="38100" dir="2700000" algn="tl">
                    <a:srgbClr val="C0C0C0"/>
                  </a:outerShdw>
                </a:effectLst>
                <a:latin typeface="宋体" panose="02010600030101010101" pitchFamily="2" charset="-122"/>
              </a:rPr>
              <a:t>LS</a:t>
            </a:r>
            <a:r>
              <a:rPr lang="zh-CN" altLang="en-US" b="1" dirty="0">
                <a:solidFill>
                  <a:schemeClr val="tx2"/>
                </a:solidFill>
                <a:effectLst>
                  <a:outerShdw blurRad="38100" dist="38100" dir="2700000" algn="tl">
                    <a:srgbClr val="C0C0C0"/>
                  </a:outerShdw>
                </a:effectLst>
                <a:latin typeface="宋体" panose="02010600030101010101" pitchFamily="2" charset="-122"/>
              </a:rPr>
              <a:t>和</a:t>
            </a:r>
            <a:r>
              <a:rPr lang="en-US" altLang="zh-CN" b="1" dirty="0">
                <a:solidFill>
                  <a:schemeClr val="tx2"/>
                </a:solidFill>
                <a:effectLst>
                  <a:outerShdw blurRad="38100" dist="38100" dir="2700000" algn="tl">
                    <a:srgbClr val="C0C0C0"/>
                  </a:outerShdw>
                </a:effectLst>
                <a:latin typeface="宋体" panose="02010600030101010101" pitchFamily="2" charset="-122"/>
              </a:rPr>
              <a:t>LN</a:t>
            </a:r>
            <a:r>
              <a:rPr lang="zh-CN" altLang="en-US" b="1" dirty="0">
                <a:solidFill>
                  <a:schemeClr val="tx2"/>
                </a:solidFill>
                <a:effectLst>
                  <a:outerShdw blurRad="38100" dist="38100" dir="2700000" algn="tl">
                    <a:srgbClr val="C0C0C0"/>
                  </a:outerShdw>
                </a:effectLst>
                <a:latin typeface="宋体" panose="02010600030101010101" pitchFamily="2" charset="-122"/>
              </a:rPr>
              <a:t>的含义</a:t>
            </a:r>
          </a:p>
          <a:p>
            <a:pPr lvl="1">
              <a:spcAft>
                <a:spcPct val="20000"/>
              </a:spcAft>
              <a:buClr>
                <a:schemeClr val="hlink"/>
              </a:buClr>
              <a:buFont typeface="Arial" panose="020B0604020202020204" pitchFamily="34" charset="0"/>
              <a:buChar char="•"/>
            </a:pPr>
            <a:r>
              <a:rPr kumimoji="1" lang="zh-CN" altLang="en-US" b="1" dirty="0">
                <a:latin typeface="宋体" panose="02010600030101010101" pitchFamily="2" charset="-122"/>
              </a:rPr>
              <a:t>由</a:t>
            </a:r>
            <a:r>
              <a:rPr kumimoji="1" lang="en-US" altLang="zh-CN" b="1" dirty="0">
                <a:latin typeface="宋体" panose="02010600030101010101" pitchFamily="2" charset="-122"/>
              </a:rPr>
              <a:t>Bayes</a:t>
            </a:r>
            <a:r>
              <a:rPr kumimoji="1" lang="zh-CN" altLang="en-US" b="1" dirty="0">
                <a:latin typeface="宋体" panose="02010600030101010101" pitchFamily="2" charset="-122"/>
              </a:rPr>
              <a:t>公式可知：</a:t>
            </a:r>
          </a:p>
          <a:p>
            <a:pPr lvl="1">
              <a:spcAft>
                <a:spcPct val="20000"/>
              </a:spcAft>
              <a:buClr>
                <a:schemeClr val="hlink"/>
              </a:buClr>
              <a:buFont typeface="Arial" panose="020B0604020202020204" pitchFamily="34" charset="0"/>
              <a:buChar char="•"/>
            </a:pPr>
            <a:endParaRPr kumimoji="1" lang="zh-CN" altLang="en-US" b="1" dirty="0">
              <a:latin typeface="宋体" panose="02010600030101010101" pitchFamily="2" charset="-122"/>
            </a:endParaRPr>
          </a:p>
          <a:p>
            <a:pPr lvl="1">
              <a:spcAft>
                <a:spcPct val="20000"/>
              </a:spcAft>
              <a:buClr>
                <a:schemeClr val="hlink"/>
              </a:buClr>
              <a:buFont typeface="Arial" panose="020B0604020202020204" pitchFamily="34" charset="0"/>
              <a:buChar char="•"/>
            </a:pPr>
            <a:endParaRPr kumimoji="1" lang="zh-CN" altLang="en-US" b="1" dirty="0">
              <a:latin typeface="宋体" panose="02010600030101010101" pitchFamily="2" charset="-122"/>
            </a:endParaRPr>
          </a:p>
          <a:p>
            <a:pPr lvl="1">
              <a:spcAft>
                <a:spcPct val="20000"/>
              </a:spcAft>
              <a:buClr>
                <a:schemeClr val="hlink"/>
              </a:buClr>
              <a:buFont typeface="Arial" panose="020B0604020202020204" pitchFamily="34" charset="0"/>
              <a:buChar char="•"/>
            </a:pPr>
            <a:endParaRPr kumimoji="1" lang="zh-CN" altLang="en-US" b="1" dirty="0">
              <a:latin typeface="宋体" panose="02010600030101010101" pitchFamily="2" charset="-122"/>
            </a:endParaRPr>
          </a:p>
          <a:p>
            <a:pPr lvl="1">
              <a:spcAft>
                <a:spcPct val="20000"/>
              </a:spcAft>
              <a:buClr>
                <a:schemeClr val="hlink"/>
              </a:buClr>
              <a:buFont typeface="Arial" panose="020B0604020202020204" pitchFamily="34" charset="0"/>
              <a:buChar char="•"/>
            </a:pPr>
            <a:r>
              <a:rPr kumimoji="1" lang="zh-CN" altLang="en-US" b="1" dirty="0">
                <a:latin typeface="宋体" panose="02010600030101010101" pitchFamily="2" charset="-122"/>
              </a:rPr>
              <a:t>两式相除得：</a:t>
            </a:r>
          </a:p>
        </p:txBody>
      </p:sp>
      <p:graphicFrame>
        <p:nvGraphicFramePr>
          <p:cNvPr id="40963" name="Object 2">
            <a:extLst>
              <a:ext uri="{FF2B5EF4-FFF2-40B4-BE49-F238E27FC236}">
                <a16:creationId xmlns:a16="http://schemas.microsoft.com/office/drawing/2014/main" id="{94142958-E8D5-4890-A92F-81400D60B97A}"/>
              </a:ext>
            </a:extLst>
          </p:cNvPr>
          <p:cNvGraphicFramePr>
            <a:graphicFrameLocks noChangeAspect="1"/>
          </p:cNvGraphicFramePr>
          <p:nvPr/>
        </p:nvGraphicFramePr>
        <p:xfrm>
          <a:off x="4310063" y="2357439"/>
          <a:ext cx="3886200" cy="1563687"/>
        </p:xfrm>
        <a:graphic>
          <a:graphicData uri="http://schemas.openxmlformats.org/presentationml/2006/ole">
            <mc:AlternateContent xmlns:mc="http://schemas.openxmlformats.org/markup-compatibility/2006">
              <mc:Choice xmlns:v="urn:schemas-microsoft-com:vml" Requires="v">
                <p:oleObj spid="_x0000_s19560" name="Equation" r:id="rId3" imgW="2070100" imgH="863600" progId="Equation.DSMT4">
                  <p:embed/>
                </p:oleObj>
              </mc:Choice>
              <mc:Fallback>
                <p:oleObj name="Equation" r:id="rId3" imgW="2070100" imgH="863600" progId="Equation.DSMT4">
                  <p:embed/>
                  <p:pic>
                    <p:nvPicPr>
                      <p:cNvPr id="40963" name="Object 2">
                        <a:extLst>
                          <a:ext uri="{FF2B5EF4-FFF2-40B4-BE49-F238E27FC236}">
                            <a16:creationId xmlns:a16="http://schemas.microsoft.com/office/drawing/2014/main" id="{94142958-E8D5-4890-A92F-81400D60B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063" y="2357439"/>
                        <a:ext cx="3886200" cy="156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964" name="Object 3">
            <a:extLst>
              <a:ext uri="{FF2B5EF4-FFF2-40B4-BE49-F238E27FC236}">
                <a16:creationId xmlns:a16="http://schemas.microsoft.com/office/drawing/2014/main" id="{B50ED5F6-1A9E-4473-BD32-AB008986F370}"/>
              </a:ext>
            </a:extLst>
          </p:cNvPr>
          <p:cNvGraphicFramePr>
            <a:graphicFrameLocks noChangeAspect="1"/>
          </p:cNvGraphicFramePr>
          <p:nvPr/>
        </p:nvGraphicFramePr>
        <p:xfrm>
          <a:off x="3381375" y="4714876"/>
          <a:ext cx="3905250" cy="860425"/>
        </p:xfrm>
        <a:graphic>
          <a:graphicData uri="http://schemas.openxmlformats.org/presentationml/2006/ole">
            <mc:AlternateContent xmlns:mc="http://schemas.openxmlformats.org/markup-compatibility/2006">
              <mc:Choice xmlns:v="urn:schemas-microsoft-com:vml" Requires="v">
                <p:oleObj spid="_x0000_s19561" name="Equation" r:id="rId5" imgW="2108200" imgH="419100" progId="Equation.DSMT4">
                  <p:embed/>
                </p:oleObj>
              </mc:Choice>
              <mc:Fallback>
                <p:oleObj name="Equation" r:id="rId5" imgW="2108200" imgH="419100" progId="Equation.DSMT4">
                  <p:embed/>
                  <p:pic>
                    <p:nvPicPr>
                      <p:cNvPr id="40964" name="Object 3">
                        <a:extLst>
                          <a:ext uri="{FF2B5EF4-FFF2-40B4-BE49-F238E27FC236}">
                            <a16:creationId xmlns:a16="http://schemas.microsoft.com/office/drawing/2014/main" id="{B50ED5F6-1A9E-4473-BD32-AB008986F3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4714876"/>
                        <a:ext cx="39052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4">
            <a:extLst>
              <a:ext uri="{FF2B5EF4-FFF2-40B4-BE49-F238E27FC236}">
                <a16:creationId xmlns:a16="http://schemas.microsoft.com/office/drawing/2014/main" id="{F250BFA8-2B79-435E-945C-5C58253F97A5}"/>
              </a:ext>
            </a:extLst>
          </p:cNvPr>
          <p:cNvGraphicFramePr>
            <a:graphicFrameLocks noChangeAspect="1"/>
          </p:cNvGraphicFramePr>
          <p:nvPr/>
        </p:nvGraphicFramePr>
        <p:xfrm>
          <a:off x="8167689" y="4714875"/>
          <a:ext cx="1785937" cy="717550"/>
        </p:xfrm>
        <a:graphic>
          <a:graphicData uri="http://schemas.openxmlformats.org/presentationml/2006/ole">
            <mc:AlternateContent xmlns:mc="http://schemas.openxmlformats.org/markup-compatibility/2006">
              <mc:Choice xmlns:v="urn:schemas-microsoft-com:vml" Requires="v">
                <p:oleObj spid="_x0000_s19562" name="Equation" r:id="rId7" imgW="1040948" imgH="418918" progId="Equation.DSMT4">
                  <p:embed/>
                </p:oleObj>
              </mc:Choice>
              <mc:Fallback>
                <p:oleObj name="Equation" r:id="rId7" imgW="1040948" imgH="418918" progId="Equation.DSMT4">
                  <p:embed/>
                  <p:pic>
                    <p:nvPicPr>
                      <p:cNvPr id="40965" name="Object 4">
                        <a:extLst>
                          <a:ext uri="{FF2B5EF4-FFF2-40B4-BE49-F238E27FC236}">
                            <a16:creationId xmlns:a16="http://schemas.microsoft.com/office/drawing/2014/main" id="{F250BFA8-2B79-435E-945C-5C58253F97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7689" y="4714875"/>
                        <a:ext cx="17859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a:extLst>
              <a:ext uri="{FF2B5EF4-FFF2-40B4-BE49-F238E27FC236}">
                <a16:creationId xmlns:a16="http://schemas.microsoft.com/office/drawing/2014/main" id="{AC380F61-6A2A-425D-96F7-9DCC7D596808}"/>
              </a:ext>
            </a:extLst>
          </p:cNvPr>
          <p:cNvSpPr>
            <a:spLocks noGrp="1" noChangeArrowheads="1"/>
          </p:cNvSpPr>
          <p:nvPr>
            <p:ph type="body" idx="1"/>
          </p:nvPr>
        </p:nvSpPr>
        <p:spPr>
          <a:xfrm>
            <a:off x="1981200" y="981076"/>
            <a:ext cx="8472488" cy="5091113"/>
          </a:xfrm>
        </p:spPr>
        <p:txBody>
          <a:bodyPr/>
          <a:lstStyle/>
          <a:p>
            <a:pPr eaLnBrk="1" hangingPunct="1">
              <a:lnSpc>
                <a:spcPct val="120000"/>
              </a:lnSpc>
            </a:pPr>
            <a:r>
              <a:rPr lang="zh-CN" altLang="en-US" dirty="0">
                <a:latin typeface="Times New Roman" panose="02020603050405020304" pitchFamily="18" charset="0"/>
              </a:rPr>
              <a:t>引入几率函数</a:t>
            </a:r>
            <a:r>
              <a:rPr lang="en-US" altLang="zh-CN" dirty="0">
                <a:latin typeface="Times New Roman" panose="02020603050405020304" pitchFamily="18" charset="0"/>
              </a:rPr>
              <a:t>Θ(x),</a:t>
            </a:r>
            <a:r>
              <a:rPr lang="zh-CN" altLang="en-US" dirty="0">
                <a:latin typeface="Times New Roman" panose="02020603050405020304" pitchFamily="18" charset="0"/>
              </a:rPr>
              <a:t>它与概率的关系为：</a:t>
            </a:r>
          </a:p>
          <a:p>
            <a:pPr eaLnBrk="1" hangingPunct="1">
              <a:lnSpc>
                <a:spcPct val="120000"/>
              </a:lnSpc>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Θ(x)=P(x)/(1-P(x)),	</a:t>
            </a:r>
          </a:p>
          <a:p>
            <a:pPr eaLnBrk="1" hangingPunct="1">
              <a:lnSpc>
                <a:spcPct val="120000"/>
              </a:lnSpc>
              <a:buFont typeface="Wingdings" panose="05000000000000000000" pitchFamily="2" charset="2"/>
              <a:buNone/>
            </a:pPr>
            <a:r>
              <a:rPr lang="en-US" altLang="zh-CN" dirty="0">
                <a:latin typeface="Times New Roman" panose="02020603050405020304" pitchFamily="18" charset="0"/>
              </a:rPr>
              <a:t>                     P(x)=Θ(x)/(1+Θ(x))</a:t>
            </a:r>
            <a:endParaRPr lang="en-US" altLang="zh-CN" dirty="0"/>
          </a:p>
          <a:p>
            <a:pPr eaLnBrk="1" hangingPunct="1">
              <a:lnSpc>
                <a:spcPct val="120000"/>
              </a:lnSpc>
              <a:buFont typeface="Wingdings" panose="05000000000000000000" pitchFamily="2" charset="2"/>
              <a:buNone/>
            </a:pPr>
            <a:r>
              <a:rPr lang="zh-CN" altLang="en-US" dirty="0"/>
              <a:t>        它表示</a:t>
            </a:r>
            <a:r>
              <a:rPr lang="en-US" altLang="zh-CN" dirty="0"/>
              <a:t>x</a:t>
            </a:r>
            <a:r>
              <a:rPr lang="zh-CN" altLang="en-US" dirty="0"/>
              <a:t>的出现概率与不出现概率之比，显然随</a:t>
            </a:r>
            <a:r>
              <a:rPr lang="en-US" altLang="zh-CN" i="1" dirty="0"/>
              <a:t>P</a:t>
            </a:r>
            <a:r>
              <a:rPr lang="en-US" altLang="zh-CN" dirty="0"/>
              <a:t>(</a:t>
            </a:r>
            <a:r>
              <a:rPr lang="en-US" altLang="zh-CN" i="1" dirty="0"/>
              <a:t>x</a:t>
            </a:r>
            <a:r>
              <a:rPr lang="en-US" altLang="zh-CN" dirty="0"/>
              <a:t>)</a:t>
            </a:r>
            <a:r>
              <a:rPr lang="zh-CN" altLang="en-US" dirty="0"/>
              <a:t>的加大 </a:t>
            </a:r>
            <a:r>
              <a:rPr lang="en-US" altLang="zh-CN" dirty="0">
                <a:latin typeface="Times New Roman" panose="02020603050405020304" pitchFamily="18" charset="0"/>
              </a:rPr>
              <a:t>Θ</a:t>
            </a:r>
            <a:r>
              <a:rPr lang="en-US" altLang="zh-CN" dirty="0"/>
              <a:t>(</a:t>
            </a:r>
            <a:r>
              <a:rPr lang="en-US" altLang="zh-CN" i="1" dirty="0"/>
              <a:t>x</a:t>
            </a:r>
            <a:r>
              <a:rPr lang="en-US" altLang="zh-CN" dirty="0"/>
              <a:t>)</a:t>
            </a:r>
            <a:r>
              <a:rPr lang="zh-CN" altLang="en-US" dirty="0"/>
              <a:t>也加大，且</a:t>
            </a:r>
          </a:p>
          <a:p>
            <a:pPr eaLnBrk="1" hangingPunct="1">
              <a:lnSpc>
                <a:spcPct val="120000"/>
              </a:lnSpc>
              <a:buFont typeface="Wingdings" panose="05000000000000000000" pitchFamily="2" charset="2"/>
              <a:buNone/>
            </a:pPr>
            <a:r>
              <a:rPr lang="zh-CN" altLang="en-US" dirty="0"/>
              <a:t>               当</a:t>
            </a:r>
            <a:r>
              <a:rPr lang="en-US" altLang="zh-CN" dirty="0"/>
              <a:t>P(x)=0</a:t>
            </a:r>
            <a:r>
              <a:rPr lang="zh-CN" altLang="en-US" dirty="0"/>
              <a:t>时，有</a:t>
            </a:r>
            <a:r>
              <a:rPr lang="en-US" altLang="zh-CN" dirty="0">
                <a:latin typeface="Times New Roman" panose="02020603050405020304" pitchFamily="18" charset="0"/>
              </a:rPr>
              <a:t>Θ</a:t>
            </a:r>
            <a:r>
              <a:rPr lang="zh-CN" altLang="en-US" dirty="0"/>
              <a:t> </a:t>
            </a:r>
            <a:r>
              <a:rPr lang="en-US" altLang="zh-CN" dirty="0"/>
              <a:t>(</a:t>
            </a:r>
            <a:r>
              <a:rPr lang="en-US" altLang="zh-CN" i="1" dirty="0"/>
              <a:t>x</a:t>
            </a:r>
            <a:r>
              <a:rPr lang="en-US" altLang="zh-CN" dirty="0"/>
              <a:t>)</a:t>
            </a:r>
            <a:r>
              <a:rPr lang="zh-CN" altLang="en-US" dirty="0"/>
              <a:t>＝ </a:t>
            </a:r>
            <a:r>
              <a:rPr lang="en-US" altLang="zh-CN" dirty="0"/>
              <a:t>0 </a:t>
            </a:r>
          </a:p>
          <a:p>
            <a:pPr eaLnBrk="1" hangingPunct="1">
              <a:lnSpc>
                <a:spcPct val="120000"/>
              </a:lnSpc>
              <a:buFont typeface="Wingdings" panose="05000000000000000000" pitchFamily="2" charset="2"/>
              <a:buNone/>
            </a:pPr>
            <a:r>
              <a:rPr lang="zh-CN" altLang="en-US" dirty="0"/>
              <a:t>               当</a:t>
            </a:r>
            <a:r>
              <a:rPr lang="en-US" altLang="zh-CN" dirty="0"/>
              <a:t>P(x)=1</a:t>
            </a:r>
            <a:r>
              <a:rPr lang="zh-CN" altLang="en-US" dirty="0"/>
              <a:t>时，有</a:t>
            </a:r>
            <a:r>
              <a:rPr lang="en-US" altLang="zh-CN" dirty="0">
                <a:latin typeface="Times New Roman" panose="02020603050405020304" pitchFamily="18" charset="0"/>
              </a:rPr>
              <a:t>Θ</a:t>
            </a:r>
            <a:r>
              <a:rPr lang="zh-CN" altLang="en-US" dirty="0"/>
              <a:t> </a:t>
            </a:r>
            <a:r>
              <a:rPr lang="en-US" altLang="zh-CN" dirty="0"/>
              <a:t>(</a:t>
            </a:r>
            <a:r>
              <a:rPr lang="en-US" altLang="zh-CN" i="1" dirty="0"/>
              <a:t>x</a:t>
            </a:r>
            <a:r>
              <a:rPr lang="en-US" altLang="zh-CN" dirty="0"/>
              <a:t>)</a:t>
            </a:r>
            <a:r>
              <a:rPr lang="zh-CN" altLang="en-US" dirty="0"/>
              <a:t>＝∞ </a:t>
            </a:r>
          </a:p>
          <a:p>
            <a:pPr eaLnBrk="1" hangingPunct="1">
              <a:lnSpc>
                <a:spcPct val="120000"/>
              </a:lnSpc>
              <a:buFont typeface="Wingdings" panose="05000000000000000000" pitchFamily="2" charset="2"/>
              <a:buNone/>
            </a:pPr>
            <a:r>
              <a:rPr lang="zh-CN" altLang="en-US" dirty="0"/>
              <a:t>于是，取值于</a:t>
            </a:r>
            <a:r>
              <a:rPr lang="en-US" altLang="zh-CN" dirty="0"/>
              <a:t>[0,1]</a:t>
            </a:r>
            <a:r>
              <a:rPr lang="zh-CN" altLang="en-US" dirty="0"/>
              <a:t>的</a:t>
            </a:r>
            <a:r>
              <a:rPr lang="en-US" altLang="zh-CN" i="1" dirty="0"/>
              <a:t>P</a:t>
            </a:r>
            <a:r>
              <a:rPr lang="en-US" altLang="zh-CN" dirty="0"/>
              <a:t>(</a:t>
            </a:r>
            <a:r>
              <a:rPr lang="en-US" altLang="zh-CN" i="1" dirty="0"/>
              <a:t>x</a:t>
            </a:r>
            <a:r>
              <a:rPr lang="en-US" altLang="zh-CN" dirty="0"/>
              <a:t>)</a:t>
            </a:r>
            <a:r>
              <a:rPr lang="zh-CN" altLang="en-US" dirty="0"/>
              <a:t>被放大为取值于</a:t>
            </a:r>
            <a:r>
              <a:rPr lang="en-US" altLang="zh-CN" dirty="0"/>
              <a:t>[0, ∞]</a:t>
            </a:r>
            <a:r>
              <a:rPr lang="zh-CN" altLang="en-US" dirty="0"/>
              <a:t>的</a:t>
            </a:r>
            <a:r>
              <a:rPr lang="en-US" altLang="zh-CN" dirty="0">
                <a:latin typeface="Times New Roman" panose="02020603050405020304" pitchFamily="18" charset="0"/>
              </a:rPr>
              <a:t>Θ</a:t>
            </a:r>
            <a:r>
              <a:rPr lang="en-US" altLang="zh-CN" dirty="0"/>
              <a:t>(</a:t>
            </a:r>
            <a:r>
              <a:rPr lang="en-US" altLang="zh-CN" i="1" dirty="0"/>
              <a:t>x</a:t>
            </a:r>
            <a:r>
              <a:rPr lang="en-US" altLang="zh-CN" dirty="0"/>
              <a:t>)</a:t>
            </a:r>
            <a:r>
              <a:rPr lang="zh-CN" alt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5" name="Rectangle 3">
            <a:extLst>
              <a:ext uri="{FF2B5EF4-FFF2-40B4-BE49-F238E27FC236}">
                <a16:creationId xmlns:a16="http://schemas.microsoft.com/office/drawing/2014/main" id="{30C8DCC4-797C-4B76-BCE4-A7A4FAE744BF}"/>
              </a:ext>
            </a:extLst>
          </p:cNvPr>
          <p:cNvSpPr>
            <a:spLocks noGrp="1" noChangeArrowheads="1"/>
          </p:cNvSpPr>
          <p:nvPr>
            <p:ph type="body" idx="1"/>
          </p:nvPr>
        </p:nvSpPr>
        <p:spPr>
          <a:xfrm>
            <a:off x="1981200" y="1143000"/>
            <a:ext cx="8229600" cy="4724400"/>
          </a:xfrm>
        </p:spPr>
        <p:txBody>
          <a:bodyPr/>
          <a:lstStyle/>
          <a:p>
            <a:pPr>
              <a:spcAft>
                <a:spcPct val="20000"/>
              </a:spcAft>
            </a:pPr>
            <a:r>
              <a:rPr lang="zh-CN" altLang="en-US" b="1" dirty="0">
                <a:solidFill>
                  <a:schemeClr val="tx2"/>
                </a:solidFill>
                <a:effectLst>
                  <a:outerShdw blurRad="38100" dist="38100" dir="2700000" algn="tl">
                    <a:srgbClr val="C0C0C0"/>
                  </a:outerShdw>
                </a:effectLst>
                <a:latin typeface="宋体" panose="02010600030101010101" pitchFamily="2" charset="-122"/>
              </a:rPr>
              <a:t>讨论</a:t>
            </a:r>
            <a:r>
              <a:rPr lang="en-US" altLang="zh-CN" b="1" dirty="0">
                <a:solidFill>
                  <a:schemeClr val="tx2"/>
                </a:solidFill>
                <a:effectLst>
                  <a:outerShdw blurRad="38100" dist="38100" dir="2700000" algn="tl">
                    <a:srgbClr val="C0C0C0"/>
                  </a:outerShdw>
                </a:effectLst>
                <a:latin typeface="宋体" panose="02010600030101010101" pitchFamily="2" charset="-122"/>
              </a:rPr>
              <a:t>LS</a:t>
            </a:r>
            <a:r>
              <a:rPr lang="zh-CN" altLang="en-US" b="1" dirty="0">
                <a:solidFill>
                  <a:schemeClr val="tx2"/>
                </a:solidFill>
                <a:effectLst>
                  <a:outerShdw blurRad="38100" dist="38100" dir="2700000" algn="tl">
                    <a:srgbClr val="C0C0C0"/>
                  </a:outerShdw>
                </a:effectLst>
                <a:latin typeface="宋体" panose="02010600030101010101" pitchFamily="2" charset="-122"/>
              </a:rPr>
              <a:t>和</a:t>
            </a:r>
            <a:r>
              <a:rPr lang="en-US" altLang="zh-CN" b="1" dirty="0">
                <a:solidFill>
                  <a:schemeClr val="tx2"/>
                </a:solidFill>
                <a:effectLst>
                  <a:outerShdw blurRad="38100" dist="38100" dir="2700000" algn="tl">
                    <a:srgbClr val="C0C0C0"/>
                  </a:outerShdw>
                </a:effectLst>
                <a:latin typeface="宋体" panose="02010600030101010101" pitchFamily="2" charset="-122"/>
              </a:rPr>
              <a:t>LN</a:t>
            </a:r>
            <a:r>
              <a:rPr lang="zh-CN" altLang="en-US" b="1" dirty="0">
                <a:solidFill>
                  <a:schemeClr val="tx2"/>
                </a:solidFill>
                <a:effectLst>
                  <a:outerShdw blurRad="38100" dist="38100" dir="2700000" algn="tl">
                    <a:srgbClr val="C0C0C0"/>
                  </a:outerShdw>
                </a:effectLst>
                <a:latin typeface="宋体" panose="02010600030101010101" pitchFamily="2" charset="-122"/>
              </a:rPr>
              <a:t>的含义</a:t>
            </a:r>
          </a:p>
          <a:p>
            <a:pPr lvl="1">
              <a:spcAft>
                <a:spcPct val="20000"/>
              </a:spcAft>
              <a:buClr>
                <a:schemeClr val="hlink"/>
              </a:buClr>
              <a:buFont typeface="Arial" panose="020B0604020202020204" pitchFamily="34" charset="0"/>
              <a:buChar char="•"/>
            </a:pPr>
            <a:r>
              <a:rPr kumimoji="1" lang="zh-CN" altLang="en-US" b="1" dirty="0">
                <a:latin typeface="宋体" panose="02010600030101010101" pitchFamily="2" charset="-122"/>
              </a:rPr>
              <a:t>因此得到关于</a:t>
            </a:r>
            <a:r>
              <a:rPr kumimoji="1" lang="en-US" altLang="zh-CN" b="1" dirty="0">
                <a:latin typeface="宋体" panose="02010600030101010101" pitchFamily="2" charset="-122"/>
              </a:rPr>
              <a:t>LS</a:t>
            </a:r>
            <a:r>
              <a:rPr kumimoji="1" lang="zh-CN" altLang="en-US" b="1" dirty="0">
                <a:latin typeface="宋体" panose="02010600030101010101" pitchFamily="2" charset="-122"/>
              </a:rPr>
              <a:t>的公式： </a:t>
            </a:r>
            <a:r>
              <a:rPr kumimoji="1" lang="en-US" altLang="zh-CN" b="1" dirty="0">
                <a:latin typeface="宋体" panose="02010600030101010101" pitchFamily="2" charset="-122"/>
              </a:rPr>
              <a:t>E</a:t>
            </a:r>
            <a:r>
              <a:rPr kumimoji="1" lang="zh-CN" altLang="en-US" b="1" dirty="0">
                <a:latin typeface="宋体" panose="02010600030101010101" pitchFamily="2" charset="-122"/>
              </a:rPr>
              <a:t>对</a:t>
            </a:r>
            <a:r>
              <a:rPr kumimoji="1" lang="en-US" altLang="zh-CN" b="1" dirty="0">
                <a:latin typeface="宋体" panose="02010600030101010101" pitchFamily="2" charset="-122"/>
              </a:rPr>
              <a:t>H</a:t>
            </a:r>
            <a:r>
              <a:rPr kumimoji="1" lang="zh-CN" altLang="en-US" b="1" dirty="0">
                <a:latin typeface="宋体" panose="02010600030101010101" pitchFamily="2" charset="-122"/>
              </a:rPr>
              <a:t>的支持程度</a:t>
            </a:r>
          </a:p>
          <a:p>
            <a:pPr lvl="1">
              <a:spcAft>
                <a:spcPct val="20000"/>
              </a:spcAft>
              <a:buClr>
                <a:schemeClr val="hlink"/>
              </a:buClr>
              <a:buFont typeface="Arial" panose="020B0604020202020204" pitchFamily="34" charset="0"/>
              <a:buChar char="•"/>
            </a:pPr>
            <a:endParaRPr kumimoji="1" lang="zh-CN" altLang="en-US" b="1" dirty="0">
              <a:latin typeface="宋体" panose="02010600030101010101" pitchFamily="2" charset="-122"/>
            </a:endParaRPr>
          </a:p>
          <a:p>
            <a:pPr lvl="1">
              <a:spcAft>
                <a:spcPct val="20000"/>
              </a:spcAft>
              <a:buClr>
                <a:schemeClr val="hlink"/>
              </a:buClr>
              <a:buFont typeface="Arial" panose="020B0604020202020204" pitchFamily="34" charset="0"/>
              <a:buChar char="•"/>
            </a:pPr>
            <a:endParaRPr kumimoji="1" lang="zh-CN" altLang="en-US" b="1" dirty="0">
              <a:latin typeface="宋体" panose="02010600030101010101" pitchFamily="2" charset="-122"/>
            </a:endParaRPr>
          </a:p>
          <a:p>
            <a:pPr lvl="1">
              <a:spcAft>
                <a:spcPct val="20000"/>
              </a:spcAft>
              <a:buClr>
                <a:schemeClr val="hlink"/>
              </a:buClr>
              <a:buFont typeface="Arial" panose="020B0604020202020204" pitchFamily="34" charset="0"/>
              <a:buChar char="•"/>
            </a:pPr>
            <a:r>
              <a:rPr kumimoji="1" lang="zh-CN" altLang="en-US" b="1" dirty="0">
                <a:latin typeface="宋体" panose="02010600030101010101" pitchFamily="2" charset="-122"/>
              </a:rPr>
              <a:t>同理得到关于</a:t>
            </a:r>
            <a:r>
              <a:rPr kumimoji="1" lang="en-US" altLang="zh-CN" b="1" dirty="0">
                <a:latin typeface="宋体" panose="02010600030101010101" pitchFamily="2" charset="-122"/>
              </a:rPr>
              <a:t>LN</a:t>
            </a:r>
            <a:r>
              <a:rPr kumimoji="1" lang="zh-CN" altLang="en-US" b="1" dirty="0">
                <a:latin typeface="宋体" panose="02010600030101010101" pitchFamily="2" charset="-122"/>
              </a:rPr>
              <a:t>的公式： </a:t>
            </a:r>
            <a:r>
              <a:rPr lang="en-US" altLang="zh-CN" b="1" dirty="0">
                <a:latin typeface="宋体" panose="02010600030101010101" pitchFamily="2" charset="-122"/>
              </a:rPr>
              <a:t>﹁</a:t>
            </a:r>
            <a:r>
              <a:rPr kumimoji="1" lang="zh-CN" altLang="en-US" b="1" dirty="0">
                <a:latin typeface="宋体" panose="02010600030101010101" pitchFamily="2" charset="-122"/>
              </a:rPr>
              <a:t> </a:t>
            </a:r>
            <a:r>
              <a:rPr kumimoji="1" lang="en-US" altLang="zh-CN" b="1" dirty="0">
                <a:latin typeface="宋体" panose="02010600030101010101" pitchFamily="2" charset="-122"/>
              </a:rPr>
              <a:t>E</a:t>
            </a:r>
            <a:r>
              <a:rPr kumimoji="1" lang="zh-CN" altLang="en-US" b="1" dirty="0">
                <a:latin typeface="宋体" panose="02010600030101010101" pitchFamily="2" charset="-122"/>
              </a:rPr>
              <a:t>对</a:t>
            </a:r>
            <a:r>
              <a:rPr kumimoji="1" lang="en-US" altLang="zh-CN" b="1" dirty="0">
                <a:latin typeface="宋体" panose="02010600030101010101" pitchFamily="2" charset="-122"/>
              </a:rPr>
              <a:t>H</a:t>
            </a:r>
            <a:r>
              <a:rPr kumimoji="1" lang="zh-CN" altLang="en-US" b="1" dirty="0">
                <a:latin typeface="宋体" panose="02010600030101010101" pitchFamily="2" charset="-122"/>
              </a:rPr>
              <a:t>的支持程度</a:t>
            </a:r>
          </a:p>
          <a:p>
            <a:pPr lvl="1">
              <a:spcAft>
                <a:spcPct val="20000"/>
              </a:spcAft>
              <a:buClr>
                <a:schemeClr val="hlink"/>
              </a:buClr>
              <a:buFont typeface="Wingdings" panose="05000000000000000000" pitchFamily="2" charset="2"/>
              <a:buChar char="ü"/>
            </a:pPr>
            <a:endParaRPr kumimoji="1" lang="zh-CN" altLang="en-US" b="1" dirty="0">
              <a:solidFill>
                <a:srgbClr val="FF0000"/>
              </a:solidFill>
            </a:endParaRPr>
          </a:p>
          <a:p>
            <a:pPr lvl="1">
              <a:spcAft>
                <a:spcPct val="20000"/>
              </a:spcAft>
              <a:buClr>
                <a:schemeClr val="hlink"/>
              </a:buClr>
              <a:buFont typeface="Wingdings" panose="05000000000000000000" pitchFamily="2" charset="2"/>
              <a:buChar char="ü"/>
            </a:pPr>
            <a:endParaRPr kumimoji="1" lang="zh-CN" altLang="en-US" b="1" dirty="0">
              <a:solidFill>
                <a:srgbClr val="0000CC"/>
              </a:solidFill>
            </a:endParaRPr>
          </a:p>
        </p:txBody>
      </p:sp>
      <p:graphicFrame>
        <p:nvGraphicFramePr>
          <p:cNvPr id="43010" name="Object 2">
            <a:extLst>
              <a:ext uri="{FF2B5EF4-FFF2-40B4-BE49-F238E27FC236}">
                <a16:creationId xmlns:a16="http://schemas.microsoft.com/office/drawing/2014/main" id="{CDEFBE01-8CBD-45F8-BBF8-51C93E46DD64}"/>
              </a:ext>
            </a:extLst>
          </p:cNvPr>
          <p:cNvGraphicFramePr>
            <a:graphicFrameLocks noChangeAspect="1"/>
          </p:cNvGraphicFramePr>
          <p:nvPr>
            <p:extLst>
              <p:ext uri="{D42A27DB-BD31-4B8C-83A1-F6EECF244321}">
                <p14:modId xmlns:p14="http://schemas.microsoft.com/office/powerpoint/2010/main" val="3323788100"/>
              </p:ext>
            </p:extLst>
          </p:nvPr>
        </p:nvGraphicFramePr>
        <p:xfrm>
          <a:off x="2733675" y="2214912"/>
          <a:ext cx="7315200" cy="771525"/>
        </p:xfrm>
        <a:graphic>
          <a:graphicData uri="http://schemas.openxmlformats.org/presentationml/2006/ole">
            <mc:AlternateContent xmlns:mc="http://schemas.openxmlformats.org/markup-compatibility/2006">
              <mc:Choice xmlns:v="urn:schemas-microsoft-com:vml" Requires="v">
                <p:oleObj spid="_x0000_s20548" name="Equation" r:id="rId3" imgW="3594100" imgH="419100" progId="Equation.DSMT4">
                  <p:embed/>
                </p:oleObj>
              </mc:Choice>
              <mc:Fallback>
                <p:oleObj name="Equation" r:id="rId3" imgW="3594100" imgH="419100" progId="Equation.DSMT4">
                  <p:embed/>
                  <p:pic>
                    <p:nvPicPr>
                      <p:cNvPr id="43010" name="Object 2">
                        <a:extLst>
                          <a:ext uri="{FF2B5EF4-FFF2-40B4-BE49-F238E27FC236}">
                            <a16:creationId xmlns:a16="http://schemas.microsoft.com/office/drawing/2014/main" id="{CDEFBE01-8CBD-45F8-BBF8-51C93E46DD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2214912"/>
                        <a:ext cx="73152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1" name="Object 3">
            <a:extLst>
              <a:ext uri="{FF2B5EF4-FFF2-40B4-BE49-F238E27FC236}">
                <a16:creationId xmlns:a16="http://schemas.microsoft.com/office/drawing/2014/main" id="{0BA08031-66F2-4112-A394-4CB3BC309123}"/>
              </a:ext>
            </a:extLst>
          </p:cNvPr>
          <p:cNvGraphicFramePr>
            <a:graphicFrameLocks noChangeAspect="1"/>
          </p:cNvGraphicFramePr>
          <p:nvPr>
            <p:extLst>
              <p:ext uri="{D42A27DB-BD31-4B8C-83A1-F6EECF244321}">
                <p14:modId xmlns:p14="http://schemas.microsoft.com/office/powerpoint/2010/main" val="2111909559"/>
              </p:ext>
            </p:extLst>
          </p:nvPr>
        </p:nvGraphicFramePr>
        <p:xfrm>
          <a:off x="2771775" y="3871564"/>
          <a:ext cx="7239000" cy="752475"/>
        </p:xfrm>
        <a:graphic>
          <a:graphicData uri="http://schemas.openxmlformats.org/presentationml/2006/ole">
            <mc:AlternateContent xmlns:mc="http://schemas.openxmlformats.org/markup-compatibility/2006">
              <mc:Choice xmlns:v="urn:schemas-microsoft-com:vml" Requires="v">
                <p:oleObj spid="_x0000_s20549" name="Equation" r:id="rId5" imgW="3949700" imgH="419100" progId="Equation.DSMT4">
                  <p:embed/>
                </p:oleObj>
              </mc:Choice>
              <mc:Fallback>
                <p:oleObj name="Equation" r:id="rId5" imgW="3949700" imgH="419100" progId="Equation.DSMT4">
                  <p:embed/>
                  <p:pic>
                    <p:nvPicPr>
                      <p:cNvPr id="43011" name="Object 3">
                        <a:extLst>
                          <a:ext uri="{FF2B5EF4-FFF2-40B4-BE49-F238E27FC236}">
                            <a16:creationId xmlns:a16="http://schemas.microsoft.com/office/drawing/2014/main" id="{0BA08031-66F2-4112-A394-4CB3BC3091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871564"/>
                        <a:ext cx="7239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34E6F35B-087A-407A-BC16-C60EE445843E}"/>
              </a:ext>
            </a:extLst>
          </p:cNvPr>
          <p:cNvSpPr>
            <a:spLocks noGrp="1" noChangeArrowheads="1"/>
          </p:cNvSpPr>
          <p:nvPr>
            <p:ph type="title"/>
          </p:nvPr>
        </p:nvSpPr>
        <p:spPr>
          <a:xfrm>
            <a:off x="1981200" y="119437"/>
            <a:ext cx="8229600" cy="914400"/>
          </a:xfrm>
        </p:spPr>
        <p:txBody>
          <a:bodyPr/>
          <a:lstStyle/>
          <a:p>
            <a:pPr algn="ctr" eaLnBrk="1" hangingPunct="1"/>
            <a:r>
              <a:rPr lang="zh-CN" altLang="en-US" dirty="0"/>
              <a:t>证据不确定性的表示</a:t>
            </a:r>
          </a:p>
        </p:txBody>
      </p:sp>
      <p:sp>
        <p:nvSpPr>
          <p:cNvPr id="44034" name="Rectangle 3">
            <a:extLst>
              <a:ext uri="{FF2B5EF4-FFF2-40B4-BE49-F238E27FC236}">
                <a16:creationId xmlns:a16="http://schemas.microsoft.com/office/drawing/2014/main" id="{20C03EDC-34FB-494D-9493-5018347C5A98}"/>
              </a:ext>
            </a:extLst>
          </p:cNvPr>
          <p:cNvSpPr>
            <a:spLocks noGrp="1" noChangeArrowheads="1"/>
          </p:cNvSpPr>
          <p:nvPr>
            <p:ph type="body" idx="1"/>
          </p:nvPr>
        </p:nvSpPr>
        <p:spPr>
          <a:xfrm>
            <a:off x="1952626" y="1928813"/>
            <a:ext cx="8143875" cy="4495800"/>
          </a:xfrm>
        </p:spPr>
        <p:txBody>
          <a:bodyPr/>
          <a:lstStyle/>
          <a:p>
            <a:pPr marL="533400" indent="-533400"/>
            <a:r>
              <a:rPr lang="zh-CN" altLang="en-US" b="1" dirty="0"/>
              <a:t>在主观</a:t>
            </a:r>
            <a:r>
              <a:rPr lang="en-US" altLang="zh-CN" b="1" dirty="0"/>
              <a:t>Bayes</a:t>
            </a:r>
            <a:r>
              <a:rPr lang="zh-CN" altLang="en-US" b="1" dirty="0"/>
              <a:t>方法中，证据的不确定性也用概率表示。对于证据</a:t>
            </a:r>
            <a:r>
              <a:rPr lang="en-US" altLang="zh-CN" b="1" dirty="0"/>
              <a:t>E</a:t>
            </a:r>
            <a:r>
              <a:rPr lang="zh-CN" altLang="en-US" b="1" dirty="0"/>
              <a:t>，由用户根据观察</a:t>
            </a:r>
            <a:r>
              <a:rPr lang="en-US" altLang="zh-CN" b="1" dirty="0"/>
              <a:t>S</a:t>
            </a:r>
            <a:r>
              <a:rPr lang="zh-CN" altLang="en-US" b="1" dirty="0"/>
              <a:t>给出</a:t>
            </a:r>
            <a:r>
              <a:rPr lang="en-US" altLang="zh-CN" b="1" dirty="0"/>
              <a:t>P(E|S)</a:t>
            </a:r>
            <a:r>
              <a:rPr lang="zh-CN" altLang="en-US" b="1" dirty="0"/>
              <a:t>，即动态强度。用</a:t>
            </a:r>
            <a:r>
              <a:rPr lang="en-US" altLang="zh-CN" b="1" dirty="0"/>
              <a:t>P(E|S)</a:t>
            </a:r>
            <a:r>
              <a:rPr lang="zh-CN" altLang="en-US" b="1" dirty="0"/>
              <a:t>描述证据的不确定性 （证据</a:t>
            </a:r>
            <a:r>
              <a:rPr lang="en-US" altLang="zh-CN" b="1" dirty="0"/>
              <a:t>E</a:t>
            </a:r>
            <a:r>
              <a:rPr lang="zh-CN" altLang="en-US" b="1" dirty="0"/>
              <a:t>不是可以直接观测的）。</a:t>
            </a:r>
            <a:endParaRPr lang="en-US" altLang="zh-CN" b="1" dirty="0"/>
          </a:p>
          <a:p>
            <a:pPr marL="533400" indent="-533400"/>
            <a:endParaRPr lang="zh-CN" altLang="en-US" b="1" dirty="0"/>
          </a:p>
          <a:p>
            <a:pPr marL="533400" indent="-533400"/>
            <a:r>
              <a:rPr lang="zh-CN" altLang="en-US" b="1" dirty="0"/>
              <a:t>由于主观给定</a:t>
            </a:r>
            <a:r>
              <a:rPr lang="en-US" altLang="zh-CN" b="1" dirty="0"/>
              <a:t>P(E|S)</a:t>
            </a:r>
            <a:r>
              <a:rPr lang="zh-CN" altLang="en-US" b="1" dirty="0"/>
              <a:t>有所困难，所以实际中可以用可信度</a:t>
            </a:r>
            <a:r>
              <a:rPr lang="en-US" altLang="zh-CN" b="1" dirty="0"/>
              <a:t>C(E|S)</a:t>
            </a:r>
            <a:r>
              <a:rPr lang="zh-CN" altLang="en-US" b="1" dirty="0"/>
              <a:t>代替</a:t>
            </a:r>
            <a:r>
              <a:rPr lang="en-US" altLang="zh-CN" b="1" dirty="0"/>
              <a:t>P(E|S)</a:t>
            </a:r>
            <a:r>
              <a:rPr lang="zh-CN" altLang="en-US" b="1"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027">
            <a:extLst>
              <a:ext uri="{FF2B5EF4-FFF2-40B4-BE49-F238E27FC236}">
                <a16:creationId xmlns:a16="http://schemas.microsoft.com/office/drawing/2014/main" id="{2FEBD9C3-0A09-485C-8147-F915FC627648}"/>
              </a:ext>
            </a:extLst>
          </p:cNvPr>
          <p:cNvSpPr>
            <a:spLocks noGrp="1" noChangeArrowheads="1"/>
          </p:cNvSpPr>
          <p:nvPr>
            <p:ph type="body" idx="1"/>
          </p:nvPr>
        </p:nvSpPr>
        <p:spPr>
          <a:xfrm>
            <a:off x="2286000" y="1071564"/>
            <a:ext cx="7772400" cy="4795837"/>
          </a:xfrm>
        </p:spPr>
        <p:txBody>
          <a:bodyPr/>
          <a:lstStyle/>
          <a:p>
            <a:pPr eaLnBrk="1" hangingPunct="1"/>
            <a:r>
              <a:rPr lang="zh-CN" altLang="en-US"/>
              <a:t>给定</a:t>
            </a:r>
            <a:r>
              <a:rPr lang="en-US" altLang="zh-CN"/>
              <a:t>C(E|S)</a:t>
            </a:r>
            <a:r>
              <a:rPr lang="zh-CN" altLang="en-US"/>
              <a:t>后，</a:t>
            </a:r>
            <a:r>
              <a:rPr lang="en-US" altLang="zh-CN"/>
              <a:t>P(E|S)</a:t>
            </a:r>
            <a:r>
              <a:rPr lang="zh-CN" altLang="en-US"/>
              <a:t>可近似计算如下：</a:t>
            </a:r>
          </a:p>
          <a:p>
            <a:pPr eaLnBrk="1" hangingPunct="1">
              <a:buFont typeface="Wingdings" panose="05000000000000000000" pitchFamily="2" charset="2"/>
              <a:buNone/>
            </a:pPr>
            <a:endParaRPr lang="en-US" altLang="zh-CN"/>
          </a:p>
        </p:txBody>
      </p:sp>
      <p:graphicFrame>
        <p:nvGraphicFramePr>
          <p:cNvPr id="45058" name="Object 1028">
            <a:extLst>
              <a:ext uri="{FF2B5EF4-FFF2-40B4-BE49-F238E27FC236}">
                <a16:creationId xmlns:a16="http://schemas.microsoft.com/office/drawing/2014/main" id="{59D53600-1EAA-4968-A62D-D89117A21519}"/>
              </a:ext>
            </a:extLst>
          </p:cNvPr>
          <p:cNvGraphicFramePr>
            <a:graphicFrameLocks noChangeAspect="1"/>
          </p:cNvGraphicFramePr>
          <p:nvPr/>
        </p:nvGraphicFramePr>
        <p:xfrm>
          <a:off x="2667000" y="1928813"/>
          <a:ext cx="6235700" cy="1308100"/>
        </p:xfrm>
        <a:graphic>
          <a:graphicData uri="http://schemas.openxmlformats.org/presentationml/2006/ole">
            <mc:AlternateContent xmlns:mc="http://schemas.openxmlformats.org/markup-compatibility/2006">
              <mc:Choice xmlns:v="urn:schemas-microsoft-com:vml" Requires="v">
                <p:oleObj spid="_x0000_s21572" name="Equation" r:id="rId3" imgW="6235700" imgH="1308100" progId="Equation.DSMT4">
                  <p:embed/>
                </p:oleObj>
              </mc:Choice>
              <mc:Fallback>
                <p:oleObj name="Equation" r:id="rId3" imgW="6235700" imgH="1308100" progId="Equation.DSMT4">
                  <p:embed/>
                  <p:pic>
                    <p:nvPicPr>
                      <p:cNvPr id="45058" name="Object 1028">
                        <a:extLst>
                          <a:ext uri="{FF2B5EF4-FFF2-40B4-BE49-F238E27FC236}">
                            <a16:creationId xmlns:a16="http://schemas.microsoft.com/office/drawing/2014/main" id="{59D53600-1EAA-4968-A62D-D89117A21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28813"/>
                        <a:ext cx="623570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5059" name="Object 6">
            <a:extLst>
              <a:ext uri="{FF2B5EF4-FFF2-40B4-BE49-F238E27FC236}">
                <a16:creationId xmlns:a16="http://schemas.microsoft.com/office/drawing/2014/main" id="{14D82CE9-0AC0-4B47-9B9A-9E04580F4308}"/>
              </a:ext>
            </a:extLst>
          </p:cNvPr>
          <p:cNvGraphicFramePr>
            <a:graphicFrameLocks noChangeAspect="1"/>
          </p:cNvGraphicFramePr>
          <p:nvPr/>
        </p:nvGraphicFramePr>
        <p:xfrm>
          <a:off x="1881188" y="3714751"/>
          <a:ext cx="4000500" cy="2125663"/>
        </p:xfrm>
        <a:graphic>
          <a:graphicData uri="http://schemas.openxmlformats.org/presentationml/2006/ole">
            <mc:AlternateContent xmlns:mc="http://schemas.openxmlformats.org/markup-compatibility/2006">
              <mc:Choice xmlns:v="urn:schemas-microsoft-com:vml" Requires="v">
                <p:oleObj spid="_x0000_s21573" name="Visio" r:id="rId5" imgW="6400800" imgH="3416300" progId="Visio.Drawing.11">
                  <p:embed/>
                </p:oleObj>
              </mc:Choice>
              <mc:Fallback>
                <p:oleObj name="Visio" r:id="rId5" imgW="6400800" imgH="3416300" progId="Visio.Drawing.11">
                  <p:embed/>
                  <p:pic>
                    <p:nvPicPr>
                      <p:cNvPr id="45059" name="Object 6">
                        <a:extLst>
                          <a:ext uri="{FF2B5EF4-FFF2-40B4-BE49-F238E27FC236}">
                            <a16:creationId xmlns:a16="http://schemas.microsoft.com/office/drawing/2014/main" id="{14D82CE9-0AC0-4B47-9B9A-9E04580F43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1188" y="3714751"/>
                        <a:ext cx="4000500"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5060" name="矩形 5">
            <a:extLst>
              <a:ext uri="{FF2B5EF4-FFF2-40B4-BE49-F238E27FC236}">
                <a16:creationId xmlns:a16="http://schemas.microsoft.com/office/drawing/2014/main" id="{6979263E-C73C-4018-AD56-9E7290A4A994}"/>
              </a:ext>
            </a:extLst>
          </p:cNvPr>
          <p:cNvSpPr>
            <a:spLocks noChangeArrowheads="1"/>
          </p:cNvSpPr>
          <p:nvPr/>
        </p:nvSpPr>
        <p:spPr bwMode="auto">
          <a:xfrm>
            <a:off x="6024564" y="3643313"/>
            <a:ext cx="4429125"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dirty="0"/>
              <a:t>例如，在</a:t>
            </a:r>
            <a:r>
              <a:rPr lang="en-US" altLang="zh-CN" sz="1800" dirty="0"/>
              <a:t>PROSPECTOR</a:t>
            </a:r>
            <a:r>
              <a:rPr lang="zh-CN" altLang="en-US" sz="1800" dirty="0"/>
              <a:t>中</a:t>
            </a:r>
            <a:r>
              <a:rPr lang="en-US" altLang="zh-CN" sz="1800" dirty="0"/>
              <a:t>C(E|S)</a:t>
            </a:r>
            <a:r>
              <a:rPr lang="zh-CN" altLang="en-US" sz="1800" dirty="0"/>
              <a:t>取整数：</a:t>
            </a:r>
            <a:r>
              <a:rPr lang="en-US" altLang="zh-CN" sz="1800" dirty="0"/>
              <a:t>{-5</a:t>
            </a:r>
            <a:r>
              <a:rPr lang="zh-CN" altLang="en-US" sz="1800" dirty="0"/>
              <a:t>，</a:t>
            </a:r>
            <a:r>
              <a:rPr lang="en-US" altLang="zh-CN" sz="1800" dirty="0"/>
              <a:t>….5}</a:t>
            </a:r>
          </a:p>
          <a:p>
            <a:pPr>
              <a:spcBef>
                <a:spcPts val="600"/>
              </a:spcBef>
              <a:buClrTx/>
              <a:buSzTx/>
              <a:buFont typeface="Arial" panose="020B0604020202020204" pitchFamily="34" charset="0"/>
              <a:buChar char="•"/>
            </a:pPr>
            <a:r>
              <a:rPr lang="en-US" altLang="zh-CN" sz="1800" dirty="0"/>
              <a:t>C(E|S)=-5</a:t>
            </a:r>
            <a:r>
              <a:rPr lang="zh-CN" altLang="en-US" sz="1800" dirty="0"/>
              <a:t>表示在观测</a:t>
            </a:r>
            <a:r>
              <a:rPr lang="en-US" altLang="zh-CN" sz="1800" dirty="0"/>
              <a:t>S</a:t>
            </a:r>
            <a:r>
              <a:rPr lang="zh-CN" altLang="en-US" sz="1800" dirty="0"/>
              <a:t>下证据</a:t>
            </a:r>
            <a:r>
              <a:rPr lang="en-US" altLang="zh-CN" sz="1800" dirty="0"/>
              <a:t>E</a:t>
            </a:r>
            <a:r>
              <a:rPr lang="zh-CN" altLang="en-US" sz="1800" dirty="0"/>
              <a:t>肯定不存在，</a:t>
            </a:r>
            <a:r>
              <a:rPr lang="en-US" altLang="zh-CN" sz="1800" dirty="0"/>
              <a:t>P(E|S)=0</a:t>
            </a:r>
          </a:p>
          <a:p>
            <a:pPr>
              <a:spcBef>
                <a:spcPts val="600"/>
              </a:spcBef>
              <a:buClrTx/>
              <a:buSzTx/>
              <a:buFont typeface="Arial" panose="020B0604020202020204" pitchFamily="34" charset="0"/>
              <a:buChar char="•"/>
            </a:pPr>
            <a:r>
              <a:rPr lang="en-US" altLang="zh-CN" sz="1800" dirty="0"/>
              <a:t>C(E|S)= 5</a:t>
            </a:r>
            <a:r>
              <a:rPr lang="zh-CN" altLang="en-US" sz="1800" dirty="0"/>
              <a:t>表示在观测</a:t>
            </a:r>
            <a:r>
              <a:rPr lang="en-US" altLang="zh-CN" sz="1800" dirty="0"/>
              <a:t>S</a:t>
            </a:r>
            <a:r>
              <a:rPr lang="zh-CN" altLang="en-US" sz="1800" dirty="0"/>
              <a:t>下证据</a:t>
            </a:r>
            <a:r>
              <a:rPr lang="en-US" altLang="zh-CN" sz="1800" dirty="0"/>
              <a:t>E</a:t>
            </a:r>
            <a:r>
              <a:rPr lang="zh-CN" altLang="en-US" sz="1800" dirty="0"/>
              <a:t>肯定存在，</a:t>
            </a:r>
            <a:r>
              <a:rPr lang="en-US" altLang="zh-CN" sz="1800" dirty="0"/>
              <a:t>P(E|S)=1</a:t>
            </a:r>
          </a:p>
          <a:p>
            <a:pPr>
              <a:spcBef>
                <a:spcPts val="600"/>
              </a:spcBef>
              <a:buClrTx/>
              <a:buSzTx/>
              <a:buFont typeface="Arial" panose="020B0604020202020204" pitchFamily="34" charset="0"/>
              <a:buChar char="•"/>
            </a:pPr>
            <a:r>
              <a:rPr lang="en-US" altLang="zh-CN" sz="1800" dirty="0"/>
              <a:t>C(E|S)= 0</a:t>
            </a:r>
            <a:r>
              <a:rPr lang="zh-CN" altLang="en-US" sz="1800" dirty="0"/>
              <a:t>表示</a:t>
            </a:r>
            <a:r>
              <a:rPr lang="en-US" altLang="zh-CN" sz="1800" dirty="0"/>
              <a:t>S</a:t>
            </a:r>
            <a:r>
              <a:rPr lang="zh-CN" altLang="en-US" sz="1800" dirty="0"/>
              <a:t>与</a:t>
            </a:r>
            <a:r>
              <a:rPr lang="en-US" altLang="zh-CN" sz="1800" dirty="0"/>
              <a:t>E</a:t>
            </a:r>
            <a:r>
              <a:rPr lang="zh-CN" altLang="en-US" sz="1800" dirty="0"/>
              <a:t>无关，即</a:t>
            </a:r>
            <a:r>
              <a:rPr lang="en-US" altLang="zh-CN" sz="1800" dirty="0"/>
              <a:t>P(E|S)= P(E)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601EC941-58C0-4013-86B1-44C4B4A1A5A9}"/>
              </a:ext>
            </a:extLst>
          </p:cNvPr>
          <p:cNvSpPr>
            <a:spLocks noGrp="1" noChangeArrowheads="1"/>
          </p:cNvSpPr>
          <p:nvPr>
            <p:ph type="title"/>
          </p:nvPr>
        </p:nvSpPr>
        <p:spPr>
          <a:xfrm>
            <a:off x="2247900" y="277906"/>
            <a:ext cx="7772400" cy="762000"/>
          </a:xfrm>
        </p:spPr>
        <p:txBody>
          <a:bodyPr/>
          <a:lstStyle/>
          <a:p>
            <a:pPr algn="ctr" eaLnBrk="1" hangingPunct="1"/>
            <a:r>
              <a:rPr lang="zh-CN" altLang="en-US" dirty="0"/>
              <a:t>证据理论</a:t>
            </a:r>
            <a:endParaRPr lang="zh-CN" altLang="en-US" sz="3600" dirty="0"/>
          </a:p>
        </p:txBody>
      </p:sp>
      <p:sp>
        <p:nvSpPr>
          <p:cNvPr id="88066" name="Rectangle 3">
            <a:extLst>
              <a:ext uri="{FF2B5EF4-FFF2-40B4-BE49-F238E27FC236}">
                <a16:creationId xmlns:a16="http://schemas.microsoft.com/office/drawing/2014/main" id="{0C3AE6F8-DD91-4155-9807-DA59405874CE}"/>
              </a:ext>
            </a:extLst>
          </p:cNvPr>
          <p:cNvSpPr>
            <a:spLocks noGrp="1" noChangeArrowheads="1"/>
          </p:cNvSpPr>
          <p:nvPr>
            <p:ph type="body" idx="1"/>
          </p:nvPr>
        </p:nvSpPr>
        <p:spPr>
          <a:xfrm>
            <a:off x="2133600" y="2047875"/>
            <a:ext cx="8001000" cy="3455988"/>
          </a:xfrm>
        </p:spPr>
        <p:txBody>
          <a:bodyPr/>
          <a:lstStyle/>
          <a:p>
            <a:pPr marL="533400" indent="-533400"/>
            <a:r>
              <a:rPr lang="zh-CN" altLang="en-US" dirty="0"/>
              <a:t>证据理论是由</a:t>
            </a:r>
            <a:r>
              <a:rPr lang="en-US" altLang="zh-CN" dirty="0" err="1"/>
              <a:t>A.P.Dempster</a:t>
            </a:r>
            <a:r>
              <a:rPr lang="zh-CN" altLang="en-US" dirty="0"/>
              <a:t>首先提出，并由</a:t>
            </a:r>
            <a:r>
              <a:rPr lang="en-US" altLang="zh-CN" dirty="0" err="1"/>
              <a:t>G.Shafer</a:t>
            </a:r>
            <a:r>
              <a:rPr lang="zh-CN" altLang="en-US" dirty="0"/>
              <a:t>进一步发展起来的一种处理不确定性的理论，因此又称为</a:t>
            </a:r>
            <a:r>
              <a:rPr lang="en-US" altLang="zh-CN" dirty="0"/>
              <a:t>D-S</a:t>
            </a:r>
            <a:r>
              <a:rPr lang="zh-CN" altLang="en-US" dirty="0"/>
              <a:t>理论。</a:t>
            </a:r>
            <a:r>
              <a:rPr lang="en-US" altLang="zh-CN" dirty="0"/>
              <a:t>1981</a:t>
            </a:r>
            <a:r>
              <a:rPr lang="zh-CN" altLang="en-US" dirty="0"/>
              <a:t>年</a:t>
            </a:r>
            <a:r>
              <a:rPr lang="en-US" altLang="zh-CN" dirty="0" err="1"/>
              <a:t>J.A.Barnett</a:t>
            </a:r>
            <a:r>
              <a:rPr lang="zh-CN" altLang="en-US" dirty="0"/>
              <a:t>把该理论引入专家系统，同年</a:t>
            </a:r>
            <a:r>
              <a:rPr lang="en-US" altLang="zh-CN" dirty="0" err="1"/>
              <a:t>J.Garvey</a:t>
            </a:r>
            <a:r>
              <a:rPr lang="zh-CN" altLang="en-US" dirty="0"/>
              <a:t>等人用它实现了不确定性推理。由于该理论满足比概率论弱的公理，能够区分“不确定”与“不知道”的差异，并能处理由“不知道”引起的不确定性，具有较大的灵活性。</a:t>
            </a:r>
          </a:p>
        </p:txBody>
      </p:sp>
    </p:spTree>
    <p:extLst>
      <p:ext uri="{BB962C8B-B14F-4D97-AF65-F5344CB8AC3E}">
        <p14:creationId xmlns:p14="http://schemas.microsoft.com/office/powerpoint/2010/main" val="880278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443C9DFD-EB22-4665-A3BF-29EBE659D9BD}"/>
              </a:ext>
            </a:extLst>
          </p:cNvPr>
          <p:cNvSpPr>
            <a:spLocks noGrp="1" noChangeArrowheads="1"/>
          </p:cNvSpPr>
          <p:nvPr>
            <p:ph type="title"/>
          </p:nvPr>
        </p:nvSpPr>
        <p:spPr>
          <a:xfrm>
            <a:off x="2294965" y="264459"/>
            <a:ext cx="7772400" cy="762000"/>
          </a:xfrm>
        </p:spPr>
        <p:txBody>
          <a:bodyPr/>
          <a:lstStyle/>
          <a:p>
            <a:pPr algn="ctr" eaLnBrk="1" hangingPunct="1"/>
            <a:r>
              <a:rPr lang="zh-CN" altLang="en-US" dirty="0"/>
              <a:t>组合证据不确定性的算法</a:t>
            </a:r>
          </a:p>
        </p:txBody>
      </p:sp>
      <p:sp>
        <p:nvSpPr>
          <p:cNvPr id="46082" name="Rectangle 3">
            <a:extLst>
              <a:ext uri="{FF2B5EF4-FFF2-40B4-BE49-F238E27FC236}">
                <a16:creationId xmlns:a16="http://schemas.microsoft.com/office/drawing/2014/main" id="{01A1428E-A12C-442D-9F8E-39998AD58893}"/>
              </a:ext>
            </a:extLst>
          </p:cNvPr>
          <p:cNvSpPr>
            <a:spLocks noGrp="1" noChangeArrowheads="1"/>
          </p:cNvSpPr>
          <p:nvPr>
            <p:ph type="body" idx="1"/>
          </p:nvPr>
        </p:nvSpPr>
        <p:spPr>
          <a:xfrm>
            <a:off x="2135188" y="1773239"/>
            <a:ext cx="7772400" cy="3324225"/>
          </a:xfrm>
        </p:spPr>
        <p:txBody>
          <a:bodyPr>
            <a:normAutofit fontScale="77500" lnSpcReduction="20000"/>
          </a:bodyPr>
          <a:lstStyle/>
          <a:p>
            <a:pPr marL="609600" indent="-609600">
              <a:buNone/>
            </a:pPr>
            <a:r>
              <a:rPr lang="zh-CN" altLang="en-US" sz="2400" dirty="0"/>
              <a:t>（</a:t>
            </a:r>
            <a:r>
              <a:rPr lang="en-US" altLang="zh-CN" sz="2400" dirty="0"/>
              <a:t>1</a:t>
            </a:r>
            <a:r>
              <a:rPr lang="zh-CN" altLang="en-US" sz="2400" dirty="0"/>
              <a:t>）最大最小法</a:t>
            </a:r>
          </a:p>
          <a:p>
            <a:pPr marL="609600" indent="-609600">
              <a:buNone/>
            </a:pPr>
            <a:r>
              <a:rPr lang="zh-CN" altLang="en-US" sz="2400" dirty="0"/>
              <a:t>当组合证据是多个单一证据的合取时，即</a:t>
            </a:r>
          </a:p>
          <a:p>
            <a:pPr marL="609600" indent="-609600" algn="ctr">
              <a:buNone/>
            </a:pPr>
            <a:r>
              <a:rPr lang="en-US" altLang="zh-CN" sz="2400" dirty="0"/>
              <a:t>E=E</a:t>
            </a:r>
            <a:r>
              <a:rPr lang="en-US" altLang="zh-CN" sz="2400" baseline="-25000" dirty="0"/>
              <a:t>1</a:t>
            </a:r>
            <a:r>
              <a:rPr lang="en-US" altLang="zh-CN" sz="2400" dirty="0"/>
              <a:t> AND E</a:t>
            </a:r>
            <a:r>
              <a:rPr lang="en-US" altLang="zh-CN" sz="2400" baseline="-25000" dirty="0"/>
              <a:t>2</a:t>
            </a:r>
            <a:r>
              <a:rPr lang="en-US" altLang="zh-CN" sz="2400" dirty="0"/>
              <a:t> AND … AND </a:t>
            </a:r>
            <a:r>
              <a:rPr lang="en-US" altLang="zh-CN" sz="2400" dirty="0" err="1"/>
              <a:t>E</a:t>
            </a:r>
            <a:r>
              <a:rPr lang="en-US" altLang="zh-CN" sz="2400" baseline="-25000" dirty="0" err="1"/>
              <a:t>n</a:t>
            </a:r>
            <a:endParaRPr lang="en-US" altLang="zh-CN" sz="2400" baseline="-25000" dirty="0"/>
          </a:p>
          <a:p>
            <a:pPr marL="609600" indent="-609600">
              <a:buNone/>
            </a:pPr>
            <a:r>
              <a:rPr lang="zh-CN" altLang="en-US" sz="2400" dirty="0"/>
              <a:t>则：</a:t>
            </a:r>
            <a:r>
              <a:rPr lang="en-US" altLang="zh-CN" sz="2400" dirty="0"/>
              <a:t>P(E|S)=min{P(E</a:t>
            </a:r>
            <a:r>
              <a:rPr lang="en-US" altLang="zh-CN" sz="2400" baseline="-25000" dirty="0"/>
              <a:t>1</a:t>
            </a:r>
            <a:r>
              <a:rPr lang="en-US" altLang="zh-CN" sz="2400" dirty="0"/>
              <a:t>|S),P(E</a:t>
            </a:r>
            <a:r>
              <a:rPr lang="en-US" altLang="zh-CN" sz="2400" baseline="-25000" dirty="0"/>
              <a:t>2</a:t>
            </a:r>
            <a:r>
              <a:rPr lang="en-US" altLang="zh-CN" sz="2400" dirty="0"/>
              <a:t>|S),…,P(</a:t>
            </a:r>
            <a:r>
              <a:rPr lang="en-US" altLang="zh-CN" sz="2400" dirty="0" err="1"/>
              <a:t>E</a:t>
            </a:r>
            <a:r>
              <a:rPr lang="en-US" altLang="zh-CN" sz="2400" baseline="-25000" dirty="0" err="1"/>
              <a:t>n</a:t>
            </a:r>
            <a:r>
              <a:rPr lang="en-US" altLang="zh-CN" sz="2400" dirty="0" err="1"/>
              <a:t>|S</a:t>
            </a:r>
            <a:r>
              <a:rPr lang="en-US" altLang="zh-CN" sz="2400" dirty="0"/>
              <a:t>)}</a:t>
            </a:r>
          </a:p>
          <a:p>
            <a:pPr marL="609600" indent="-609600">
              <a:buNone/>
            </a:pPr>
            <a:endParaRPr lang="en-US" altLang="zh-CN" sz="2400" dirty="0"/>
          </a:p>
          <a:p>
            <a:pPr marL="609600" indent="-609600">
              <a:buNone/>
            </a:pPr>
            <a:r>
              <a:rPr lang="zh-CN" altLang="en-US" sz="2400" dirty="0"/>
              <a:t>当组合证据是多个单一证据的析取时，即</a:t>
            </a:r>
          </a:p>
          <a:p>
            <a:pPr marL="609600" indent="-609600" algn="ctr">
              <a:buNone/>
            </a:pPr>
            <a:r>
              <a:rPr lang="en-US" altLang="zh-CN" sz="2400" dirty="0"/>
              <a:t>E=E</a:t>
            </a:r>
            <a:r>
              <a:rPr lang="en-US" altLang="zh-CN" sz="2400" baseline="-25000" dirty="0"/>
              <a:t>1</a:t>
            </a:r>
            <a:r>
              <a:rPr lang="en-US" altLang="zh-CN" sz="2400" dirty="0"/>
              <a:t> OR E</a:t>
            </a:r>
            <a:r>
              <a:rPr lang="en-US" altLang="zh-CN" sz="2400" baseline="-25000" dirty="0"/>
              <a:t>2</a:t>
            </a:r>
            <a:r>
              <a:rPr lang="en-US" altLang="zh-CN" sz="2400" dirty="0"/>
              <a:t> OR … OR </a:t>
            </a:r>
            <a:r>
              <a:rPr lang="en-US" altLang="zh-CN" sz="2400" dirty="0" err="1"/>
              <a:t>E</a:t>
            </a:r>
            <a:r>
              <a:rPr lang="en-US" altLang="zh-CN" sz="2400" baseline="-25000" dirty="0" err="1"/>
              <a:t>n</a:t>
            </a:r>
            <a:endParaRPr lang="en-US" altLang="zh-CN" sz="2400" baseline="-25000" dirty="0"/>
          </a:p>
          <a:p>
            <a:pPr marL="609600" indent="-609600">
              <a:buNone/>
            </a:pPr>
            <a:r>
              <a:rPr lang="zh-CN" altLang="en-US" sz="2400" dirty="0"/>
              <a:t>则：</a:t>
            </a:r>
            <a:r>
              <a:rPr lang="en-US" altLang="zh-CN" sz="2400" dirty="0"/>
              <a:t>P(E|S)=max{P(E</a:t>
            </a:r>
            <a:r>
              <a:rPr lang="en-US" altLang="zh-CN" sz="2400" baseline="-25000" dirty="0"/>
              <a:t>1</a:t>
            </a:r>
            <a:r>
              <a:rPr lang="en-US" altLang="zh-CN" sz="2400" dirty="0"/>
              <a:t>|S),P(E</a:t>
            </a:r>
            <a:r>
              <a:rPr lang="en-US" altLang="zh-CN" sz="2400" baseline="-25000" dirty="0"/>
              <a:t>2</a:t>
            </a:r>
            <a:r>
              <a:rPr lang="en-US" altLang="zh-CN" sz="2400" dirty="0"/>
              <a:t>|S),…,P(</a:t>
            </a:r>
            <a:r>
              <a:rPr lang="en-US" altLang="zh-CN" sz="2400" dirty="0" err="1"/>
              <a:t>E</a:t>
            </a:r>
            <a:r>
              <a:rPr lang="en-US" altLang="zh-CN" sz="2400" baseline="-25000" dirty="0" err="1"/>
              <a:t>n</a:t>
            </a:r>
            <a:r>
              <a:rPr lang="en-US" altLang="zh-CN" sz="2400" dirty="0" err="1"/>
              <a:t>|S</a:t>
            </a:r>
            <a:r>
              <a:rPr lang="en-US" altLang="zh-CN" sz="2400" dirty="0"/>
              <a:t>)}</a:t>
            </a:r>
          </a:p>
          <a:p>
            <a:pPr marL="609600" indent="-609600">
              <a:buNone/>
            </a:pPr>
            <a:endParaRPr lang="en-US" altLang="zh-CN" sz="2400" dirty="0"/>
          </a:p>
          <a:p>
            <a:pPr marL="609600" indent="-609600">
              <a:buNone/>
            </a:pPr>
            <a:r>
              <a:rPr lang="zh-CN" altLang="en-US" sz="2400" dirty="0"/>
              <a:t>（</a:t>
            </a:r>
            <a:r>
              <a:rPr lang="en-US" altLang="zh-CN" sz="2400" dirty="0"/>
              <a:t>2</a:t>
            </a:r>
            <a:r>
              <a:rPr lang="zh-CN" altLang="en-US" sz="2400" dirty="0"/>
              <a:t>）对于“</a:t>
            </a:r>
            <a:r>
              <a:rPr lang="en-US" altLang="zh-CN" sz="2400" dirty="0"/>
              <a:t>¬”</a:t>
            </a:r>
            <a:r>
              <a:rPr lang="zh-CN" altLang="en-US" sz="2400" dirty="0"/>
              <a:t>运算则：</a:t>
            </a:r>
            <a:r>
              <a:rPr lang="en-US" altLang="zh-CN" sz="2400" dirty="0"/>
              <a:t>P(¬E|S)=1-P(E|S)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278613B7-0045-43A2-A6E8-5A60F27BF173}"/>
              </a:ext>
            </a:extLst>
          </p:cNvPr>
          <p:cNvSpPr>
            <a:spLocks noGrp="1" noChangeArrowheads="1"/>
          </p:cNvSpPr>
          <p:nvPr>
            <p:ph type="title"/>
          </p:nvPr>
        </p:nvSpPr>
        <p:spPr>
          <a:xfrm>
            <a:off x="2326341" y="216741"/>
            <a:ext cx="7772400" cy="836612"/>
          </a:xfrm>
        </p:spPr>
        <p:txBody>
          <a:bodyPr/>
          <a:lstStyle/>
          <a:p>
            <a:pPr algn="ctr" eaLnBrk="1" hangingPunct="1"/>
            <a:r>
              <a:rPr lang="zh-CN" altLang="en-US" dirty="0">
                <a:latin typeface="Times New Roman" panose="02020603050405020304" pitchFamily="18" charset="0"/>
              </a:rPr>
              <a:t>不确定性的传递算法</a:t>
            </a:r>
            <a:endParaRPr lang="zh-CN" altLang="en-US" dirty="0"/>
          </a:p>
        </p:txBody>
      </p:sp>
      <p:sp>
        <p:nvSpPr>
          <p:cNvPr id="47106" name="Rectangle 3">
            <a:extLst>
              <a:ext uri="{FF2B5EF4-FFF2-40B4-BE49-F238E27FC236}">
                <a16:creationId xmlns:a16="http://schemas.microsoft.com/office/drawing/2014/main" id="{3C671FB8-E147-4BE5-8663-5D23128018CA}"/>
              </a:ext>
            </a:extLst>
          </p:cNvPr>
          <p:cNvSpPr>
            <a:spLocks noGrp="1" noChangeArrowheads="1"/>
          </p:cNvSpPr>
          <p:nvPr>
            <p:ph type="body" idx="1"/>
          </p:nvPr>
        </p:nvSpPr>
        <p:spPr>
          <a:xfrm>
            <a:off x="2135188" y="1844675"/>
            <a:ext cx="8305800" cy="4114800"/>
          </a:xfrm>
        </p:spPr>
        <p:txBody>
          <a:bodyPr/>
          <a:lstStyle/>
          <a:p>
            <a:pPr eaLnBrk="1" hangingPunct="1">
              <a:lnSpc>
                <a:spcPct val="120000"/>
              </a:lnSpc>
            </a:pPr>
            <a:r>
              <a:rPr lang="zh-CN" altLang="en-US" b="1" dirty="0"/>
              <a:t>   根据证据</a:t>
            </a:r>
            <a:r>
              <a:rPr lang="en-US" altLang="zh-CN" b="1" dirty="0"/>
              <a:t>E</a:t>
            </a:r>
            <a:r>
              <a:rPr lang="zh-CN" altLang="en-US" b="1" dirty="0"/>
              <a:t>的条件概率</a:t>
            </a:r>
            <a:r>
              <a:rPr lang="en-US" altLang="zh-CN" b="1" dirty="0"/>
              <a:t>P(E|S) </a:t>
            </a:r>
            <a:r>
              <a:rPr lang="zh-CN" altLang="en-US" b="1" dirty="0"/>
              <a:t>及</a:t>
            </a:r>
            <a:r>
              <a:rPr lang="en-US" altLang="zh-CN" b="1" dirty="0"/>
              <a:t>LS</a:t>
            </a:r>
            <a:r>
              <a:rPr lang="zh-CN" altLang="en-US" b="1" dirty="0"/>
              <a:t>、</a:t>
            </a:r>
            <a:r>
              <a:rPr lang="en-US" altLang="zh-CN" b="1" dirty="0"/>
              <a:t>LN</a:t>
            </a:r>
            <a:r>
              <a:rPr lang="zh-CN" altLang="en-US" b="1" dirty="0"/>
              <a:t>的值，把</a:t>
            </a:r>
            <a:r>
              <a:rPr lang="en-US" altLang="zh-CN" b="1" dirty="0"/>
              <a:t>H</a:t>
            </a:r>
            <a:r>
              <a:rPr lang="zh-CN" altLang="en-US" b="1" dirty="0"/>
              <a:t>的先验概率</a:t>
            </a:r>
            <a:r>
              <a:rPr lang="en-US" altLang="zh-CN" b="1" dirty="0"/>
              <a:t>P(H)</a:t>
            </a:r>
            <a:r>
              <a:rPr lang="zh-CN" altLang="en-US" b="1" dirty="0"/>
              <a:t>更新为后验概率</a:t>
            </a:r>
            <a:r>
              <a:rPr lang="en-US" altLang="zh-CN" b="1" dirty="0"/>
              <a:t>P(H|S) </a:t>
            </a:r>
            <a:r>
              <a:rPr lang="zh-CN" altLang="en-US" b="1" dirty="0"/>
              <a:t>。</a:t>
            </a:r>
            <a:endParaRPr lang="en-US" altLang="zh-CN" b="1" dirty="0"/>
          </a:p>
          <a:p>
            <a:pPr eaLnBrk="1" hangingPunct="1">
              <a:lnSpc>
                <a:spcPct val="120000"/>
              </a:lnSpc>
            </a:pPr>
            <a:endParaRPr lang="en-US" altLang="zh-CN" b="1" dirty="0"/>
          </a:p>
          <a:p>
            <a:pPr eaLnBrk="1" hangingPunct="1"/>
            <a:r>
              <a:rPr lang="zh-CN" altLang="en-US" b="1" dirty="0"/>
              <a:t>分以下</a:t>
            </a:r>
            <a:r>
              <a:rPr lang="en-US" altLang="zh-CN" b="1" dirty="0"/>
              <a:t>3</a:t>
            </a:r>
            <a:r>
              <a:rPr lang="zh-CN" altLang="en-US" b="1" dirty="0"/>
              <a:t>种情况讨论：</a:t>
            </a:r>
          </a:p>
          <a:p>
            <a:pPr>
              <a:spcBef>
                <a:spcPts val="1200"/>
              </a:spcBef>
              <a:buNone/>
            </a:pPr>
            <a:r>
              <a:rPr lang="zh-CN" altLang="en-US" b="1" dirty="0">
                <a:latin typeface="Times New Roman" panose="02020603050405020304" pitchFamily="18" charset="0"/>
              </a:rPr>
              <a:t>    证据肯定存在：     </a:t>
            </a:r>
            <a:r>
              <a:rPr lang="en-US" altLang="zh-CN" b="1" dirty="0">
                <a:latin typeface="Times New Roman" panose="02020603050405020304" pitchFamily="18" charset="0"/>
              </a:rPr>
              <a:t>P(E|S)=1</a:t>
            </a:r>
            <a:r>
              <a:rPr lang="zh-CN" altLang="en-US" b="1" dirty="0">
                <a:latin typeface="Times New Roman" panose="02020603050405020304" pitchFamily="18" charset="0"/>
              </a:rPr>
              <a:t>，即</a:t>
            </a:r>
            <a:r>
              <a:rPr lang="en-US" altLang="zh-CN" b="1" dirty="0">
                <a:latin typeface="Times New Roman" panose="02020603050405020304" pitchFamily="18" charset="0"/>
              </a:rPr>
              <a:t>P(E)=1</a:t>
            </a:r>
          </a:p>
          <a:p>
            <a:pPr eaLnBrk="1" hangingPunct="1">
              <a:lnSpc>
                <a:spcPct val="120000"/>
              </a:lnSpc>
              <a:buFont typeface="Wingdings" panose="05000000000000000000" pitchFamily="2" charset="2"/>
              <a:buNone/>
            </a:pPr>
            <a:r>
              <a:rPr lang="en-US" altLang="zh-CN" b="1" dirty="0">
                <a:latin typeface="Times New Roman" panose="02020603050405020304" pitchFamily="18" charset="0"/>
              </a:rPr>
              <a:t>    </a:t>
            </a:r>
            <a:r>
              <a:rPr lang="zh-CN" altLang="en-US" b="1" dirty="0">
                <a:latin typeface="Times New Roman" panose="02020603050405020304" pitchFamily="18" charset="0"/>
              </a:rPr>
              <a:t>证据肯定不存在： </a:t>
            </a:r>
            <a:r>
              <a:rPr lang="en-US" altLang="zh-CN" b="1" dirty="0">
                <a:latin typeface="Times New Roman" panose="02020603050405020304" pitchFamily="18" charset="0"/>
              </a:rPr>
              <a:t>P(E|S)=0</a:t>
            </a:r>
            <a:r>
              <a:rPr lang="zh-CN" altLang="en-US" b="1" dirty="0">
                <a:latin typeface="Times New Roman" panose="02020603050405020304" pitchFamily="18" charset="0"/>
              </a:rPr>
              <a:t>，即</a:t>
            </a:r>
            <a:r>
              <a:rPr lang="en-US" altLang="zh-CN" b="1" dirty="0">
                <a:latin typeface="Times New Roman" panose="02020603050405020304" pitchFamily="18" charset="0"/>
              </a:rPr>
              <a:t>P(E)=0</a:t>
            </a:r>
          </a:p>
          <a:p>
            <a:pPr eaLnBrk="1" hangingPunct="1">
              <a:lnSpc>
                <a:spcPct val="120000"/>
              </a:lnSpc>
              <a:buFont typeface="Wingdings" panose="05000000000000000000" pitchFamily="2" charset="2"/>
              <a:buNone/>
            </a:pPr>
            <a:r>
              <a:rPr lang="en-US" altLang="zh-CN" b="1" dirty="0">
                <a:latin typeface="Times New Roman" panose="02020603050405020304" pitchFamily="18" charset="0"/>
              </a:rPr>
              <a:t>    </a:t>
            </a:r>
            <a:r>
              <a:rPr lang="zh-CN" altLang="en-US" b="1" dirty="0">
                <a:latin typeface="Times New Roman" panose="02020603050405020304" pitchFamily="18" charset="0"/>
              </a:rPr>
              <a:t>证据不确定：         </a:t>
            </a:r>
            <a:r>
              <a:rPr lang="en-US" altLang="zh-CN" b="1" dirty="0">
                <a:latin typeface="Times New Roman" panose="02020603050405020304" pitchFamily="18" charset="0"/>
              </a:rPr>
              <a:t>0&lt;P(E|S)&lt;1</a:t>
            </a:r>
          </a:p>
          <a:p>
            <a:pPr eaLnBrk="1" hangingPunct="1">
              <a:buFont typeface="Wingdings" panose="05000000000000000000" pitchFamily="2" charset="2"/>
              <a:buNone/>
            </a:pPr>
            <a:endParaRPr lang="en-US" altLang="zh-CN" dirty="0"/>
          </a:p>
          <a:p>
            <a:pPr>
              <a:lnSpc>
                <a:spcPct val="120000"/>
              </a:lnSpc>
              <a:spcAft>
                <a:spcPct val="20000"/>
              </a:spcAft>
            </a:pPr>
            <a:endParaRPr kumimoji="1" lang="zh-CN" altLang="en-US" b="1"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zh-CN" altLang="en-US" dirty="0"/>
          </a:p>
          <a:p>
            <a:pPr eaLnBrk="1" hangingPunct="1">
              <a:buFont typeface="Wingdings" panose="05000000000000000000" pitchFamily="2" charset="2"/>
              <a:buNone/>
            </a:pP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074">
            <a:extLst>
              <a:ext uri="{FF2B5EF4-FFF2-40B4-BE49-F238E27FC236}">
                <a16:creationId xmlns:a16="http://schemas.microsoft.com/office/drawing/2014/main" id="{B0696EB3-A456-406C-A30D-3EC4B4D60456}"/>
              </a:ext>
            </a:extLst>
          </p:cNvPr>
          <p:cNvSpPr>
            <a:spLocks noGrp="1" noChangeArrowheads="1"/>
          </p:cNvSpPr>
          <p:nvPr>
            <p:ph type="title"/>
          </p:nvPr>
        </p:nvSpPr>
        <p:spPr>
          <a:xfrm>
            <a:off x="2279650" y="293689"/>
            <a:ext cx="7772400" cy="762000"/>
          </a:xfrm>
        </p:spPr>
        <p:txBody>
          <a:bodyPr/>
          <a:lstStyle/>
          <a:p>
            <a:pPr algn="ctr" eaLnBrk="1" hangingPunct="1"/>
            <a:r>
              <a:rPr lang="zh-CN" altLang="en-US" dirty="0"/>
              <a:t>证据肯定存在时</a:t>
            </a:r>
          </a:p>
        </p:txBody>
      </p:sp>
      <p:sp>
        <p:nvSpPr>
          <p:cNvPr id="48131" name="Rectangle 3075">
            <a:extLst>
              <a:ext uri="{FF2B5EF4-FFF2-40B4-BE49-F238E27FC236}">
                <a16:creationId xmlns:a16="http://schemas.microsoft.com/office/drawing/2014/main" id="{93EBB14F-8338-449C-A642-496C5551DFE5}"/>
              </a:ext>
            </a:extLst>
          </p:cNvPr>
          <p:cNvSpPr>
            <a:spLocks noGrp="1" noChangeArrowheads="1"/>
          </p:cNvSpPr>
          <p:nvPr>
            <p:ph type="body" idx="1"/>
          </p:nvPr>
        </p:nvSpPr>
        <p:spPr>
          <a:xfrm>
            <a:off x="2279650" y="1500189"/>
            <a:ext cx="7772400" cy="4810125"/>
          </a:xfrm>
        </p:spPr>
        <p:txBody>
          <a:bodyPr/>
          <a:lstStyle/>
          <a:p>
            <a:pPr lvl="1">
              <a:lnSpc>
                <a:spcPct val="120000"/>
              </a:lnSpc>
              <a:spcAft>
                <a:spcPct val="20000"/>
              </a:spcAft>
              <a:buClr>
                <a:schemeClr val="hlink"/>
              </a:buClr>
              <a:buFont typeface="Wingdings" panose="05000000000000000000" pitchFamily="2" charset="2"/>
              <a:buChar char="n"/>
            </a:pPr>
            <a:r>
              <a:rPr kumimoji="1" lang="zh-CN" altLang="en-US" b="1" dirty="0"/>
              <a:t>当证据</a:t>
            </a:r>
            <a:r>
              <a:rPr kumimoji="1" lang="en-US" altLang="zh-CN" b="1" dirty="0"/>
              <a:t>E</a:t>
            </a:r>
            <a:r>
              <a:rPr kumimoji="1" lang="zh-CN" altLang="en-US" b="1" dirty="0"/>
              <a:t>肯定存在时，</a:t>
            </a:r>
            <a:r>
              <a:rPr kumimoji="1" lang="en-US" altLang="zh-CN" b="1" dirty="0">
                <a:latin typeface="Times New Roman" panose="02020603050405020304" pitchFamily="18" charset="0"/>
              </a:rPr>
              <a:t>P(H|S) = P(H|E)</a:t>
            </a:r>
            <a:r>
              <a:rPr kumimoji="1" lang="zh-CN" altLang="en-US" b="1" dirty="0">
                <a:latin typeface="Times New Roman" panose="02020603050405020304" pitchFamily="18" charset="0"/>
              </a:rPr>
              <a:t>。于是 </a:t>
            </a:r>
            <a:r>
              <a:rPr kumimoji="1" lang="en-US" altLang="zh-CN" b="1" dirty="0">
                <a:latin typeface="Times New Roman" panose="02020603050405020304" pitchFamily="18" charset="0"/>
              </a:rPr>
              <a:t>         </a:t>
            </a:r>
            <a:r>
              <a:rPr lang="en-US" altLang="zh-CN" dirty="0">
                <a:latin typeface="Times New Roman" panose="02020603050405020304" pitchFamily="18" charset="0"/>
              </a:rPr>
              <a:t>Θ </a:t>
            </a:r>
            <a:r>
              <a:rPr kumimoji="1" lang="en-US" altLang="zh-CN" b="1" dirty="0">
                <a:latin typeface="Times New Roman" panose="02020603050405020304" pitchFamily="18" charset="0"/>
              </a:rPr>
              <a:t>(H|S) = </a:t>
            </a:r>
            <a:r>
              <a:rPr lang="en-US" altLang="zh-CN" dirty="0">
                <a:latin typeface="Times New Roman" panose="02020603050405020304" pitchFamily="18" charset="0"/>
              </a:rPr>
              <a:t>Θ </a:t>
            </a:r>
            <a:r>
              <a:rPr kumimoji="1" lang="en-US" altLang="zh-CN" b="1" dirty="0">
                <a:latin typeface="Times New Roman" panose="02020603050405020304" pitchFamily="18" charset="0"/>
              </a:rPr>
              <a:t>(H|E)</a:t>
            </a:r>
            <a:r>
              <a:rPr kumimoji="1" lang="zh-CN" altLang="en-US" b="1" dirty="0">
                <a:latin typeface="Times New Roman" panose="02020603050405020304" pitchFamily="18" charset="0"/>
              </a:rPr>
              <a:t>。</a:t>
            </a:r>
            <a:r>
              <a:rPr kumimoji="1" lang="zh-CN" altLang="en-US" b="1" dirty="0"/>
              <a:t>将</a:t>
            </a:r>
            <a:r>
              <a:rPr kumimoji="1" lang="en-US" altLang="zh-CN" b="1" dirty="0"/>
              <a:t>H</a:t>
            </a:r>
            <a:r>
              <a:rPr kumimoji="1" lang="zh-CN" altLang="en-US" b="1" dirty="0"/>
              <a:t>的先验几率</a:t>
            </a:r>
            <a:r>
              <a:rPr lang="en-US" altLang="zh-CN" dirty="0">
                <a:latin typeface="Times New Roman" panose="02020603050405020304" pitchFamily="18" charset="0"/>
              </a:rPr>
              <a:t>Θ </a:t>
            </a:r>
            <a:r>
              <a:rPr lang="en-US" altLang="zh-CN" b="1" dirty="0"/>
              <a:t>(H)</a:t>
            </a:r>
            <a:r>
              <a:rPr kumimoji="1" lang="zh-CN" altLang="en-US" b="1" dirty="0"/>
              <a:t>更新为后验几率</a:t>
            </a:r>
            <a:r>
              <a:rPr lang="en-US" altLang="zh-CN" dirty="0">
                <a:latin typeface="Times New Roman" panose="02020603050405020304" pitchFamily="18" charset="0"/>
              </a:rPr>
              <a:t>Θ </a:t>
            </a:r>
            <a:r>
              <a:rPr lang="en-US" altLang="zh-CN" b="1" dirty="0"/>
              <a:t>(H|S)</a:t>
            </a:r>
            <a:r>
              <a:rPr kumimoji="1" lang="zh-CN" altLang="en-US" b="1" dirty="0"/>
              <a:t>的公式为：</a:t>
            </a:r>
          </a:p>
          <a:p>
            <a:pPr lvl="1">
              <a:lnSpc>
                <a:spcPct val="120000"/>
              </a:lnSpc>
              <a:spcAft>
                <a:spcPct val="20000"/>
              </a:spcAft>
              <a:buClr>
                <a:schemeClr val="hlink"/>
              </a:buClr>
              <a:buFont typeface="Wingdings" panose="05000000000000000000" pitchFamily="2" charset="2"/>
              <a:buNone/>
            </a:pPr>
            <a:r>
              <a:rPr kumimoji="1" lang="en-US" altLang="zh-CN" sz="2600" b="1" dirty="0"/>
              <a:t>               </a:t>
            </a:r>
            <a:r>
              <a:rPr lang="en-US" altLang="zh-CN" dirty="0">
                <a:latin typeface="Times New Roman" panose="02020603050405020304" pitchFamily="18" charset="0"/>
              </a:rPr>
              <a:t>Θ </a:t>
            </a:r>
            <a:r>
              <a:rPr kumimoji="1" lang="en-US" altLang="zh-CN" dirty="0"/>
              <a:t>(H|S) =</a:t>
            </a:r>
            <a:r>
              <a:rPr lang="en-US" altLang="zh-CN" dirty="0">
                <a:latin typeface="Times New Roman" panose="02020603050405020304" pitchFamily="18" charset="0"/>
              </a:rPr>
              <a:t>Θ </a:t>
            </a:r>
            <a:r>
              <a:rPr kumimoji="1" lang="en-US" altLang="zh-CN" dirty="0"/>
              <a:t>(H|E)=LS×</a:t>
            </a:r>
            <a:r>
              <a:rPr lang="en-US" altLang="zh-CN" dirty="0">
                <a:latin typeface="Times New Roman" panose="02020603050405020304" pitchFamily="18" charset="0"/>
              </a:rPr>
              <a:t>Θ </a:t>
            </a:r>
            <a:r>
              <a:rPr kumimoji="1" lang="en-US" altLang="zh-CN" dirty="0"/>
              <a:t>(H)</a:t>
            </a:r>
          </a:p>
          <a:p>
            <a:pPr lvl="1">
              <a:lnSpc>
                <a:spcPct val="120000"/>
              </a:lnSpc>
              <a:spcAft>
                <a:spcPct val="20000"/>
              </a:spcAft>
              <a:buClr>
                <a:schemeClr val="hlink"/>
              </a:buClr>
              <a:buFont typeface="Wingdings" panose="05000000000000000000" pitchFamily="2" charset="2"/>
              <a:buChar char="n"/>
            </a:pPr>
            <a:r>
              <a:rPr lang="zh-CN" altLang="en-US" b="1" dirty="0"/>
              <a:t>把</a:t>
            </a:r>
            <a:r>
              <a:rPr lang="en-US" altLang="zh-CN" b="1" dirty="0"/>
              <a:t>H</a:t>
            </a:r>
            <a:r>
              <a:rPr lang="zh-CN" altLang="en-US" b="1" dirty="0"/>
              <a:t>的先验概率</a:t>
            </a:r>
            <a:r>
              <a:rPr lang="en-US" altLang="zh-CN" b="1" dirty="0"/>
              <a:t>P(H)</a:t>
            </a:r>
            <a:r>
              <a:rPr lang="zh-CN" altLang="en-US" b="1" dirty="0"/>
              <a:t>更新为后验概率</a:t>
            </a:r>
            <a:r>
              <a:rPr lang="en-US" altLang="zh-CN" b="1" dirty="0"/>
              <a:t>P(H|S)</a:t>
            </a:r>
            <a:r>
              <a:rPr lang="zh-CN" altLang="en-US" b="1" dirty="0"/>
              <a:t>的公式为：</a:t>
            </a:r>
          </a:p>
          <a:p>
            <a:pPr lvl="1">
              <a:spcAft>
                <a:spcPct val="20000"/>
              </a:spcAft>
              <a:buClr>
                <a:schemeClr val="hlink"/>
              </a:buClr>
              <a:buFont typeface="Wingdings" panose="05000000000000000000" pitchFamily="2" charset="2"/>
              <a:buChar char="ü"/>
            </a:pPr>
            <a:endParaRPr lang="zh-CN" altLang="en-US" b="1" dirty="0"/>
          </a:p>
          <a:p>
            <a:pPr marL="533400" indent="-533400">
              <a:buNone/>
            </a:pPr>
            <a:endParaRPr lang="en-US" altLang="zh-CN" sz="2400" dirty="0">
              <a:latin typeface="Times New Roman" panose="02020603050405020304" pitchFamily="18" charset="0"/>
            </a:endParaRPr>
          </a:p>
        </p:txBody>
      </p:sp>
      <p:graphicFrame>
        <p:nvGraphicFramePr>
          <p:cNvPr id="48132" name="Object 6">
            <a:extLst>
              <a:ext uri="{FF2B5EF4-FFF2-40B4-BE49-F238E27FC236}">
                <a16:creationId xmlns:a16="http://schemas.microsoft.com/office/drawing/2014/main" id="{049C6040-1DCF-4E54-B908-83144882989A}"/>
              </a:ext>
            </a:extLst>
          </p:cNvPr>
          <p:cNvGraphicFramePr>
            <a:graphicFrameLocks noChangeAspect="1"/>
          </p:cNvGraphicFramePr>
          <p:nvPr/>
        </p:nvGraphicFramePr>
        <p:xfrm>
          <a:off x="3870326" y="4648201"/>
          <a:ext cx="4911725" cy="836613"/>
        </p:xfrm>
        <a:graphic>
          <a:graphicData uri="http://schemas.openxmlformats.org/presentationml/2006/ole">
            <mc:AlternateContent xmlns:mc="http://schemas.openxmlformats.org/markup-compatibility/2006">
              <mc:Choice xmlns:v="urn:schemas-microsoft-com:vml" Requires="v">
                <p:oleObj spid="_x0000_s22565" name="Equation" r:id="rId3" imgW="2463800" imgH="419100" progId="Equation.DSMT4">
                  <p:embed/>
                </p:oleObj>
              </mc:Choice>
              <mc:Fallback>
                <p:oleObj name="Equation" r:id="rId3" imgW="2463800" imgH="419100" progId="Equation.DSMT4">
                  <p:embed/>
                  <p:pic>
                    <p:nvPicPr>
                      <p:cNvPr id="48132" name="Object 6">
                        <a:extLst>
                          <a:ext uri="{FF2B5EF4-FFF2-40B4-BE49-F238E27FC236}">
                            <a16:creationId xmlns:a16="http://schemas.microsoft.com/office/drawing/2014/main" id="{049C6040-1DCF-4E54-B908-8314488298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326" y="4648201"/>
                        <a:ext cx="49117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D2D9D6C2-E0D5-429D-AE9B-447A4ABB2017}"/>
              </a:ext>
            </a:extLst>
          </p:cNvPr>
          <p:cNvSpPr>
            <a:spLocks noGrp="1" noChangeArrowheads="1"/>
          </p:cNvSpPr>
          <p:nvPr>
            <p:ph type="title"/>
          </p:nvPr>
        </p:nvSpPr>
        <p:spPr>
          <a:xfrm>
            <a:off x="2255043" y="132230"/>
            <a:ext cx="7758113" cy="874713"/>
          </a:xfrm>
        </p:spPr>
        <p:txBody>
          <a:bodyPr/>
          <a:lstStyle/>
          <a:p>
            <a:pPr algn="ctr" eaLnBrk="1" hangingPunct="1"/>
            <a:r>
              <a:rPr lang="zh-CN" altLang="en-US" dirty="0">
                <a:latin typeface="Times New Roman" panose="02020603050405020304" pitchFamily="18" charset="0"/>
              </a:rPr>
              <a:t>充分性度量</a:t>
            </a:r>
            <a:r>
              <a:rPr lang="en-US" altLang="zh-CN" dirty="0">
                <a:latin typeface="Times New Roman" panose="02020603050405020304" pitchFamily="18" charset="0"/>
              </a:rPr>
              <a:t>LS</a:t>
            </a:r>
            <a:r>
              <a:rPr lang="zh-CN" altLang="en-US" dirty="0">
                <a:latin typeface="Times New Roman" panose="02020603050405020304" pitchFamily="18" charset="0"/>
              </a:rPr>
              <a:t>的具体数值意义</a:t>
            </a:r>
          </a:p>
        </p:txBody>
      </p:sp>
      <p:sp>
        <p:nvSpPr>
          <p:cNvPr id="49154" name="Rectangle 3">
            <a:extLst>
              <a:ext uri="{FF2B5EF4-FFF2-40B4-BE49-F238E27FC236}">
                <a16:creationId xmlns:a16="http://schemas.microsoft.com/office/drawing/2014/main" id="{99AC021E-5D9B-4673-AC73-4C02678F96C8}"/>
              </a:ext>
            </a:extLst>
          </p:cNvPr>
          <p:cNvSpPr>
            <a:spLocks noGrp="1" noChangeArrowheads="1"/>
          </p:cNvSpPr>
          <p:nvPr>
            <p:ph type="body" idx="1"/>
          </p:nvPr>
        </p:nvSpPr>
        <p:spPr>
          <a:xfrm>
            <a:off x="2095500" y="1643063"/>
            <a:ext cx="8077200" cy="4800600"/>
          </a:xfrm>
        </p:spPr>
        <p:txBody>
          <a:bodyPr>
            <a:normAutofit lnSpcReduction="10000"/>
          </a:bodyPr>
          <a:lstStyle/>
          <a:p>
            <a:pPr algn="just" eaLnBrk="1" hangingPunct="1">
              <a:lnSpc>
                <a:spcPct val="90000"/>
              </a:lnSpc>
            </a:pPr>
            <a:r>
              <a:rPr lang="zh-CN" altLang="en-US" sz="2400" dirty="0"/>
              <a:t>对于知识：</a:t>
            </a:r>
          </a:p>
          <a:p>
            <a:pPr algn="just" eaLnBrk="1" hangingPunct="1">
              <a:lnSpc>
                <a:spcPct val="90000"/>
              </a:lnSpc>
              <a:buFont typeface="Wingdings" panose="05000000000000000000" pitchFamily="2" charset="2"/>
              <a:buNone/>
            </a:pPr>
            <a:r>
              <a:rPr lang="zh-CN" altLang="en-US" sz="2400" dirty="0"/>
              <a:t>               </a:t>
            </a:r>
            <a:r>
              <a:rPr lang="en-US" altLang="zh-CN" sz="2400" dirty="0"/>
              <a:t>IF     E      THEN (LS,LN)  H (P(H))</a:t>
            </a:r>
          </a:p>
          <a:p>
            <a:pPr algn="just" eaLnBrk="1" hangingPunct="1">
              <a:lnSpc>
                <a:spcPct val="90000"/>
              </a:lnSpc>
              <a:buFont typeface="Wingdings" panose="05000000000000000000" pitchFamily="2" charset="2"/>
              <a:buNone/>
            </a:pPr>
            <a:r>
              <a:rPr lang="en-US" altLang="zh-CN" sz="2400" dirty="0"/>
              <a:t>   </a:t>
            </a:r>
            <a:r>
              <a:rPr lang="zh-CN" altLang="en-US" sz="2400" dirty="0"/>
              <a:t>在证据</a:t>
            </a:r>
            <a:r>
              <a:rPr lang="en-US" altLang="zh-CN" sz="2400" dirty="0"/>
              <a:t>E</a:t>
            </a:r>
            <a:r>
              <a:rPr lang="zh-CN" altLang="en-US" sz="2400" dirty="0"/>
              <a:t>肯定存在时，可以根据</a:t>
            </a:r>
            <a:r>
              <a:rPr lang="en-US" altLang="zh-CN" sz="2400" dirty="0"/>
              <a:t>LS</a:t>
            </a:r>
            <a:r>
              <a:rPr lang="zh-CN" altLang="en-US" sz="2400" dirty="0"/>
              <a:t>给出结论</a:t>
            </a:r>
            <a:r>
              <a:rPr lang="en-US" altLang="zh-CN" sz="2400" dirty="0"/>
              <a:t>H</a:t>
            </a:r>
            <a:r>
              <a:rPr lang="zh-CN" altLang="en-US" sz="2400" dirty="0"/>
              <a:t>的可信度</a:t>
            </a:r>
            <a:r>
              <a:rPr lang="en-US" altLang="zh-CN" sz="2400" dirty="0">
                <a:latin typeface="Times New Roman" panose="02020603050405020304" pitchFamily="18" charset="0"/>
              </a:rPr>
              <a:t>P(H|E)</a:t>
            </a:r>
            <a:r>
              <a:rPr lang="zh-CN" altLang="en-US" sz="2400" dirty="0">
                <a:latin typeface="Times New Roman" panose="02020603050405020304" pitchFamily="18" charset="0"/>
              </a:rPr>
              <a:t>。</a:t>
            </a:r>
            <a:endParaRPr lang="zh-CN" altLang="en-US" sz="2400" dirty="0"/>
          </a:p>
          <a:p>
            <a:pPr algn="just" eaLnBrk="1" hangingPunct="1">
              <a:lnSpc>
                <a:spcPct val="90000"/>
              </a:lnSpc>
            </a:pPr>
            <a:r>
              <a:rPr lang="zh-CN" altLang="en-US" sz="2400" dirty="0"/>
              <a:t>当</a:t>
            </a:r>
            <a:r>
              <a:rPr lang="en-US" altLang="zh-CN" sz="2400" dirty="0"/>
              <a:t>LS&gt;1</a:t>
            </a:r>
            <a:r>
              <a:rPr lang="zh-CN" altLang="en-US" sz="2400" dirty="0"/>
              <a:t>时，</a:t>
            </a:r>
            <a:r>
              <a:rPr lang="en-US" altLang="zh-CN" sz="2400" dirty="0">
                <a:latin typeface="Times New Roman" panose="02020603050405020304" pitchFamily="18" charset="0"/>
              </a:rPr>
              <a:t>Θ(H|E)=LS×Θ(H)&gt;Θ(H)</a:t>
            </a:r>
            <a:r>
              <a:rPr lang="zh-CN" altLang="en-US" sz="2400" dirty="0">
                <a:latin typeface="Times New Roman" panose="02020603050405020304" pitchFamily="18" charset="0"/>
              </a:rPr>
              <a:t>，相应有</a:t>
            </a:r>
            <a:r>
              <a:rPr lang="en-US" altLang="zh-CN" sz="2400" dirty="0">
                <a:latin typeface="Times New Roman" panose="02020603050405020304" pitchFamily="18" charset="0"/>
              </a:rPr>
              <a:t>P(H|E)&gt;P(H)</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的存在，可增强</a:t>
            </a:r>
            <a:r>
              <a:rPr lang="en-US" altLang="zh-CN" sz="2400" dirty="0">
                <a:latin typeface="Times New Roman" panose="02020603050405020304" pitchFamily="18" charset="0"/>
              </a:rPr>
              <a:t>H</a:t>
            </a:r>
            <a:r>
              <a:rPr lang="zh-CN" altLang="en-US" sz="2400" dirty="0">
                <a:latin typeface="Times New Roman" panose="02020603050405020304" pitchFamily="18" charset="0"/>
              </a:rPr>
              <a:t>为真的程度（有利证据）。一般情况下</a:t>
            </a:r>
            <a:r>
              <a:rPr lang="en-US" altLang="zh-CN" sz="2400" dirty="0"/>
              <a:t>LS&gt;1</a:t>
            </a:r>
            <a:r>
              <a:rPr lang="zh-CN" altLang="en-US" sz="2400" dirty="0"/>
              <a:t>。</a:t>
            </a:r>
            <a:endParaRPr lang="zh-CN" altLang="en-US" sz="2400" dirty="0">
              <a:latin typeface="Times New Roman" panose="02020603050405020304" pitchFamily="18" charset="0"/>
            </a:endParaRPr>
          </a:p>
          <a:p>
            <a:pPr algn="just" eaLnBrk="1" hangingPunct="1">
              <a:lnSpc>
                <a:spcPct val="90000"/>
              </a:lnSpc>
            </a:pPr>
            <a:r>
              <a:rPr lang="zh-CN" altLang="en-US" sz="2400" dirty="0"/>
              <a:t>当</a:t>
            </a:r>
            <a:r>
              <a:rPr lang="en-US" altLang="zh-CN" sz="2400" dirty="0"/>
              <a:t>LS</a:t>
            </a:r>
            <a:r>
              <a:rPr lang="zh-CN" altLang="en-US" sz="2400" dirty="0"/>
              <a:t>＝</a:t>
            </a:r>
            <a:r>
              <a:rPr lang="en-US" altLang="zh-CN" sz="2400" dirty="0"/>
              <a:t>1</a:t>
            </a:r>
            <a:r>
              <a:rPr lang="zh-CN" altLang="en-US" sz="2400" dirty="0"/>
              <a:t>时，</a:t>
            </a:r>
            <a:r>
              <a:rPr lang="en-US" altLang="zh-CN" sz="2400" dirty="0">
                <a:latin typeface="Times New Roman" panose="02020603050405020304" pitchFamily="18" charset="0"/>
              </a:rPr>
              <a:t>Θ(H|E)=LS×Θ(H)</a:t>
            </a:r>
            <a:r>
              <a:rPr lang="zh-CN" altLang="en-US" sz="2400" dirty="0">
                <a:latin typeface="Times New Roman" panose="02020603050405020304" pitchFamily="18" charset="0"/>
              </a:rPr>
              <a:t>＝</a:t>
            </a:r>
            <a:r>
              <a:rPr lang="en-US" altLang="zh-CN" sz="2400" dirty="0">
                <a:latin typeface="Times New Roman" panose="02020603050405020304" pitchFamily="18" charset="0"/>
              </a:rPr>
              <a:t>Θ(H)</a:t>
            </a:r>
            <a:r>
              <a:rPr lang="zh-CN" altLang="en-US" sz="2400" dirty="0">
                <a:latin typeface="Times New Roman" panose="02020603050405020304" pitchFamily="18" charset="0"/>
              </a:rPr>
              <a:t>，表明</a:t>
            </a:r>
            <a:r>
              <a:rPr lang="en-US" altLang="zh-CN" sz="2400" dirty="0">
                <a:latin typeface="Times New Roman" panose="02020603050405020304" pitchFamily="18" charset="0"/>
              </a:rPr>
              <a:t>E</a:t>
            </a:r>
            <a:r>
              <a:rPr lang="zh-CN" altLang="en-US" sz="2400" dirty="0">
                <a:latin typeface="Times New Roman" panose="02020603050405020304" pitchFamily="18" charset="0"/>
              </a:rPr>
              <a:t>与</a:t>
            </a:r>
            <a:r>
              <a:rPr lang="en-US" altLang="zh-CN" sz="2400" dirty="0">
                <a:latin typeface="Times New Roman" panose="02020603050405020304" pitchFamily="18" charset="0"/>
              </a:rPr>
              <a:t>H</a:t>
            </a:r>
            <a:r>
              <a:rPr lang="zh-CN" altLang="en-US" sz="2400" dirty="0">
                <a:latin typeface="Times New Roman" panose="02020603050405020304" pitchFamily="18" charset="0"/>
              </a:rPr>
              <a:t>无关（无关证据）。</a:t>
            </a:r>
          </a:p>
          <a:p>
            <a:pPr algn="just" eaLnBrk="1" hangingPunct="1">
              <a:lnSpc>
                <a:spcPct val="90000"/>
              </a:lnSpc>
            </a:pPr>
            <a:r>
              <a:rPr lang="zh-CN" altLang="en-US" sz="2400" dirty="0"/>
              <a:t>当</a:t>
            </a:r>
            <a:r>
              <a:rPr lang="en-US" altLang="zh-CN" sz="2400" dirty="0"/>
              <a:t>LS&lt;1</a:t>
            </a:r>
            <a:r>
              <a:rPr lang="zh-CN" altLang="en-US" sz="2400" dirty="0"/>
              <a:t>时，</a:t>
            </a:r>
            <a:r>
              <a:rPr lang="en-US" altLang="zh-CN" sz="2400" dirty="0">
                <a:latin typeface="Times New Roman" panose="02020603050405020304" pitchFamily="18" charset="0"/>
              </a:rPr>
              <a:t>Θ(H|E)=LS×Θ(H)&lt;Θ(H)</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的存在，减小了</a:t>
            </a:r>
            <a:r>
              <a:rPr lang="en-US" altLang="zh-CN" sz="2400" dirty="0">
                <a:latin typeface="Times New Roman" panose="02020603050405020304" pitchFamily="18" charset="0"/>
              </a:rPr>
              <a:t>H</a:t>
            </a:r>
            <a:r>
              <a:rPr lang="zh-CN" altLang="en-US" sz="2400" dirty="0">
                <a:latin typeface="Times New Roman" panose="02020603050405020304" pitchFamily="18" charset="0"/>
              </a:rPr>
              <a:t>为真的程度（不利证据）。</a:t>
            </a:r>
          </a:p>
          <a:p>
            <a:pPr algn="just" eaLnBrk="1" hangingPunct="1">
              <a:lnSpc>
                <a:spcPct val="90000"/>
              </a:lnSpc>
            </a:pPr>
            <a:r>
              <a:rPr lang="zh-CN" altLang="en-US" sz="2400" dirty="0"/>
              <a:t>当</a:t>
            </a:r>
            <a:r>
              <a:rPr lang="en-US" altLang="zh-CN" sz="2400" dirty="0"/>
              <a:t>LS</a:t>
            </a:r>
            <a:r>
              <a:rPr lang="zh-CN" altLang="en-US" sz="2400" dirty="0"/>
              <a:t>＝</a:t>
            </a:r>
            <a:r>
              <a:rPr lang="en-US" altLang="zh-CN" sz="2400" dirty="0"/>
              <a:t>0</a:t>
            </a:r>
            <a:r>
              <a:rPr lang="zh-CN" altLang="en-US" sz="2400" dirty="0"/>
              <a:t>时，</a:t>
            </a:r>
            <a:r>
              <a:rPr lang="en-US" altLang="zh-CN" sz="2400" dirty="0">
                <a:latin typeface="Times New Roman" panose="02020603050405020304" pitchFamily="18" charset="0"/>
              </a:rPr>
              <a:t>Θ(H|E)=LS×Θ(H)</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的存在，导致</a:t>
            </a:r>
            <a:r>
              <a:rPr lang="en-US" altLang="zh-CN" sz="2400" dirty="0">
                <a:latin typeface="Times New Roman" panose="02020603050405020304" pitchFamily="18" charset="0"/>
              </a:rPr>
              <a:t>H</a:t>
            </a:r>
            <a:r>
              <a:rPr lang="zh-CN" altLang="en-US" sz="2400" dirty="0">
                <a:latin typeface="Times New Roman" panose="02020603050405020304" pitchFamily="18" charset="0"/>
              </a:rPr>
              <a:t>为假（否定性的证据）。</a:t>
            </a:r>
          </a:p>
          <a:p>
            <a:pPr algn="just" eaLnBrk="1" hangingPunct="1">
              <a:lnSpc>
                <a:spcPct val="90000"/>
              </a:lnSpc>
            </a:pPr>
            <a:endParaRPr lang="en-US" altLang="zh-CN" sz="24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026">
            <a:extLst>
              <a:ext uri="{FF2B5EF4-FFF2-40B4-BE49-F238E27FC236}">
                <a16:creationId xmlns:a16="http://schemas.microsoft.com/office/drawing/2014/main" id="{2B01E19D-1B4D-43B4-B6C0-FB30F00B05E1}"/>
              </a:ext>
            </a:extLst>
          </p:cNvPr>
          <p:cNvSpPr>
            <a:spLocks noGrp="1" noChangeArrowheads="1"/>
          </p:cNvSpPr>
          <p:nvPr>
            <p:ph type="title"/>
          </p:nvPr>
        </p:nvSpPr>
        <p:spPr>
          <a:xfrm>
            <a:off x="2327182" y="155763"/>
            <a:ext cx="7758112" cy="874713"/>
          </a:xfrm>
        </p:spPr>
        <p:txBody>
          <a:bodyPr/>
          <a:lstStyle/>
          <a:p>
            <a:pPr algn="ctr" eaLnBrk="1" hangingPunct="1"/>
            <a:r>
              <a:rPr lang="zh-CN" altLang="en-US" dirty="0"/>
              <a:t>证据肯定不存在时</a:t>
            </a:r>
            <a:endParaRPr lang="zh-CN" altLang="en-US" dirty="0">
              <a:latin typeface="Times New Roman" panose="02020603050405020304" pitchFamily="18" charset="0"/>
            </a:endParaRPr>
          </a:p>
        </p:txBody>
      </p:sp>
      <p:sp>
        <p:nvSpPr>
          <p:cNvPr id="50178" name="Rectangle 1027">
            <a:extLst>
              <a:ext uri="{FF2B5EF4-FFF2-40B4-BE49-F238E27FC236}">
                <a16:creationId xmlns:a16="http://schemas.microsoft.com/office/drawing/2014/main" id="{0C05F704-FC46-4B22-A734-9F5DAAD3A26E}"/>
              </a:ext>
            </a:extLst>
          </p:cNvPr>
          <p:cNvSpPr>
            <a:spLocks noGrp="1" noChangeArrowheads="1"/>
          </p:cNvSpPr>
          <p:nvPr>
            <p:ph type="body" idx="1"/>
          </p:nvPr>
        </p:nvSpPr>
        <p:spPr>
          <a:xfrm>
            <a:off x="2135188" y="1773238"/>
            <a:ext cx="8305800" cy="4572000"/>
          </a:xfrm>
        </p:spPr>
        <p:txBody>
          <a:bodyPr/>
          <a:lstStyle/>
          <a:p>
            <a:pPr lvl="1">
              <a:spcAft>
                <a:spcPct val="20000"/>
              </a:spcAft>
              <a:buClr>
                <a:schemeClr val="hlink"/>
              </a:buClr>
              <a:buFont typeface="Wingdings" panose="05000000000000000000" pitchFamily="2" charset="2"/>
              <a:buChar char="n"/>
            </a:pPr>
            <a:r>
              <a:rPr kumimoji="1" lang="zh-CN" altLang="en-US" b="1" dirty="0"/>
              <a:t>当证据</a:t>
            </a:r>
            <a:r>
              <a:rPr kumimoji="1" lang="en-US" altLang="zh-CN" b="1" dirty="0"/>
              <a:t>E</a:t>
            </a:r>
            <a:r>
              <a:rPr kumimoji="1" lang="zh-CN" altLang="en-US" b="1" dirty="0"/>
              <a:t>肯定不存在时</a:t>
            </a:r>
            <a:r>
              <a:rPr kumimoji="1" lang="en-US" altLang="zh-CN" b="1" dirty="0"/>
              <a:t>, </a:t>
            </a:r>
            <a:r>
              <a:rPr kumimoji="1" lang="en-US" altLang="zh-CN" b="1" dirty="0">
                <a:latin typeface="Times New Roman" panose="02020603050405020304" pitchFamily="18" charset="0"/>
              </a:rPr>
              <a:t>P(H|S) = P(H|﹁E)</a:t>
            </a:r>
            <a:r>
              <a:rPr kumimoji="1" lang="zh-CN" altLang="en-US" b="1" dirty="0">
                <a:latin typeface="Times New Roman" panose="02020603050405020304" pitchFamily="18" charset="0"/>
              </a:rPr>
              <a:t>。于是</a:t>
            </a:r>
            <a:endParaRPr kumimoji="1" lang="en-US" altLang="zh-CN" b="1" dirty="0">
              <a:latin typeface="Times New Roman" panose="02020603050405020304" pitchFamily="18" charset="0"/>
            </a:endParaRPr>
          </a:p>
          <a:p>
            <a:pPr lvl="1">
              <a:spcAft>
                <a:spcPct val="20000"/>
              </a:spcAft>
              <a:buClr>
                <a:schemeClr val="hlink"/>
              </a:buClr>
              <a:buFont typeface="Wingdings" panose="05000000000000000000" pitchFamily="2" charset="2"/>
              <a:buNone/>
            </a:pPr>
            <a:r>
              <a:rPr kumimoji="1" lang="en-US" altLang="zh-CN" b="1" dirty="0">
                <a:latin typeface="Times New Roman" panose="02020603050405020304" pitchFamily="18" charset="0"/>
              </a:rPr>
              <a:t>     </a:t>
            </a:r>
            <a:r>
              <a:rPr lang="en-US" altLang="zh-CN" dirty="0">
                <a:latin typeface="Times New Roman" panose="02020603050405020304" pitchFamily="18" charset="0"/>
              </a:rPr>
              <a:t>Θ </a:t>
            </a:r>
            <a:r>
              <a:rPr kumimoji="1" lang="en-US" altLang="zh-CN" b="1" dirty="0">
                <a:latin typeface="Times New Roman" panose="02020603050405020304" pitchFamily="18" charset="0"/>
              </a:rPr>
              <a:t>(H|S) = </a:t>
            </a:r>
            <a:r>
              <a:rPr lang="en-US" altLang="zh-CN" dirty="0">
                <a:latin typeface="Times New Roman" panose="02020603050405020304" pitchFamily="18" charset="0"/>
              </a:rPr>
              <a:t>Θ </a:t>
            </a:r>
            <a:r>
              <a:rPr kumimoji="1" lang="en-US" altLang="zh-CN" b="1" dirty="0">
                <a:latin typeface="Times New Roman" panose="02020603050405020304" pitchFamily="18" charset="0"/>
              </a:rPr>
              <a:t>(H|﹁E)</a:t>
            </a:r>
            <a:r>
              <a:rPr kumimoji="1" lang="zh-CN" altLang="en-US" b="1" dirty="0"/>
              <a:t>。将</a:t>
            </a:r>
            <a:r>
              <a:rPr kumimoji="1" lang="en-US" altLang="zh-CN" b="1" dirty="0"/>
              <a:t>H</a:t>
            </a:r>
            <a:r>
              <a:rPr kumimoji="1" lang="zh-CN" altLang="en-US" b="1" dirty="0"/>
              <a:t>的先验几率</a:t>
            </a:r>
            <a:r>
              <a:rPr lang="en-US" altLang="zh-CN" dirty="0">
                <a:latin typeface="Times New Roman" panose="02020603050405020304" pitchFamily="18" charset="0"/>
              </a:rPr>
              <a:t>Θ </a:t>
            </a:r>
            <a:r>
              <a:rPr lang="en-US" altLang="zh-CN" b="1" dirty="0"/>
              <a:t>(H)</a:t>
            </a:r>
            <a:r>
              <a:rPr kumimoji="1" lang="zh-CN" altLang="en-US" b="1" dirty="0"/>
              <a:t>更新为后验几率</a:t>
            </a:r>
            <a:r>
              <a:rPr lang="en-US" altLang="zh-CN" dirty="0">
                <a:latin typeface="Times New Roman" panose="02020603050405020304" pitchFamily="18" charset="0"/>
              </a:rPr>
              <a:t>Θ </a:t>
            </a:r>
            <a:r>
              <a:rPr lang="en-US" altLang="zh-CN" b="1" dirty="0"/>
              <a:t>(H|S)</a:t>
            </a:r>
            <a:r>
              <a:rPr kumimoji="1" lang="zh-CN" altLang="en-US" b="1" dirty="0"/>
              <a:t>的公式为：</a:t>
            </a:r>
          </a:p>
          <a:p>
            <a:pPr lvl="1">
              <a:spcAft>
                <a:spcPct val="20000"/>
              </a:spcAft>
              <a:buClr>
                <a:schemeClr val="hlink"/>
              </a:buClr>
              <a:buFont typeface="Wingdings" panose="05000000000000000000" pitchFamily="2" charset="2"/>
              <a:buNone/>
            </a:pPr>
            <a:r>
              <a:rPr kumimoji="1" lang="en-US" altLang="zh-CN" b="1" dirty="0">
                <a:solidFill>
                  <a:srgbClr val="0000CC"/>
                </a:solidFill>
              </a:rPr>
              <a:t>                   </a:t>
            </a:r>
            <a:r>
              <a:rPr lang="en-US" altLang="zh-CN" dirty="0">
                <a:latin typeface="Times New Roman" panose="02020603050405020304" pitchFamily="18" charset="0"/>
              </a:rPr>
              <a:t>Θ </a:t>
            </a:r>
            <a:r>
              <a:rPr kumimoji="1" lang="en-US" altLang="zh-CN" dirty="0"/>
              <a:t>(H|S)= </a:t>
            </a:r>
            <a:r>
              <a:rPr lang="en-US" altLang="zh-CN" dirty="0">
                <a:latin typeface="Times New Roman" panose="02020603050405020304" pitchFamily="18" charset="0"/>
              </a:rPr>
              <a:t>Θ </a:t>
            </a:r>
            <a:r>
              <a:rPr kumimoji="1" lang="en-US" altLang="zh-CN" dirty="0"/>
              <a:t>(H|﹁E) =LN×</a:t>
            </a:r>
            <a:r>
              <a:rPr kumimoji="1" lang="el-GR" altLang="zh-CN" dirty="0"/>
              <a:t>Θ</a:t>
            </a:r>
            <a:r>
              <a:rPr kumimoji="1" lang="en-US" altLang="zh-CN" dirty="0"/>
              <a:t>(H)</a:t>
            </a:r>
          </a:p>
          <a:p>
            <a:pPr lvl="1">
              <a:spcAft>
                <a:spcPct val="20000"/>
              </a:spcAft>
              <a:buClr>
                <a:schemeClr val="hlink"/>
              </a:buClr>
              <a:buFont typeface="Wingdings" panose="05000000000000000000" pitchFamily="2" charset="2"/>
              <a:buChar char="n"/>
            </a:pPr>
            <a:r>
              <a:rPr lang="zh-CN" altLang="en-US" b="1" dirty="0"/>
              <a:t>把</a:t>
            </a:r>
            <a:r>
              <a:rPr lang="en-US" altLang="zh-CN" b="1" dirty="0"/>
              <a:t>H</a:t>
            </a:r>
            <a:r>
              <a:rPr lang="zh-CN" altLang="en-US" b="1" dirty="0"/>
              <a:t>的先验概率</a:t>
            </a:r>
            <a:r>
              <a:rPr lang="en-US" altLang="zh-CN" b="1" dirty="0"/>
              <a:t>P(H)</a:t>
            </a:r>
            <a:r>
              <a:rPr lang="zh-CN" altLang="en-US" b="1" dirty="0"/>
              <a:t>更新为后验概率</a:t>
            </a:r>
            <a:r>
              <a:rPr lang="en-US" altLang="zh-CN" b="1" dirty="0"/>
              <a:t>P(H|S)</a:t>
            </a:r>
            <a:r>
              <a:rPr lang="zh-CN" altLang="en-US" b="1" dirty="0"/>
              <a:t>的公式为：</a:t>
            </a:r>
          </a:p>
          <a:p>
            <a:pPr lvl="1">
              <a:spcAft>
                <a:spcPct val="20000"/>
              </a:spcAft>
              <a:buClr>
                <a:schemeClr val="hlink"/>
              </a:buClr>
              <a:buFont typeface="Wingdings" panose="05000000000000000000" pitchFamily="2" charset="2"/>
              <a:buChar char="ü"/>
            </a:pPr>
            <a:endParaRPr lang="zh-CN" altLang="en-US" sz="2600" b="1" dirty="0"/>
          </a:p>
          <a:p>
            <a:pPr eaLnBrk="1" hangingPunct="1">
              <a:lnSpc>
                <a:spcPct val="90000"/>
              </a:lnSpc>
              <a:buFont typeface="Wingdings" panose="05000000000000000000" pitchFamily="2" charset="2"/>
              <a:buNone/>
            </a:pPr>
            <a:endParaRPr lang="en-US" altLang="zh-CN" sz="2900" dirty="0">
              <a:latin typeface="Times New Roman" panose="02020603050405020304" pitchFamily="18" charset="0"/>
            </a:endParaRPr>
          </a:p>
        </p:txBody>
      </p:sp>
      <p:graphicFrame>
        <p:nvGraphicFramePr>
          <p:cNvPr id="50179" name="Object 5">
            <a:extLst>
              <a:ext uri="{FF2B5EF4-FFF2-40B4-BE49-F238E27FC236}">
                <a16:creationId xmlns:a16="http://schemas.microsoft.com/office/drawing/2014/main" id="{4E9A7715-66FA-4C1E-B013-0FD76FE97DDC}"/>
              </a:ext>
            </a:extLst>
          </p:cNvPr>
          <p:cNvGraphicFramePr>
            <a:graphicFrameLocks noChangeAspect="1"/>
          </p:cNvGraphicFramePr>
          <p:nvPr/>
        </p:nvGraphicFramePr>
        <p:xfrm>
          <a:off x="3733800" y="4524376"/>
          <a:ext cx="5105400" cy="885825"/>
        </p:xfrm>
        <a:graphic>
          <a:graphicData uri="http://schemas.openxmlformats.org/presentationml/2006/ole">
            <mc:AlternateContent xmlns:mc="http://schemas.openxmlformats.org/markup-compatibility/2006">
              <mc:Choice xmlns:v="urn:schemas-microsoft-com:vml" Requires="v">
                <p:oleObj spid="_x0000_s23587" name="Equation" r:id="rId3" imgW="2679700" imgH="419100" progId="Equation.DSMT4">
                  <p:embed/>
                </p:oleObj>
              </mc:Choice>
              <mc:Fallback>
                <p:oleObj name="Equation" r:id="rId3" imgW="2679700" imgH="419100" progId="Equation.DSMT4">
                  <p:embed/>
                  <p:pic>
                    <p:nvPicPr>
                      <p:cNvPr id="50179" name="Object 5">
                        <a:extLst>
                          <a:ext uri="{FF2B5EF4-FFF2-40B4-BE49-F238E27FC236}">
                            <a16:creationId xmlns:a16="http://schemas.microsoft.com/office/drawing/2014/main" id="{4E9A7715-66FA-4C1E-B013-0FD76FE97D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4524376"/>
                        <a:ext cx="5105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00D007B7-5BE1-4B63-A93C-82E79EC3302F}"/>
              </a:ext>
            </a:extLst>
          </p:cNvPr>
          <p:cNvSpPr>
            <a:spLocks noGrp="1" noChangeArrowheads="1"/>
          </p:cNvSpPr>
          <p:nvPr>
            <p:ph type="title"/>
          </p:nvPr>
        </p:nvSpPr>
        <p:spPr>
          <a:xfrm>
            <a:off x="2266950" y="141195"/>
            <a:ext cx="7758113" cy="874713"/>
          </a:xfrm>
        </p:spPr>
        <p:txBody>
          <a:bodyPr/>
          <a:lstStyle/>
          <a:p>
            <a:pPr algn="ctr" eaLnBrk="1" hangingPunct="1"/>
            <a:r>
              <a:rPr lang="zh-CN" altLang="en-US" dirty="0">
                <a:latin typeface="Times New Roman" panose="02020603050405020304" pitchFamily="18" charset="0"/>
              </a:rPr>
              <a:t>必要性度量</a:t>
            </a:r>
            <a:r>
              <a:rPr lang="en-US" altLang="zh-CN" dirty="0">
                <a:latin typeface="Times New Roman" panose="02020603050405020304" pitchFamily="18" charset="0"/>
              </a:rPr>
              <a:t>LN</a:t>
            </a:r>
            <a:r>
              <a:rPr lang="zh-CN" altLang="en-US" dirty="0">
                <a:latin typeface="Times New Roman" panose="02020603050405020304" pitchFamily="18" charset="0"/>
              </a:rPr>
              <a:t>的具体数值意义</a:t>
            </a:r>
          </a:p>
        </p:txBody>
      </p:sp>
      <p:sp>
        <p:nvSpPr>
          <p:cNvPr id="51202" name="Rectangle 3">
            <a:extLst>
              <a:ext uri="{FF2B5EF4-FFF2-40B4-BE49-F238E27FC236}">
                <a16:creationId xmlns:a16="http://schemas.microsoft.com/office/drawing/2014/main" id="{765CF1E7-5A72-4056-96D6-A615FFB1AA32}"/>
              </a:ext>
            </a:extLst>
          </p:cNvPr>
          <p:cNvSpPr>
            <a:spLocks noGrp="1" noChangeArrowheads="1"/>
          </p:cNvSpPr>
          <p:nvPr>
            <p:ph type="body" idx="1"/>
          </p:nvPr>
        </p:nvSpPr>
        <p:spPr>
          <a:xfrm>
            <a:off x="1947863" y="1428750"/>
            <a:ext cx="8077200" cy="5181600"/>
          </a:xfrm>
        </p:spPr>
        <p:txBody>
          <a:bodyPr>
            <a:normAutofit lnSpcReduction="10000"/>
          </a:bodyPr>
          <a:lstStyle/>
          <a:p>
            <a:pPr algn="just" eaLnBrk="1" hangingPunct="1">
              <a:lnSpc>
                <a:spcPct val="90000"/>
              </a:lnSpc>
            </a:pPr>
            <a:r>
              <a:rPr lang="zh-CN" altLang="en-US" sz="2400" dirty="0"/>
              <a:t>对于知识：</a:t>
            </a:r>
          </a:p>
          <a:p>
            <a:pPr algn="just" eaLnBrk="1" hangingPunct="1">
              <a:lnSpc>
                <a:spcPct val="90000"/>
              </a:lnSpc>
              <a:buFont typeface="Wingdings" panose="05000000000000000000" pitchFamily="2" charset="2"/>
              <a:buNone/>
            </a:pPr>
            <a:r>
              <a:rPr lang="zh-CN" altLang="en-US" sz="2400" dirty="0"/>
              <a:t>               </a:t>
            </a:r>
            <a:r>
              <a:rPr lang="en-US" altLang="zh-CN" sz="2400" dirty="0"/>
              <a:t>IF     E      THEN (LS,LN)  H (P(H))</a:t>
            </a:r>
          </a:p>
          <a:p>
            <a:pPr algn="just" eaLnBrk="1" hangingPunct="1">
              <a:lnSpc>
                <a:spcPct val="90000"/>
              </a:lnSpc>
              <a:buFont typeface="Wingdings" panose="05000000000000000000" pitchFamily="2" charset="2"/>
              <a:buNone/>
            </a:pPr>
            <a:r>
              <a:rPr lang="en-US" altLang="zh-CN" sz="2400" dirty="0"/>
              <a:t>   </a:t>
            </a:r>
            <a:r>
              <a:rPr lang="zh-CN" altLang="en-US" sz="2400" dirty="0"/>
              <a:t>在证据</a:t>
            </a:r>
            <a:r>
              <a:rPr lang="en-US" altLang="zh-CN" sz="2400" dirty="0"/>
              <a:t>E</a:t>
            </a:r>
            <a:r>
              <a:rPr lang="zh-CN" altLang="en-US" sz="2400" dirty="0"/>
              <a:t>肯定不存在时，可以根据</a:t>
            </a:r>
            <a:r>
              <a:rPr lang="en-US" altLang="zh-CN" sz="2400" dirty="0"/>
              <a:t>LN</a:t>
            </a:r>
            <a:r>
              <a:rPr lang="zh-CN" altLang="en-US" sz="2400" dirty="0"/>
              <a:t>给出结论</a:t>
            </a:r>
            <a:r>
              <a:rPr lang="en-US" altLang="zh-CN" sz="2400" dirty="0"/>
              <a:t>H</a:t>
            </a:r>
            <a:r>
              <a:rPr lang="zh-CN" altLang="en-US" sz="2400" dirty="0"/>
              <a:t>的可信度</a:t>
            </a:r>
            <a:r>
              <a:rPr lang="en-US" altLang="zh-CN" sz="2400" dirty="0">
                <a:latin typeface="Times New Roman" panose="02020603050405020304" pitchFamily="18" charset="0"/>
              </a:rPr>
              <a:t>P(H|</a:t>
            </a:r>
            <a:r>
              <a:rPr lang="en-US" altLang="zh-CN" dirty="0"/>
              <a:t>¬</a:t>
            </a:r>
            <a:r>
              <a:rPr lang="en-US" altLang="zh-CN" sz="2400" dirty="0">
                <a:latin typeface="Times New Roman" panose="02020603050405020304" pitchFamily="18" charset="0"/>
              </a:rPr>
              <a:t>E) </a:t>
            </a:r>
            <a:r>
              <a:rPr lang="zh-CN" altLang="en-US" sz="2400" dirty="0">
                <a:latin typeface="Times New Roman" panose="02020603050405020304" pitchFamily="18" charset="0"/>
              </a:rPr>
              <a:t>。</a:t>
            </a:r>
            <a:endParaRPr lang="zh-CN" altLang="en-US" sz="2000" dirty="0"/>
          </a:p>
          <a:p>
            <a:pPr algn="just" eaLnBrk="1" hangingPunct="1">
              <a:lnSpc>
                <a:spcPct val="90000"/>
              </a:lnSpc>
            </a:pPr>
            <a:r>
              <a:rPr lang="zh-CN" altLang="en-US" sz="2400" dirty="0"/>
              <a:t>当</a:t>
            </a:r>
            <a:r>
              <a:rPr lang="en-US" altLang="zh-CN" sz="2400" dirty="0"/>
              <a:t>LN&lt;1</a:t>
            </a:r>
            <a:r>
              <a:rPr lang="zh-CN" altLang="en-US" sz="2400" dirty="0"/>
              <a:t>时，</a:t>
            </a:r>
            <a:r>
              <a:rPr lang="en-US" altLang="zh-CN" sz="2400" dirty="0">
                <a:latin typeface="Times New Roman" panose="02020603050405020304" pitchFamily="18" charset="0"/>
              </a:rPr>
              <a:t>Θ(H|</a:t>
            </a:r>
            <a:r>
              <a:rPr lang="en-US" altLang="zh-CN" sz="2400" dirty="0"/>
              <a:t>¬</a:t>
            </a:r>
            <a:r>
              <a:rPr lang="en-US" altLang="zh-CN" sz="2400" dirty="0">
                <a:latin typeface="Times New Roman" panose="02020603050405020304" pitchFamily="18" charset="0"/>
              </a:rPr>
              <a:t>E)=LN×Θ(H)&lt;Θ(H)</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不存在，减小了</a:t>
            </a:r>
            <a:r>
              <a:rPr lang="en-US" altLang="zh-CN" sz="2400" dirty="0">
                <a:latin typeface="Times New Roman" panose="02020603050405020304" pitchFamily="18" charset="0"/>
              </a:rPr>
              <a:t>H</a:t>
            </a:r>
            <a:r>
              <a:rPr lang="zh-CN" altLang="en-US" sz="2400" dirty="0">
                <a:latin typeface="Times New Roman" panose="02020603050405020304" pitchFamily="18" charset="0"/>
              </a:rPr>
              <a:t>为真的程度（ </a:t>
            </a:r>
            <a:r>
              <a:rPr lang="en-US" altLang="zh-CN" sz="2400" dirty="0"/>
              <a:t>¬</a:t>
            </a:r>
            <a:r>
              <a:rPr lang="en-US" altLang="zh-CN" sz="2400" dirty="0">
                <a:latin typeface="Times New Roman" panose="02020603050405020304" pitchFamily="18" charset="0"/>
              </a:rPr>
              <a:t>E </a:t>
            </a:r>
            <a:r>
              <a:rPr lang="zh-CN" altLang="en-US" sz="2400" dirty="0">
                <a:latin typeface="Times New Roman" panose="02020603050405020304" pitchFamily="18" charset="0"/>
              </a:rPr>
              <a:t>为不利证据）。</a:t>
            </a:r>
          </a:p>
          <a:p>
            <a:pPr algn="just" eaLnBrk="1" hangingPunct="1">
              <a:lnSpc>
                <a:spcPct val="90000"/>
              </a:lnSpc>
              <a:buFont typeface="Wingdings" panose="05000000000000000000" pitchFamily="2" charset="2"/>
              <a:buNone/>
            </a:pPr>
            <a:r>
              <a:rPr lang="zh-CN" altLang="en-US" sz="2400" dirty="0">
                <a:latin typeface="Times New Roman" panose="02020603050405020304" pitchFamily="18" charset="0"/>
              </a:rPr>
              <a:t>    一般情况下</a:t>
            </a:r>
            <a:r>
              <a:rPr lang="en-US" altLang="zh-CN" sz="2400" dirty="0"/>
              <a:t>LN&lt;1</a:t>
            </a:r>
            <a:r>
              <a:rPr lang="zh-CN" altLang="en-US" sz="2400" dirty="0"/>
              <a:t>。</a:t>
            </a:r>
            <a:endParaRPr lang="zh-CN" altLang="en-US" sz="2400" dirty="0">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400" dirty="0"/>
              <a:t>    当</a:t>
            </a:r>
            <a:r>
              <a:rPr lang="en-US" altLang="zh-CN" sz="2400" dirty="0"/>
              <a:t>LN</a:t>
            </a:r>
            <a:r>
              <a:rPr lang="zh-CN" altLang="en-US" sz="2400" dirty="0"/>
              <a:t>＝</a:t>
            </a:r>
            <a:r>
              <a:rPr lang="en-US" altLang="zh-CN" sz="2400" dirty="0"/>
              <a:t>0</a:t>
            </a:r>
            <a:r>
              <a:rPr lang="zh-CN" altLang="en-US" sz="2400" dirty="0"/>
              <a:t>时， </a:t>
            </a:r>
            <a:r>
              <a:rPr lang="en-US" altLang="zh-CN" sz="2400" dirty="0">
                <a:latin typeface="Times New Roman" panose="02020603050405020304" pitchFamily="18" charset="0"/>
              </a:rPr>
              <a:t>Θ(H|</a:t>
            </a:r>
            <a:r>
              <a:rPr lang="en-US" altLang="zh-CN" sz="2400" dirty="0"/>
              <a:t>¬</a:t>
            </a:r>
            <a:r>
              <a:rPr lang="en-US" altLang="zh-CN" sz="2400" dirty="0">
                <a:latin typeface="Times New Roman" panose="02020603050405020304" pitchFamily="18" charset="0"/>
              </a:rPr>
              <a:t>E)=LN×Θ(H)</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不存在，导致</a:t>
            </a:r>
            <a:r>
              <a:rPr lang="en-US" altLang="zh-CN" sz="2400" dirty="0">
                <a:latin typeface="Times New Roman" panose="02020603050405020304" pitchFamily="18" charset="0"/>
              </a:rPr>
              <a:t>H</a:t>
            </a:r>
            <a:r>
              <a:rPr lang="zh-CN" altLang="en-US" sz="2400" dirty="0">
                <a:latin typeface="Times New Roman" panose="02020603050405020304" pitchFamily="18" charset="0"/>
              </a:rPr>
              <a:t>为假（表明了证据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的必要性）。</a:t>
            </a:r>
          </a:p>
          <a:p>
            <a:pPr algn="just" eaLnBrk="1" hangingPunct="1">
              <a:lnSpc>
                <a:spcPct val="90000"/>
              </a:lnSpc>
            </a:pPr>
            <a:r>
              <a:rPr lang="zh-CN" altLang="en-US" sz="2400" dirty="0"/>
              <a:t>当</a:t>
            </a:r>
            <a:r>
              <a:rPr lang="en-US" altLang="zh-CN" sz="2400" dirty="0"/>
              <a:t>LN</a:t>
            </a:r>
            <a:r>
              <a:rPr lang="zh-CN" altLang="en-US" sz="2400" dirty="0"/>
              <a:t>＝</a:t>
            </a:r>
            <a:r>
              <a:rPr lang="en-US" altLang="zh-CN" sz="2400" dirty="0"/>
              <a:t>1</a:t>
            </a:r>
            <a:r>
              <a:rPr lang="zh-CN" altLang="en-US" sz="2400" dirty="0"/>
              <a:t>时，</a:t>
            </a:r>
            <a:r>
              <a:rPr lang="en-US" altLang="zh-CN" sz="2400" dirty="0">
                <a:latin typeface="Times New Roman" panose="02020603050405020304" pitchFamily="18" charset="0"/>
              </a:rPr>
              <a:t>Θ(H|</a:t>
            </a:r>
            <a:r>
              <a:rPr lang="en-US" altLang="zh-CN" sz="2400" dirty="0"/>
              <a:t>¬</a:t>
            </a:r>
            <a:r>
              <a:rPr lang="en-US" altLang="zh-CN" sz="2400" dirty="0">
                <a:latin typeface="Times New Roman" panose="02020603050405020304" pitchFamily="18" charset="0"/>
              </a:rPr>
              <a:t>E)=LN×Θ(H)</a:t>
            </a:r>
            <a:r>
              <a:rPr lang="zh-CN" altLang="en-US" sz="2400" dirty="0">
                <a:latin typeface="Times New Roman" panose="02020603050405020304" pitchFamily="18" charset="0"/>
              </a:rPr>
              <a:t>＝</a:t>
            </a:r>
            <a:r>
              <a:rPr lang="en-US" altLang="zh-CN" sz="2400" dirty="0">
                <a:latin typeface="Times New Roman" panose="02020603050405020304" pitchFamily="18" charset="0"/>
              </a:rPr>
              <a:t>Θ(H)</a:t>
            </a:r>
            <a:r>
              <a:rPr lang="zh-CN" altLang="en-US" sz="2400" dirty="0">
                <a:latin typeface="Times New Roman" panose="02020603050405020304" pitchFamily="18" charset="0"/>
              </a:rPr>
              <a:t>，表明</a:t>
            </a:r>
            <a:r>
              <a:rPr lang="en-US" altLang="zh-CN" sz="2400" dirty="0"/>
              <a:t>¬</a:t>
            </a:r>
            <a:r>
              <a:rPr lang="en-US" altLang="zh-CN" sz="2400" dirty="0">
                <a:latin typeface="Times New Roman" panose="02020603050405020304" pitchFamily="18" charset="0"/>
              </a:rPr>
              <a:t>E</a:t>
            </a:r>
            <a:r>
              <a:rPr lang="zh-CN" altLang="en-US" sz="2400" dirty="0">
                <a:latin typeface="Times New Roman" panose="02020603050405020304" pitchFamily="18" charset="0"/>
              </a:rPr>
              <a:t>与</a:t>
            </a:r>
            <a:r>
              <a:rPr lang="en-US" altLang="zh-CN" sz="2400" dirty="0">
                <a:latin typeface="Times New Roman" panose="02020603050405020304" pitchFamily="18" charset="0"/>
              </a:rPr>
              <a:t>H</a:t>
            </a:r>
            <a:r>
              <a:rPr lang="zh-CN" altLang="en-US" sz="2400" dirty="0">
                <a:latin typeface="Times New Roman" panose="02020603050405020304" pitchFamily="18" charset="0"/>
              </a:rPr>
              <a:t>无关。</a:t>
            </a:r>
          </a:p>
          <a:p>
            <a:pPr algn="just" eaLnBrk="1" hangingPunct="1">
              <a:lnSpc>
                <a:spcPct val="90000"/>
              </a:lnSpc>
            </a:pPr>
            <a:r>
              <a:rPr lang="zh-CN" altLang="en-US" sz="2400" dirty="0"/>
              <a:t>当</a:t>
            </a:r>
            <a:r>
              <a:rPr lang="en-US" altLang="zh-CN" sz="2400" dirty="0"/>
              <a:t>LN&gt;1</a:t>
            </a:r>
            <a:r>
              <a:rPr lang="zh-CN" altLang="en-US" sz="2400" dirty="0"/>
              <a:t>时，</a:t>
            </a:r>
            <a:r>
              <a:rPr lang="en-US" altLang="zh-CN" sz="2400" dirty="0">
                <a:latin typeface="Times New Roman" panose="02020603050405020304" pitchFamily="18" charset="0"/>
              </a:rPr>
              <a:t>Θ(H|</a:t>
            </a:r>
            <a:r>
              <a:rPr lang="en-US" altLang="zh-CN" sz="2400" dirty="0"/>
              <a:t>¬</a:t>
            </a:r>
            <a:r>
              <a:rPr lang="en-US" altLang="zh-CN" sz="2400" dirty="0">
                <a:latin typeface="Times New Roman" panose="02020603050405020304" pitchFamily="18" charset="0"/>
              </a:rPr>
              <a:t>E)=LN×Θ(H)&gt;Θ(H)</a:t>
            </a:r>
            <a:r>
              <a:rPr lang="zh-CN" altLang="en-US" sz="2400" dirty="0">
                <a:latin typeface="Times New Roman" panose="02020603050405020304" pitchFamily="18" charset="0"/>
              </a:rPr>
              <a:t>，相应有</a:t>
            </a:r>
            <a:r>
              <a:rPr lang="en-US" altLang="zh-CN" sz="2400" dirty="0">
                <a:latin typeface="Times New Roman" panose="02020603050405020304" pitchFamily="18" charset="0"/>
              </a:rPr>
              <a:t>P(H|</a:t>
            </a:r>
            <a:r>
              <a:rPr lang="en-US" altLang="zh-CN" sz="2400" dirty="0"/>
              <a:t>¬</a:t>
            </a:r>
            <a:r>
              <a:rPr lang="en-US" altLang="zh-CN" sz="2400" dirty="0">
                <a:latin typeface="Times New Roman" panose="02020603050405020304" pitchFamily="18" charset="0"/>
              </a:rPr>
              <a:t>E)&gt;P(H)</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不存在，增强了</a:t>
            </a:r>
            <a:r>
              <a:rPr lang="en-US" altLang="zh-CN" sz="2400" dirty="0">
                <a:latin typeface="Times New Roman" panose="02020603050405020304" pitchFamily="18" charset="0"/>
              </a:rPr>
              <a:t>H</a:t>
            </a:r>
            <a:r>
              <a:rPr lang="zh-CN" altLang="en-US" sz="2400" dirty="0">
                <a:latin typeface="Times New Roman" panose="02020603050405020304" pitchFamily="18" charset="0"/>
              </a:rPr>
              <a:t>为真的程度（ </a:t>
            </a:r>
            <a:r>
              <a:rPr lang="en-US" altLang="zh-CN" sz="2400" dirty="0"/>
              <a:t>¬</a:t>
            </a:r>
            <a:r>
              <a:rPr lang="en-US" altLang="zh-CN" sz="2400" dirty="0">
                <a:latin typeface="Times New Roman" panose="02020603050405020304" pitchFamily="18" charset="0"/>
              </a:rPr>
              <a:t>E </a:t>
            </a:r>
            <a:r>
              <a:rPr lang="zh-CN" altLang="en-US" sz="2400" dirty="0">
                <a:latin typeface="Times New Roman" panose="02020603050405020304" pitchFamily="18" charset="0"/>
              </a:rPr>
              <a:t>为有利证据）。</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a:extLst>
              <a:ext uri="{FF2B5EF4-FFF2-40B4-BE49-F238E27FC236}">
                <a16:creationId xmlns:a16="http://schemas.microsoft.com/office/drawing/2014/main" id="{D6EA0609-DEC9-48AA-9989-5CC30079F0EB}"/>
              </a:ext>
            </a:extLst>
          </p:cNvPr>
          <p:cNvSpPr>
            <a:spLocks noGrp="1" noChangeArrowheads="1"/>
          </p:cNvSpPr>
          <p:nvPr>
            <p:ph type="body" idx="1"/>
          </p:nvPr>
        </p:nvSpPr>
        <p:spPr>
          <a:xfrm>
            <a:off x="2286000" y="1285876"/>
            <a:ext cx="7772400" cy="5191125"/>
          </a:xfrm>
        </p:spPr>
        <p:txBody>
          <a:bodyPr/>
          <a:lstStyle/>
          <a:p>
            <a:pPr eaLnBrk="1" hangingPunct="1">
              <a:buFont typeface="Wingdings" panose="05000000000000000000" pitchFamily="2" charset="2"/>
              <a:buNone/>
            </a:pPr>
            <a:r>
              <a:rPr lang="en-US" altLang="zh-CN" sz="2400" dirty="0"/>
              <a:t>LS&gt;1:  </a:t>
            </a:r>
            <a:r>
              <a:rPr lang="zh-CN" altLang="en-US" sz="2400" dirty="0"/>
              <a:t>表明证据  </a:t>
            </a:r>
            <a:r>
              <a:rPr lang="en-US" altLang="zh-CN" sz="2400" dirty="0"/>
              <a:t>E</a:t>
            </a:r>
            <a:r>
              <a:rPr lang="zh-CN" altLang="en-US" sz="2400" dirty="0"/>
              <a:t>是对</a:t>
            </a:r>
            <a:r>
              <a:rPr lang="en-US" altLang="zh-CN" sz="2400" dirty="0"/>
              <a:t>H</a:t>
            </a:r>
            <a:r>
              <a:rPr lang="zh-CN" altLang="en-US" sz="2400" dirty="0"/>
              <a:t>有利的证据。 </a:t>
            </a:r>
          </a:p>
          <a:p>
            <a:pPr eaLnBrk="1" hangingPunct="1">
              <a:buFont typeface="Wingdings" panose="05000000000000000000" pitchFamily="2" charset="2"/>
              <a:buNone/>
            </a:pPr>
            <a:r>
              <a:rPr lang="en-US" altLang="zh-CN" sz="2400" dirty="0"/>
              <a:t>LN&gt;1</a:t>
            </a:r>
            <a:r>
              <a:rPr lang="zh-CN" altLang="en-US" sz="2400" dirty="0"/>
              <a:t>：表明证据</a:t>
            </a:r>
            <a:r>
              <a:rPr lang="en-US" altLang="zh-CN" sz="2400" dirty="0"/>
              <a:t>¬E</a:t>
            </a:r>
            <a:r>
              <a:rPr lang="zh-CN" altLang="en-US" sz="2400" dirty="0"/>
              <a:t>是对</a:t>
            </a:r>
            <a:r>
              <a:rPr lang="en-US" altLang="zh-CN" sz="2400" dirty="0"/>
              <a:t>H</a:t>
            </a:r>
            <a:r>
              <a:rPr lang="zh-CN" altLang="en-US" sz="2400" dirty="0"/>
              <a:t>有利的证据。</a:t>
            </a:r>
          </a:p>
          <a:p>
            <a:pPr eaLnBrk="1" hangingPunct="1">
              <a:buFont typeface="Wingdings" panose="05000000000000000000" pitchFamily="2" charset="2"/>
              <a:buNone/>
            </a:pPr>
            <a:r>
              <a:rPr lang="zh-CN" altLang="en-US" sz="2400" dirty="0"/>
              <a:t>所以： 不能出现</a:t>
            </a:r>
            <a:r>
              <a:rPr lang="en-US" altLang="zh-CN" sz="2400" dirty="0"/>
              <a:t>LS&gt;1</a:t>
            </a:r>
            <a:r>
              <a:rPr lang="zh-CN" altLang="en-US" sz="2400" dirty="0"/>
              <a:t>且</a:t>
            </a:r>
            <a:r>
              <a:rPr lang="en-US" altLang="zh-CN" sz="2400" dirty="0"/>
              <a:t>LN&gt;1</a:t>
            </a:r>
            <a:r>
              <a:rPr lang="zh-CN" altLang="en-US" sz="2400" dirty="0"/>
              <a:t>的取值。</a:t>
            </a:r>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r>
              <a:rPr lang="en-US" altLang="zh-CN" sz="2400" dirty="0"/>
              <a:t>LS&lt;1:  </a:t>
            </a:r>
            <a:r>
              <a:rPr lang="zh-CN" altLang="en-US" sz="2400" dirty="0"/>
              <a:t>表明证据  </a:t>
            </a:r>
            <a:r>
              <a:rPr lang="en-US" altLang="zh-CN" sz="2400" dirty="0"/>
              <a:t>E</a:t>
            </a:r>
            <a:r>
              <a:rPr lang="zh-CN" altLang="en-US" sz="2400" dirty="0"/>
              <a:t>是对</a:t>
            </a:r>
            <a:r>
              <a:rPr lang="en-US" altLang="zh-CN" sz="2400" dirty="0"/>
              <a:t>H</a:t>
            </a:r>
            <a:r>
              <a:rPr lang="zh-CN" altLang="en-US" sz="2400" dirty="0"/>
              <a:t>不利的证据。 </a:t>
            </a:r>
          </a:p>
          <a:p>
            <a:pPr eaLnBrk="1" hangingPunct="1">
              <a:buFont typeface="Wingdings" panose="05000000000000000000" pitchFamily="2" charset="2"/>
              <a:buNone/>
            </a:pPr>
            <a:r>
              <a:rPr lang="en-US" altLang="zh-CN" sz="2400" dirty="0"/>
              <a:t>LN&lt;1</a:t>
            </a:r>
            <a:r>
              <a:rPr lang="zh-CN" altLang="en-US" sz="2400" dirty="0"/>
              <a:t>：表明证据</a:t>
            </a:r>
            <a:r>
              <a:rPr lang="en-US" altLang="zh-CN" sz="2400" dirty="0"/>
              <a:t>¬E</a:t>
            </a:r>
            <a:r>
              <a:rPr lang="zh-CN" altLang="en-US" sz="2400" dirty="0"/>
              <a:t>是对</a:t>
            </a:r>
            <a:r>
              <a:rPr lang="en-US" altLang="zh-CN" sz="2400" dirty="0"/>
              <a:t>H</a:t>
            </a:r>
            <a:r>
              <a:rPr lang="zh-CN" altLang="en-US" sz="2400" dirty="0"/>
              <a:t>不利的证据。</a:t>
            </a:r>
          </a:p>
          <a:p>
            <a:pPr eaLnBrk="1" hangingPunct="1">
              <a:buFont typeface="Wingdings" panose="05000000000000000000" pitchFamily="2" charset="2"/>
              <a:buNone/>
            </a:pPr>
            <a:r>
              <a:rPr lang="zh-CN" altLang="en-US" sz="2400" dirty="0"/>
              <a:t>所以： 不能出现</a:t>
            </a:r>
            <a:r>
              <a:rPr lang="en-US" altLang="zh-CN" sz="2400" dirty="0"/>
              <a:t>LS&lt;1</a:t>
            </a:r>
            <a:r>
              <a:rPr lang="zh-CN" altLang="en-US" sz="2400" dirty="0"/>
              <a:t>且</a:t>
            </a:r>
            <a:r>
              <a:rPr lang="en-US" altLang="zh-CN" sz="2400" dirty="0"/>
              <a:t>LN&lt;1</a:t>
            </a:r>
            <a:r>
              <a:rPr lang="zh-CN" altLang="en-US" sz="2400" dirty="0"/>
              <a:t>的取值。</a:t>
            </a:r>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r>
              <a:rPr lang="zh-CN" altLang="en-US" sz="2400" dirty="0"/>
              <a:t>一般情况下，取</a:t>
            </a:r>
            <a:r>
              <a:rPr lang="en-US" altLang="zh-CN" sz="2400" dirty="0"/>
              <a:t>LS&gt;1</a:t>
            </a:r>
            <a:r>
              <a:rPr lang="zh-CN" altLang="en-US" sz="2400" dirty="0"/>
              <a:t>， </a:t>
            </a:r>
            <a:r>
              <a:rPr lang="en-US" altLang="zh-CN" sz="2400" dirty="0"/>
              <a:t>LN&lt;1</a:t>
            </a:r>
            <a:r>
              <a:rPr lang="zh-CN" altLang="en-US" sz="24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BE7A1E7C-E0A1-409E-BC6A-A672928F0D0A}"/>
              </a:ext>
            </a:extLst>
          </p:cNvPr>
          <p:cNvSpPr>
            <a:spLocks noGrp="1" noChangeArrowheads="1"/>
          </p:cNvSpPr>
          <p:nvPr>
            <p:ph type="title"/>
          </p:nvPr>
        </p:nvSpPr>
        <p:spPr>
          <a:xfrm>
            <a:off x="2352676" y="251012"/>
            <a:ext cx="7772400" cy="762000"/>
          </a:xfrm>
        </p:spPr>
        <p:txBody>
          <a:bodyPr/>
          <a:lstStyle/>
          <a:p>
            <a:pPr algn="ctr" eaLnBrk="1" hangingPunct="1"/>
            <a:r>
              <a:rPr lang="zh-CN" altLang="en-US" dirty="0"/>
              <a:t>证据不确定时</a:t>
            </a:r>
          </a:p>
        </p:txBody>
      </p:sp>
      <p:sp>
        <p:nvSpPr>
          <p:cNvPr id="53250" name="Rectangle 3">
            <a:extLst>
              <a:ext uri="{FF2B5EF4-FFF2-40B4-BE49-F238E27FC236}">
                <a16:creationId xmlns:a16="http://schemas.microsoft.com/office/drawing/2014/main" id="{9F686EC8-0D52-4762-B064-7371F858861C}"/>
              </a:ext>
            </a:extLst>
          </p:cNvPr>
          <p:cNvSpPr>
            <a:spLocks noGrp="1" noChangeArrowheads="1"/>
          </p:cNvSpPr>
          <p:nvPr>
            <p:ph type="body" idx="1"/>
          </p:nvPr>
        </p:nvSpPr>
        <p:spPr>
          <a:xfrm>
            <a:off x="2208213" y="1484313"/>
            <a:ext cx="8229600" cy="4648200"/>
          </a:xfrm>
        </p:spPr>
        <p:txBody>
          <a:bodyPr/>
          <a:lstStyle/>
          <a:p>
            <a:pPr marL="533400" indent="-533400">
              <a:lnSpc>
                <a:spcPct val="80000"/>
              </a:lnSpc>
              <a:buNone/>
            </a:pPr>
            <a:r>
              <a:rPr lang="zh-CN" altLang="en-US" sz="2400" dirty="0">
                <a:latin typeface="Times New Roman" panose="02020603050405020304" pitchFamily="18" charset="0"/>
              </a:rPr>
              <a:t>当</a:t>
            </a:r>
            <a:r>
              <a:rPr lang="en-US" altLang="zh-CN" sz="2400" dirty="0">
                <a:latin typeface="Times New Roman" panose="02020603050405020304" pitchFamily="18" charset="0"/>
              </a:rPr>
              <a:t>0&lt;P(E|S)&lt;1</a:t>
            </a:r>
            <a:r>
              <a:rPr lang="zh-CN" altLang="en-US" sz="2400" dirty="0">
                <a:latin typeface="Times New Roman" panose="02020603050405020304" pitchFamily="18" charset="0"/>
              </a:rPr>
              <a:t>时，可以证明</a:t>
            </a:r>
            <a:r>
              <a:rPr lang="en-US" altLang="zh-CN" sz="2400" dirty="0">
                <a:latin typeface="Times New Roman" panose="02020603050405020304" pitchFamily="18" charset="0"/>
              </a:rPr>
              <a:t>:</a:t>
            </a:r>
          </a:p>
          <a:p>
            <a:pPr marL="533400" indent="-533400" algn="ctr">
              <a:buNone/>
            </a:pPr>
            <a:r>
              <a:rPr lang="en-US" altLang="zh-CN" sz="2400" dirty="0">
                <a:latin typeface="Times New Roman" panose="02020603050405020304" pitchFamily="18" charset="0"/>
              </a:rPr>
              <a:t>P(H|S)=P(H|E)×P(E|S)+P(H|</a:t>
            </a:r>
            <a:r>
              <a:rPr lang="en-US" altLang="zh-CN" sz="2400" dirty="0"/>
              <a:t>¬</a:t>
            </a:r>
            <a:r>
              <a:rPr lang="en-US" altLang="zh-CN" sz="2400" dirty="0">
                <a:latin typeface="Times New Roman" panose="02020603050405020304" pitchFamily="18" charset="0"/>
              </a:rPr>
              <a:t>E)×P(</a:t>
            </a:r>
            <a:r>
              <a:rPr lang="en-US" altLang="zh-CN" sz="2400" dirty="0"/>
              <a:t>¬</a:t>
            </a:r>
            <a:r>
              <a:rPr lang="en-US" altLang="zh-CN" sz="2400" dirty="0">
                <a:latin typeface="Times New Roman" panose="02020603050405020304" pitchFamily="18" charset="0"/>
              </a:rPr>
              <a:t>E|S)</a:t>
            </a:r>
          </a:p>
          <a:p>
            <a:pPr marL="533400" indent="-533400"/>
            <a:r>
              <a:rPr lang="zh-CN" altLang="en-US" sz="2400" dirty="0">
                <a:latin typeface="Times New Roman" panose="02020603050405020304" pitchFamily="18" charset="0"/>
              </a:rPr>
              <a:t>当</a:t>
            </a:r>
            <a:r>
              <a:rPr lang="en-US" altLang="zh-CN" sz="2400" dirty="0">
                <a:latin typeface="Times New Roman" panose="02020603050405020304" pitchFamily="18" charset="0"/>
              </a:rPr>
              <a:t>P(E|S)=1</a:t>
            </a:r>
            <a:r>
              <a:rPr lang="zh-CN" altLang="en-US" sz="2400" dirty="0">
                <a:latin typeface="Times New Roman" panose="02020603050405020304" pitchFamily="18" charset="0"/>
              </a:rPr>
              <a:t>时，证据肯定存在，此时</a:t>
            </a:r>
            <a:r>
              <a:rPr lang="en-US" altLang="zh-CN" sz="2400" dirty="0">
                <a:latin typeface="Times New Roman" panose="02020603050405020304" pitchFamily="18" charset="0"/>
              </a:rPr>
              <a:t>P(H|S)=P(H|E) </a:t>
            </a:r>
            <a:r>
              <a:rPr lang="zh-CN" altLang="en-US" sz="2400" dirty="0">
                <a:latin typeface="Times New Roman" panose="02020603050405020304" pitchFamily="18" charset="0"/>
              </a:rPr>
              <a:t>。</a:t>
            </a:r>
          </a:p>
          <a:p>
            <a:pPr marL="533400" indent="-533400"/>
            <a:r>
              <a:rPr lang="zh-CN" altLang="en-US" sz="2400" dirty="0">
                <a:latin typeface="Times New Roman" panose="02020603050405020304" pitchFamily="18" charset="0"/>
              </a:rPr>
              <a:t>当</a:t>
            </a:r>
            <a:r>
              <a:rPr lang="en-US" altLang="zh-CN" sz="2400" dirty="0">
                <a:latin typeface="Times New Roman" panose="02020603050405020304" pitchFamily="18" charset="0"/>
              </a:rPr>
              <a:t>P(E|S)=0</a:t>
            </a:r>
            <a:r>
              <a:rPr lang="zh-CN" altLang="en-US" sz="2400" dirty="0">
                <a:latin typeface="Times New Roman" panose="02020603050405020304" pitchFamily="18" charset="0"/>
              </a:rPr>
              <a:t>时，证据肯定不存在，此时</a:t>
            </a:r>
            <a:r>
              <a:rPr lang="en-US" altLang="zh-CN" sz="2400" dirty="0">
                <a:latin typeface="Times New Roman" panose="02020603050405020304" pitchFamily="18" charset="0"/>
              </a:rPr>
              <a:t>P(H|S)=P(H| </a:t>
            </a:r>
            <a:r>
              <a:rPr lang="en-US" altLang="zh-CN" sz="2400" dirty="0"/>
              <a:t>¬</a:t>
            </a:r>
            <a:r>
              <a:rPr lang="en-US" altLang="zh-CN" sz="2400" dirty="0">
                <a:latin typeface="Times New Roman" panose="02020603050405020304" pitchFamily="18" charset="0"/>
              </a:rPr>
              <a:t> E) </a:t>
            </a:r>
            <a:r>
              <a:rPr lang="zh-CN" altLang="en-US" sz="2400" dirty="0">
                <a:latin typeface="Times New Roman" panose="02020603050405020304" pitchFamily="18" charset="0"/>
              </a:rPr>
              <a:t>。</a:t>
            </a:r>
          </a:p>
          <a:p>
            <a:pPr marL="533400" indent="-533400"/>
            <a:r>
              <a:rPr lang="zh-CN" altLang="en-US" sz="2400" dirty="0">
                <a:latin typeface="Times New Roman" panose="02020603050405020304" pitchFamily="18" charset="0"/>
              </a:rPr>
              <a:t>当</a:t>
            </a:r>
            <a:r>
              <a:rPr lang="en-US" altLang="zh-CN" sz="2400" dirty="0">
                <a:latin typeface="Times New Roman" panose="02020603050405020304" pitchFamily="18" charset="0"/>
              </a:rPr>
              <a:t>P(E|S)=P(E)</a:t>
            </a:r>
            <a:r>
              <a:rPr lang="zh-CN" altLang="en-US" sz="2400" dirty="0">
                <a:latin typeface="Times New Roman" panose="02020603050405020304" pitchFamily="18" charset="0"/>
              </a:rPr>
              <a:t>时，证据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与观察</a:t>
            </a:r>
            <a:r>
              <a:rPr lang="en-US" altLang="zh-CN" sz="2400" dirty="0">
                <a:latin typeface="Times New Roman" panose="02020603050405020304" pitchFamily="18" charset="0"/>
              </a:rPr>
              <a:t>S</a:t>
            </a:r>
            <a:r>
              <a:rPr lang="zh-CN" altLang="en-US" sz="2400" dirty="0">
                <a:latin typeface="Times New Roman" panose="02020603050405020304" pitchFamily="18" charset="0"/>
              </a:rPr>
              <a:t>无关。由全概率公式得：</a:t>
            </a:r>
          </a:p>
          <a:p>
            <a:pPr marL="533400" indent="-533400" algn="ctr">
              <a:buNone/>
            </a:pPr>
            <a:r>
              <a:rPr lang="en-US" altLang="zh-CN" sz="2400" dirty="0">
                <a:latin typeface="Times New Roman" panose="02020603050405020304" pitchFamily="18" charset="0"/>
              </a:rPr>
              <a:t>P(H|S)=P(H|E)×P(E)+P(H|</a:t>
            </a:r>
            <a:r>
              <a:rPr lang="en-US" altLang="zh-CN" sz="2400" dirty="0"/>
              <a:t>¬</a:t>
            </a:r>
            <a:r>
              <a:rPr lang="en-US" altLang="zh-CN" sz="2400" dirty="0">
                <a:latin typeface="Times New Roman" panose="02020603050405020304" pitchFamily="18" charset="0"/>
              </a:rPr>
              <a:t>E)×P(</a:t>
            </a:r>
            <a:r>
              <a:rPr lang="en-US" altLang="zh-CN" sz="2400" dirty="0"/>
              <a:t>¬</a:t>
            </a:r>
            <a:r>
              <a:rPr lang="en-US" altLang="zh-CN" sz="2400" dirty="0">
                <a:latin typeface="Times New Roman" panose="02020603050405020304" pitchFamily="18" charset="0"/>
              </a:rPr>
              <a:t>E)</a:t>
            </a:r>
            <a:r>
              <a:rPr lang="zh-CN" altLang="en-US" sz="2400" dirty="0">
                <a:latin typeface="Times New Roman" panose="02020603050405020304" pitchFamily="18" charset="0"/>
              </a:rPr>
              <a:t>＝</a:t>
            </a:r>
            <a:r>
              <a:rPr lang="en-US" altLang="zh-CN" sz="2400" dirty="0">
                <a:latin typeface="Times New Roman" panose="02020603050405020304" pitchFamily="18" charset="0"/>
              </a:rPr>
              <a:t>P(H)</a:t>
            </a:r>
          </a:p>
          <a:p>
            <a:pPr marL="533400" indent="-533400"/>
            <a:r>
              <a:rPr lang="zh-CN" altLang="en-US" sz="2400" dirty="0">
                <a:latin typeface="Times New Roman" panose="02020603050405020304" pitchFamily="18" charset="0"/>
              </a:rPr>
              <a:t>当</a:t>
            </a:r>
            <a:r>
              <a:rPr lang="en-US" altLang="zh-CN" sz="2400" dirty="0">
                <a:latin typeface="Times New Roman" panose="02020603050405020304" pitchFamily="18" charset="0"/>
              </a:rPr>
              <a:t>P(E|S)</a:t>
            </a:r>
            <a:r>
              <a:rPr lang="zh-CN" altLang="en-US" sz="2400" dirty="0">
                <a:latin typeface="Times New Roman" panose="02020603050405020304" pitchFamily="18" charset="0"/>
              </a:rPr>
              <a:t>为其它值时，通过分段线性插值计算</a:t>
            </a:r>
            <a:r>
              <a:rPr lang="en-US" altLang="zh-CN" sz="2400" dirty="0">
                <a:latin typeface="Times New Roman" panose="02020603050405020304" pitchFamily="18" charset="0"/>
              </a:rPr>
              <a:t>P(H|S)</a:t>
            </a:r>
            <a:r>
              <a:rPr lang="zh-CN" altLang="en-US" sz="2400" dirty="0">
                <a:latin typeface="Times New Roman" panose="02020603050405020304" pitchFamily="18" charset="0"/>
              </a:rPr>
              <a:t>，即</a:t>
            </a:r>
          </a:p>
          <a:p>
            <a:pPr marL="533400" indent="-533400">
              <a:lnSpc>
                <a:spcPct val="80000"/>
              </a:lnSpc>
              <a:buNone/>
            </a:pPr>
            <a:endParaRPr lang="en-US" altLang="zh-CN" sz="2700" dirty="0">
              <a:latin typeface="Times New Roman" panose="02020603050405020304" pitchFamily="18" charset="0"/>
            </a:endParaRPr>
          </a:p>
        </p:txBody>
      </p:sp>
      <p:graphicFrame>
        <p:nvGraphicFramePr>
          <p:cNvPr id="53251" name="Object 2">
            <a:extLst>
              <a:ext uri="{FF2B5EF4-FFF2-40B4-BE49-F238E27FC236}">
                <a16:creationId xmlns:a16="http://schemas.microsoft.com/office/drawing/2014/main" id="{B5B372EC-99EB-4FA8-9B70-A7D6065A8EA6}"/>
              </a:ext>
            </a:extLst>
          </p:cNvPr>
          <p:cNvGraphicFramePr>
            <a:graphicFrameLocks noChangeAspect="1"/>
          </p:cNvGraphicFramePr>
          <p:nvPr>
            <p:extLst>
              <p:ext uri="{D42A27DB-BD31-4B8C-83A1-F6EECF244321}">
                <p14:modId xmlns:p14="http://schemas.microsoft.com/office/powerpoint/2010/main" val="3698813949"/>
              </p:ext>
            </p:extLst>
          </p:nvPr>
        </p:nvGraphicFramePr>
        <p:xfrm>
          <a:off x="2595564" y="4572000"/>
          <a:ext cx="7286625" cy="1346200"/>
        </p:xfrm>
        <a:graphic>
          <a:graphicData uri="http://schemas.openxmlformats.org/presentationml/2006/ole">
            <mc:AlternateContent xmlns:mc="http://schemas.openxmlformats.org/markup-compatibility/2006">
              <mc:Choice xmlns:v="urn:schemas-microsoft-com:vml" Requires="v">
                <p:oleObj spid="_x0000_s24611" name="Equation" r:id="rId3" imgW="7835900" imgH="1447800" progId="Equation.DSMT4">
                  <p:embed/>
                </p:oleObj>
              </mc:Choice>
              <mc:Fallback>
                <p:oleObj name="Equation" r:id="rId3" imgW="7835900" imgH="1447800" progId="Equation.DSMT4">
                  <p:embed/>
                  <p:pic>
                    <p:nvPicPr>
                      <p:cNvPr id="53251" name="Object 2">
                        <a:extLst>
                          <a:ext uri="{FF2B5EF4-FFF2-40B4-BE49-F238E27FC236}">
                            <a16:creationId xmlns:a16="http://schemas.microsoft.com/office/drawing/2014/main" id="{B5B372EC-99EB-4FA8-9B70-A7D6065A8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4" y="4572000"/>
                        <a:ext cx="7286625"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3252" name="Rectangle 6">
            <a:extLst>
              <a:ext uri="{FF2B5EF4-FFF2-40B4-BE49-F238E27FC236}">
                <a16:creationId xmlns:a16="http://schemas.microsoft.com/office/drawing/2014/main" id="{4BDD3591-8C3E-4C55-AB94-ABDFAC6B6323}"/>
              </a:ext>
            </a:extLst>
          </p:cNvPr>
          <p:cNvSpPr>
            <a:spLocks noChangeArrowheads="1"/>
          </p:cNvSpPr>
          <p:nvPr/>
        </p:nvSpPr>
        <p:spPr bwMode="auto">
          <a:xfrm>
            <a:off x="2927351" y="5948363"/>
            <a:ext cx="274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dirty="0"/>
              <a:t>该公式称为</a:t>
            </a:r>
            <a:r>
              <a:rPr lang="en-US" altLang="zh-CN" sz="2400" dirty="0"/>
              <a:t>EH</a:t>
            </a:r>
            <a:r>
              <a:rPr lang="zh-CN" altLang="en-US" sz="2400" dirty="0"/>
              <a:t>公式</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27">
            <a:extLst>
              <a:ext uri="{FF2B5EF4-FFF2-40B4-BE49-F238E27FC236}">
                <a16:creationId xmlns:a16="http://schemas.microsoft.com/office/drawing/2014/main" id="{B135C5F1-2AE8-4F31-99FE-3A23C33F4171}"/>
              </a:ext>
            </a:extLst>
          </p:cNvPr>
          <p:cNvSpPr>
            <a:spLocks noGrp="1" noChangeArrowheads="1"/>
          </p:cNvSpPr>
          <p:nvPr>
            <p:ph type="body" idx="1"/>
          </p:nvPr>
        </p:nvSpPr>
        <p:spPr>
          <a:xfrm>
            <a:off x="2095500" y="1285875"/>
            <a:ext cx="7786688" cy="4495800"/>
          </a:xfrm>
        </p:spPr>
        <p:txBody>
          <a:bodyPr/>
          <a:lstStyle/>
          <a:p>
            <a:pPr eaLnBrk="1" hangingPunct="1">
              <a:buFont typeface="Wingdings" panose="05000000000000000000" pitchFamily="2" charset="2"/>
              <a:buNone/>
            </a:pPr>
            <a:r>
              <a:rPr lang="zh-CN" altLang="en-US" sz="2400" dirty="0"/>
              <a:t>用</a:t>
            </a:r>
            <a:r>
              <a:rPr lang="en-US" altLang="zh-CN" sz="2400" dirty="0"/>
              <a:t>C(E/S) </a:t>
            </a:r>
            <a:r>
              <a:rPr lang="zh-CN" altLang="en-US" sz="2400" dirty="0"/>
              <a:t>代替</a:t>
            </a:r>
            <a:r>
              <a:rPr lang="en-US" altLang="zh-CN" sz="2400" dirty="0"/>
              <a:t>P(E/S)</a:t>
            </a:r>
            <a:r>
              <a:rPr lang="zh-CN" altLang="en-US" sz="2400" dirty="0"/>
              <a:t>，可得到等价的</a:t>
            </a:r>
            <a:r>
              <a:rPr lang="en-US" altLang="zh-CN" sz="2400" dirty="0"/>
              <a:t>CP</a:t>
            </a:r>
            <a:r>
              <a:rPr lang="zh-CN" altLang="en-US" sz="2400" dirty="0"/>
              <a:t>公式</a:t>
            </a:r>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zh-CN" altLang="en-US" sz="2400" dirty="0"/>
          </a:p>
          <a:p>
            <a:pPr eaLnBrk="1" hangingPunct="1">
              <a:lnSpc>
                <a:spcPct val="120000"/>
              </a:lnSpc>
              <a:buFont typeface="Wingdings" panose="05000000000000000000" pitchFamily="2" charset="2"/>
              <a:buNone/>
            </a:pPr>
            <a:r>
              <a:rPr lang="zh-CN" altLang="en-US" sz="2400" b="1" dirty="0"/>
              <a:t>          当用初始证据进行推理时，根据用户告知的</a:t>
            </a:r>
            <a:r>
              <a:rPr lang="en-US" altLang="zh-CN" sz="2400" b="1" dirty="0"/>
              <a:t>C(E/S), </a:t>
            </a:r>
            <a:r>
              <a:rPr lang="zh-CN" altLang="en-US" sz="2400" b="1" dirty="0"/>
              <a:t>运用</a:t>
            </a:r>
            <a:r>
              <a:rPr lang="en-US" altLang="zh-CN" sz="2400" b="1" dirty="0"/>
              <a:t>CP</a:t>
            </a:r>
            <a:r>
              <a:rPr lang="zh-CN" altLang="en-US" sz="2400" b="1" dirty="0"/>
              <a:t>公式可以求得</a:t>
            </a:r>
            <a:r>
              <a:rPr lang="en-US" altLang="zh-CN" sz="2400" b="1" dirty="0"/>
              <a:t>P(E/S)</a:t>
            </a:r>
            <a:r>
              <a:rPr lang="zh-CN" altLang="en-US" sz="2400" b="1" dirty="0"/>
              <a:t>；</a:t>
            </a:r>
          </a:p>
          <a:p>
            <a:pPr eaLnBrk="1" hangingPunct="1">
              <a:lnSpc>
                <a:spcPct val="120000"/>
              </a:lnSpc>
              <a:buFont typeface="Wingdings" panose="05000000000000000000" pitchFamily="2" charset="2"/>
              <a:buNone/>
            </a:pPr>
            <a:r>
              <a:rPr lang="zh-CN" altLang="en-US" sz="2400" b="1" dirty="0"/>
              <a:t>          当推理过程中得到的中间结论作为证据进行推理时，</a:t>
            </a:r>
          </a:p>
          <a:p>
            <a:pPr eaLnBrk="1" hangingPunct="1">
              <a:lnSpc>
                <a:spcPct val="120000"/>
              </a:lnSpc>
              <a:buFont typeface="Wingdings" panose="05000000000000000000" pitchFamily="2" charset="2"/>
              <a:buNone/>
            </a:pPr>
            <a:r>
              <a:rPr lang="en-US" altLang="zh-CN" sz="2400" b="1" dirty="0"/>
              <a:t>    </a:t>
            </a:r>
            <a:r>
              <a:rPr lang="zh-CN" altLang="en-US" sz="2400" b="1" dirty="0"/>
              <a:t>运用</a:t>
            </a:r>
            <a:r>
              <a:rPr lang="en-US" altLang="zh-CN" sz="2400" b="1" dirty="0"/>
              <a:t>EH</a:t>
            </a:r>
            <a:r>
              <a:rPr lang="zh-CN" altLang="en-US" sz="2400" b="1" dirty="0"/>
              <a:t>公式可以求得</a:t>
            </a:r>
            <a:r>
              <a:rPr lang="en-US" altLang="zh-CN" sz="2400" b="1" dirty="0"/>
              <a:t>P(E/S)</a:t>
            </a:r>
            <a:r>
              <a:rPr lang="zh-CN" altLang="en-US" sz="2400" b="1" dirty="0"/>
              <a:t>。</a:t>
            </a:r>
            <a:endParaRPr lang="zh-CN" altLang="en-US" b="1" dirty="0"/>
          </a:p>
        </p:txBody>
      </p:sp>
      <p:graphicFrame>
        <p:nvGraphicFramePr>
          <p:cNvPr id="54274" name="Object 11">
            <a:extLst>
              <a:ext uri="{FF2B5EF4-FFF2-40B4-BE49-F238E27FC236}">
                <a16:creationId xmlns:a16="http://schemas.microsoft.com/office/drawing/2014/main" id="{C88615F5-250C-4D28-81C3-5A2D5E746BBA}"/>
              </a:ext>
            </a:extLst>
          </p:cNvPr>
          <p:cNvGraphicFramePr>
            <a:graphicFrameLocks noChangeAspect="1"/>
          </p:cNvGraphicFramePr>
          <p:nvPr/>
        </p:nvGraphicFramePr>
        <p:xfrm>
          <a:off x="2208213" y="2060575"/>
          <a:ext cx="7848600" cy="1155700"/>
        </p:xfrm>
        <a:graphic>
          <a:graphicData uri="http://schemas.openxmlformats.org/presentationml/2006/ole">
            <mc:AlternateContent xmlns:mc="http://schemas.openxmlformats.org/markup-compatibility/2006">
              <mc:Choice xmlns:v="urn:schemas-microsoft-com:vml" Requires="v">
                <p:oleObj spid="_x0000_s25635" name="Equation" r:id="rId3" imgW="7759700" imgH="1143000" progId="Equation.DSMT4">
                  <p:embed/>
                </p:oleObj>
              </mc:Choice>
              <mc:Fallback>
                <p:oleObj name="Equation" r:id="rId3" imgW="7759700" imgH="1143000" progId="Equation.DSMT4">
                  <p:embed/>
                  <p:pic>
                    <p:nvPicPr>
                      <p:cNvPr id="54274" name="Object 11">
                        <a:extLst>
                          <a:ext uri="{FF2B5EF4-FFF2-40B4-BE49-F238E27FC236}">
                            <a16:creationId xmlns:a16="http://schemas.microsoft.com/office/drawing/2014/main" id="{C88615F5-250C-4D28-81C3-5A2D5E746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3" y="2060575"/>
                        <a:ext cx="7848600"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194FC26-6FD3-4DB6-A3C9-9A8FE7E871E6}"/>
              </a:ext>
            </a:extLst>
          </p:cNvPr>
          <p:cNvSpPr>
            <a:spLocks noGrp="1" noChangeArrowheads="1"/>
          </p:cNvSpPr>
          <p:nvPr>
            <p:ph type="title"/>
          </p:nvPr>
        </p:nvSpPr>
        <p:spPr>
          <a:xfrm>
            <a:off x="2057400" y="367553"/>
            <a:ext cx="8153400" cy="685800"/>
          </a:xfrm>
        </p:spPr>
        <p:txBody>
          <a:bodyPr>
            <a:normAutofit fontScale="90000"/>
          </a:bodyPr>
          <a:lstStyle/>
          <a:p>
            <a:pPr algn="ctr" eaLnBrk="1" hangingPunct="1"/>
            <a:r>
              <a:rPr lang="zh-CN" altLang="en-US" dirty="0"/>
              <a:t>结论不确定性的合成算法</a:t>
            </a:r>
          </a:p>
        </p:txBody>
      </p:sp>
      <p:sp>
        <p:nvSpPr>
          <p:cNvPr id="55298" name="Rectangle 3">
            <a:extLst>
              <a:ext uri="{FF2B5EF4-FFF2-40B4-BE49-F238E27FC236}">
                <a16:creationId xmlns:a16="http://schemas.microsoft.com/office/drawing/2014/main" id="{C4083CC8-3AA5-4A65-AE86-A145E6627CC1}"/>
              </a:ext>
            </a:extLst>
          </p:cNvPr>
          <p:cNvSpPr>
            <a:spLocks noGrp="1" noChangeArrowheads="1"/>
          </p:cNvSpPr>
          <p:nvPr>
            <p:ph type="body" idx="1"/>
          </p:nvPr>
        </p:nvSpPr>
        <p:spPr>
          <a:xfrm>
            <a:off x="2057400" y="2362200"/>
            <a:ext cx="8153400" cy="2973388"/>
          </a:xfrm>
        </p:spPr>
        <p:txBody>
          <a:bodyPr/>
          <a:lstStyle/>
          <a:p>
            <a:pPr eaLnBrk="1" hangingPunct="1">
              <a:lnSpc>
                <a:spcPct val="120000"/>
              </a:lnSpc>
            </a:pPr>
            <a:r>
              <a:rPr lang="zh-CN" altLang="en-US" b="1" dirty="0"/>
              <a:t>若有</a:t>
            </a:r>
            <a:r>
              <a:rPr lang="en-US" altLang="zh-CN" b="1" dirty="0"/>
              <a:t>n</a:t>
            </a:r>
            <a:r>
              <a:rPr lang="zh-CN" altLang="en-US" b="1" dirty="0"/>
              <a:t>条知识都支持相同的结论，而且每条知识的前提条件所对应的相互独立的证据</a:t>
            </a:r>
            <a:r>
              <a:rPr lang="en-US" altLang="zh-CN" b="1" dirty="0" err="1"/>
              <a:t>E</a:t>
            </a:r>
            <a:r>
              <a:rPr lang="en-US" altLang="zh-CN" b="1" baseline="-25000" dirty="0" err="1"/>
              <a:t>i</a:t>
            </a:r>
            <a:r>
              <a:rPr lang="en-US" altLang="zh-CN" b="1" dirty="0"/>
              <a:t>(</a:t>
            </a:r>
            <a:r>
              <a:rPr lang="en-US" altLang="zh-CN" b="1" dirty="0" err="1"/>
              <a:t>i</a:t>
            </a:r>
            <a:r>
              <a:rPr lang="en-US" altLang="zh-CN" b="1" dirty="0"/>
              <a:t>=1,2,…,n)</a:t>
            </a:r>
            <a:r>
              <a:rPr lang="zh-CN" altLang="en-US" b="1" dirty="0"/>
              <a:t>都有相应的观察</a:t>
            </a:r>
            <a:r>
              <a:rPr lang="en-US" altLang="zh-CN" b="1" dirty="0"/>
              <a:t>S</a:t>
            </a:r>
            <a:r>
              <a:rPr lang="en-US" altLang="zh-CN" b="1" baseline="-25000" dirty="0"/>
              <a:t>i</a:t>
            </a:r>
            <a:r>
              <a:rPr lang="zh-CN" altLang="en-US" b="1" dirty="0"/>
              <a:t>与之对应，此时只要先对每条知识分别求出几率函数</a:t>
            </a:r>
            <a:r>
              <a:rPr lang="en-US" altLang="zh-CN" sz="2400" b="1" dirty="0">
                <a:latin typeface="Times New Roman" panose="02020603050405020304" pitchFamily="18" charset="0"/>
              </a:rPr>
              <a:t>Θ</a:t>
            </a:r>
            <a:r>
              <a:rPr lang="en-US" altLang="zh-CN" b="1" dirty="0"/>
              <a:t>(</a:t>
            </a:r>
            <a:r>
              <a:rPr lang="en-US" altLang="zh-CN" b="1" dirty="0" err="1"/>
              <a:t>H|S</a:t>
            </a:r>
            <a:r>
              <a:rPr lang="en-US" altLang="zh-CN" b="1" baseline="-25000" dirty="0" err="1"/>
              <a:t>i</a:t>
            </a:r>
            <a:r>
              <a:rPr lang="en-US" altLang="zh-CN" b="1" dirty="0"/>
              <a:t>)</a:t>
            </a:r>
            <a:r>
              <a:rPr lang="zh-CN" altLang="en-US" b="1" dirty="0"/>
              <a:t>，然后就可运用下述公式求出</a:t>
            </a:r>
            <a:r>
              <a:rPr lang="en-US" altLang="zh-CN" sz="2400" b="1" dirty="0">
                <a:latin typeface="Times New Roman" panose="02020603050405020304" pitchFamily="18" charset="0"/>
              </a:rPr>
              <a:t>Θ</a:t>
            </a:r>
            <a:r>
              <a:rPr lang="en-US" altLang="zh-CN" b="1" dirty="0"/>
              <a:t>(H|S</a:t>
            </a:r>
            <a:r>
              <a:rPr lang="en-US" altLang="zh-CN" b="1" baseline="-25000" dirty="0"/>
              <a:t>1</a:t>
            </a:r>
            <a:r>
              <a:rPr lang="en-US" altLang="zh-CN" b="1" dirty="0"/>
              <a:t>S</a:t>
            </a:r>
            <a:r>
              <a:rPr lang="en-US" altLang="zh-CN" b="1" baseline="-25000" dirty="0"/>
              <a:t>2</a:t>
            </a:r>
            <a:r>
              <a:rPr lang="en-US" altLang="zh-CN" b="1" dirty="0"/>
              <a:t>…S</a:t>
            </a:r>
            <a:r>
              <a:rPr lang="en-US" altLang="zh-CN" b="1" baseline="-25000" dirty="0"/>
              <a:t>n</a:t>
            </a:r>
            <a:r>
              <a:rPr lang="en-US" altLang="zh-CN" b="1" dirty="0"/>
              <a:t>):</a:t>
            </a:r>
          </a:p>
        </p:txBody>
      </p:sp>
      <p:graphicFrame>
        <p:nvGraphicFramePr>
          <p:cNvPr id="55299" name="Object 10">
            <a:extLst>
              <a:ext uri="{FF2B5EF4-FFF2-40B4-BE49-F238E27FC236}">
                <a16:creationId xmlns:a16="http://schemas.microsoft.com/office/drawing/2014/main" id="{E780D431-AC4C-4DD1-9793-C01D205D01DE}"/>
              </a:ext>
            </a:extLst>
          </p:cNvPr>
          <p:cNvGraphicFramePr>
            <a:graphicFrameLocks noChangeAspect="1"/>
          </p:cNvGraphicFramePr>
          <p:nvPr/>
        </p:nvGraphicFramePr>
        <p:xfrm>
          <a:off x="2819401" y="5357814"/>
          <a:ext cx="6634163" cy="687387"/>
        </p:xfrm>
        <a:graphic>
          <a:graphicData uri="http://schemas.openxmlformats.org/presentationml/2006/ole">
            <mc:AlternateContent xmlns:mc="http://schemas.openxmlformats.org/markup-compatibility/2006">
              <mc:Choice xmlns:v="urn:schemas-microsoft-com:vml" Requires="v">
                <p:oleObj spid="_x0000_s26659" name="Equation" r:id="rId3" imgW="6489700" imgH="673100" progId="Equation.DSMT4">
                  <p:embed/>
                </p:oleObj>
              </mc:Choice>
              <mc:Fallback>
                <p:oleObj name="Equation" r:id="rId3" imgW="6489700" imgH="673100" progId="Equation.DSMT4">
                  <p:embed/>
                  <p:pic>
                    <p:nvPicPr>
                      <p:cNvPr id="55299" name="Object 10">
                        <a:extLst>
                          <a:ext uri="{FF2B5EF4-FFF2-40B4-BE49-F238E27FC236}">
                            <a16:creationId xmlns:a16="http://schemas.microsoft.com/office/drawing/2014/main" id="{E780D431-AC4C-4DD1-9793-C01D205D0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5357814"/>
                        <a:ext cx="6634163"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7153C5F0-EE5E-4AC3-8C39-57C81FBA4C34}"/>
              </a:ext>
            </a:extLst>
          </p:cNvPr>
          <p:cNvSpPr>
            <a:spLocks noGrp="1"/>
          </p:cNvSpPr>
          <p:nvPr>
            <p:ph type="dt" sz="half" idx="10"/>
          </p:nvPr>
        </p:nvSpPr>
        <p:spPr/>
        <p:txBody>
          <a:bodyPr/>
          <a:lstStyle/>
          <a:p>
            <a:fld id="{EED5AB62-C4CF-42F7-A658-BC25051B278C}" type="datetime1">
              <a:rPr lang="zh-CN" altLang="en-US"/>
              <a:pPr/>
              <a:t>2020/10/13</a:t>
            </a:fld>
            <a:endParaRPr lang="en-US" altLang="zh-CN"/>
          </a:p>
        </p:txBody>
      </p:sp>
      <p:sp>
        <p:nvSpPr>
          <p:cNvPr id="4" name="页脚占位符 4">
            <a:extLst>
              <a:ext uri="{FF2B5EF4-FFF2-40B4-BE49-F238E27FC236}">
                <a16:creationId xmlns:a16="http://schemas.microsoft.com/office/drawing/2014/main" id="{0BEF9613-2314-4662-AD22-F99E013BF516}"/>
              </a:ext>
            </a:extLst>
          </p:cNvPr>
          <p:cNvSpPr>
            <a:spLocks noGrp="1"/>
          </p:cNvSpPr>
          <p:nvPr>
            <p:ph type="ftr" sz="quarter" idx="11"/>
          </p:nvPr>
        </p:nvSpPr>
        <p:spPr/>
        <p:txBody>
          <a:bodyPr/>
          <a:lstStyle/>
          <a:p>
            <a:r>
              <a:rPr lang="en-US" altLang="zh-CN"/>
              <a:t> </a:t>
            </a:r>
            <a:r>
              <a:rPr lang="zh-CN" altLang="en-US"/>
              <a:t>作者   朱福喜  朱三元</a:t>
            </a:r>
          </a:p>
        </p:txBody>
      </p:sp>
      <p:sp>
        <p:nvSpPr>
          <p:cNvPr id="5" name="灯片编号占位符 5">
            <a:extLst>
              <a:ext uri="{FF2B5EF4-FFF2-40B4-BE49-F238E27FC236}">
                <a16:creationId xmlns:a16="http://schemas.microsoft.com/office/drawing/2014/main" id="{0D661020-E5BF-4BDB-9C99-80ED45CF5F45}"/>
              </a:ext>
            </a:extLst>
          </p:cNvPr>
          <p:cNvSpPr>
            <a:spLocks noGrp="1"/>
          </p:cNvSpPr>
          <p:nvPr>
            <p:ph type="sldNum" sz="quarter" idx="12"/>
          </p:nvPr>
        </p:nvSpPr>
        <p:spPr/>
        <p:txBody>
          <a:bodyPr/>
          <a:lstStyle/>
          <a:p>
            <a:fld id="{BF665E27-15D6-48C1-84DA-183B8C096CB9}" type="slidenum">
              <a:rPr lang="en-US" altLang="zh-CN"/>
              <a:pPr/>
              <a:t>5</a:t>
            </a:fld>
            <a:endParaRPr lang="en-US" altLang="zh-CN"/>
          </a:p>
        </p:txBody>
      </p:sp>
      <p:sp>
        <p:nvSpPr>
          <p:cNvPr id="595971" name="Rectangle 3">
            <a:extLst>
              <a:ext uri="{FF2B5EF4-FFF2-40B4-BE49-F238E27FC236}">
                <a16:creationId xmlns:a16="http://schemas.microsoft.com/office/drawing/2014/main" id="{684F2D25-C12C-4AD9-B689-6BA23F32CB62}"/>
              </a:ext>
            </a:extLst>
          </p:cNvPr>
          <p:cNvSpPr>
            <a:spLocks noGrp="1" noChangeArrowheads="1"/>
          </p:cNvSpPr>
          <p:nvPr>
            <p:ph type="body" idx="1"/>
          </p:nvPr>
        </p:nvSpPr>
        <p:spPr>
          <a:xfrm>
            <a:off x="1981200" y="692151"/>
            <a:ext cx="8229600" cy="5438775"/>
          </a:xfrm>
        </p:spPr>
        <p:txBody>
          <a:bodyPr/>
          <a:lstStyle/>
          <a:p>
            <a:pPr>
              <a:lnSpc>
                <a:spcPct val="145000"/>
              </a:lnSpc>
              <a:spcBef>
                <a:spcPct val="30000"/>
              </a:spcBef>
            </a:pPr>
            <a:r>
              <a:rPr lang="zh-CN" altLang="en-US" sz="2600" dirty="0"/>
              <a:t>不确定性</a:t>
            </a:r>
            <a:r>
              <a:rPr lang="en-US" altLang="zh-CN" sz="2600" dirty="0"/>
              <a:t>(Uncertainty)</a:t>
            </a:r>
            <a:r>
              <a:rPr lang="zh-CN" altLang="en-US" sz="2600" dirty="0"/>
              <a:t>是智能问题的本质特征之一，大多数要求智能行为的任务都有某种程度的不确定性，因此都离不开不确定性处理。可以说，智能的体现在很大程度上反映在求解不确定性问题的能力上。</a:t>
            </a:r>
          </a:p>
          <a:p>
            <a:pPr>
              <a:lnSpc>
                <a:spcPct val="145000"/>
              </a:lnSpc>
              <a:spcBef>
                <a:spcPct val="30000"/>
              </a:spcBef>
            </a:pPr>
            <a:r>
              <a:rPr lang="zh-CN" altLang="en-US" sz="2600" dirty="0"/>
              <a:t>有些知识库系统（</a:t>
            </a:r>
            <a:r>
              <a:rPr lang="en-US" altLang="zh-CN" sz="2600" dirty="0"/>
              <a:t>KBS</a:t>
            </a:r>
            <a:r>
              <a:rPr lang="zh-CN" altLang="en-US" sz="2600" dirty="0"/>
              <a:t>）之所以显得有智能，因为它模拟了专家们积累的经验后，通过联想和启发式方法，而不是用精确的算法去求问题。这就要求</a:t>
            </a:r>
            <a:r>
              <a:rPr lang="en-US" altLang="zh-CN" sz="2600" dirty="0"/>
              <a:t>KBS</a:t>
            </a:r>
            <a:r>
              <a:rPr lang="zh-CN" altLang="en-US" sz="2600" dirty="0"/>
              <a:t>有能力处理关于推导数据的不确定性和推导结果的不确定性。</a:t>
            </a:r>
          </a:p>
        </p:txBody>
      </p:sp>
    </p:spTree>
    <p:extLst>
      <p:ext uri="{BB962C8B-B14F-4D97-AF65-F5344CB8AC3E}">
        <p14:creationId xmlns:p14="http://schemas.microsoft.com/office/powerpoint/2010/main" val="2144134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1" name="Object 2">
            <a:extLst>
              <a:ext uri="{FF2B5EF4-FFF2-40B4-BE49-F238E27FC236}">
                <a16:creationId xmlns:a16="http://schemas.microsoft.com/office/drawing/2014/main" id="{BDB9381B-A5A0-4091-9007-D964554E3BFD}"/>
              </a:ext>
            </a:extLst>
          </p:cNvPr>
          <p:cNvGraphicFramePr>
            <a:graphicFrameLocks noChangeAspect="1"/>
          </p:cNvGraphicFramePr>
          <p:nvPr/>
        </p:nvGraphicFramePr>
        <p:xfrm>
          <a:off x="1881188" y="714376"/>
          <a:ext cx="8704262" cy="5491163"/>
        </p:xfrm>
        <a:graphic>
          <a:graphicData uri="http://schemas.openxmlformats.org/presentationml/2006/ole">
            <mc:AlternateContent xmlns:mc="http://schemas.openxmlformats.org/markup-compatibility/2006">
              <mc:Choice xmlns:v="urn:schemas-microsoft-com:vml" Requires="v">
                <p:oleObj spid="_x0000_s27683" name="Equation" r:id="rId3" imgW="4025900" imgH="3352800" progId="Equation.DSMT4">
                  <p:embed/>
                </p:oleObj>
              </mc:Choice>
              <mc:Fallback>
                <p:oleObj name="Equation" r:id="rId3" imgW="4025900" imgH="3352800" progId="Equation.DSMT4">
                  <p:embed/>
                  <p:pic>
                    <p:nvPicPr>
                      <p:cNvPr id="56321" name="Object 2">
                        <a:extLst>
                          <a:ext uri="{FF2B5EF4-FFF2-40B4-BE49-F238E27FC236}">
                            <a16:creationId xmlns:a16="http://schemas.microsoft.com/office/drawing/2014/main" id="{BDB9381B-A5A0-4091-9007-D964554E3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8" y="714376"/>
                        <a:ext cx="8704262" cy="549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7855B78-5694-448D-850E-136B33177577}"/>
              </a:ext>
            </a:extLst>
          </p:cNvPr>
          <p:cNvSpPr>
            <a:spLocks noGrp="1" noChangeArrowheads="1"/>
          </p:cNvSpPr>
          <p:nvPr>
            <p:ph type="title"/>
          </p:nvPr>
        </p:nvSpPr>
        <p:spPr>
          <a:xfrm>
            <a:off x="2147888" y="228600"/>
            <a:ext cx="8062912" cy="795337"/>
          </a:xfrm>
        </p:spPr>
        <p:txBody>
          <a:bodyPr/>
          <a:lstStyle/>
          <a:p>
            <a:pPr algn="ctr" eaLnBrk="1" hangingPunct="1"/>
            <a:r>
              <a:rPr lang="zh-CN" altLang="en-US" dirty="0"/>
              <a:t>主观</a:t>
            </a:r>
            <a:r>
              <a:rPr lang="en-US" altLang="zh-CN" dirty="0"/>
              <a:t>Bayes</a:t>
            </a:r>
            <a:r>
              <a:rPr lang="zh-CN" altLang="en-US" dirty="0"/>
              <a:t>方法推理示例</a:t>
            </a:r>
          </a:p>
        </p:txBody>
      </p:sp>
      <p:sp>
        <p:nvSpPr>
          <p:cNvPr id="57346" name="Rectangle 3">
            <a:extLst>
              <a:ext uri="{FF2B5EF4-FFF2-40B4-BE49-F238E27FC236}">
                <a16:creationId xmlns:a16="http://schemas.microsoft.com/office/drawing/2014/main" id="{0773CEFC-29BF-45B3-ACD5-E9C456D72FB3}"/>
              </a:ext>
            </a:extLst>
          </p:cNvPr>
          <p:cNvSpPr>
            <a:spLocks noGrp="1" noChangeArrowheads="1"/>
          </p:cNvSpPr>
          <p:nvPr>
            <p:ph type="body" idx="1"/>
          </p:nvPr>
        </p:nvSpPr>
        <p:spPr>
          <a:xfrm>
            <a:off x="1981200" y="1447800"/>
            <a:ext cx="8229600" cy="5181600"/>
          </a:xfrm>
        </p:spPr>
        <p:txBody>
          <a:bodyPr>
            <a:normAutofit lnSpcReduction="10000"/>
          </a:bodyPr>
          <a:lstStyle/>
          <a:p>
            <a:pPr marL="609600" indent="-609600">
              <a:buNone/>
            </a:pPr>
            <a:r>
              <a:rPr lang="zh-CN" altLang="en-US" sz="2000"/>
              <a:t>例</a:t>
            </a:r>
            <a:r>
              <a:rPr lang="en-US" altLang="zh-CN" sz="2000"/>
              <a:t>.  </a:t>
            </a:r>
            <a:r>
              <a:rPr lang="zh-CN" altLang="en-US" sz="2000"/>
              <a:t>设有如下知识：</a:t>
            </a:r>
          </a:p>
          <a:p>
            <a:pPr marL="609600" indent="-609600">
              <a:buNone/>
            </a:pPr>
            <a:r>
              <a:rPr lang="en-US" altLang="zh-CN" sz="2000"/>
              <a:t>R1:	IF 	E</a:t>
            </a:r>
            <a:r>
              <a:rPr lang="en-US" altLang="zh-CN" sz="2000" baseline="-25000"/>
              <a:t>1</a:t>
            </a:r>
            <a:r>
              <a:rPr lang="en-US" altLang="zh-CN" sz="2000"/>
              <a:t>	THEN		(2,     0.001)	  H</a:t>
            </a:r>
            <a:r>
              <a:rPr lang="en-US" altLang="zh-CN" sz="2000" baseline="-25000"/>
              <a:t>1</a:t>
            </a:r>
          </a:p>
          <a:p>
            <a:pPr marL="609600" indent="-609600">
              <a:buNone/>
            </a:pPr>
            <a:r>
              <a:rPr lang="en-US" altLang="zh-CN" sz="2000"/>
              <a:t>R2:	IF 	E</a:t>
            </a:r>
            <a:r>
              <a:rPr lang="en-US" altLang="zh-CN" sz="2000" baseline="-25000"/>
              <a:t>2</a:t>
            </a:r>
            <a:r>
              <a:rPr lang="en-US" altLang="zh-CN" sz="2000"/>
              <a:t>	THEN		(100,  0.001)  	  H</a:t>
            </a:r>
            <a:r>
              <a:rPr lang="en-US" altLang="zh-CN" sz="2000" baseline="-25000"/>
              <a:t>1</a:t>
            </a:r>
            <a:endParaRPr lang="en-US" altLang="zh-CN" sz="2000"/>
          </a:p>
          <a:p>
            <a:pPr marL="609600" indent="-609600">
              <a:buNone/>
            </a:pPr>
            <a:r>
              <a:rPr lang="en-US" altLang="zh-CN" sz="2000"/>
              <a:t>R3:	IF 	H</a:t>
            </a:r>
            <a:r>
              <a:rPr lang="en-US" altLang="zh-CN" sz="2000" baseline="-25000"/>
              <a:t>1</a:t>
            </a:r>
            <a:r>
              <a:rPr lang="en-US" altLang="zh-CN" sz="2000"/>
              <a:t>	THEN		(200,  0.01 )	  H</a:t>
            </a:r>
            <a:r>
              <a:rPr lang="en-US" altLang="zh-CN" sz="2000" baseline="-25000"/>
              <a:t>2</a:t>
            </a:r>
          </a:p>
          <a:p>
            <a:pPr marL="609600" indent="-609600">
              <a:buNone/>
            </a:pPr>
            <a:r>
              <a:rPr lang="zh-CN" altLang="en-US" sz="2000"/>
              <a:t>已知：</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a:t>
            </a:r>
            <a:r>
              <a:rPr lang="zh-CN" altLang="en-US" sz="2000"/>
              <a:t>＝</a:t>
            </a:r>
            <a:r>
              <a:rPr lang="en-US" altLang="zh-CN" sz="2000"/>
              <a:t>0.1</a:t>
            </a:r>
            <a:r>
              <a:rPr lang="zh-CN" altLang="en-US" sz="2000"/>
              <a:t>， </a:t>
            </a:r>
            <a:r>
              <a:rPr lang="en-US" altLang="zh-CN" sz="2000">
                <a:latin typeface="Times New Roman" panose="02020603050405020304" pitchFamily="18" charset="0"/>
              </a:rPr>
              <a:t>Θ</a:t>
            </a:r>
            <a:r>
              <a:rPr lang="en-US" altLang="zh-CN" sz="2000"/>
              <a:t>(H</a:t>
            </a:r>
            <a:r>
              <a:rPr lang="en-US" altLang="zh-CN" sz="2000" baseline="-25000"/>
              <a:t>2</a:t>
            </a:r>
            <a:r>
              <a:rPr lang="en-US" altLang="zh-CN" sz="2000"/>
              <a:t>)</a:t>
            </a:r>
            <a:r>
              <a:rPr lang="zh-CN" altLang="en-US" sz="2000"/>
              <a:t>＝</a:t>
            </a:r>
            <a:r>
              <a:rPr lang="en-US" altLang="zh-CN" sz="2000"/>
              <a:t>0.01      C(E</a:t>
            </a:r>
            <a:r>
              <a:rPr lang="en-US" altLang="zh-CN" sz="2000" baseline="-25000"/>
              <a:t>1</a:t>
            </a:r>
            <a:r>
              <a:rPr lang="en-US" altLang="zh-CN" sz="2000"/>
              <a:t>|S</a:t>
            </a:r>
            <a:r>
              <a:rPr lang="en-US" altLang="zh-CN" sz="2000" baseline="-25000"/>
              <a:t>1</a:t>
            </a:r>
            <a:r>
              <a:rPr lang="en-US" altLang="zh-CN" sz="2000"/>
              <a:t>)=2, C(E</a:t>
            </a:r>
            <a:r>
              <a:rPr lang="en-US" altLang="zh-CN" sz="2000" baseline="-25000"/>
              <a:t>2</a:t>
            </a:r>
            <a:r>
              <a:rPr lang="en-US" altLang="zh-CN" sz="2000"/>
              <a:t>|S</a:t>
            </a:r>
            <a:r>
              <a:rPr lang="en-US" altLang="zh-CN" sz="2000" baseline="-25000"/>
              <a:t>2</a:t>
            </a:r>
            <a:r>
              <a:rPr lang="en-US" altLang="zh-CN" sz="2000"/>
              <a:t>)=1</a:t>
            </a:r>
          </a:p>
          <a:p>
            <a:pPr marL="609600" indent="-609600">
              <a:buNone/>
            </a:pPr>
            <a:r>
              <a:rPr lang="zh-CN" altLang="en-US" sz="2000"/>
              <a:t>求：   </a:t>
            </a:r>
            <a:r>
              <a:rPr lang="en-US" altLang="zh-CN" sz="2000">
                <a:latin typeface="Times New Roman" panose="02020603050405020304" pitchFamily="18" charset="0"/>
              </a:rPr>
              <a:t>Θ</a:t>
            </a:r>
            <a:r>
              <a:rPr lang="en-US" altLang="zh-CN" sz="2000"/>
              <a:t>(H</a:t>
            </a:r>
            <a:r>
              <a:rPr lang="en-US" altLang="zh-CN" sz="2000" baseline="-25000"/>
              <a:t>2</a:t>
            </a:r>
            <a:r>
              <a:rPr lang="en-US" altLang="zh-CN" sz="2000"/>
              <a:t>|S</a:t>
            </a:r>
            <a:r>
              <a:rPr lang="en-US" altLang="zh-CN" sz="2000" baseline="-25000"/>
              <a:t>1</a:t>
            </a:r>
            <a:r>
              <a:rPr lang="en-US" altLang="zh-CN" sz="2000"/>
              <a:t>S</a:t>
            </a:r>
            <a:r>
              <a:rPr lang="en-US" altLang="zh-CN" sz="2000" baseline="-25000"/>
              <a:t>2</a:t>
            </a:r>
            <a:r>
              <a:rPr lang="en-US" altLang="zh-CN" sz="2000"/>
              <a:t>)=?</a:t>
            </a:r>
          </a:p>
          <a:p>
            <a:pPr marL="609600" indent="-609600">
              <a:buNone/>
            </a:pPr>
            <a:endParaRPr lang="en-US" altLang="zh-CN" sz="2000"/>
          </a:p>
          <a:p>
            <a:pPr marL="609600" indent="-609600">
              <a:buNone/>
            </a:pPr>
            <a:r>
              <a:rPr lang="en-US" altLang="zh-CN" sz="2000"/>
              <a:t>1. </a:t>
            </a:r>
            <a:r>
              <a:rPr lang="zh-CN" altLang="en-US" sz="2000"/>
              <a:t>计算</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|S</a:t>
            </a:r>
            <a:r>
              <a:rPr lang="en-US" altLang="zh-CN" sz="2000" baseline="-25000"/>
              <a:t>1</a:t>
            </a:r>
            <a:r>
              <a:rPr lang="en-US" altLang="zh-CN" sz="2000"/>
              <a:t>)</a:t>
            </a:r>
          </a:p>
          <a:p>
            <a:pPr marL="609600" indent="-609600">
              <a:buNone/>
            </a:pPr>
            <a:r>
              <a:rPr lang="en-US" altLang="zh-CN" sz="2000"/>
              <a:t>P(H</a:t>
            </a:r>
            <a:r>
              <a:rPr lang="en-US" altLang="zh-CN" sz="2000" baseline="-25000"/>
              <a:t>1</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)/(1+</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))=0.09</a:t>
            </a:r>
          </a:p>
          <a:p>
            <a:pPr marL="609600" indent="-609600">
              <a:buNone/>
            </a:pPr>
            <a:r>
              <a:rPr lang="en-US" altLang="zh-CN" sz="2000"/>
              <a:t>P(H</a:t>
            </a:r>
            <a:r>
              <a:rPr lang="en-US" altLang="zh-CN" sz="2000" baseline="-25000"/>
              <a:t>1</a:t>
            </a:r>
            <a:r>
              <a:rPr lang="en-US" altLang="zh-CN" sz="2000"/>
              <a:t>|E</a:t>
            </a:r>
            <a:r>
              <a:rPr lang="en-US" altLang="zh-CN" sz="2000" baseline="-25000"/>
              <a:t>1</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|E</a:t>
            </a:r>
            <a:r>
              <a:rPr lang="en-US" altLang="zh-CN" sz="2000" baseline="-25000"/>
              <a:t>1</a:t>
            </a:r>
            <a:r>
              <a:rPr lang="en-US" altLang="zh-CN" sz="2000"/>
              <a:t>)/(1+</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|E</a:t>
            </a:r>
            <a:r>
              <a:rPr lang="en-US" altLang="zh-CN" sz="2000" baseline="-25000"/>
              <a:t>1</a:t>
            </a:r>
            <a:r>
              <a:rPr lang="en-US" altLang="zh-CN" sz="2000"/>
              <a:t>))= LS</a:t>
            </a:r>
            <a:r>
              <a:rPr lang="en-US" altLang="zh-CN" sz="2000" baseline="-25000"/>
              <a:t>1</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)/(1+LS</a:t>
            </a:r>
            <a:r>
              <a:rPr lang="en-US" altLang="zh-CN" sz="2000" baseline="-25000"/>
              <a:t>1</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))=0.17</a:t>
            </a:r>
          </a:p>
          <a:p>
            <a:pPr marL="609600" indent="-609600">
              <a:buNone/>
            </a:pPr>
            <a:r>
              <a:rPr lang="en-US" altLang="zh-CN" sz="2000"/>
              <a:t>∵C(E</a:t>
            </a:r>
            <a:r>
              <a:rPr lang="en-US" altLang="zh-CN" sz="2000" baseline="-25000"/>
              <a:t>1</a:t>
            </a:r>
            <a:r>
              <a:rPr lang="en-US" altLang="zh-CN" sz="2000"/>
              <a:t>|S</a:t>
            </a:r>
            <a:r>
              <a:rPr lang="en-US" altLang="zh-CN" sz="2000" baseline="-25000"/>
              <a:t>1</a:t>
            </a:r>
            <a:r>
              <a:rPr lang="en-US" altLang="zh-CN" sz="2000"/>
              <a:t>)=2&gt;0</a:t>
            </a:r>
          </a:p>
          <a:p>
            <a:pPr marL="609600" indent="-609600">
              <a:buNone/>
            </a:pPr>
            <a:r>
              <a:rPr lang="en-US" altLang="zh-CN" sz="2000"/>
              <a:t>∴P(H</a:t>
            </a:r>
            <a:r>
              <a:rPr lang="en-US" altLang="zh-CN" sz="2000" baseline="-25000"/>
              <a:t>1</a:t>
            </a:r>
            <a:r>
              <a:rPr lang="en-US" altLang="zh-CN" sz="2000"/>
              <a:t>|S</a:t>
            </a:r>
            <a:r>
              <a:rPr lang="en-US" altLang="zh-CN" sz="2000" baseline="-25000"/>
              <a:t>1</a:t>
            </a:r>
            <a:r>
              <a:rPr lang="en-US" altLang="zh-CN" sz="2000"/>
              <a:t>)=P(H</a:t>
            </a:r>
            <a:r>
              <a:rPr lang="en-US" altLang="zh-CN" sz="2000" baseline="-25000"/>
              <a:t>1</a:t>
            </a:r>
            <a:r>
              <a:rPr lang="en-US" altLang="zh-CN" sz="2000"/>
              <a:t>)+[P(H</a:t>
            </a:r>
            <a:r>
              <a:rPr lang="en-US" altLang="zh-CN" sz="2000" baseline="-25000"/>
              <a:t>1</a:t>
            </a:r>
            <a:r>
              <a:rPr lang="en-US" altLang="zh-CN" sz="2000"/>
              <a:t>|E</a:t>
            </a:r>
            <a:r>
              <a:rPr lang="en-US" altLang="zh-CN" sz="2000" baseline="-25000"/>
              <a:t>1</a:t>
            </a:r>
            <a:r>
              <a:rPr lang="en-US" altLang="zh-CN" sz="2000"/>
              <a:t>)-P(H</a:t>
            </a:r>
            <a:r>
              <a:rPr lang="en-US" altLang="zh-CN" sz="2000" baseline="-25000"/>
              <a:t>1</a:t>
            </a:r>
            <a:r>
              <a:rPr lang="en-US" altLang="zh-CN" sz="2000"/>
              <a:t>)]×1/5×C(E</a:t>
            </a:r>
            <a:r>
              <a:rPr lang="en-US" altLang="zh-CN" sz="2000" baseline="-25000"/>
              <a:t>1</a:t>
            </a:r>
            <a:r>
              <a:rPr lang="en-US" altLang="zh-CN" sz="2000"/>
              <a:t>|S</a:t>
            </a:r>
            <a:r>
              <a:rPr lang="en-US" altLang="zh-CN" sz="2000" baseline="-25000"/>
              <a:t>1</a:t>
            </a:r>
            <a:r>
              <a:rPr lang="en-US" altLang="zh-CN" sz="2000"/>
              <a:t>)</a:t>
            </a:r>
          </a:p>
          <a:p>
            <a:pPr marL="609600" indent="-609600">
              <a:buNone/>
            </a:pPr>
            <a:r>
              <a:rPr lang="en-US" altLang="zh-CN" sz="2000"/>
              <a:t>		   =0.122</a:t>
            </a:r>
          </a:p>
          <a:p>
            <a:pPr marL="609600" indent="-609600">
              <a:buNone/>
            </a:pPr>
            <a:r>
              <a:rPr lang="en-US" altLang="zh-CN" sz="2000">
                <a:latin typeface="Times New Roman" panose="02020603050405020304" pitchFamily="18" charset="0"/>
              </a:rPr>
              <a:t>Θ</a:t>
            </a:r>
            <a:r>
              <a:rPr lang="en-US" altLang="zh-CN" sz="2000"/>
              <a:t>(H</a:t>
            </a:r>
            <a:r>
              <a:rPr lang="en-US" altLang="zh-CN" sz="2000" baseline="-25000"/>
              <a:t>1</a:t>
            </a:r>
            <a:r>
              <a:rPr lang="en-US" altLang="zh-CN" sz="2000"/>
              <a:t>|S</a:t>
            </a:r>
            <a:r>
              <a:rPr lang="en-US" altLang="zh-CN" sz="2000" baseline="-25000"/>
              <a:t>1</a:t>
            </a:r>
            <a:r>
              <a:rPr lang="en-US" altLang="zh-CN" sz="2000"/>
              <a:t>)=P(H</a:t>
            </a:r>
            <a:r>
              <a:rPr lang="en-US" altLang="zh-CN" sz="2000" baseline="-25000"/>
              <a:t>1</a:t>
            </a:r>
            <a:r>
              <a:rPr lang="en-US" altLang="zh-CN" sz="2000"/>
              <a:t>|S</a:t>
            </a:r>
            <a:r>
              <a:rPr lang="en-US" altLang="zh-CN" sz="2000" baseline="-25000"/>
              <a:t>1</a:t>
            </a:r>
            <a:r>
              <a:rPr lang="en-US" altLang="zh-CN" sz="2000"/>
              <a:t>)/(1- P(H</a:t>
            </a:r>
            <a:r>
              <a:rPr lang="en-US" altLang="zh-CN" sz="2000" baseline="-25000"/>
              <a:t>1</a:t>
            </a:r>
            <a:r>
              <a:rPr lang="en-US" altLang="zh-CN" sz="2000"/>
              <a:t>|S</a:t>
            </a:r>
            <a:r>
              <a:rPr lang="en-US" altLang="zh-CN" sz="2000" baseline="-25000"/>
              <a:t>1</a:t>
            </a:r>
            <a:r>
              <a:rPr lang="en-US" altLang="zh-CN" sz="2000"/>
              <a:t>))=0.14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a:extLst>
              <a:ext uri="{FF2B5EF4-FFF2-40B4-BE49-F238E27FC236}">
                <a16:creationId xmlns:a16="http://schemas.microsoft.com/office/drawing/2014/main" id="{09A016AA-CF18-4E48-B72F-6A5C20977B6C}"/>
              </a:ext>
            </a:extLst>
          </p:cNvPr>
          <p:cNvSpPr>
            <a:spLocks noGrp="1" noChangeArrowheads="1"/>
          </p:cNvSpPr>
          <p:nvPr>
            <p:ph type="body" idx="1"/>
          </p:nvPr>
        </p:nvSpPr>
        <p:spPr>
          <a:xfrm>
            <a:off x="2209800" y="1428750"/>
            <a:ext cx="8001000" cy="4191000"/>
          </a:xfrm>
        </p:spPr>
        <p:txBody>
          <a:bodyPr>
            <a:normAutofit lnSpcReduction="10000"/>
          </a:bodyPr>
          <a:lstStyle/>
          <a:p>
            <a:pPr eaLnBrk="1" hangingPunct="1">
              <a:lnSpc>
                <a:spcPct val="80000"/>
              </a:lnSpc>
              <a:buFont typeface="Wingdings" panose="05000000000000000000" pitchFamily="2" charset="2"/>
              <a:buNone/>
            </a:pPr>
            <a:r>
              <a:rPr lang="en-US" altLang="zh-CN" sz="2400"/>
              <a:t>R1:	IF 	E</a:t>
            </a:r>
            <a:r>
              <a:rPr lang="en-US" altLang="zh-CN" sz="2400" baseline="-25000"/>
              <a:t>1</a:t>
            </a:r>
            <a:r>
              <a:rPr lang="en-US" altLang="zh-CN" sz="2400"/>
              <a:t>	THEN		(2,     0.001)	  H</a:t>
            </a:r>
            <a:r>
              <a:rPr lang="en-US" altLang="zh-CN" sz="2400" baseline="-25000"/>
              <a:t>1</a:t>
            </a:r>
          </a:p>
          <a:p>
            <a:pPr eaLnBrk="1" hangingPunct="1">
              <a:lnSpc>
                <a:spcPct val="80000"/>
              </a:lnSpc>
              <a:buFont typeface="Wingdings" panose="05000000000000000000" pitchFamily="2" charset="2"/>
              <a:buNone/>
            </a:pPr>
            <a:r>
              <a:rPr lang="en-US" altLang="zh-CN" sz="2400"/>
              <a:t>R2:	IF 	E</a:t>
            </a:r>
            <a:r>
              <a:rPr lang="en-US" altLang="zh-CN" sz="2400" baseline="-25000"/>
              <a:t>2</a:t>
            </a:r>
            <a:r>
              <a:rPr lang="en-US" altLang="zh-CN" sz="2400"/>
              <a:t>	THEN		(100,  0.001)   H</a:t>
            </a:r>
            <a:r>
              <a:rPr lang="en-US" altLang="zh-CN" sz="2400" baseline="-25000"/>
              <a:t>1</a:t>
            </a:r>
            <a:endParaRPr lang="en-US" altLang="zh-CN" sz="2400"/>
          </a:p>
          <a:p>
            <a:pPr eaLnBrk="1" hangingPunct="1">
              <a:lnSpc>
                <a:spcPct val="80000"/>
              </a:lnSpc>
              <a:buFont typeface="Wingdings" panose="05000000000000000000" pitchFamily="2" charset="2"/>
              <a:buNone/>
            </a:pPr>
            <a:r>
              <a:rPr lang="en-US" altLang="zh-CN" sz="2400"/>
              <a:t>R3:	IF 	H</a:t>
            </a:r>
            <a:r>
              <a:rPr lang="en-US" altLang="zh-CN" sz="2400" baseline="-25000"/>
              <a:t>1</a:t>
            </a:r>
            <a:r>
              <a:rPr lang="en-US" altLang="zh-CN" sz="2400"/>
              <a:t>	THEN		(200,  0.01 )	  H</a:t>
            </a:r>
            <a:r>
              <a:rPr lang="en-US" altLang="zh-CN" sz="2400" baseline="-25000"/>
              <a:t>2</a:t>
            </a:r>
          </a:p>
          <a:p>
            <a:pPr eaLnBrk="1" hangingPunct="1">
              <a:lnSpc>
                <a:spcPct val="80000"/>
              </a:lnSpc>
              <a:buFont typeface="Wingdings" panose="05000000000000000000" pitchFamily="2" charset="2"/>
              <a:buNone/>
            </a:pPr>
            <a:endParaRPr lang="en-US" altLang="zh-CN" sz="2400"/>
          </a:p>
          <a:p>
            <a:pPr eaLnBrk="1" hangingPunct="1">
              <a:lnSpc>
                <a:spcPct val="80000"/>
              </a:lnSpc>
              <a:buFont typeface="Wingdings" panose="05000000000000000000" pitchFamily="2" charset="2"/>
              <a:buNone/>
            </a:pPr>
            <a:r>
              <a:rPr lang="en-US" altLang="zh-CN" sz="2400"/>
              <a:t>2. </a:t>
            </a:r>
            <a:r>
              <a:rPr lang="zh-CN" altLang="en-US" sz="2400"/>
              <a:t>计算</a:t>
            </a:r>
            <a:r>
              <a:rPr lang="en-US" altLang="zh-CN" sz="2400">
                <a:latin typeface="Times New Roman" panose="02020603050405020304" pitchFamily="18" charset="0"/>
              </a:rPr>
              <a:t>Θ</a:t>
            </a:r>
            <a:r>
              <a:rPr lang="en-US" altLang="zh-CN" sz="2400"/>
              <a:t>(H</a:t>
            </a:r>
            <a:r>
              <a:rPr lang="en-US" altLang="zh-CN" sz="2400" baseline="-25000"/>
              <a:t>1</a:t>
            </a:r>
            <a:r>
              <a:rPr lang="en-US" altLang="zh-CN" sz="2400"/>
              <a:t>|S</a:t>
            </a:r>
            <a:r>
              <a:rPr lang="en-US" altLang="zh-CN" sz="2400" baseline="-25000"/>
              <a:t>2</a:t>
            </a:r>
            <a:r>
              <a:rPr lang="en-US" altLang="zh-CN" sz="2400"/>
              <a:t>)</a:t>
            </a:r>
          </a:p>
          <a:p>
            <a:pPr eaLnBrk="1" hangingPunct="1">
              <a:lnSpc>
                <a:spcPct val="80000"/>
              </a:lnSpc>
              <a:buFont typeface="Wingdings" panose="05000000000000000000" pitchFamily="2" charset="2"/>
              <a:buNone/>
            </a:pPr>
            <a:r>
              <a:rPr lang="en-US" altLang="zh-CN" sz="2400"/>
              <a:t>P(H</a:t>
            </a:r>
            <a:r>
              <a:rPr lang="en-US" altLang="zh-CN" sz="2400" baseline="-25000"/>
              <a:t>1</a:t>
            </a:r>
            <a:r>
              <a:rPr lang="en-US" altLang="zh-CN" sz="2400"/>
              <a:t>|E</a:t>
            </a:r>
            <a:r>
              <a:rPr lang="en-US" altLang="zh-CN" sz="2400" baseline="-25000"/>
              <a:t>2</a:t>
            </a:r>
            <a:r>
              <a:rPr lang="en-US" altLang="zh-CN" sz="2400"/>
              <a:t>)=</a:t>
            </a:r>
            <a:r>
              <a:rPr lang="en-US" altLang="zh-CN" sz="2400">
                <a:latin typeface="Times New Roman" panose="02020603050405020304" pitchFamily="18" charset="0"/>
              </a:rPr>
              <a:t>Θ</a:t>
            </a:r>
            <a:r>
              <a:rPr lang="en-US" altLang="zh-CN" sz="2400"/>
              <a:t>(H</a:t>
            </a:r>
            <a:r>
              <a:rPr lang="en-US" altLang="zh-CN" sz="2400" baseline="-25000"/>
              <a:t>1</a:t>
            </a:r>
            <a:r>
              <a:rPr lang="en-US" altLang="zh-CN" sz="2400"/>
              <a:t>|E</a:t>
            </a:r>
            <a:r>
              <a:rPr lang="en-US" altLang="zh-CN" sz="2400" baseline="-25000"/>
              <a:t>2</a:t>
            </a:r>
            <a:r>
              <a:rPr lang="en-US" altLang="zh-CN" sz="2400"/>
              <a:t>)/(1+</a:t>
            </a:r>
            <a:r>
              <a:rPr lang="en-US" altLang="zh-CN" sz="2400">
                <a:latin typeface="Times New Roman" panose="02020603050405020304" pitchFamily="18" charset="0"/>
              </a:rPr>
              <a:t>Θ</a:t>
            </a:r>
            <a:r>
              <a:rPr lang="en-US" altLang="zh-CN" sz="2400"/>
              <a:t>(H</a:t>
            </a:r>
            <a:r>
              <a:rPr lang="en-US" altLang="zh-CN" sz="2400" baseline="-25000"/>
              <a:t>1</a:t>
            </a:r>
            <a:r>
              <a:rPr lang="en-US" altLang="zh-CN" sz="2400"/>
              <a:t>|E</a:t>
            </a:r>
            <a:r>
              <a:rPr lang="en-US" altLang="zh-CN" sz="2400" baseline="-25000"/>
              <a:t>2</a:t>
            </a:r>
            <a:r>
              <a:rPr lang="en-US" altLang="zh-CN" sz="2400"/>
              <a:t>))= LS</a:t>
            </a:r>
            <a:r>
              <a:rPr lang="en-US" altLang="zh-CN" sz="2400" baseline="-25000"/>
              <a:t>2</a:t>
            </a:r>
            <a:r>
              <a:rPr lang="en-US" altLang="zh-CN" sz="2400"/>
              <a:t>×</a:t>
            </a:r>
            <a:r>
              <a:rPr lang="en-US" altLang="zh-CN" sz="2400">
                <a:latin typeface="Times New Roman" panose="02020603050405020304" pitchFamily="18" charset="0"/>
              </a:rPr>
              <a:t>Θ</a:t>
            </a:r>
            <a:r>
              <a:rPr lang="en-US" altLang="zh-CN" sz="2400"/>
              <a:t>(H</a:t>
            </a:r>
            <a:r>
              <a:rPr lang="en-US" altLang="zh-CN" sz="2400" baseline="-25000"/>
              <a:t>1</a:t>
            </a:r>
            <a:r>
              <a:rPr lang="en-US" altLang="zh-CN" sz="2400"/>
              <a:t>)/(1+LS</a:t>
            </a:r>
            <a:r>
              <a:rPr lang="en-US" altLang="zh-CN" sz="2400" baseline="-25000"/>
              <a:t>2</a:t>
            </a:r>
            <a:r>
              <a:rPr lang="en-US" altLang="zh-CN" sz="2400"/>
              <a:t>×</a:t>
            </a:r>
            <a:r>
              <a:rPr lang="en-US" altLang="zh-CN" sz="2400">
                <a:latin typeface="Times New Roman" panose="02020603050405020304" pitchFamily="18" charset="0"/>
              </a:rPr>
              <a:t>Θ</a:t>
            </a:r>
            <a:r>
              <a:rPr lang="en-US" altLang="zh-CN" sz="2400"/>
              <a:t>(H</a:t>
            </a:r>
            <a:r>
              <a:rPr lang="en-US" altLang="zh-CN" sz="2400" baseline="-25000"/>
              <a:t>1</a:t>
            </a:r>
            <a:r>
              <a:rPr lang="en-US" altLang="zh-CN" sz="2400"/>
              <a:t>))=0.91</a:t>
            </a:r>
          </a:p>
          <a:p>
            <a:pPr eaLnBrk="1" hangingPunct="1">
              <a:lnSpc>
                <a:spcPct val="80000"/>
              </a:lnSpc>
              <a:buFont typeface="Wingdings" panose="05000000000000000000" pitchFamily="2" charset="2"/>
              <a:buNone/>
            </a:pPr>
            <a:r>
              <a:rPr lang="en-US" altLang="zh-CN" sz="2400"/>
              <a:t>∵C(E</a:t>
            </a:r>
            <a:r>
              <a:rPr lang="en-US" altLang="zh-CN" sz="2400" baseline="-25000"/>
              <a:t>2</a:t>
            </a:r>
            <a:r>
              <a:rPr lang="en-US" altLang="zh-CN" sz="2400"/>
              <a:t>|S</a:t>
            </a:r>
            <a:r>
              <a:rPr lang="en-US" altLang="zh-CN" sz="2400" baseline="-25000"/>
              <a:t>2</a:t>
            </a:r>
            <a:r>
              <a:rPr lang="en-US" altLang="zh-CN" sz="2400"/>
              <a:t>)=1&gt;0</a:t>
            </a:r>
          </a:p>
          <a:p>
            <a:pPr eaLnBrk="1" hangingPunct="1">
              <a:lnSpc>
                <a:spcPct val="80000"/>
              </a:lnSpc>
              <a:buFont typeface="Wingdings" panose="05000000000000000000" pitchFamily="2" charset="2"/>
              <a:buNone/>
            </a:pPr>
            <a:r>
              <a:rPr lang="en-US" altLang="zh-CN" sz="2400"/>
              <a:t>∴P(H</a:t>
            </a:r>
            <a:r>
              <a:rPr lang="en-US" altLang="zh-CN" sz="2400" baseline="-25000"/>
              <a:t>1</a:t>
            </a:r>
            <a:r>
              <a:rPr lang="en-US" altLang="zh-CN" sz="2400"/>
              <a:t>|S</a:t>
            </a:r>
            <a:r>
              <a:rPr lang="en-US" altLang="zh-CN" sz="2400" baseline="-25000"/>
              <a:t>2</a:t>
            </a:r>
            <a:r>
              <a:rPr lang="en-US" altLang="zh-CN" sz="2400"/>
              <a:t>)=P(H</a:t>
            </a:r>
            <a:r>
              <a:rPr lang="en-US" altLang="zh-CN" sz="2400" baseline="-25000"/>
              <a:t>1</a:t>
            </a:r>
            <a:r>
              <a:rPr lang="en-US" altLang="zh-CN" sz="2400"/>
              <a:t>)+[P(H</a:t>
            </a:r>
            <a:r>
              <a:rPr lang="en-US" altLang="zh-CN" sz="2400" baseline="-25000"/>
              <a:t>1</a:t>
            </a:r>
            <a:r>
              <a:rPr lang="en-US" altLang="zh-CN" sz="2400"/>
              <a:t>|E</a:t>
            </a:r>
            <a:r>
              <a:rPr lang="en-US" altLang="zh-CN" sz="2400" baseline="-25000"/>
              <a:t>2</a:t>
            </a:r>
            <a:r>
              <a:rPr lang="en-US" altLang="zh-CN" sz="2400"/>
              <a:t>)-P(H</a:t>
            </a:r>
            <a:r>
              <a:rPr lang="en-US" altLang="zh-CN" sz="2400" baseline="-25000"/>
              <a:t>1</a:t>
            </a:r>
            <a:r>
              <a:rPr lang="en-US" altLang="zh-CN" sz="2400"/>
              <a:t>)]×1/5×C(E</a:t>
            </a:r>
            <a:r>
              <a:rPr lang="en-US" altLang="zh-CN" sz="2400" baseline="-25000"/>
              <a:t>2</a:t>
            </a:r>
            <a:r>
              <a:rPr lang="en-US" altLang="zh-CN" sz="2400"/>
              <a:t>|S</a:t>
            </a:r>
            <a:r>
              <a:rPr lang="en-US" altLang="zh-CN" sz="2400" baseline="-25000"/>
              <a:t>2</a:t>
            </a:r>
            <a:r>
              <a:rPr lang="en-US" altLang="zh-CN" sz="2400"/>
              <a:t>)</a:t>
            </a:r>
          </a:p>
          <a:p>
            <a:pPr eaLnBrk="1" hangingPunct="1">
              <a:lnSpc>
                <a:spcPct val="80000"/>
              </a:lnSpc>
              <a:buFont typeface="Wingdings" panose="05000000000000000000" pitchFamily="2" charset="2"/>
              <a:buNone/>
            </a:pPr>
            <a:r>
              <a:rPr lang="en-US" altLang="zh-CN" sz="2400"/>
              <a:t>		   =0.254</a:t>
            </a:r>
          </a:p>
          <a:p>
            <a:pPr eaLnBrk="1" hangingPunct="1">
              <a:lnSpc>
                <a:spcPct val="80000"/>
              </a:lnSpc>
              <a:buFont typeface="Wingdings" panose="05000000000000000000" pitchFamily="2" charset="2"/>
              <a:buNone/>
            </a:pPr>
            <a:r>
              <a:rPr lang="en-US" altLang="zh-CN" sz="2400">
                <a:latin typeface="Times New Roman" panose="02020603050405020304" pitchFamily="18" charset="0"/>
              </a:rPr>
              <a:t>Θ</a:t>
            </a:r>
            <a:r>
              <a:rPr lang="en-US" altLang="zh-CN" sz="2400"/>
              <a:t>(H</a:t>
            </a:r>
            <a:r>
              <a:rPr lang="en-US" altLang="zh-CN" sz="2400" baseline="-25000"/>
              <a:t>1</a:t>
            </a:r>
            <a:r>
              <a:rPr lang="en-US" altLang="zh-CN" sz="2400"/>
              <a:t>|S</a:t>
            </a:r>
            <a:r>
              <a:rPr lang="en-US" altLang="zh-CN" sz="2400" baseline="-25000"/>
              <a:t>2</a:t>
            </a:r>
            <a:r>
              <a:rPr lang="en-US" altLang="zh-CN" sz="2400"/>
              <a:t>)=P(H</a:t>
            </a:r>
            <a:r>
              <a:rPr lang="en-US" altLang="zh-CN" sz="2400" baseline="-25000"/>
              <a:t>1</a:t>
            </a:r>
            <a:r>
              <a:rPr lang="en-US" altLang="zh-CN" sz="2400"/>
              <a:t>|S</a:t>
            </a:r>
            <a:r>
              <a:rPr lang="en-US" altLang="zh-CN" sz="2400" baseline="-25000"/>
              <a:t>2</a:t>
            </a:r>
            <a:r>
              <a:rPr lang="en-US" altLang="zh-CN" sz="2400"/>
              <a:t>)/(1- P(H</a:t>
            </a:r>
            <a:r>
              <a:rPr lang="en-US" altLang="zh-CN" sz="2400" baseline="-25000"/>
              <a:t>1</a:t>
            </a:r>
            <a:r>
              <a:rPr lang="en-US" altLang="zh-CN" sz="2400"/>
              <a:t>|S</a:t>
            </a:r>
            <a:r>
              <a:rPr lang="en-US" altLang="zh-CN" sz="2400" baseline="-25000"/>
              <a:t>2</a:t>
            </a:r>
            <a:r>
              <a:rPr lang="en-US" altLang="zh-CN" sz="2400"/>
              <a:t>))=0.34</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27">
            <a:extLst>
              <a:ext uri="{FF2B5EF4-FFF2-40B4-BE49-F238E27FC236}">
                <a16:creationId xmlns:a16="http://schemas.microsoft.com/office/drawing/2014/main" id="{CA1F7A50-488D-46C1-AA37-07A39F211500}"/>
              </a:ext>
            </a:extLst>
          </p:cNvPr>
          <p:cNvSpPr>
            <a:spLocks noGrp="1" noChangeArrowheads="1"/>
          </p:cNvSpPr>
          <p:nvPr>
            <p:ph type="body" idx="1"/>
          </p:nvPr>
        </p:nvSpPr>
        <p:spPr>
          <a:xfrm>
            <a:off x="2238375" y="1214438"/>
            <a:ext cx="7772400" cy="4876800"/>
          </a:xfrm>
        </p:spPr>
        <p:txBody>
          <a:bodyPr>
            <a:normAutofit lnSpcReduction="10000"/>
          </a:bodyPr>
          <a:lstStyle/>
          <a:p>
            <a:pPr eaLnBrk="1" hangingPunct="1">
              <a:lnSpc>
                <a:spcPct val="80000"/>
              </a:lnSpc>
              <a:buFont typeface="Wingdings" panose="05000000000000000000" pitchFamily="2" charset="2"/>
              <a:buNone/>
            </a:pPr>
            <a:r>
              <a:rPr lang="en-US" altLang="zh-CN" sz="2000"/>
              <a:t>R1:	IF 	E</a:t>
            </a:r>
            <a:r>
              <a:rPr lang="en-US" altLang="zh-CN" sz="2000" baseline="-25000"/>
              <a:t>1</a:t>
            </a:r>
            <a:r>
              <a:rPr lang="en-US" altLang="zh-CN" sz="2000"/>
              <a:t>	THEN		(2,     0.001)	  H</a:t>
            </a:r>
            <a:r>
              <a:rPr lang="en-US" altLang="zh-CN" sz="2000" baseline="-25000"/>
              <a:t>1</a:t>
            </a:r>
          </a:p>
          <a:p>
            <a:pPr eaLnBrk="1" hangingPunct="1">
              <a:lnSpc>
                <a:spcPct val="80000"/>
              </a:lnSpc>
              <a:buFont typeface="Wingdings" panose="05000000000000000000" pitchFamily="2" charset="2"/>
              <a:buNone/>
            </a:pPr>
            <a:r>
              <a:rPr lang="en-US" altLang="zh-CN" sz="2000"/>
              <a:t>R2:	IF 	E</a:t>
            </a:r>
            <a:r>
              <a:rPr lang="en-US" altLang="zh-CN" sz="2000" baseline="-25000"/>
              <a:t>2</a:t>
            </a:r>
            <a:r>
              <a:rPr lang="en-US" altLang="zh-CN" sz="2000"/>
              <a:t>	THEN		(100,  0.001)  	  H</a:t>
            </a:r>
            <a:r>
              <a:rPr lang="en-US" altLang="zh-CN" sz="2000" baseline="-25000"/>
              <a:t>1</a:t>
            </a:r>
            <a:endParaRPr lang="en-US" altLang="zh-CN" sz="2000"/>
          </a:p>
          <a:p>
            <a:pPr eaLnBrk="1" hangingPunct="1">
              <a:lnSpc>
                <a:spcPct val="80000"/>
              </a:lnSpc>
              <a:buFont typeface="Wingdings" panose="05000000000000000000" pitchFamily="2" charset="2"/>
              <a:buNone/>
            </a:pPr>
            <a:r>
              <a:rPr lang="en-US" altLang="zh-CN" sz="2000"/>
              <a:t>R3:	IF 	H</a:t>
            </a:r>
            <a:r>
              <a:rPr lang="en-US" altLang="zh-CN" sz="2000" baseline="-25000"/>
              <a:t>1</a:t>
            </a:r>
            <a:r>
              <a:rPr lang="en-US" altLang="zh-CN" sz="2000"/>
              <a:t>	THEN		(200,  0.01 )	  H</a:t>
            </a:r>
            <a:r>
              <a:rPr lang="en-US" altLang="zh-CN" sz="2000" baseline="-25000"/>
              <a:t>2</a:t>
            </a:r>
          </a:p>
          <a:p>
            <a:pPr eaLnBrk="1" hangingPunct="1">
              <a:lnSpc>
                <a:spcPct val="80000"/>
              </a:lnSpc>
              <a:buFont typeface="Wingdings" panose="05000000000000000000" pitchFamily="2" charset="2"/>
              <a:buNone/>
            </a:pPr>
            <a:endParaRPr lang="en-US" altLang="zh-CN" sz="2000"/>
          </a:p>
          <a:p>
            <a:pPr eaLnBrk="1" hangingPunct="1">
              <a:lnSpc>
                <a:spcPct val="80000"/>
              </a:lnSpc>
              <a:buFont typeface="Wingdings" panose="05000000000000000000" pitchFamily="2" charset="2"/>
              <a:buNone/>
            </a:pPr>
            <a:r>
              <a:rPr lang="en-US" altLang="zh-CN" sz="2000"/>
              <a:t>3. </a:t>
            </a:r>
            <a:r>
              <a:rPr lang="zh-CN" altLang="en-US" sz="2000"/>
              <a:t>计算</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|S</a:t>
            </a:r>
            <a:r>
              <a:rPr lang="en-US" altLang="zh-CN" sz="2000" baseline="-25000"/>
              <a:t>1</a:t>
            </a:r>
            <a:r>
              <a:rPr lang="en-US" altLang="zh-CN" sz="2000"/>
              <a:t>S</a:t>
            </a:r>
            <a:r>
              <a:rPr lang="en-US" altLang="zh-CN" sz="2000" baseline="-25000"/>
              <a:t>2</a:t>
            </a:r>
            <a:r>
              <a:rPr lang="en-US" altLang="zh-CN" sz="2000"/>
              <a:t>)</a:t>
            </a:r>
          </a:p>
          <a:p>
            <a:pPr eaLnBrk="1" hangingPunct="1">
              <a:lnSpc>
                <a:spcPct val="80000"/>
              </a:lnSpc>
              <a:buFont typeface="Wingdings" panose="05000000000000000000" pitchFamily="2" charset="2"/>
              <a:buNone/>
            </a:pPr>
            <a:r>
              <a:rPr lang="en-US" altLang="zh-CN" sz="2000">
                <a:latin typeface="Times New Roman" panose="02020603050405020304" pitchFamily="18" charset="0"/>
              </a:rPr>
              <a:t>Θ</a:t>
            </a:r>
            <a:r>
              <a:rPr lang="en-US" altLang="zh-CN" sz="2000"/>
              <a:t>(H</a:t>
            </a:r>
            <a:r>
              <a:rPr lang="en-US" altLang="zh-CN" sz="2000" baseline="-25000"/>
              <a:t>1</a:t>
            </a:r>
            <a:r>
              <a:rPr lang="en-US" altLang="zh-CN" sz="2000"/>
              <a:t>|S</a:t>
            </a:r>
            <a:r>
              <a:rPr lang="en-US" altLang="zh-CN" sz="2000" baseline="-25000"/>
              <a:t>1</a:t>
            </a:r>
            <a:r>
              <a:rPr lang="en-US" altLang="zh-CN" sz="2000"/>
              <a:t>S</a:t>
            </a:r>
            <a:r>
              <a:rPr lang="en-US" altLang="zh-CN" sz="2000" baseline="-25000"/>
              <a:t>2</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|S</a:t>
            </a:r>
            <a:r>
              <a:rPr lang="en-US" altLang="zh-CN" sz="2000" baseline="-25000"/>
              <a:t>1</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|S</a:t>
            </a:r>
            <a:r>
              <a:rPr lang="en-US" altLang="zh-CN" sz="2000" baseline="-25000"/>
              <a:t>2</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a:t>
            </a:r>
          </a:p>
          <a:p>
            <a:pPr eaLnBrk="1" hangingPunct="1">
              <a:lnSpc>
                <a:spcPct val="80000"/>
              </a:lnSpc>
              <a:buFont typeface="Wingdings" panose="05000000000000000000" pitchFamily="2" charset="2"/>
              <a:buNone/>
            </a:pPr>
            <a:r>
              <a:rPr lang="en-US" altLang="zh-CN" sz="2000"/>
              <a:t>		      =0.476</a:t>
            </a:r>
          </a:p>
          <a:p>
            <a:pPr eaLnBrk="1" hangingPunct="1">
              <a:lnSpc>
                <a:spcPct val="80000"/>
              </a:lnSpc>
              <a:buFont typeface="Wingdings" panose="05000000000000000000" pitchFamily="2" charset="2"/>
              <a:buNone/>
            </a:pPr>
            <a:endParaRPr lang="en-US" altLang="zh-CN" sz="2000"/>
          </a:p>
          <a:p>
            <a:pPr eaLnBrk="1" hangingPunct="1">
              <a:lnSpc>
                <a:spcPct val="80000"/>
              </a:lnSpc>
              <a:buFont typeface="Wingdings" panose="05000000000000000000" pitchFamily="2" charset="2"/>
              <a:buNone/>
            </a:pPr>
            <a:r>
              <a:rPr lang="en-US" altLang="zh-CN" sz="2000"/>
              <a:t>4. </a:t>
            </a:r>
            <a:r>
              <a:rPr lang="zh-CN" altLang="en-US" sz="2000"/>
              <a:t>计算</a:t>
            </a:r>
            <a:r>
              <a:rPr lang="en-US" altLang="zh-CN" sz="2000">
                <a:latin typeface="Times New Roman" panose="02020603050405020304" pitchFamily="18" charset="0"/>
              </a:rPr>
              <a:t>Θ</a:t>
            </a:r>
            <a:r>
              <a:rPr lang="en-US" altLang="zh-CN" sz="2000"/>
              <a:t>(H</a:t>
            </a:r>
            <a:r>
              <a:rPr lang="en-US" altLang="zh-CN" sz="2000" baseline="-25000"/>
              <a:t>2</a:t>
            </a:r>
            <a:r>
              <a:rPr lang="en-US" altLang="zh-CN" sz="2000"/>
              <a:t>|S</a:t>
            </a:r>
            <a:r>
              <a:rPr lang="en-US" altLang="zh-CN" sz="2000" baseline="-25000"/>
              <a:t>1</a:t>
            </a:r>
            <a:r>
              <a:rPr lang="en-US" altLang="zh-CN" sz="2000"/>
              <a:t>S</a:t>
            </a:r>
            <a:r>
              <a:rPr lang="en-US" altLang="zh-CN" sz="2000" baseline="-25000"/>
              <a:t>2</a:t>
            </a:r>
            <a:r>
              <a:rPr lang="en-US" altLang="zh-CN" sz="2000"/>
              <a:t>)</a:t>
            </a:r>
          </a:p>
          <a:p>
            <a:pPr eaLnBrk="1" hangingPunct="1">
              <a:lnSpc>
                <a:spcPct val="80000"/>
              </a:lnSpc>
              <a:buFont typeface="Wingdings" panose="05000000000000000000" pitchFamily="2" charset="2"/>
              <a:buNone/>
            </a:pPr>
            <a:r>
              <a:rPr lang="en-US" altLang="zh-CN" sz="2000"/>
              <a: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|S</a:t>
            </a:r>
            <a:r>
              <a:rPr lang="en-US" altLang="zh-CN" sz="2000" baseline="-25000"/>
              <a:t>1</a:t>
            </a:r>
            <a:r>
              <a:rPr lang="en-US" altLang="zh-CN" sz="2000"/>
              <a:t>S</a:t>
            </a:r>
            <a:r>
              <a:rPr lang="en-US" altLang="zh-CN" sz="2000" baseline="-25000"/>
              <a:t>2</a:t>
            </a:r>
            <a:r>
              <a:rPr lang="en-US" altLang="zh-CN" sz="2000"/>
              <a:t>)=0.476&gt;</a:t>
            </a:r>
            <a:r>
              <a:rPr lang="en-US" altLang="zh-CN" sz="2000">
                <a:latin typeface="Times New Roman" panose="02020603050405020304" pitchFamily="18" charset="0"/>
              </a:rPr>
              <a:t>Θ</a:t>
            </a:r>
            <a:r>
              <a:rPr lang="en-US" altLang="zh-CN" sz="2000"/>
              <a:t>(H</a:t>
            </a:r>
            <a:r>
              <a:rPr lang="en-US" altLang="zh-CN" sz="2000" baseline="-25000"/>
              <a:t>1</a:t>
            </a:r>
            <a:r>
              <a:rPr lang="en-US" altLang="zh-CN" sz="2000"/>
              <a:t>)=0.1</a:t>
            </a:r>
          </a:p>
          <a:p>
            <a:pPr eaLnBrk="1" hangingPunct="1">
              <a:lnSpc>
                <a:spcPct val="80000"/>
              </a:lnSpc>
              <a:buFont typeface="Wingdings" panose="05000000000000000000" pitchFamily="2" charset="2"/>
              <a:buNone/>
            </a:pPr>
            <a:r>
              <a:rPr lang="en-US" altLang="zh-CN" sz="2000"/>
              <a:t>∴P(H</a:t>
            </a:r>
            <a:r>
              <a:rPr lang="en-US" altLang="zh-CN" sz="2000" baseline="-25000"/>
              <a:t>2</a:t>
            </a:r>
            <a:r>
              <a:rPr lang="en-US" altLang="zh-CN" sz="2000"/>
              <a:t>|S</a:t>
            </a:r>
            <a:r>
              <a:rPr lang="en-US" altLang="zh-CN" sz="2000" baseline="-25000"/>
              <a:t>1</a:t>
            </a:r>
            <a:r>
              <a:rPr lang="en-US" altLang="zh-CN" sz="2000"/>
              <a:t>S</a:t>
            </a:r>
            <a:r>
              <a:rPr lang="en-US" altLang="zh-CN" sz="2000" baseline="-25000"/>
              <a:t>2</a:t>
            </a:r>
            <a:r>
              <a:rPr lang="en-US" altLang="zh-CN" sz="2000"/>
              <a:t>)=P(H</a:t>
            </a:r>
            <a:r>
              <a:rPr lang="en-US" altLang="zh-CN" sz="2000" baseline="-25000"/>
              <a:t>2</a:t>
            </a:r>
            <a:r>
              <a:rPr lang="en-US" altLang="zh-CN" sz="2000"/>
              <a:t>)+ [P(H</a:t>
            </a:r>
            <a:r>
              <a:rPr lang="en-US" altLang="zh-CN" sz="2000" baseline="-25000"/>
              <a:t>2</a:t>
            </a:r>
            <a:r>
              <a:rPr lang="en-US" altLang="zh-CN" sz="2000"/>
              <a:t>|H</a:t>
            </a:r>
            <a:r>
              <a:rPr lang="en-US" altLang="zh-CN" sz="2000" baseline="-25000"/>
              <a:t>1</a:t>
            </a:r>
            <a:r>
              <a:rPr lang="en-US" altLang="zh-CN" sz="2000"/>
              <a:t>)-P(H</a:t>
            </a:r>
            <a:r>
              <a:rPr lang="en-US" altLang="zh-CN" sz="2000" baseline="-25000"/>
              <a:t>2</a:t>
            </a:r>
            <a:r>
              <a:rPr lang="en-US" altLang="zh-CN" sz="2000"/>
              <a:t>)] /[1-P(H</a:t>
            </a:r>
            <a:r>
              <a:rPr lang="en-US" altLang="zh-CN" sz="2000" baseline="-25000"/>
              <a:t>1</a:t>
            </a:r>
            <a:r>
              <a:rPr lang="en-US" altLang="zh-CN" sz="2000"/>
              <a:t>)]</a:t>
            </a:r>
          </a:p>
          <a:p>
            <a:pPr eaLnBrk="1" hangingPunct="1">
              <a:lnSpc>
                <a:spcPct val="80000"/>
              </a:lnSpc>
              <a:buFont typeface="Wingdings" panose="05000000000000000000" pitchFamily="2" charset="2"/>
              <a:buNone/>
            </a:pPr>
            <a:r>
              <a:rPr lang="en-US" altLang="zh-CN" sz="2000"/>
              <a:t>                                                                ×[P(H</a:t>
            </a:r>
            <a:r>
              <a:rPr lang="en-US" altLang="zh-CN" sz="2000" baseline="-25000"/>
              <a:t>1</a:t>
            </a:r>
            <a:r>
              <a:rPr lang="en-US" altLang="zh-CN" sz="2000"/>
              <a:t>|S</a:t>
            </a:r>
            <a:r>
              <a:rPr lang="en-US" altLang="zh-CN" sz="2000" baseline="-25000"/>
              <a:t>1</a:t>
            </a:r>
            <a:r>
              <a:rPr lang="en-US" altLang="zh-CN" sz="2000"/>
              <a:t>S</a:t>
            </a:r>
            <a:r>
              <a:rPr lang="en-US" altLang="zh-CN" sz="2000" baseline="-25000"/>
              <a:t>2</a:t>
            </a:r>
            <a:r>
              <a:rPr lang="en-US" altLang="zh-CN" sz="2000"/>
              <a:t>)-P(H</a:t>
            </a:r>
            <a:r>
              <a:rPr lang="en-US" altLang="zh-CN" sz="2000" baseline="-25000"/>
              <a:t>1</a:t>
            </a:r>
            <a:r>
              <a:rPr lang="en-US" altLang="zh-CN" sz="2000"/>
              <a:t>)]</a:t>
            </a:r>
          </a:p>
          <a:p>
            <a:pPr eaLnBrk="1" hangingPunct="1">
              <a:lnSpc>
                <a:spcPct val="80000"/>
              </a:lnSpc>
              <a:buFont typeface="Wingdings" panose="05000000000000000000" pitchFamily="2" charset="2"/>
              <a:buNone/>
            </a:pPr>
            <a:r>
              <a:rPr lang="en-US" altLang="zh-CN" sz="2000"/>
              <a:t>		       =0.175</a:t>
            </a:r>
          </a:p>
          <a:p>
            <a:pPr eaLnBrk="1" hangingPunct="1">
              <a:lnSpc>
                <a:spcPct val="80000"/>
              </a:lnSpc>
              <a:buFont typeface="Wingdings" panose="05000000000000000000" pitchFamily="2" charset="2"/>
              <a:buNone/>
            </a:pPr>
            <a:r>
              <a:rPr lang="en-US" altLang="zh-CN" sz="2000">
                <a:latin typeface="Times New Roman" panose="02020603050405020304" pitchFamily="18" charset="0"/>
              </a:rPr>
              <a:t>Θ</a:t>
            </a:r>
            <a:r>
              <a:rPr lang="en-US" altLang="zh-CN" sz="2000"/>
              <a:t>(H</a:t>
            </a:r>
            <a:r>
              <a:rPr lang="en-US" altLang="zh-CN" sz="2000" baseline="-25000"/>
              <a:t>2</a:t>
            </a:r>
            <a:r>
              <a:rPr lang="en-US" altLang="zh-CN" sz="2000"/>
              <a:t>|S</a:t>
            </a:r>
            <a:r>
              <a:rPr lang="en-US" altLang="zh-CN" sz="2000" baseline="-25000"/>
              <a:t>1</a:t>
            </a:r>
            <a:r>
              <a:rPr lang="en-US" altLang="zh-CN" sz="2000"/>
              <a:t>S</a:t>
            </a:r>
            <a:r>
              <a:rPr lang="en-US" altLang="zh-CN" sz="2000" baseline="-25000"/>
              <a:t>2</a:t>
            </a:r>
            <a:r>
              <a:rPr lang="en-US" altLang="zh-CN" sz="2000"/>
              <a:t>)=P(H</a:t>
            </a:r>
            <a:r>
              <a:rPr lang="en-US" altLang="zh-CN" sz="2000" baseline="-25000"/>
              <a:t>2</a:t>
            </a:r>
            <a:r>
              <a:rPr lang="en-US" altLang="zh-CN" sz="2000"/>
              <a:t>|S</a:t>
            </a:r>
            <a:r>
              <a:rPr lang="en-US" altLang="zh-CN" sz="2000" baseline="-25000"/>
              <a:t>1</a:t>
            </a:r>
            <a:r>
              <a:rPr lang="en-US" altLang="zh-CN" sz="2000"/>
              <a:t>S</a:t>
            </a:r>
            <a:r>
              <a:rPr lang="en-US" altLang="zh-CN" sz="2000" baseline="-25000"/>
              <a:t>2</a:t>
            </a:r>
            <a:r>
              <a:rPr lang="en-US" altLang="zh-CN" sz="2000"/>
              <a:t>)/(1- P(H</a:t>
            </a:r>
            <a:r>
              <a:rPr lang="en-US" altLang="zh-CN" sz="2000" baseline="-25000"/>
              <a:t>2</a:t>
            </a:r>
            <a:r>
              <a:rPr lang="en-US" altLang="zh-CN" sz="2000"/>
              <a:t>|S</a:t>
            </a:r>
            <a:r>
              <a:rPr lang="en-US" altLang="zh-CN" sz="2000" baseline="-25000"/>
              <a:t>1</a:t>
            </a:r>
            <a:r>
              <a:rPr lang="en-US" altLang="zh-CN" sz="2000"/>
              <a:t>S</a:t>
            </a:r>
            <a:r>
              <a:rPr lang="en-US" altLang="zh-CN" sz="2000" baseline="-25000"/>
              <a:t>2</a:t>
            </a:r>
            <a:r>
              <a:rPr lang="en-US" altLang="zh-CN" sz="2000"/>
              <a:t>))=0.212</a:t>
            </a:r>
          </a:p>
          <a:p>
            <a:pPr eaLnBrk="1" hangingPunct="1">
              <a:lnSpc>
                <a:spcPct val="80000"/>
              </a:lnSpc>
              <a:buFont typeface="Wingdings" panose="05000000000000000000" pitchFamily="2" charset="2"/>
              <a:buNone/>
            </a:pP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AA51DCA4-0A4B-4751-A9BF-BFE6C7EF3644}"/>
              </a:ext>
            </a:extLst>
          </p:cNvPr>
          <p:cNvSpPr>
            <a:spLocks noGrp="1" noChangeArrowheads="1"/>
          </p:cNvSpPr>
          <p:nvPr>
            <p:ph type="title"/>
          </p:nvPr>
        </p:nvSpPr>
        <p:spPr>
          <a:xfrm>
            <a:off x="2162969" y="155763"/>
            <a:ext cx="7758112" cy="874713"/>
          </a:xfrm>
        </p:spPr>
        <p:txBody>
          <a:bodyPr/>
          <a:lstStyle/>
          <a:p>
            <a:pPr algn="ctr" eaLnBrk="1" hangingPunct="1"/>
            <a:r>
              <a:rPr lang="zh-CN" altLang="en-US" dirty="0"/>
              <a:t>主观</a:t>
            </a:r>
            <a:r>
              <a:rPr lang="en-US" altLang="zh-CN" dirty="0"/>
              <a:t>Bayes</a:t>
            </a:r>
            <a:r>
              <a:rPr lang="zh-CN" altLang="en-US" dirty="0"/>
              <a:t>方法的特点</a:t>
            </a:r>
          </a:p>
        </p:txBody>
      </p:sp>
      <p:sp>
        <p:nvSpPr>
          <p:cNvPr id="61442" name="Rectangle 3">
            <a:extLst>
              <a:ext uri="{FF2B5EF4-FFF2-40B4-BE49-F238E27FC236}">
                <a16:creationId xmlns:a16="http://schemas.microsoft.com/office/drawing/2014/main" id="{5C6B5D63-9D83-428A-BB55-A72251F3D0CA}"/>
              </a:ext>
            </a:extLst>
          </p:cNvPr>
          <p:cNvSpPr>
            <a:spLocks noGrp="1" noChangeArrowheads="1"/>
          </p:cNvSpPr>
          <p:nvPr>
            <p:ph type="body" idx="1"/>
          </p:nvPr>
        </p:nvSpPr>
        <p:spPr>
          <a:xfrm>
            <a:off x="1774825" y="1628775"/>
            <a:ext cx="8534400" cy="4572000"/>
          </a:xfrm>
        </p:spPr>
        <p:txBody>
          <a:bodyPr>
            <a:normAutofit lnSpcReduction="10000"/>
          </a:bodyPr>
          <a:lstStyle/>
          <a:p>
            <a:pPr eaLnBrk="1" hangingPunct="1">
              <a:lnSpc>
                <a:spcPct val="80000"/>
              </a:lnSpc>
              <a:buFont typeface="Wingdings" panose="05000000000000000000" pitchFamily="2" charset="2"/>
              <a:buNone/>
            </a:pPr>
            <a:r>
              <a:rPr lang="zh-CN" altLang="en-US" sz="2700" dirty="0"/>
              <a:t>优点：</a:t>
            </a:r>
          </a:p>
          <a:p>
            <a:pPr eaLnBrk="1" hangingPunct="1">
              <a:lnSpc>
                <a:spcPct val="100000"/>
              </a:lnSpc>
            </a:pPr>
            <a:r>
              <a:rPr lang="zh-CN" altLang="en-US" sz="2200" dirty="0"/>
              <a:t>主观</a:t>
            </a:r>
            <a:r>
              <a:rPr lang="en-US" altLang="zh-CN" sz="2200" dirty="0"/>
              <a:t>Bayes</a:t>
            </a:r>
            <a:r>
              <a:rPr lang="zh-CN" altLang="en-US" sz="2200" dirty="0"/>
              <a:t>方法中的计算公式大多是在概率论的基础上推导出来的，具有较坚实的理论基础。</a:t>
            </a:r>
          </a:p>
          <a:p>
            <a:pPr eaLnBrk="1" hangingPunct="1">
              <a:lnSpc>
                <a:spcPct val="100000"/>
              </a:lnSpc>
            </a:pPr>
            <a:r>
              <a:rPr lang="zh-CN" altLang="en-US" sz="2200" dirty="0"/>
              <a:t>知识的静态强度</a:t>
            </a:r>
            <a:r>
              <a:rPr lang="en-US" altLang="zh-CN" sz="2200" dirty="0"/>
              <a:t>LS</a:t>
            </a:r>
            <a:r>
              <a:rPr lang="zh-CN" altLang="en-US" sz="2200" dirty="0"/>
              <a:t>及</a:t>
            </a:r>
            <a:r>
              <a:rPr lang="en-US" altLang="zh-CN" sz="2200" dirty="0"/>
              <a:t>LN</a:t>
            </a:r>
            <a:r>
              <a:rPr lang="zh-CN" altLang="en-US" sz="2200" dirty="0"/>
              <a:t>是由领域专家给出，避免了大量的数据统计工作。</a:t>
            </a:r>
          </a:p>
          <a:p>
            <a:pPr eaLnBrk="1" hangingPunct="1">
              <a:lnSpc>
                <a:spcPct val="100000"/>
              </a:lnSpc>
            </a:pPr>
            <a:r>
              <a:rPr lang="zh-CN" altLang="en-US" sz="2200" dirty="0"/>
              <a:t>主观</a:t>
            </a:r>
            <a:r>
              <a:rPr lang="en-US" altLang="zh-CN" sz="2200" dirty="0"/>
              <a:t>Bayes</a:t>
            </a:r>
            <a:r>
              <a:rPr lang="zh-CN" altLang="en-US" sz="2200" dirty="0"/>
              <a:t>方法不仅给出了证据肯定存在、肯定不存在时更新后验概率的方法，还给出了证据不确定时的更新方法，实现了不确定性的逐级传递。</a:t>
            </a:r>
          </a:p>
          <a:p>
            <a:pPr eaLnBrk="1" hangingPunct="1">
              <a:lnSpc>
                <a:spcPct val="100000"/>
              </a:lnSpc>
              <a:buFont typeface="Wingdings" panose="05000000000000000000" pitchFamily="2" charset="2"/>
              <a:buNone/>
            </a:pPr>
            <a:r>
              <a:rPr lang="zh-CN" altLang="en-US" sz="2200" dirty="0"/>
              <a:t>缺点：</a:t>
            </a:r>
          </a:p>
          <a:p>
            <a:pPr eaLnBrk="1" hangingPunct="1">
              <a:lnSpc>
                <a:spcPct val="100000"/>
              </a:lnSpc>
            </a:pPr>
            <a:r>
              <a:rPr lang="zh-CN" altLang="en-US" sz="2200" dirty="0"/>
              <a:t>它要求领域专家在给出知识时，同时给出</a:t>
            </a:r>
            <a:r>
              <a:rPr lang="en-US" altLang="zh-CN" sz="2200" dirty="0"/>
              <a:t>H</a:t>
            </a:r>
            <a:r>
              <a:rPr lang="zh-CN" altLang="en-US" sz="2200" dirty="0"/>
              <a:t>的先验概率</a:t>
            </a:r>
            <a:r>
              <a:rPr lang="en-US" altLang="zh-CN" sz="2200" dirty="0"/>
              <a:t>P(H)</a:t>
            </a:r>
            <a:r>
              <a:rPr lang="zh-CN" altLang="en-US" sz="2200" dirty="0"/>
              <a:t>，这比较困难。</a:t>
            </a:r>
          </a:p>
          <a:p>
            <a:pPr eaLnBrk="1" hangingPunct="1">
              <a:lnSpc>
                <a:spcPct val="100000"/>
              </a:lnSpc>
            </a:pPr>
            <a:r>
              <a:rPr lang="en-US" altLang="zh-CN" sz="2200" dirty="0"/>
              <a:t>Bayes</a:t>
            </a:r>
            <a:r>
              <a:rPr lang="zh-CN" altLang="en-US" sz="2200" dirty="0"/>
              <a:t>定理要求事件间独立，使其应用受限制。</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70B2D-16BC-4793-8473-318DAA6AE17B}"/>
              </a:ext>
            </a:extLst>
          </p:cNvPr>
          <p:cNvSpPr>
            <a:spLocks noGrp="1"/>
          </p:cNvSpPr>
          <p:nvPr>
            <p:ph type="title"/>
          </p:nvPr>
        </p:nvSpPr>
        <p:spPr>
          <a:xfrm>
            <a:off x="838200" y="120760"/>
            <a:ext cx="10515600" cy="1325563"/>
          </a:xfrm>
          <a:prstGeom prst="rect">
            <a:avLst/>
          </a:prstGeom>
        </p:spPr>
        <p:txBody>
          <a:bodyPr/>
          <a:lstStyle/>
          <a:p>
            <a:pPr algn="ctr"/>
            <a:r>
              <a:rPr lang="zh-CN" altLang="en-US" dirty="0"/>
              <a:t>参考文献信息</a:t>
            </a:r>
          </a:p>
        </p:txBody>
      </p:sp>
      <p:sp>
        <p:nvSpPr>
          <p:cNvPr id="4" name="内容占位符 3">
            <a:extLst>
              <a:ext uri="{FF2B5EF4-FFF2-40B4-BE49-F238E27FC236}">
                <a16:creationId xmlns:a16="http://schemas.microsoft.com/office/drawing/2014/main" id="{8CB67155-83E1-4E25-B83B-D7569362213B}"/>
              </a:ext>
            </a:extLst>
          </p:cNvPr>
          <p:cNvSpPr txBox="1">
            <a:spLocks noGrp="1"/>
          </p:cNvSpPr>
          <p:nvPr>
            <p:ph idx="1"/>
          </p:nvPr>
        </p:nvSpPr>
        <p:spPr>
          <a:xfrm>
            <a:off x="838200" y="1825625"/>
            <a:ext cx="10515600" cy="4117024"/>
          </a:xfrm>
          <a:prstGeom prst="rect">
            <a:avLst/>
          </a:prstGeom>
          <a:noFill/>
        </p:spPr>
        <p:txBody>
          <a:bodyPr wrap="square" rtlCol="0">
            <a:spAutoFit/>
          </a:bodyPr>
          <a:lstStyle/>
          <a:p>
            <a:r>
              <a:rPr lang="zh-CN" altLang="en-US" sz="1800" dirty="0"/>
              <a:t>本课件部分内容的编写参考了如下学者的教材和课件，在此感谢原著者。</a:t>
            </a:r>
            <a:endParaRPr lang="en-US" altLang="zh-CN" sz="1800" dirty="0"/>
          </a:p>
          <a:p>
            <a:r>
              <a:rPr lang="zh-CN" altLang="en-US" sz="1800" dirty="0"/>
              <a:t>朱福喜，</a:t>
            </a:r>
            <a:endParaRPr lang="en-US" altLang="zh-CN" sz="1800" dirty="0"/>
          </a:p>
          <a:p>
            <a:r>
              <a:rPr lang="en-US" altLang="zh-CN" sz="1800" dirty="0"/>
              <a:t>Stuart J. Russell, </a:t>
            </a:r>
          </a:p>
          <a:p>
            <a:r>
              <a:rPr lang="en-US" altLang="zh-CN" sz="1800" dirty="0"/>
              <a:t>Nikita </a:t>
            </a:r>
            <a:r>
              <a:rPr lang="en-US" altLang="zh-CN" sz="1800" dirty="0" err="1"/>
              <a:t>Kitaev</a:t>
            </a:r>
            <a:endParaRPr lang="en-US" altLang="zh-CN" sz="1800" dirty="0"/>
          </a:p>
          <a:p>
            <a:r>
              <a:rPr lang="en-US" altLang="zh-CN" sz="1800" dirty="0"/>
              <a:t>Sheila </a:t>
            </a:r>
            <a:r>
              <a:rPr lang="en-US" altLang="zh-CN" sz="1800" dirty="0" err="1"/>
              <a:t>McIlraith</a:t>
            </a:r>
            <a:endParaRPr lang="en-US" altLang="zh-CN" sz="1800" dirty="0"/>
          </a:p>
          <a:p>
            <a:r>
              <a:rPr lang="en-US" altLang="zh-CN" sz="1800" dirty="0" err="1"/>
              <a:t>Faheim</a:t>
            </a:r>
            <a:r>
              <a:rPr lang="en-US" altLang="zh-CN" sz="1800" dirty="0"/>
              <a:t> Bacchus</a:t>
            </a:r>
          </a:p>
          <a:p>
            <a:r>
              <a:rPr lang="en-US" altLang="zh-CN" sz="1800" dirty="0"/>
              <a:t>Andrew Moore</a:t>
            </a:r>
          </a:p>
          <a:p>
            <a:r>
              <a:rPr lang="en-US" altLang="zh-CN" sz="1800" dirty="0" err="1"/>
              <a:t>Hojjat</a:t>
            </a:r>
            <a:r>
              <a:rPr lang="en-US" altLang="zh-CN" sz="1800" dirty="0"/>
              <a:t> Ghaderi</a:t>
            </a:r>
          </a:p>
          <a:p>
            <a:r>
              <a:rPr lang="en-US" altLang="zh-CN" sz="1800" dirty="0"/>
              <a:t>Craig </a:t>
            </a:r>
            <a:r>
              <a:rPr lang="en-US" altLang="zh-CN" sz="1800" dirty="0" err="1"/>
              <a:t>Boutillier</a:t>
            </a:r>
            <a:endParaRPr lang="en-US" altLang="zh-CN" sz="1800" dirty="0"/>
          </a:p>
          <a:p>
            <a:r>
              <a:rPr lang="en-US" altLang="zh-CN" sz="1800" dirty="0"/>
              <a:t>Jurgen Strum</a:t>
            </a:r>
          </a:p>
          <a:p>
            <a:r>
              <a:rPr lang="en-US" altLang="zh-CN" sz="1800" dirty="0" err="1"/>
              <a:t>Shaul</a:t>
            </a:r>
            <a:r>
              <a:rPr lang="en-US" altLang="zh-CN" sz="1800" dirty="0"/>
              <a:t> </a:t>
            </a:r>
            <a:r>
              <a:rPr lang="en-US" altLang="zh-CN" sz="1800" dirty="0" err="1"/>
              <a:t>Markovitch</a:t>
            </a:r>
            <a:endParaRPr lang="zh-CN" altLang="en-US" sz="1800" dirty="0"/>
          </a:p>
        </p:txBody>
      </p:sp>
      <p:sp>
        <p:nvSpPr>
          <p:cNvPr id="5" name="灯片编号占位符 4">
            <a:extLst>
              <a:ext uri="{FF2B5EF4-FFF2-40B4-BE49-F238E27FC236}">
                <a16:creationId xmlns:a16="http://schemas.microsoft.com/office/drawing/2014/main" id="{5B5D4DB4-BC33-4B0B-92C5-AA3126C0F838}"/>
              </a:ext>
            </a:extLst>
          </p:cNvPr>
          <p:cNvSpPr>
            <a:spLocks noGrp="1"/>
          </p:cNvSpPr>
          <p:nvPr>
            <p:ph type="sldNum" sz="quarter" idx="12"/>
          </p:nvPr>
        </p:nvSpPr>
        <p:spPr/>
        <p:txBody>
          <a:bodyPr/>
          <a:lstStyle/>
          <a:p>
            <a:fld id="{627ADA82-0A2A-4142-86F5-A910B45E1CDC}" type="slidenum">
              <a:rPr lang="zh-CN" altLang="en-US" smtClean="0"/>
              <a:t>55</a:t>
            </a:fld>
            <a:endParaRPr lang="zh-CN" altLang="en-US"/>
          </a:p>
        </p:txBody>
      </p:sp>
    </p:spTree>
    <p:extLst>
      <p:ext uri="{BB962C8B-B14F-4D97-AF65-F5344CB8AC3E}">
        <p14:creationId xmlns:p14="http://schemas.microsoft.com/office/powerpoint/2010/main" val="3184159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850C2A87-4534-44D1-A2F4-A3DF86F7CA28}"/>
              </a:ext>
            </a:extLst>
          </p:cNvPr>
          <p:cNvSpPr>
            <a:spLocks noGrp="1" noChangeArrowheads="1"/>
          </p:cNvSpPr>
          <p:nvPr>
            <p:ph type="title"/>
          </p:nvPr>
        </p:nvSpPr>
        <p:spPr>
          <a:xfrm>
            <a:off x="2216944" y="173692"/>
            <a:ext cx="7758112" cy="874713"/>
          </a:xfrm>
        </p:spPr>
        <p:txBody>
          <a:bodyPr/>
          <a:lstStyle/>
          <a:p>
            <a:pPr algn="ctr" eaLnBrk="1" hangingPunct="1"/>
            <a:r>
              <a:rPr lang="zh-CN" altLang="en-US" dirty="0"/>
              <a:t>可信度方法</a:t>
            </a:r>
          </a:p>
        </p:txBody>
      </p:sp>
      <p:sp>
        <p:nvSpPr>
          <p:cNvPr id="62466" name="Rectangle 3">
            <a:extLst>
              <a:ext uri="{FF2B5EF4-FFF2-40B4-BE49-F238E27FC236}">
                <a16:creationId xmlns:a16="http://schemas.microsoft.com/office/drawing/2014/main" id="{A1F83382-47A5-49D9-96BE-72E9894B6AE3}"/>
              </a:ext>
            </a:extLst>
          </p:cNvPr>
          <p:cNvSpPr>
            <a:spLocks noGrp="1" noChangeArrowheads="1"/>
          </p:cNvSpPr>
          <p:nvPr>
            <p:ph type="body" idx="1"/>
          </p:nvPr>
        </p:nvSpPr>
        <p:spPr>
          <a:xfrm>
            <a:off x="2208213" y="1844675"/>
            <a:ext cx="8305800" cy="3429000"/>
          </a:xfrm>
        </p:spPr>
        <p:txBody>
          <a:bodyPr/>
          <a:lstStyle/>
          <a:p>
            <a:pPr eaLnBrk="1" hangingPunct="1"/>
            <a:r>
              <a:rPr lang="zh-CN" altLang="en-US" dirty="0"/>
              <a:t>可信度的概念</a:t>
            </a:r>
          </a:p>
          <a:p>
            <a:pPr eaLnBrk="1" hangingPunct="1"/>
            <a:r>
              <a:rPr lang="zh-CN" altLang="en-US" dirty="0"/>
              <a:t>根据经验对一个事物和现象为真的相信程度称为可信度。</a:t>
            </a:r>
          </a:p>
          <a:p>
            <a:pPr eaLnBrk="1" hangingPunct="1"/>
            <a:r>
              <a:rPr lang="zh-CN" altLang="en-US" dirty="0"/>
              <a:t>在可信度方法中，由专家给出规则或知识的可信度，从而可避免对先验概率、或条件概率的要求。</a:t>
            </a:r>
          </a:p>
        </p:txBody>
      </p:sp>
    </p:spTree>
    <p:extLst>
      <p:ext uri="{BB962C8B-B14F-4D97-AF65-F5344CB8AC3E}">
        <p14:creationId xmlns:p14="http://schemas.microsoft.com/office/powerpoint/2010/main" val="1601358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EAF86087-0E3D-43D0-883B-F1316EBF43C6}"/>
              </a:ext>
            </a:extLst>
          </p:cNvPr>
          <p:cNvSpPr>
            <a:spLocks noGrp="1" noChangeArrowheads="1"/>
          </p:cNvSpPr>
          <p:nvPr>
            <p:ph type="title"/>
          </p:nvPr>
        </p:nvSpPr>
        <p:spPr>
          <a:xfrm>
            <a:off x="2203450" y="394447"/>
            <a:ext cx="7772400" cy="609600"/>
          </a:xfrm>
        </p:spPr>
        <p:txBody>
          <a:bodyPr>
            <a:normAutofit fontScale="90000"/>
          </a:bodyPr>
          <a:lstStyle/>
          <a:p>
            <a:pPr algn="ctr" eaLnBrk="1" hangingPunct="1"/>
            <a:r>
              <a:rPr lang="en-US" altLang="zh-CN" dirty="0"/>
              <a:t>C-F</a:t>
            </a:r>
            <a:r>
              <a:rPr lang="zh-CN" altLang="en-US" dirty="0"/>
              <a:t>模型</a:t>
            </a:r>
          </a:p>
        </p:txBody>
      </p:sp>
      <p:sp>
        <p:nvSpPr>
          <p:cNvPr id="63490" name="Rectangle 3">
            <a:extLst>
              <a:ext uri="{FF2B5EF4-FFF2-40B4-BE49-F238E27FC236}">
                <a16:creationId xmlns:a16="http://schemas.microsoft.com/office/drawing/2014/main" id="{0B5E0C9B-ED05-423F-B7D8-277611ED6907}"/>
              </a:ext>
            </a:extLst>
          </p:cNvPr>
          <p:cNvSpPr>
            <a:spLocks noGrp="1" noChangeArrowheads="1"/>
          </p:cNvSpPr>
          <p:nvPr>
            <p:ph type="body" idx="1"/>
          </p:nvPr>
        </p:nvSpPr>
        <p:spPr>
          <a:xfrm>
            <a:off x="2279650" y="1557338"/>
            <a:ext cx="7696200" cy="4419600"/>
          </a:xfrm>
        </p:spPr>
        <p:txBody>
          <a:bodyPr>
            <a:normAutofit fontScale="92500" lnSpcReduction="10000"/>
          </a:bodyPr>
          <a:lstStyle/>
          <a:p>
            <a:pPr marL="609600" indent="-609600">
              <a:buNone/>
            </a:pPr>
            <a:r>
              <a:rPr lang="zh-CN" altLang="en-US" sz="2400"/>
              <a:t>知识不确定性的表示</a:t>
            </a:r>
            <a:r>
              <a:rPr lang="en-US" altLang="zh-CN" sz="2400"/>
              <a:t>:</a:t>
            </a:r>
          </a:p>
          <a:p>
            <a:pPr marL="609600" indent="-609600">
              <a:buNone/>
            </a:pPr>
            <a:r>
              <a:rPr lang="zh-CN" altLang="en-US" sz="2400"/>
              <a:t>在</a:t>
            </a:r>
            <a:r>
              <a:rPr lang="en-US" altLang="zh-CN" sz="2400"/>
              <a:t>C-F</a:t>
            </a:r>
            <a:r>
              <a:rPr lang="zh-CN" altLang="en-US" sz="2400"/>
              <a:t>模型中，知识是用产生式规则表示的，其一</a:t>
            </a:r>
          </a:p>
          <a:p>
            <a:pPr marL="609600" indent="-609600">
              <a:buNone/>
            </a:pPr>
            <a:r>
              <a:rPr lang="zh-CN" altLang="en-US" sz="2400"/>
              <a:t>般形式为：</a:t>
            </a:r>
          </a:p>
          <a:p>
            <a:pPr marL="609600" indent="-609600" algn="ctr">
              <a:buNone/>
            </a:pPr>
            <a:r>
              <a:rPr lang="en-US" altLang="zh-CN" sz="2400"/>
              <a:t>IF		E	THEN		H	(CF(H,E))</a:t>
            </a:r>
          </a:p>
          <a:p>
            <a:pPr marL="609600" indent="-609600">
              <a:buNone/>
            </a:pPr>
            <a:r>
              <a:rPr lang="zh-CN" altLang="en-US" sz="2400"/>
              <a:t>其中，</a:t>
            </a:r>
            <a:r>
              <a:rPr lang="en-US" altLang="zh-CN" sz="2400"/>
              <a:t>CF(H,E)</a:t>
            </a:r>
            <a:r>
              <a:rPr lang="zh-CN" altLang="en-US" sz="2400"/>
              <a:t>是该知识的可信度，称为可信</a:t>
            </a:r>
          </a:p>
          <a:p>
            <a:pPr marL="609600" indent="-609600">
              <a:buNone/>
            </a:pPr>
            <a:r>
              <a:rPr lang="zh-CN" altLang="en-US" sz="2400"/>
              <a:t>度因子或规则强度，即静态强度。一般情况下，</a:t>
            </a:r>
          </a:p>
          <a:p>
            <a:pPr marL="609600" indent="-609600">
              <a:buNone/>
            </a:pPr>
            <a:r>
              <a:rPr lang="en-US" altLang="zh-CN" sz="2400"/>
              <a:t>CF(H,E)∈[-1,1]</a:t>
            </a:r>
            <a:r>
              <a:rPr lang="zh-CN" altLang="en-US" sz="2400"/>
              <a:t>。</a:t>
            </a:r>
          </a:p>
          <a:p>
            <a:pPr marL="609600" indent="-609600">
              <a:buNone/>
            </a:pPr>
            <a:endParaRPr lang="zh-CN" altLang="en-US" sz="2400"/>
          </a:p>
          <a:p>
            <a:pPr marL="609600" indent="-609600">
              <a:buNone/>
            </a:pPr>
            <a:r>
              <a:rPr lang="zh-CN" altLang="en-US" sz="2400"/>
              <a:t>            </a:t>
            </a:r>
            <a:r>
              <a:rPr lang="en-US" altLang="zh-CN" sz="2400"/>
              <a:t>CF(H,E)&gt;0</a:t>
            </a:r>
            <a:r>
              <a:rPr lang="zh-CN" altLang="en-US" sz="2400"/>
              <a:t>对应于</a:t>
            </a:r>
            <a:r>
              <a:rPr lang="en-US" altLang="zh-CN" sz="2400"/>
              <a:t>P(H|E)&gt;P(H);</a:t>
            </a:r>
          </a:p>
          <a:p>
            <a:pPr marL="609600" indent="-609600">
              <a:buNone/>
            </a:pPr>
            <a:r>
              <a:rPr lang="en-US" altLang="zh-CN" sz="2400"/>
              <a:t>            CF(H,E)&lt;0</a:t>
            </a:r>
            <a:r>
              <a:rPr lang="zh-CN" altLang="en-US" sz="2400"/>
              <a:t>对应于</a:t>
            </a:r>
            <a:r>
              <a:rPr lang="en-US" altLang="zh-CN" sz="2400"/>
              <a:t>P(H|E)&lt;P(H);</a:t>
            </a:r>
          </a:p>
          <a:p>
            <a:pPr marL="609600" indent="-609600">
              <a:buNone/>
            </a:pPr>
            <a:r>
              <a:rPr lang="en-US" altLang="zh-CN" sz="2400"/>
              <a:t>            CF(H,E)=0</a:t>
            </a:r>
            <a:r>
              <a:rPr lang="zh-CN" altLang="en-US" sz="2400"/>
              <a:t>对应于</a:t>
            </a:r>
            <a:r>
              <a:rPr lang="en-US" altLang="zh-CN" sz="2400"/>
              <a:t>P(H|E)=P(H)</a:t>
            </a:r>
            <a:r>
              <a:rPr lang="zh-CN" altLang="en-US" sz="2400"/>
              <a:t>。</a:t>
            </a:r>
          </a:p>
        </p:txBody>
      </p:sp>
    </p:spTree>
    <p:extLst>
      <p:ext uri="{BB962C8B-B14F-4D97-AF65-F5344CB8AC3E}">
        <p14:creationId xmlns:p14="http://schemas.microsoft.com/office/powerpoint/2010/main" val="3990835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7780D029-BFCF-49F5-B430-882579F81514}"/>
              </a:ext>
            </a:extLst>
          </p:cNvPr>
          <p:cNvSpPr>
            <a:spLocks noGrp="1" noChangeArrowheads="1"/>
          </p:cNvSpPr>
          <p:nvPr>
            <p:ph type="title"/>
          </p:nvPr>
        </p:nvSpPr>
        <p:spPr>
          <a:xfrm>
            <a:off x="2208213" y="404814"/>
            <a:ext cx="7758112" cy="795337"/>
          </a:xfrm>
        </p:spPr>
        <p:txBody>
          <a:bodyPr/>
          <a:lstStyle/>
          <a:p>
            <a:pPr algn="ctr" eaLnBrk="1" hangingPunct="1"/>
            <a:r>
              <a:rPr lang="zh-CN" altLang="en-US"/>
              <a:t>可信度因子的定义</a:t>
            </a:r>
          </a:p>
        </p:txBody>
      </p:sp>
      <p:sp>
        <p:nvSpPr>
          <p:cNvPr id="64514" name="Rectangle 3">
            <a:extLst>
              <a:ext uri="{FF2B5EF4-FFF2-40B4-BE49-F238E27FC236}">
                <a16:creationId xmlns:a16="http://schemas.microsoft.com/office/drawing/2014/main" id="{D3C65E5E-0A41-498A-9BEA-0F4DAF9049EC}"/>
              </a:ext>
            </a:extLst>
          </p:cNvPr>
          <p:cNvSpPr>
            <a:spLocks noGrp="1" noChangeArrowheads="1"/>
          </p:cNvSpPr>
          <p:nvPr>
            <p:ph type="body" idx="1"/>
          </p:nvPr>
        </p:nvSpPr>
        <p:spPr>
          <a:xfrm>
            <a:off x="2133600" y="1295400"/>
            <a:ext cx="8077200" cy="2971800"/>
          </a:xfrm>
        </p:spPr>
        <p:txBody>
          <a:bodyPr/>
          <a:lstStyle/>
          <a:p>
            <a:pPr eaLnBrk="1" hangingPunct="1">
              <a:lnSpc>
                <a:spcPct val="90000"/>
              </a:lnSpc>
              <a:buFont typeface="Wingdings" panose="05000000000000000000" pitchFamily="2" charset="2"/>
              <a:buNone/>
            </a:pPr>
            <a:r>
              <a:rPr lang="en-US" altLang="zh-CN" sz="2400"/>
              <a:t> </a:t>
            </a:r>
            <a:r>
              <a:rPr lang="en-US" altLang="zh-CN"/>
              <a:t>IF    E	THEN   H	(CF(H,E))</a:t>
            </a:r>
            <a:r>
              <a:rPr lang="en-US" altLang="zh-CN" sz="2400"/>
              <a:t> </a:t>
            </a:r>
          </a:p>
          <a:p>
            <a:pPr eaLnBrk="1" hangingPunct="1">
              <a:lnSpc>
                <a:spcPct val="90000"/>
              </a:lnSpc>
              <a:buFont typeface="Wingdings" panose="05000000000000000000" pitchFamily="2" charset="2"/>
              <a:buNone/>
            </a:pPr>
            <a:endParaRPr lang="en-US" altLang="zh-CN" sz="2400"/>
          </a:p>
          <a:p>
            <a:pPr eaLnBrk="1" hangingPunct="1">
              <a:lnSpc>
                <a:spcPct val="90000"/>
              </a:lnSpc>
              <a:buFont typeface="Wingdings" panose="05000000000000000000" pitchFamily="2" charset="2"/>
              <a:buNone/>
            </a:pPr>
            <a:r>
              <a:rPr lang="en-US" altLang="zh-CN" sz="2400"/>
              <a:t>CF(H,E)</a:t>
            </a:r>
            <a:r>
              <a:rPr lang="zh-CN" altLang="en-US" sz="2400"/>
              <a:t>定义为：</a:t>
            </a:r>
          </a:p>
          <a:p>
            <a:pPr algn="ctr" eaLnBrk="1" hangingPunct="1">
              <a:lnSpc>
                <a:spcPct val="90000"/>
              </a:lnSpc>
              <a:buFont typeface="Wingdings" panose="05000000000000000000" pitchFamily="2" charset="2"/>
              <a:buNone/>
            </a:pPr>
            <a:r>
              <a:rPr lang="en-US" altLang="zh-CN" sz="2400"/>
              <a:t>CF(H,E)=MB(H,E)-MD(H,E)</a:t>
            </a:r>
          </a:p>
          <a:p>
            <a:pPr eaLnBrk="1" hangingPunct="1">
              <a:lnSpc>
                <a:spcPct val="90000"/>
              </a:lnSpc>
              <a:buFont typeface="Wingdings" panose="05000000000000000000" pitchFamily="2" charset="2"/>
              <a:buNone/>
            </a:pPr>
            <a:r>
              <a:rPr lang="en-US" altLang="zh-CN" sz="2000"/>
              <a:t>	MB</a:t>
            </a:r>
            <a:r>
              <a:rPr lang="zh-CN" altLang="en-US" sz="2000"/>
              <a:t>反映了证据对结论有利的一面，</a:t>
            </a:r>
            <a:r>
              <a:rPr lang="en-US" altLang="zh-CN" sz="2000"/>
              <a:t>MD</a:t>
            </a:r>
            <a:r>
              <a:rPr lang="zh-CN" altLang="en-US" sz="2000"/>
              <a:t>反映了证据对结论不利的一面。</a:t>
            </a:r>
            <a:r>
              <a:rPr lang="en-US" altLang="zh-CN" sz="2000"/>
              <a:t>MB(Measure Belief)</a:t>
            </a:r>
            <a:r>
              <a:rPr lang="zh-CN" altLang="en-US" sz="2000"/>
              <a:t>称为信任增长度。</a:t>
            </a:r>
            <a:r>
              <a:rPr lang="en-US" altLang="zh-CN" sz="2000"/>
              <a:t>MD(Measure Disbelief)</a:t>
            </a:r>
            <a:r>
              <a:rPr lang="zh-CN" altLang="en-US" sz="2000"/>
              <a:t>称为不信任增长度。 </a:t>
            </a:r>
            <a:r>
              <a:rPr lang="en-US" altLang="zh-CN" sz="2000"/>
              <a:t>MB</a:t>
            </a:r>
            <a:r>
              <a:rPr lang="zh-CN" altLang="en-US" sz="2000"/>
              <a:t>和</a:t>
            </a:r>
            <a:r>
              <a:rPr lang="en-US" altLang="zh-CN" sz="2000"/>
              <a:t>MD</a:t>
            </a:r>
            <a:r>
              <a:rPr lang="zh-CN" altLang="en-US" sz="2000"/>
              <a:t>的定义为：</a:t>
            </a:r>
          </a:p>
          <a:p>
            <a:pPr eaLnBrk="1" hangingPunct="1">
              <a:lnSpc>
                <a:spcPct val="90000"/>
              </a:lnSpc>
              <a:buFont typeface="Wingdings" panose="05000000000000000000" pitchFamily="2" charset="2"/>
              <a:buNone/>
            </a:pPr>
            <a:endParaRPr lang="zh-CN" altLang="en-US"/>
          </a:p>
          <a:p>
            <a:pPr eaLnBrk="1" hangingPunct="1">
              <a:lnSpc>
                <a:spcPct val="90000"/>
              </a:lnSpc>
              <a:buFont typeface="Wingdings" panose="05000000000000000000" pitchFamily="2" charset="2"/>
              <a:buNone/>
            </a:pPr>
            <a:endParaRPr lang="zh-CN" altLang="en-US"/>
          </a:p>
          <a:p>
            <a:pPr eaLnBrk="1" hangingPunct="1">
              <a:lnSpc>
                <a:spcPct val="90000"/>
              </a:lnSpc>
              <a:buFont typeface="Wingdings" panose="05000000000000000000" pitchFamily="2" charset="2"/>
              <a:buNone/>
            </a:pPr>
            <a:endParaRPr lang="zh-CN" altLang="en-US"/>
          </a:p>
          <a:p>
            <a:pPr eaLnBrk="1" hangingPunct="1">
              <a:lnSpc>
                <a:spcPct val="90000"/>
              </a:lnSpc>
              <a:buFont typeface="Wingdings" panose="05000000000000000000" pitchFamily="2" charset="2"/>
              <a:buNone/>
            </a:pPr>
            <a:endParaRPr lang="zh-CN" altLang="en-US"/>
          </a:p>
          <a:p>
            <a:pPr eaLnBrk="1" hangingPunct="1">
              <a:lnSpc>
                <a:spcPct val="90000"/>
              </a:lnSpc>
              <a:buFont typeface="Wingdings" panose="05000000000000000000" pitchFamily="2" charset="2"/>
              <a:buNone/>
            </a:pPr>
            <a:endParaRPr lang="zh-CN" altLang="en-US"/>
          </a:p>
          <a:p>
            <a:pPr eaLnBrk="1" hangingPunct="1">
              <a:lnSpc>
                <a:spcPct val="90000"/>
              </a:lnSpc>
              <a:buFont typeface="Wingdings" panose="05000000000000000000" pitchFamily="2" charset="2"/>
              <a:buNone/>
            </a:pPr>
            <a:endParaRPr lang="en-US" altLang="zh-CN" sz="2400"/>
          </a:p>
        </p:txBody>
      </p:sp>
      <p:graphicFrame>
        <p:nvGraphicFramePr>
          <p:cNvPr id="64515" name="Object 2">
            <a:extLst>
              <a:ext uri="{FF2B5EF4-FFF2-40B4-BE49-F238E27FC236}">
                <a16:creationId xmlns:a16="http://schemas.microsoft.com/office/drawing/2014/main" id="{01D4E787-222C-41BB-8F9D-34F52E8C5E4B}"/>
              </a:ext>
            </a:extLst>
          </p:cNvPr>
          <p:cNvGraphicFramePr>
            <a:graphicFrameLocks noChangeAspect="1"/>
          </p:cNvGraphicFramePr>
          <p:nvPr/>
        </p:nvGraphicFramePr>
        <p:xfrm>
          <a:off x="2971800" y="4000500"/>
          <a:ext cx="5943600" cy="1117600"/>
        </p:xfrm>
        <a:graphic>
          <a:graphicData uri="http://schemas.openxmlformats.org/presentationml/2006/ole">
            <mc:AlternateContent xmlns:mc="http://schemas.openxmlformats.org/markup-compatibility/2006">
              <mc:Choice xmlns:v="urn:schemas-microsoft-com:vml" Requires="v">
                <p:oleObj spid="_x0000_s37902" name="Equation" r:id="rId3" imgW="5943600" imgH="1117600" progId="Equation.DSMT4">
                  <p:embed/>
                </p:oleObj>
              </mc:Choice>
              <mc:Fallback>
                <p:oleObj name="Equation" r:id="rId3" imgW="5943600" imgH="1117600" progId="Equation.DSMT4">
                  <p:embed/>
                  <p:pic>
                    <p:nvPicPr>
                      <p:cNvPr id="64515" name="Object 2">
                        <a:extLst>
                          <a:ext uri="{FF2B5EF4-FFF2-40B4-BE49-F238E27FC236}">
                            <a16:creationId xmlns:a16="http://schemas.microsoft.com/office/drawing/2014/main" id="{01D4E787-222C-41BB-8F9D-34F52E8C5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000500"/>
                        <a:ext cx="59436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4516" name="Object 3">
            <a:extLst>
              <a:ext uri="{FF2B5EF4-FFF2-40B4-BE49-F238E27FC236}">
                <a16:creationId xmlns:a16="http://schemas.microsoft.com/office/drawing/2014/main" id="{8DA85920-DE86-43F1-897C-5563DA13E0B1}"/>
              </a:ext>
            </a:extLst>
          </p:cNvPr>
          <p:cNvGraphicFramePr>
            <a:graphicFrameLocks noChangeAspect="1"/>
          </p:cNvGraphicFramePr>
          <p:nvPr/>
        </p:nvGraphicFramePr>
        <p:xfrm>
          <a:off x="2971800" y="5286375"/>
          <a:ext cx="6032500" cy="1117600"/>
        </p:xfrm>
        <a:graphic>
          <a:graphicData uri="http://schemas.openxmlformats.org/presentationml/2006/ole">
            <mc:AlternateContent xmlns:mc="http://schemas.openxmlformats.org/markup-compatibility/2006">
              <mc:Choice xmlns:v="urn:schemas-microsoft-com:vml" Requires="v">
                <p:oleObj spid="_x0000_s37903" name="Equation" r:id="rId5" imgW="6032500" imgH="1117600" progId="Equation.DSMT4">
                  <p:embed/>
                </p:oleObj>
              </mc:Choice>
              <mc:Fallback>
                <p:oleObj name="Equation" r:id="rId5" imgW="6032500" imgH="1117600" progId="Equation.DSMT4">
                  <p:embed/>
                  <p:pic>
                    <p:nvPicPr>
                      <p:cNvPr id="64516" name="Object 3">
                        <a:extLst>
                          <a:ext uri="{FF2B5EF4-FFF2-40B4-BE49-F238E27FC236}">
                            <a16:creationId xmlns:a16="http://schemas.microsoft.com/office/drawing/2014/main" id="{8DA85920-DE86-43F1-897C-5563DA13E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286375"/>
                        <a:ext cx="6032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4517" name="Rectangle 7">
            <a:extLst>
              <a:ext uri="{FF2B5EF4-FFF2-40B4-BE49-F238E27FC236}">
                <a16:creationId xmlns:a16="http://schemas.microsoft.com/office/drawing/2014/main" id="{F8032FC8-E7E3-474C-BD1B-1E7B00ABB627}"/>
              </a:ext>
            </a:extLst>
          </p:cNvPr>
          <p:cNvSpPr>
            <a:spLocks noChangeArrowheads="1"/>
          </p:cNvSpPr>
          <p:nvPr/>
        </p:nvSpPr>
        <p:spPr bwMode="auto">
          <a:xfrm>
            <a:off x="2209800" y="1219200"/>
            <a:ext cx="7315200" cy="7620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2643008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a:extLst>
              <a:ext uri="{FF2B5EF4-FFF2-40B4-BE49-F238E27FC236}">
                <a16:creationId xmlns:a16="http://schemas.microsoft.com/office/drawing/2014/main" id="{EC175103-315E-40CC-9EB8-D67370BA8EF6}"/>
              </a:ext>
            </a:extLst>
          </p:cNvPr>
          <p:cNvSpPr>
            <a:spLocks noGrp="1" noChangeArrowheads="1"/>
          </p:cNvSpPr>
          <p:nvPr>
            <p:ph type="body" idx="1"/>
          </p:nvPr>
        </p:nvSpPr>
        <p:spPr>
          <a:xfrm>
            <a:off x="2514600" y="2743200"/>
            <a:ext cx="7772400" cy="4191000"/>
          </a:xfrm>
        </p:spPr>
        <p:txBody>
          <a:bodyPr/>
          <a:lstStyle/>
          <a:p>
            <a:pPr eaLnBrk="1" hangingPunct="1">
              <a:lnSpc>
                <a:spcPct val="90000"/>
              </a:lnSpc>
            </a:pPr>
            <a:r>
              <a:rPr lang="zh-CN" altLang="en-US" sz="2400"/>
              <a:t>当</a:t>
            </a:r>
            <a:r>
              <a:rPr lang="en-US" altLang="zh-CN" sz="2400"/>
              <a:t>P(H|E)&gt;P(H)</a:t>
            </a:r>
            <a:r>
              <a:rPr lang="zh-CN" altLang="en-US" sz="2400"/>
              <a:t>时：</a:t>
            </a:r>
          </a:p>
          <a:p>
            <a:pPr eaLnBrk="1" hangingPunct="1">
              <a:lnSpc>
                <a:spcPct val="90000"/>
              </a:lnSpc>
              <a:buFont typeface="Wingdings" panose="05000000000000000000" pitchFamily="2" charset="2"/>
              <a:buNone/>
            </a:pPr>
            <a:r>
              <a:rPr lang="zh-CN" altLang="en-US" sz="2400"/>
              <a:t>   信任增长度</a:t>
            </a:r>
            <a:r>
              <a:rPr lang="en-US" altLang="zh-CN" sz="2400"/>
              <a:t>MB(H,E)&gt;0</a:t>
            </a:r>
            <a:r>
              <a:rPr lang="zh-CN" altLang="en-US" sz="2400"/>
              <a:t>， </a:t>
            </a:r>
          </a:p>
          <a:p>
            <a:pPr eaLnBrk="1" hangingPunct="1">
              <a:lnSpc>
                <a:spcPct val="90000"/>
              </a:lnSpc>
              <a:buFont typeface="Wingdings" panose="05000000000000000000" pitchFamily="2" charset="2"/>
              <a:buNone/>
            </a:pPr>
            <a:r>
              <a:rPr lang="zh-CN" altLang="en-US" sz="2400"/>
              <a:t>   不信任增长度</a:t>
            </a:r>
            <a:r>
              <a:rPr lang="en-US" altLang="zh-CN" sz="2400"/>
              <a:t>MD(H,E)=0 </a:t>
            </a:r>
            <a:r>
              <a:rPr lang="zh-CN" altLang="en-US" sz="2400"/>
              <a:t>。</a:t>
            </a:r>
          </a:p>
          <a:p>
            <a:pPr eaLnBrk="1" hangingPunct="1">
              <a:lnSpc>
                <a:spcPct val="90000"/>
              </a:lnSpc>
            </a:pPr>
            <a:r>
              <a:rPr lang="zh-CN" altLang="en-US" sz="2400"/>
              <a:t>当</a:t>
            </a:r>
            <a:r>
              <a:rPr lang="en-US" altLang="zh-CN" sz="2400"/>
              <a:t>P(H|E)&lt;P(H)</a:t>
            </a:r>
            <a:r>
              <a:rPr lang="zh-CN" altLang="en-US" sz="2400"/>
              <a:t>时，</a:t>
            </a:r>
          </a:p>
          <a:p>
            <a:pPr eaLnBrk="1" hangingPunct="1">
              <a:lnSpc>
                <a:spcPct val="90000"/>
              </a:lnSpc>
              <a:buFont typeface="Wingdings" panose="05000000000000000000" pitchFamily="2" charset="2"/>
              <a:buNone/>
            </a:pPr>
            <a:r>
              <a:rPr lang="zh-CN" altLang="en-US" sz="2400"/>
              <a:t>   不信任增长度</a:t>
            </a:r>
            <a:r>
              <a:rPr lang="en-US" altLang="zh-CN" sz="2400"/>
              <a:t>MD(H,E)&gt;0</a:t>
            </a:r>
            <a:r>
              <a:rPr lang="zh-CN" altLang="en-US" sz="2400"/>
              <a:t>， </a:t>
            </a:r>
          </a:p>
          <a:p>
            <a:pPr eaLnBrk="1" hangingPunct="1">
              <a:lnSpc>
                <a:spcPct val="90000"/>
              </a:lnSpc>
              <a:buFont typeface="Wingdings" panose="05000000000000000000" pitchFamily="2" charset="2"/>
              <a:buNone/>
            </a:pPr>
            <a:r>
              <a:rPr lang="zh-CN" altLang="en-US" sz="2400"/>
              <a:t>   信任增长度</a:t>
            </a:r>
            <a:r>
              <a:rPr lang="en-US" altLang="zh-CN" sz="2400"/>
              <a:t>MB(H,E) =0</a:t>
            </a:r>
            <a:r>
              <a:rPr lang="zh-CN" altLang="en-US" sz="2400"/>
              <a:t>。</a:t>
            </a:r>
          </a:p>
          <a:p>
            <a:pPr eaLnBrk="1" hangingPunct="1">
              <a:lnSpc>
                <a:spcPct val="90000"/>
              </a:lnSpc>
            </a:pPr>
            <a:r>
              <a:rPr lang="en-US" altLang="zh-CN" sz="2400"/>
              <a:t>MB(H,E)</a:t>
            </a:r>
            <a:r>
              <a:rPr lang="zh-CN" altLang="en-US" sz="2400"/>
              <a:t>与</a:t>
            </a:r>
            <a:r>
              <a:rPr lang="en-US" altLang="zh-CN" sz="2400"/>
              <a:t>MD(H,E)</a:t>
            </a:r>
            <a:r>
              <a:rPr lang="zh-CN" altLang="en-US" sz="2400"/>
              <a:t>是互斥的：</a:t>
            </a:r>
          </a:p>
          <a:p>
            <a:pPr eaLnBrk="1" hangingPunct="1">
              <a:lnSpc>
                <a:spcPct val="90000"/>
              </a:lnSpc>
              <a:buFont typeface="Wingdings" panose="05000000000000000000" pitchFamily="2" charset="2"/>
              <a:buNone/>
            </a:pPr>
            <a:r>
              <a:rPr lang="zh-CN" altLang="en-US" sz="2400"/>
              <a:t>    当</a:t>
            </a:r>
            <a:r>
              <a:rPr lang="en-US" altLang="zh-CN" sz="2400"/>
              <a:t>MB(H,E)&gt;0</a:t>
            </a:r>
            <a:r>
              <a:rPr lang="zh-CN" altLang="en-US" sz="2400"/>
              <a:t>时，</a:t>
            </a:r>
            <a:r>
              <a:rPr lang="en-US" altLang="zh-CN" sz="2400"/>
              <a:t>MD(H,E)</a:t>
            </a:r>
            <a:r>
              <a:rPr lang="zh-CN" altLang="en-US" sz="2400"/>
              <a:t>＝</a:t>
            </a:r>
            <a:r>
              <a:rPr lang="en-US" altLang="zh-CN" sz="2400"/>
              <a:t>0</a:t>
            </a:r>
          </a:p>
          <a:p>
            <a:pPr eaLnBrk="1" hangingPunct="1">
              <a:lnSpc>
                <a:spcPct val="90000"/>
              </a:lnSpc>
              <a:buFont typeface="Wingdings" panose="05000000000000000000" pitchFamily="2" charset="2"/>
              <a:buNone/>
            </a:pPr>
            <a:r>
              <a:rPr lang="en-US" altLang="zh-CN" sz="2400"/>
              <a:t>    </a:t>
            </a:r>
            <a:r>
              <a:rPr lang="zh-CN" altLang="en-US" sz="2400"/>
              <a:t>当</a:t>
            </a:r>
            <a:r>
              <a:rPr lang="en-US" altLang="zh-CN" sz="2400"/>
              <a:t>MD(H,E)&gt;0</a:t>
            </a:r>
            <a:r>
              <a:rPr lang="zh-CN" altLang="en-US" sz="2400"/>
              <a:t>时，</a:t>
            </a:r>
            <a:r>
              <a:rPr lang="en-US" altLang="zh-CN" sz="2400"/>
              <a:t>MB(H,E)</a:t>
            </a:r>
            <a:r>
              <a:rPr lang="zh-CN" altLang="en-US" sz="2400"/>
              <a:t>＝</a:t>
            </a:r>
            <a:r>
              <a:rPr lang="en-US" altLang="zh-CN" sz="2400"/>
              <a:t>0</a:t>
            </a:r>
            <a:endParaRPr lang="en-US" altLang="zh-CN"/>
          </a:p>
        </p:txBody>
      </p:sp>
      <p:graphicFrame>
        <p:nvGraphicFramePr>
          <p:cNvPr id="65538" name="Object 2">
            <a:extLst>
              <a:ext uri="{FF2B5EF4-FFF2-40B4-BE49-F238E27FC236}">
                <a16:creationId xmlns:a16="http://schemas.microsoft.com/office/drawing/2014/main" id="{81BB862F-5D23-4698-90B7-0BD766B096BE}"/>
              </a:ext>
            </a:extLst>
          </p:cNvPr>
          <p:cNvGraphicFramePr>
            <a:graphicFrameLocks noChangeAspect="1"/>
          </p:cNvGraphicFramePr>
          <p:nvPr/>
        </p:nvGraphicFramePr>
        <p:xfrm>
          <a:off x="2514600" y="381000"/>
          <a:ext cx="5943600" cy="1117600"/>
        </p:xfrm>
        <a:graphic>
          <a:graphicData uri="http://schemas.openxmlformats.org/presentationml/2006/ole">
            <mc:AlternateContent xmlns:mc="http://schemas.openxmlformats.org/markup-compatibility/2006">
              <mc:Choice xmlns:v="urn:schemas-microsoft-com:vml" Requires="v">
                <p:oleObj spid="_x0000_s38926" name="Equation" r:id="rId3" imgW="5943600" imgH="1117600" progId="Equation.DSMT4">
                  <p:embed/>
                </p:oleObj>
              </mc:Choice>
              <mc:Fallback>
                <p:oleObj name="Equation" r:id="rId3" imgW="5943600" imgH="1117600" progId="Equation.DSMT4">
                  <p:embed/>
                  <p:pic>
                    <p:nvPicPr>
                      <p:cNvPr id="65538" name="Object 2">
                        <a:extLst>
                          <a:ext uri="{FF2B5EF4-FFF2-40B4-BE49-F238E27FC236}">
                            <a16:creationId xmlns:a16="http://schemas.microsoft.com/office/drawing/2014/main" id="{81BB862F-5D23-4698-90B7-0BD766B09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81000"/>
                        <a:ext cx="59436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5539" name="Object 3">
            <a:extLst>
              <a:ext uri="{FF2B5EF4-FFF2-40B4-BE49-F238E27FC236}">
                <a16:creationId xmlns:a16="http://schemas.microsoft.com/office/drawing/2014/main" id="{2A45DF6C-2B05-48F2-9D29-C19099A655FC}"/>
              </a:ext>
            </a:extLst>
          </p:cNvPr>
          <p:cNvGraphicFramePr>
            <a:graphicFrameLocks noChangeAspect="1"/>
          </p:cNvGraphicFramePr>
          <p:nvPr/>
        </p:nvGraphicFramePr>
        <p:xfrm>
          <a:off x="2514600" y="1447800"/>
          <a:ext cx="6032500" cy="1117600"/>
        </p:xfrm>
        <a:graphic>
          <a:graphicData uri="http://schemas.openxmlformats.org/presentationml/2006/ole">
            <mc:AlternateContent xmlns:mc="http://schemas.openxmlformats.org/markup-compatibility/2006">
              <mc:Choice xmlns:v="urn:schemas-microsoft-com:vml" Requires="v">
                <p:oleObj spid="_x0000_s38927" name="Equation" r:id="rId5" imgW="6032500" imgH="1117600" progId="Equation.DSMT4">
                  <p:embed/>
                </p:oleObj>
              </mc:Choice>
              <mc:Fallback>
                <p:oleObj name="Equation" r:id="rId5" imgW="6032500" imgH="1117600" progId="Equation.DSMT4">
                  <p:embed/>
                  <p:pic>
                    <p:nvPicPr>
                      <p:cNvPr id="65539" name="Object 3">
                        <a:extLst>
                          <a:ext uri="{FF2B5EF4-FFF2-40B4-BE49-F238E27FC236}">
                            <a16:creationId xmlns:a16="http://schemas.microsoft.com/office/drawing/2014/main" id="{2A45DF6C-2B05-48F2-9D29-C19099A655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447800"/>
                        <a:ext cx="60325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5540" name="Rectangle 6">
            <a:extLst>
              <a:ext uri="{FF2B5EF4-FFF2-40B4-BE49-F238E27FC236}">
                <a16:creationId xmlns:a16="http://schemas.microsoft.com/office/drawing/2014/main" id="{94F04B76-D6DA-48D5-AFAA-B94A12E6D1A9}"/>
              </a:ext>
            </a:extLst>
          </p:cNvPr>
          <p:cNvSpPr>
            <a:spLocks noChangeArrowheads="1"/>
          </p:cNvSpPr>
          <p:nvPr/>
        </p:nvSpPr>
        <p:spPr bwMode="auto">
          <a:xfrm>
            <a:off x="2438400" y="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5541" name="Rectangle 7">
            <a:extLst>
              <a:ext uri="{FF2B5EF4-FFF2-40B4-BE49-F238E27FC236}">
                <a16:creationId xmlns:a16="http://schemas.microsoft.com/office/drawing/2014/main" id="{BA25608E-6651-487B-BE9E-5855C56705B9}"/>
              </a:ext>
            </a:extLst>
          </p:cNvPr>
          <p:cNvSpPr>
            <a:spLocks noChangeArrowheads="1"/>
          </p:cNvSpPr>
          <p:nvPr/>
        </p:nvSpPr>
        <p:spPr bwMode="auto">
          <a:xfrm>
            <a:off x="2362200" y="214313"/>
            <a:ext cx="6781800" cy="23622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12469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C4AE6EA-4FCC-45CA-9A1F-CFA3110004E4}"/>
              </a:ext>
            </a:extLst>
          </p:cNvPr>
          <p:cNvSpPr>
            <a:spLocks noGrp="1"/>
          </p:cNvSpPr>
          <p:nvPr>
            <p:ph type="dt" sz="half" idx="10"/>
          </p:nvPr>
        </p:nvSpPr>
        <p:spPr/>
        <p:txBody>
          <a:bodyPr/>
          <a:lstStyle/>
          <a:p>
            <a:fld id="{7A1FF2AD-1B4D-4392-8235-B943A332E44F}" type="datetime1">
              <a:rPr lang="zh-CN" altLang="en-US"/>
              <a:pPr/>
              <a:t>2020/10/13</a:t>
            </a:fld>
            <a:endParaRPr lang="en-US" altLang="zh-CN"/>
          </a:p>
        </p:txBody>
      </p:sp>
      <p:sp>
        <p:nvSpPr>
          <p:cNvPr id="5" name="页脚占位符 4">
            <a:extLst>
              <a:ext uri="{FF2B5EF4-FFF2-40B4-BE49-F238E27FC236}">
                <a16:creationId xmlns:a16="http://schemas.microsoft.com/office/drawing/2014/main" id="{12EA8A07-2E37-4304-B7B2-549C4D84CECF}"/>
              </a:ext>
            </a:extLst>
          </p:cNvPr>
          <p:cNvSpPr>
            <a:spLocks noGrp="1"/>
          </p:cNvSpPr>
          <p:nvPr>
            <p:ph type="ftr" sz="quarter" idx="11"/>
          </p:nvPr>
        </p:nvSpPr>
        <p:spPr/>
        <p:txBody>
          <a:bodyPr/>
          <a:lstStyle/>
          <a:p>
            <a:r>
              <a:rPr lang="en-US" altLang="zh-CN"/>
              <a:t> </a:t>
            </a:r>
            <a:r>
              <a:rPr lang="zh-CN" altLang="en-US"/>
              <a:t>作者   朱福喜  朱三元</a:t>
            </a:r>
          </a:p>
        </p:txBody>
      </p:sp>
      <p:sp>
        <p:nvSpPr>
          <p:cNvPr id="6" name="灯片编号占位符 5">
            <a:extLst>
              <a:ext uri="{FF2B5EF4-FFF2-40B4-BE49-F238E27FC236}">
                <a16:creationId xmlns:a16="http://schemas.microsoft.com/office/drawing/2014/main" id="{7843BF93-7E0D-4E20-B6CA-C844B27E68D7}"/>
              </a:ext>
            </a:extLst>
          </p:cNvPr>
          <p:cNvSpPr>
            <a:spLocks noGrp="1"/>
          </p:cNvSpPr>
          <p:nvPr>
            <p:ph type="sldNum" sz="quarter" idx="12"/>
          </p:nvPr>
        </p:nvSpPr>
        <p:spPr/>
        <p:txBody>
          <a:bodyPr/>
          <a:lstStyle/>
          <a:p>
            <a:fld id="{F4A27791-286D-4A68-909E-6BB5582379B5}" type="slidenum">
              <a:rPr lang="en-US" altLang="zh-CN"/>
              <a:pPr/>
              <a:t>6</a:t>
            </a:fld>
            <a:endParaRPr lang="en-US" altLang="zh-CN"/>
          </a:p>
        </p:txBody>
      </p:sp>
      <p:sp>
        <p:nvSpPr>
          <p:cNvPr id="596994" name="Rectangle 2">
            <a:extLst>
              <a:ext uri="{FF2B5EF4-FFF2-40B4-BE49-F238E27FC236}">
                <a16:creationId xmlns:a16="http://schemas.microsoft.com/office/drawing/2014/main" id="{A0C18AD9-ABFC-43AC-A1F2-6BEAC06A2CC3}"/>
              </a:ext>
            </a:extLst>
          </p:cNvPr>
          <p:cNvSpPr>
            <a:spLocks noGrp="1" noChangeArrowheads="1"/>
          </p:cNvSpPr>
          <p:nvPr>
            <p:ph type="title"/>
          </p:nvPr>
        </p:nvSpPr>
        <p:spPr>
          <a:xfrm>
            <a:off x="2279651" y="260352"/>
            <a:ext cx="6130925" cy="788520"/>
          </a:xfrm>
        </p:spPr>
        <p:txBody>
          <a:bodyPr/>
          <a:lstStyle/>
          <a:p>
            <a:r>
              <a:rPr lang="zh-CN" altLang="en-US" b="1" dirty="0"/>
              <a:t>不确定性</a:t>
            </a:r>
            <a:endParaRPr lang="zh-CN" altLang="en-US" dirty="0"/>
          </a:p>
        </p:txBody>
      </p:sp>
      <p:sp>
        <p:nvSpPr>
          <p:cNvPr id="596995" name="Rectangle 3">
            <a:extLst>
              <a:ext uri="{FF2B5EF4-FFF2-40B4-BE49-F238E27FC236}">
                <a16:creationId xmlns:a16="http://schemas.microsoft.com/office/drawing/2014/main" id="{F6145C1D-F263-4275-A104-6D470EF0969E}"/>
              </a:ext>
            </a:extLst>
          </p:cNvPr>
          <p:cNvSpPr>
            <a:spLocks noGrp="1" noChangeArrowheads="1"/>
          </p:cNvSpPr>
          <p:nvPr>
            <p:ph type="body" idx="1"/>
          </p:nvPr>
        </p:nvSpPr>
        <p:spPr>
          <a:xfrm>
            <a:off x="1981200" y="1341439"/>
            <a:ext cx="8229600" cy="5183187"/>
          </a:xfrm>
        </p:spPr>
        <p:txBody>
          <a:bodyPr>
            <a:normAutofit lnSpcReduction="10000"/>
          </a:bodyPr>
          <a:lstStyle/>
          <a:p>
            <a:pPr>
              <a:lnSpc>
                <a:spcPct val="90000"/>
              </a:lnSpc>
              <a:buFont typeface="Wingdings" panose="05000000000000000000" pitchFamily="2" charset="2"/>
              <a:buNone/>
            </a:pPr>
            <a:r>
              <a:rPr lang="en-US" altLang="zh-CN" dirty="0">
                <a:solidFill>
                  <a:schemeClr val="folHlink"/>
                </a:solidFill>
              </a:rPr>
              <a:t>1.</a:t>
            </a:r>
            <a:r>
              <a:rPr lang="zh-CN" altLang="en-US" dirty="0">
                <a:solidFill>
                  <a:schemeClr val="folHlink"/>
                </a:solidFill>
              </a:rPr>
              <a:t>数据不确定性</a:t>
            </a:r>
          </a:p>
          <a:p>
            <a:pPr>
              <a:spcBef>
                <a:spcPct val="40000"/>
              </a:spcBef>
              <a:buFont typeface="Wingdings" panose="05000000000000000000" pitchFamily="2" charset="2"/>
              <a:buNone/>
            </a:pPr>
            <a:r>
              <a:rPr lang="zh-CN" altLang="en-US" dirty="0"/>
              <a:t>数据的不确定性主要来源于</a:t>
            </a:r>
            <a:r>
              <a:rPr lang="en-US" altLang="zh-CN" dirty="0"/>
              <a:t>:</a:t>
            </a:r>
          </a:p>
          <a:p>
            <a:r>
              <a:rPr lang="zh-CN" altLang="en-US" dirty="0"/>
              <a:t>随机性，有些数据是随时在发生变化的；</a:t>
            </a:r>
          </a:p>
          <a:p>
            <a:r>
              <a:rPr lang="zh-CN" altLang="en-US" dirty="0"/>
              <a:t>模糊性，由于测量误差或多次冲突的测量引起数据不可靠，有些数据用来表示某些边界不明确的概念也会引起模糊性；</a:t>
            </a:r>
          </a:p>
          <a:p>
            <a:r>
              <a:rPr lang="zh-CN" altLang="en-US" dirty="0"/>
              <a:t>不精确性，数据表示不精确，数据精度的损失或无效，甚至不相容；</a:t>
            </a:r>
          </a:p>
          <a:p>
            <a:r>
              <a:rPr lang="zh-CN" altLang="en-US" dirty="0"/>
              <a:t>歧义性，有的数据有多种意义或有明显的不同的解释，有些数据可能从用户猜测而来；</a:t>
            </a:r>
          </a:p>
          <a:p>
            <a:r>
              <a:rPr lang="zh-CN" altLang="en-US" dirty="0"/>
              <a:t>不完全性，有些数据的特征值不全，有些数据的采集不完全，有些数据可能根据缺省推理而来。</a:t>
            </a:r>
          </a:p>
        </p:txBody>
      </p:sp>
    </p:spTree>
    <p:extLst>
      <p:ext uri="{BB962C8B-B14F-4D97-AF65-F5344CB8AC3E}">
        <p14:creationId xmlns:p14="http://schemas.microsoft.com/office/powerpoint/2010/main" val="2739475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40E594D7-3ECD-4A3F-93D2-F6772C7CBB3A}"/>
              </a:ext>
            </a:extLst>
          </p:cNvPr>
          <p:cNvSpPr>
            <a:spLocks noGrp="1" noChangeArrowheads="1"/>
          </p:cNvSpPr>
          <p:nvPr>
            <p:ph type="title"/>
          </p:nvPr>
        </p:nvSpPr>
        <p:spPr>
          <a:xfrm>
            <a:off x="2178844" y="230376"/>
            <a:ext cx="7758112" cy="795337"/>
          </a:xfrm>
        </p:spPr>
        <p:txBody>
          <a:bodyPr/>
          <a:lstStyle/>
          <a:p>
            <a:pPr algn="ctr" eaLnBrk="1" hangingPunct="1"/>
            <a:r>
              <a:rPr lang="en-US" altLang="zh-CN" dirty="0"/>
              <a:t>CF(H,E)</a:t>
            </a:r>
            <a:r>
              <a:rPr lang="zh-CN" altLang="en-US" dirty="0"/>
              <a:t>的计算公式</a:t>
            </a:r>
          </a:p>
        </p:txBody>
      </p:sp>
      <p:sp>
        <p:nvSpPr>
          <p:cNvPr id="66562" name="Rectangle 3">
            <a:extLst>
              <a:ext uri="{FF2B5EF4-FFF2-40B4-BE49-F238E27FC236}">
                <a16:creationId xmlns:a16="http://schemas.microsoft.com/office/drawing/2014/main" id="{CAAE4B37-3E3D-4A4E-BB93-0824920CC767}"/>
              </a:ext>
            </a:extLst>
          </p:cNvPr>
          <p:cNvSpPr>
            <a:spLocks noGrp="1" noChangeArrowheads="1"/>
          </p:cNvSpPr>
          <p:nvPr>
            <p:ph type="body" idx="1"/>
          </p:nvPr>
        </p:nvSpPr>
        <p:spPr>
          <a:xfrm>
            <a:off x="1981200" y="1752600"/>
            <a:ext cx="8153400" cy="5105400"/>
          </a:xfrm>
        </p:spPr>
        <p:txBody>
          <a:bodyPr>
            <a:normAutofit lnSpcReduction="10000"/>
          </a:bodyPr>
          <a:lstStyle/>
          <a:p>
            <a:pPr eaLnBrk="1" hangingPunct="1">
              <a:lnSpc>
                <a:spcPct val="90000"/>
              </a:lnSpc>
              <a:buFont typeface="Wingdings" panose="05000000000000000000" pitchFamily="2" charset="2"/>
              <a:buNone/>
            </a:pPr>
            <a:r>
              <a:rPr lang="zh-CN" altLang="en-US" sz="2700"/>
              <a:t>根据定义</a:t>
            </a:r>
            <a:r>
              <a:rPr lang="en-US" altLang="zh-CN" sz="2700"/>
              <a:t>CF(H,E)=MB(H,E)-MD(H,E)</a:t>
            </a:r>
            <a:r>
              <a:rPr lang="zh-CN" altLang="en-US" sz="2700"/>
              <a:t>，及</a:t>
            </a:r>
          </a:p>
          <a:p>
            <a:pPr eaLnBrk="1" hangingPunct="1">
              <a:lnSpc>
                <a:spcPct val="90000"/>
              </a:lnSpc>
              <a:buFont typeface="Wingdings" panose="05000000000000000000" pitchFamily="2" charset="2"/>
              <a:buNone/>
            </a:pPr>
            <a:r>
              <a:rPr lang="en-US" altLang="zh-CN" sz="2700"/>
              <a:t>MB(H,E)</a:t>
            </a:r>
            <a:r>
              <a:rPr lang="zh-CN" altLang="en-US" sz="2700"/>
              <a:t>与</a:t>
            </a:r>
            <a:r>
              <a:rPr lang="en-US" altLang="zh-CN" sz="2700"/>
              <a:t>MD(H,E)</a:t>
            </a:r>
            <a:r>
              <a:rPr lang="zh-CN" altLang="en-US" sz="2700"/>
              <a:t>的互斥性，可得</a:t>
            </a:r>
            <a:r>
              <a:rPr lang="en-US" altLang="zh-CN" sz="2700"/>
              <a:t>:</a:t>
            </a:r>
          </a:p>
          <a:p>
            <a:pPr eaLnBrk="1" hangingPunct="1">
              <a:lnSpc>
                <a:spcPct val="90000"/>
              </a:lnSpc>
              <a:buFont typeface="Wingdings" panose="05000000000000000000" pitchFamily="2" charset="2"/>
              <a:buNone/>
            </a:pPr>
            <a:endParaRPr lang="en-US" altLang="zh-CN" sz="3300"/>
          </a:p>
          <a:p>
            <a:pPr eaLnBrk="1" hangingPunct="1">
              <a:lnSpc>
                <a:spcPct val="90000"/>
              </a:lnSpc>
              <a:buFont typeface="Wingdings" panose="05000000000000000000" pitchFamily="2" charset="2"/>
              <a:buNone/>
            </a:pPr>
            <a:endParaRPr lang="en-US" altLang="zh-CN" sz="3600"/>
          </a:p>
          <a:p>
            <a:pPr eaLnBrk="1" hangingPunct="1">
              <a:lnSpc>
                <a:spcPct val="90000"/>
              </a:lnSpc>
              <a:buFont typeface="Wingdings" panose="05000000000000000000" pitchFamily="2" charset="2"/>
              <a:buNone/>
            </a:pPr>
            <a:endParaRPr lang="en-US" altLang="zh-CN" sz="3600"/>
          </a:p>
          <a:p>
            <a:pPr eaLnBrk="1" hangingPunct="1">
              <a:lnSpc>
                <a:spcPct val="90000"/>
              </a:lnSpc>
              <a:buFont typeface="Wingdings" panose="05000000000000000000" pitchFamily="2" charset="2"/>
              <a:buNone/>
            </a:pPr>
            <a:endParaRPr lang="en-US" altLang="zh-CN" sz="3600"/>
          </a:p>
          <a:p>
            <a:pPr eaLnBrk="1" hangingPunct="1">
              <a:lnSpc>
                <a:spcPct val="90000"/>
              </a:lnSpc>
              <a:buFont typeface="Wingdings" panose="05000000000000000000" pitchFamily="2" charset="2"/>
              <a:buNone/>
            </a:pPr>
            <a:r>
              <a:rPr lang="zh-CN" altLang="en-US" sz="2700"/>
              <a:t>从上式可看出：</a:t>
            </a:r>
          </a:p>
          <a:p>
            <a:pPr eaLnBrk="1" hangingPunct="1">
              <a:lnSpc>
                <a:spcPct val="90000"/>
              </a:lnSpc>
              <a:buFont typeface="Wingdings" panose="05000000000000000000" pitchFamily="2" charset="2"/>
              <a:buNone/>
            </a:pPr>
            <a:r>
              <a:rPr lang="en-US" altLang="zh-CN" sz="2700"/>
              <a:t>CF(H,E)&gt;0</a:t>
            </a:r>
            <a:r>
              <a:rPr lang="zh-CN" altLang="en-US" sz="2700"/>
              <a:t>对应于</a:t>
            </a:r>
            <a:r>
              <a:rPr lang="en-US" altLang="zh-CN" sz="2700"/>
              <a:t>P(H|E)&gt;P(H);</a:t>
            </a:r>
          </a:p>
          <a:p>
            <a:pPr eaLnBrk="1" hangingPunct="1">
              <a:lnSpc>
                <a:spcPct val="90000"/>
              </a:lnSpc>
              <a:buFont typeface="Wingdings" panose="05000000000000000000" pitchFamily="2" charset="2"/>
              <a:buNone/>
            </a:pPr>
            <a:r>
              <a:rPr lang="en-US" altLang="zh-CN" sz="2700"/>
              <a:t>CF(H,E)&lt;0</a:t>
            </a:r>
            <a:r>
              <a:rPr lang="zh-CN" altLang="en-US" sz="2700"/>
              <a:t>对应于</a:t>
            </a:r>
            <a:r>
              <a:rPr lang="en-US" altLang="zh-CN" sz="2700"/>
              <a:t>P(H|E)&lt;P(H);</a:t>
            </a:r>
          </a:p>
          <a:p>
            <a:pPr eaLnBrk="1" hangingPunct="1">
              <a:lnSpc>
                <a:spcPct val="90000"/>
              </a:lnSpc>
              <a:buFont typeface="Wingdings" panose="05000000000000000000" pitchFamily="2" charset="2"/>
              <a:buNone/>
            </a:pPr>
            <a:r>
              <a:rPr lang="en-US" altLang="zh-CN" sz="2700"/>
              <a:t>CF(H,E)=0</a:t>
            </a:r>
            <a:r>
              <a:rPr lang="zh-CN" altLang="en-US" sz="2700"/>
              <a:t>对应于</a:t>
            </a:r>
            <a:r>
              <a:rPr lang="en-US" altLang="zh-CN" sz="2700"/>
              <a:t>P(H|E)=P(H)</a:t>
            </a:r>
            <a:r>
              <a:rPr lang="zh-CN" altLang="en-US" sz="2700"/>
              <a:t>。</a:t>
            </a:r>
          </a:p>
        </p:txBody>
      </p:sp>
      <p:graphicFrame>
        <p:nvGraphicFramePr>
          <p:cNvPr id="66563" name="Object 2">
            <a:extLst>
              <a:ext uri="{FF2B5EF4-FFF2-40B4-BE49-F238E27FC236}">
                <a16:creationId xmlns:a16="http://schemas.microsoft.com/office/drawing/2014/main" id="{473ABA64-F49E-40A7-B605-8FE524BFD3DE}"/>
              </a:ext>
            </a:extLst>
          </p:cNvPr>
          <p:cNvGraphicFramePr>
            <a:graphicFrameLocks noChangeAspect="1"/>
          </p:cNvGraphicFramePr>
          <p:nvPr/>
        </p:nvGraphicFramePr>
        <p:xfrm>
          <a:off x="2133600" y="2895600"/>
          <a:ext cx="7239000" cy="1879600"/>
        </p:xfrm>
        <a:graphic>
          <a:graphicData uri="http://schemas.openxmlformats.org/presentationml/2006/ole">
            <mc:AlternateContent xmlns:mc="http://schemas.openxmlformats.org/markup-compatibility/2006">
              <mc:Choice xmlns:v="urn:schemas-microsoft-com:vml" Requires="v">
                <p:oleObj spid="_x0000_s39944" name="Equation" r:id="rId3" imgW="7239000" imgH="1879600" progId="Equation.DSMT4">
                  <p:embed/>
                </p:oleObj>
              </mc:Choice>
              <mc:Fallback>
                <p:oleObj name="Equation" r:id="rId3" imgW="7239000" imgH="1879600" progId="Equation.DSMT4">
                  <p:embed/>
                  <p:pic>
                    <p:nvPicPr>
                      <p:cNvPr id="66563" name="Object 2">
                        <a:extLst>
                          <a:ext uri="{FF2B5EF4-FFF2-40B4-BE49-F238E27FC236}">
                            <a16:creationId xmlns:a16="http://schemas.microsoft.com/office/drawing/2014/main" id="{473ABA64-F49E-40A7-B605-8FE524BFD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895600"/>
                        <a:ext cx="72390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924031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FACC79B0-619D-4F3A-AFCA-2BC8B8BD86F7}"/>
              </a:ext>
            </a:extLst>
          </p:cNvPr>
          <p:cNvSpPr>
            <a:spLocks noGrp="1" noChangeArrowheads="1"/>
          </p:cNvSpPr>
          <p:nvPr>
            <p:ph type="title"/>
          </p:nvPr>
        </p:nvSpPr>
        <p:spPr>
          <a:xfrm>
            <a:off x="1981200" y="457201"/>
            <a:ext cx="8229600" cy="180975"/>
          </a:xfrm>
        </p:spPr>
        <p:txBody>
          <a:bodyPr>
            <a:normAutofit fontScale="90000"/>
          </a:bodyPr>
          <a:lstStyle/>
          <a:p>
            <a:pPr eaLnBrk="1" hangingPunct="1"/>
            <a:endParaRPr lang="zh-CN" altLang="zh-CN"/>
          </a:p>
        </p:txBody>
      </p:sp>
      <p:sp>
        <p:nvSpPr>
          <p:cNvPr id="67586" name="Rectangle 3">
            <a:extLst>
              <a:ext uri="{FF2B5EF4-FFF2-40B4-BE49-F238E27FC236}">
                <a16:creationId xmlns:a16="http://schemas.microsoft.com/office/drawing/2014/main" id="{C981E7B8-9296-4F11-8C61-E8368DE19A16}"/>
              </a:ext>
            </a:extLst>
          </p:cNvPr>
          <p:cNvSpPr>
            <a:spLocks noGrp="1" noChangeArrowheads="1"/>
          </p:cNvSpPr>
          <p:nvPr>
            <p:ph type="body" idx="1"/>
          </p:nvPr>
        </p:nvSpPr>
        <p:spPr>
          <a:xfrm>
            <a:off x="2133600" y="1371600"/>
            <a:ext cx="7772400" cy="5105400"/>
          </a:xfrm>
        </p:spPr>
        <p:txBody>
          <a:bodyPr>
            <a:normAutofit fontScale="92500"/>
          </a:bodyPr>
          <a:lstStyle/>
          <a:p>
            <a:pPr eaLnBrk="1" hangingPunct="1">
              <a:lnSpc>
                <a:spcPct val="80000"/>
              </a:lnSpc>
              <a:buFont typeface="Wingdings" panose="05000000000000000000" pitchFamily="2" charset="2"/>
              <a:buNone/>
            </a:pPr>
            <a:r>
              <a:rPr lang="en-US" altLang="zh-CN"/>
              <a:t>IF		E	THEN		H	(CF(H,E))</a:t>
            </a:r>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r>
              <a:rPr lang="zh-CN" altLang="en-US"/>
              <a:t>当且仅当</a:t>
            </a:r>
            <a:r>
              <a:rPr lang="en-US" altLang="zh-CN"/>
              <a:t>P(H|E)=1</a:t>
            </a:r>
            <a:r>
              <a:rPr lang="zh-CN" altLang="en-US"/>
              <a:t>时</a:t>
            </a:r>
            <a:r>
              <a:rPr lang="en-US" altLang="zh-CN"/>
              <a:t>,  CF(H,E)=1 </a:t>
            </a:r>
          </a:p>
          <a:p>
            <a:pPr eaLnBrk="1" hangingPunct="1">
              <a:lnSpc>
                <a:spcPct val="80000"/>
              </a:lnSpc>
              <a:buFont typeface="Wingdings" panose="05000000000000000000" pitchFamily="2" charset="2"/>
              <a:buNone/>
            </a:pPr>
            <a:r>
              <a:rPr lang="zh-CN" altLang="en-US"/>
              <a:t>当且仅当</a:t>
            </a:r>
            <a:r>
              <a:rPr lang="en-US" altLang="zh-CN"/>
              <a:t>P(H|E)=0</a:t>
            </a:r>
            <a:r>
              <a:rPr lang="zh-CN" altLang="en-US"/>
              <a:t>时</a:t>
            </a:r>
            <a:r>
              <a:rPr lang="en-US" altLang="zh-CN"/>
              <a:t>,  CF(H,E)=-1 </a:t>
            </a:r>
          </a:p>
          <a:p>
            <a:pPr eaLnBrk="1" hangingPunct="1">
              <a:lnSpc>
                <a:spcPct val="80000"/>
              </a:lnSpc>
              <a:buFont typeface="Wingdings" panose="05000000000000000000" pitchFamily="2" charset="2"/>
              <a:buNone/>
            </a:pPr>
            <a:r>
              <a:rPr lang="en-US" altLang="zh-CN"/>
              <a:t>CF(H,E)</a:t>
            </a:r>
            <a:r>
              <a:rPr lang="zh-CN" altLang="en-US"/>
              <a:t>定性地反映了</a:t>
            </a:r>
            <a:r>
              <a:rPr lang="en-US" altLang="zh-CN"/>
              <a:t>P(H|E)</a:t>
            </a:r>
            <a:r>
              <a:rPr lang="zh-CN" altLang="en-US"/>
              <a:t>的大小</a:t>
            </a:r>
            <a:r>
              <a:rPr lang="en-US" altLang="zh-CN"/>
              <a:t>,</a:t>
            </a:r>
            <a:r>
              <a:rPr lang="zh-CN" altLang="en-US"/>
              <a:t>因此可以用</a:t>
            </a:r>
            <a:r>
              <a:rPr lang="en-US" altLang="zh-CN"/>
              <a:t>CF(H,E)</a:t>
            </a:r>
            <a:r>
              <a:rPr lang="zh-CN" altLang="en-US"/>
              <a:t>近似表示</a:t>
            </a:r>
            <a:r>
              <a:rPr lang="en-US" altLang="zh-CN"/>
              <a:t>P(H|E)</a:t>
            </a:r>
            <a:r>
              <a:rPr lang="zh-CN" altLang="en-US"/>
              <a:t>的大小</a:t>
            </a:r>
            <a:r>
              <a:rPr lang="en-US" altLang="zh-CN"/>
              <a:t>,</a:t>
            </a:r>
            <a:r>
              <a:rPr lang="zh-CN" altLang="en-US"/>
              <a:t>从而描述了规则的可信度。</a:t>
            </a:r>
          </a:p>
        </p:txBody>
      </p:sp>
      <p:graphicFrame>
        <p:nvGraphicFramePr>
          <p:cNvPr id="67587" name="Object 4">
            <a:extLst>
              <a:ext uri="{FF2B5EF4-FFF2-40B4-BE49-F238E27FC236}">
                <a16:creationId xmlns:a16="http://schemas.microsoft.com/office/drawing/2014/main" id="{11E6B2B9-A729-4E61-9F25-777DACAF77D7}"/>
              </a:ext>
            </a:extLst>
          </p:cNvPr>
          <p:cNvGraphicFramePr>
            <a:graphicFrameLocks noChangeAspect="1"/>
          </p:cNvGraphicFramePr>
          <p:nvPr/>
        </p:nvGraphicFramePr>
        <p:xfrm>
          <a:off x="1905000" y="2286000"/>
          <a:ext cx="7239000" cy="1879600"/>
        </p:xfrm>
        <a:graphic>
          <a:graphicData uri="http://schemas.openxmlformats.org/presentationml/2006/ole">
            <mc:AlternateContent xmlns:mc="http://schemas.openxmlformats.org/markup-compatibility/2006">
              <mc:Choice xmlns:v="urn:schemas-microsoft-com:vml" Requires="v">
                <p:oleObj spid="_x0000_s40968" name="Equation" r:id="rId3" imgW="7239000" imgH="1879600" progId="Equation.DSMT4">
                  <p:embed/>
                </p:oleObj>
              </mc:Choice>
              <mc:Fallback>
                <p:oleObj name="Equation" r:id="rId3" imgW="7239000" imgH="1879600" progId="Equation.DSMT4">
                  <p:embed/>
                  <p:pic>
                    <p:nvPicPr>
                      <p:cNvPr id="67587" name="Object 4">
                        <a:extLst>
                          <a:ext uri="{FF2B5EF4-FFF2-40B4-BE49-F238E27FC236}">
                            <a16:creationId xmlns:a16="http://schemas.microsoft.com/office/drawing/2014/main" id="{11E6B2B9-A729-4E61-9F25-777DACAF7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86000"/>
                        <a:ext cx="7239000" cy="187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7588" name="Rectangle 5">
            <a:extLst>
              <a:ext uri="{FF2B5EF4-FFF2-40B4-BE49-F238E27FC236}">
                <a16:creationId xmlns:a16="http://schemas.microsoft.com/office/drawing/2014/main" id="{16F07C90-7F44-4400-86D9-5814A1363CB9}"/>
              </a:ext>
            </a:extLst>
          </p:cNvPr>
          <p:cNvSpPr>
            <a:spLocks noChangeArrowheads="1"/>
          </p:cNvSpPr>
          <p:nvPr/>
        </p:nvSpPr>
        <p:spPr bwMode="auto">
          <a:xfrm>
            <a:off x="2133600" y="1295400"/>
            <a:ext cx="6172200" cy="6858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589" name="Rectangle 6">
            <a:extLst>
              <a:ext uri="{FF2B5EF4-FFF2-40B4-BE49-F238E27FC236}">
                <a16:creationId xmlns:a16="http://schemas.microsoft.com/office/drawing/2014/main" id="{C84B00D1-D501-4D3F-8B6E-07007472A095}"/>
              </a:ext>
            </a:extLst>
          </p:cNvPr>
          <p:cNvSpPr>
            <a:spLocks noChangeArrowheads="1"/>
          </p:cNvSpPr>
          <p:nvPr/>
        </p:nvSpPr>
        <p:spPr bwMode="auto">
          <a:xfrm>
            <a:off x="1676400" y="2286000"/>
            <a:ext cx="7772400" cy="19812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1008839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8A56F65-4D2F-4D63-A83D-E384B2AFC08A}"/>
              </a:ext>
            </a:extLst>
          </p:cNvPr>
          <p:cNvSpPr>
            <a:spLocks noGrp="1" noChangeArrowheads="1"/>
          </p:cNvSpPr>
          <p:nvPr>
            <p:ph type="title"/>
          </p:nvPr>
        </p:nvSpPr>
        <p:spPr>
          <a:xfrm>
            <a:off x="2300288" y="508000"/>
            <a:ext cx="7758112" cy="795338"/>
          </a:xfrm>
        </p:spPr>
        <p:txBody>
          <a:bodyPr/>
          <a:lstStyle/>
          <a:p>
            <a:pPr algn="ctr" eaLnBrk="1" hangingPunct="1"/>
            <a:endParaRPr lang="zh-CN" altLang="zh-CN"/>
          </a:p>
        </p:txBody>
      </p:sp>
      <p:sp>
        <p:nvSpPr>
          <p:cNvPr id="68610" name="Rectangle 3">
            <a:extLst>
              <a:ext uri="{FF2B5EF4-FFF2-40B4-BE49-F238E27FC236}">
                <a16:creationId xmlns:a16="http://schemas.microsoft.com/office/drawing/2014/main" id="{F3B5049B-359C-4CA4-895B-CD6DD87B9DF0}"/>
              </a:ext>
            </a:extLst>
          </p:cNvPr>
          <p:cNvSpPr>
            <a:spLocks noGrp="1" noChangeArrowheads="1"/>
          </p:cNvSpPr>
          <p:nvPr>
            <p:ph type="body" idx="1"/>
          </p:nvPr>
        </p:nvSpPr>
        <p:spPr>
          <a:xfrm>
            <a:off x="1905000" y="1341438"/>
            <a:ext cx="8763000" cy="4267200"/>
          </a:xfrm>
        </p:spPr>
        <p:txBody>
          <a:bodyPr>
            <a:normAutofit lnSpcReduction="10000"/>
          </a:bodyPr>
          <a:lstStyle/>
          <a:p>
            <a:pPr eaLnBrk="1" hangingPunct="1">
              <a:lnSpc>
                <a:spcPct val="90000"/>
              </a:lnSpc>
              <a:buFont typeface="Wingdings" panose="05000000000000000000" pitchFamily="2" charset="2"/>
              <a:buNone/>
            </a:pPr>
            <a:r>
              <a:rPr lang="en-US" altLang="zh-CN" sz="2400"/>
              <a:t>2.</a:t>
            </a:r>
            <a:r>
              <a:rPr lang="zh-CN" altLang="en-US"/>
              <a:t>证据不确定性的表示</a:t>
            </a:r>
          </a:p>
          <a:p>
            <a:pPr eaLnBrk="1" hangingPunct="1">
              <a:lnSpc>
                <a:spcPct val="90000"/>
              </a:lnSpc>
              <a:buFont typeface="Wingdings" panose="05000000000000000000" pitchFamily="2" charset="2"/>
              <a:buNone/>
            </a:pPr>
            <a:endParaRPr lang="zh-CN" altLang="en-US"/>
          </a:p>
          <a:p>
            <a:pPr eaLnBrk="1" hangingPunct="1">
              <a:lnSpc>
                <a:spcPct val="90000"/>
              </a:lnSpc>
              <a:buFont typeface="Wingdings" panose="05000000000000000000" pitchFamily="2" charset="2"/>
              <a:buNone/>
            </a:pPr>
            <a:r>
              <a:rPr lang="zh-CN" altLang="en-US"/>
              <a:t>证据的不确定性也用可信度因子表示。如： </a:t>
            </a:r>
            <a:r>
              <a:rPr lang="en-US" altLang="zh-CN"/>
              <a:t>CF(E)=0.6</a:t>
            </a:r>
          </a:p>
          <a:p>
            <a:pPr eaLnBrk="1" hangingPunct="1">
              <a:lnSpc>
                <a:spcPct val="90000"/>
              </a:lnSpc>
              <a:buFont typeface="Wingdings" panose="05000000000000000000" pitchFamily="2" charset="2"/>
              <a:buNone/>
            </a:pPr>
            <a:endParaRPr lang="en-US" altLang="zh-CN">
              <a:solidFill>
                <a:srgbClr val="D31128"/>
              </a:solidFill>
            </a:endParaRPr>
          </a:p>
          <a:p>
            <a:pPr eaLnBrk="1" hangingPunct="1">
              <a:lnSpc>
                <a:spcPct val="90000"/>
              </a:lnSpc>
              <a:buFont typeface="Wingdings" panose="05000000000000000000" pitchFamily="2" charset="2"/>
              <a:buNone/>
            </a:pPr>
            <a:r>
              <a:rPr lang="en-US" altLang="zh-CN"/>
              <a:t>CF(E)</a:t>
            </a:r>
            <a:r>
              <a:rPr lang="zh-CN" altLang="en-US"/>
              <a:t>的取值范围：</a:t>
            </a:r>
            <a:r>
              <a:rPr lang="en-US" altLang="zh-CN"/>
              <a:t>[-1</a:t>
            </a:r>
            <a:r>
              <a:rPr lang="zh-CN" altLang="en-US"/>
              <a:t>，</a:t>
            </a:r>
            <a:r>
              <a:rPr lang="en-US" altLang="zh-CN"/>
              <a:t>+1]</a:t>
            </a:r>
            <a:r>
              <a:rPr lang="zh-CN" altLang="en-US"/>
              <a:t>。 </a:t>
            </a:r>
          </a:p>
          <a:p>
            <a:pPr eaLnBrk="1" hangingPunct="1">
              <a:lnSpc>
                <a:spcPct val="90000"/>
              </a:lnSpc>
              <a:buFont typeface="Wingdings" panose="05000000000000000000" pitchFamily="2" charset="2"/>
              <a:buNone/>
            </a:pPr>
            <a:r>
              <a:rPr lang="en-US" altLang="zh-CN"/>
              <a:t>CF(E)&gt;0:</a:t>
            </a:r>
            <a:r>
              <a:rPr lang="zh-CN" altLang="en-US"/>
              <a:t>表示证据以某种程度为真。 </a:t>
            </a:r>
          </a:p>
          <a:p>
            <a:pPr eaLnBrk="1" hangingPunct="1">
              <a:lnSpc>
                <a:spcPct val="90000"/>
              </a:lnSpc>
              <a:buFont typeface="Wingdings" panose="05000000000000000000" pitchFamily="2" charset="2"/>
              <a:buNone/>
            </a:pPr>
            <a:r>
              <a:rPr lang="en-US" altLang="zh-CN"/>
              <a:t>CF(E)&lt;0:</a:t>
            </a:r>
            <a:r>
              <a:rPr lang="zh-CN" altLang="en-US"/>
              <a:t>表示证据以某种程度为假。</a:t>
            </a:r>
          </a:p>
          <a:p>
            <a:pPr eaLnBrk="1" hangingPunct="1">
              <a:lnSpc>
                <a:spcPct val="90000"/>
              </a:lnSpc>
              <a:buFont typeface="Wingdings" panose="05000000000000000000" pitchFamily="2" charset="2"/>
              <a:buNone/>
            </a:pPr>
            <a:endParaRPr lang="zh-CN" altLang="en-US"/>
          </a:p>
          <a:p>
            <a:pPr eaLnBrk="1" hangingPunct="1">
              <a:lnSpc>
                <a:spcPct val="90000"/>
              </a:lnSpc>
              <a:buFont typeface="Wingdings" panose="05000000000000000000" pitchFamily="2" charset="2"/>
              <a:buNone/>
            </a:pPr>
            <a:r>
              <a:rPr lang="en-US" altLang="zh-CN"/>
              <a:t>CF(E)</a:t>
            </a:r>
            <a:r>
              <a:rPr lang="zh-CN" altLang="en-US"/>
              <a:t>表示证据的强度，即动态强度。</a:t>
            </a:r>
          </a:p>
        </p:txBody>
      </p:sp>
    </p:spTree>
    <p:extLst>
      <p:ext uri="{BB962C8B-B14F-4D97-AF65-F5344CB8AC3E}">
        <p14:creationId xmlns:p14="http://schemas.microsoft.com/office/powerpoint/2010/main" val="988153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9DB83FC5-5D9E-4AD3-96F2-34AC771A8A61}"/>
              </a:ext>
            </a:extLst>
          </p:cNvPr>
          <p:cNvSpPr>
            <a:spLocks noGrp="1" noChangeArrowheads="1"/>
          </p:cNvSpPr>
          <p:nvPr>
            <p:ph type="title"/>
          </p:nvPr>
        </p:nvSpPr>
        <p:spPr/>
        <p:txBody>
          <a:bodyPr/>
          <a:lstStyle/>
          <a:p>
            <a:pPr eaLnBrk="1" hangingPunct="1"/>
            <a:endParaRPr lang="zh-CN" altLang="zh-CN"/>
          </a:p>
        </p:txBody>
      </p:sp>
      <p:sp>
        <p:nvSpPr>
          <p:cNvPr id="69634" name="Rectangle 3">
            <a:extLst>
              <a:ext uri="{FF2B5EF4-FFF2-40B4-BE49-F238E27FC236}">
                <a16:creationId xmlns:a16="http://schemas.microsoft.com/office/drawing/2014/main" id="{9873B98D-5C3C-4BD6-A620-C0CFF1BAF1B2}"/>
              </a:ext>
            </a:extLst>
          </p:cNvPr>
          <p:cNvSpPr>
            <a:spLocks noGrp="1" noChangeArrowheads="1"/>
          </p:cNvSpPr>
          <p:nvPr>
            <p:ph type="body" idx="1"/>
          </p:nvPr>
        </p:nvSpPr>
        <p:spPr>
          <a:xfrm>
            <a:off x="2135188" y="2005013"/>
            <a:ext cx="7772400" cy="3124200"/>
          </a:xfrm>
        </p:spPr>
        <p:txBody>
          <a:bodyPr/>
          <a:lstStyle/>
          <a:p>
            <a:pPr eaLnBrk="1" hangingPunct="1">
              <a:buFont typeface="Wingdings" panose="05000000000000000000" pitchFamily="2" charset="2"/>
              <a:buNone/>
            </a:pPr>
            <a:r>
              <a:rPr lang="en-US" altLang="zh-CN"/>
              <a:t>3. </a:t>
            </a:r>
            <a:r>
              <a:rPr lang="zh-CN" altLang="en-US"/>
              <a:t>组合证据不确定性的算法</a:t>
            </a:r>
          </a:p>
          <a:p>
            <a:pPr eaLnBrk="1" hangingPunct="1">
              <a:buFont typeface="Wingdings" panose="05000000000000000000" pitchFamily="2" charset="2"/>
              <a:buNone/>
            </a:pPr>
            <a:r>
              <a:rPr lang="zh-CN" altLang="en-US"/>
              <a:t>可采用最大最小法。</a:t>
            </a:r>
          </a:p>
          <a:p>
            <a:pPr eaLnBrk="1" hangingPunct="1">
              <a:buFont typeface="Wingdings" panose="05000000000000000000" pitchFamily="2" charset="2"/>
              <a:buNone/>
            </a:pPr>
            <a:r>
              <a:rPr lang="zh-CN" altLang="en-US"/>
              <a:t>若</a:t>
            </a:r>
            <a:r>
              <a:rPr lang="en-US" altLang="zh-CN"/>
              <a:t>E=E</a:t>
            </a:r>
            <a:r>
              <a:rPr lang="en-US" altLang="zh-CN" baseline="-25000"/>
              <a:t>1</a:t>
            </a:r>
            <a:r>
              <a:rPr lang="en-US" altLang="zh-CN"/>
              <a:t> AND E</a:t>
            </a:r>
            <a:r>
              <a:rPr lang="en-US" altLang="zh-CN" baseline="-25000"/>
              <a:t>2</a:t>
            </a:r>
            <a:r>
              <a:rPr lang="en-US" altLang="zh-CN"/>
              <a:t> AND…AND E</a:t>
            </a:r>
            <a:r>
              <a:rPr lang="en-US" altLang="zh-CN" baseline="-25000"/>
              <a:t>n</a:t>
            </a:r>
            <a:r>
              <a:rPr lang="en-US" altLang="zh-CN"/>
              <a:t>,</a:t>
            </a:r>
            <a:r>
              <a:rPr lang="zh-CN" altLang="en-US"/>
              <a:t>则</a:t>
            </a:r>
          </a:p>
          <a:p>
            <a:pPr algn="ctr" eaLnBrk="1" hangingPunct="1">
              <a:buFont typeface="Wingdings" panose="05000000000000000000" pitchFamily="2" charset="2"/>
              <a:buNone/>
            </a:pPr>
            <a:r>
              <a:rPr lang="en-US" altLang="zh-CN"/>
              <a:t>CF(E)=min{CF(E</a:t>
            </a:r>
            <a:r>
              <a:rPr lang="en-US" altLang="zh-CN" baseline="-25000"/>
              <a:t>1</a:t>
            </a:r>
            <a:r>
              <a:rPr lang="en-US" altLang="zh-CN"/>
              <a:t>),CF(E</a:t>
            </a:r>
            <a:r>
              <a:rPr lang="en-US" altLang="zh-CN" baseline="-25000"/>
              <a:t>2</a:t>
            </a:r>
            <a:r>
              <a:rPr lang="en-US" altLang="zh-CN"/>
              <a:t>),…,CF(E</a:t>
            </a:r>
            <a:r>
              <a:rPr lang="en-US" altLang="zh-CN" baseline="-25000"/>
              <a:t>n</a:t>
            </a:r>
            <a:r>
              <a:rPr lang="en-US" altLang="zh-CN"/>
              <a:t>)}</a:t>
            </a:r>
          </a:p>
          <a:p>
            <a:pPr eaLnBrk="1" hangingPunct="1">
              <a:buFont typeface="Wingdings" panose="05000000000000000000" pitchFamily="2" charset="2"/>
              <a:buNone/>
            </a:pPr>
            <a:r>
              <a:rPr lang="zh-CN" altLang="en-US"/>
              <a:t>若</a:t>
            </a:r>
            <a:r>
              <a:rPr lang="en-US" altLang="zh-CN"/>
              <a:t>E=E</a:t>
            </a:r>
            <a:r>
              <a:rPr lang="en-US" altLang="zh-CN" baseline="-25000"/>
              <a:t>1</a:t>
            </a:r>
            <a:r>
              <a:rPr lang="en-US" altLang="zh-CN"/>
              <a:t> OR E</a:t>
            </a:r>
            <a:r>
              <a:rPr lang="en-US" altLang="zh-CN" baseline="-25000"/>
              <a:t>2</a:t>
            </a:r>
            <a:r>
              <a:rPr lang="en-US" altLang="zh-CN"/>
              <a:t> OR…OR E</a:t>
            </a:r>
            <a:r>
              <a:rPr lang="en-US" altLang="zh-CN" baseline="-25000"/>
              <a:t>n</a:t>
            </a:r>
            <a:r>
              <a:rPr lang="en-US" altLang="zh-CN"/>
              <a:t>,</a:t>
            </a:r>
            <a:r>
              <a:rPr lang="zh-CN" altLang="en-US"/>
              <a:t>则</a:t>
            </a:r>
          </a:p>
          <a:p>
            <a:pPr algn="ctr" eaLnBrk="1" hangingPunct="1">
              <a:buFont typeface="Wingdings" panose="05000000000000000000" pitchFamily="2" charset="2"/>
              <a:buNone/>
            </a:pPr>
            <a:r>
              <a:rPr lang="en-US" altLang="zh-CN"/>
              <a:t>CF(E)=max{CF(E</a:t>
            </a:r>
            <a:r>
              <a:rPr lang="en-US" altLang="zh-CN" baseline="-25000"/>
              <a:t>1</a:t>
            </a:r>
            <a:r>
              <a:rPr lang="en-US" altLang="zh-CN"/>
              <a:t>),CF(E</a:t>
            </a:r>
            <a:r>
              <a:rPr lang="en-US" altLang="zh-CN" baseline="-25000"/>
              <a:t>2</a:t>
            </a:r>
            <a:r>
              <a:rPr lang="en-US" altLang="zh-CN"/>
              <a:t>),…,CF(E</a:t>
            </a:r>
            <a:r>
              <a:rPr lang="en-US" altLang="zh-CN" baseline="-25000"/>
              <a:t>n</a:t>
            </a:r>
            <a:r>
              <a:rPr lang="en-US" altLang="zh-CN"/>
              <a:t>)}</a:t>
            </a:r>
          </a:p>
          <a:p>
            <a:pPr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1059673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CC876923-3E3F-4A5B-BD88-5F9792A5ED2E}"/>
              </a:ext>
            </a:extLst>
          </p:cNvPr>
          <p:cNvSpPr>
            <a:spLocks noGrp="1" noChangeArrowheads="1"/>
          </p:cNvSpPr>
          <p:nvPr>
            <p:ph type="title"/>
          </p:nvPr>
        </p:nvSpPr>
        <p:spPr/>
        <p:txBody>
          <a:bodyPr/>
          <a:lstStyle/>
          <a:p>
            <a:pPr eaLnBrk="1" hangingPunct="1"/>
            <a:endParaRPr lang="zh-CN" altLang="zh-CN"/>
          </a:p>
        </p:txBody>
      </p:sp>
      <p:sp>
        <p:nvSpPr>
          <p:cNvPr id="70658" name="Rectangle 3">
            <a:extLst>
              <a:ext uri="{FF2B5EF4-FFF2-40B4-BE49-F238E27FC236}">
                <a16:creationId xmlns:a16="http://schemas.microsoft.com/office/drawing/2014/main" id="{DA060363-E68E-443A-B75D-2CA69BA41D63}"/>
              </a:ext>
            </a:extLst>
          </p:cNvPr>
          <p:cNvSpPr>
            <a:spLocks noGrp="1" noChangeArrowheads="1"/>
          </p:cNvSpPr>
          <p:nvPr>
            <p:ph type="body" idx="1"/>
          </p:nvPr>
        </p:nvSpPr>
        <p:spPr>
          <a:xfrm>
            <a:off x="2135188" y="1628775"/>
            <a:ext cx="7772400" cy="4572000"/>
          </a:xfrm>
        </p:spPr>
        <p:txBody>
          <a:bodyPr>
            <a:normAutofit fontScale="92500"/>
          </a:bodyPr>
          <a:lstStyle/>
          <a:p>
            <a:pPr eaLnBrk="1" hangingPunct="1">
              <a:lnSpc>
                <a:spcPct val="90000"/>
              </a:lnSpc>
              <a:buFont typeface="Wingdings" panose="05000000000000000000" pitchFamily="2" charset="2"/>
              <a:buNone/>
            </a:pPr>
            <a:r>
              <a:rPr lang="en-US" altLang="zh-CN" sz="2700"/>
              <a:t>4. </a:t>
            </a:r>
            <a:r>
              <a:rPr lang="zh-CN" altLang="en-US" sz="2700"/>
              <a:t>不确定性的传递算法</a:t>
            </a:r>
          </a:p>
          <a:p>
            <a:pPr eaLnBrk="1" hangingPunct="1">
              <a:lnSpc>
                <a:spcPct val="90000"/>
              </a:lnSpc>
              <a:buFont typeface="Wingdings" panose="05000000000000000000" pitchFamily="2" charset="2"/>
              <a:buNone/>
            </a:pPr>
            <a:endParaRPr lang="zh-CN" altLang="en-US" sz="2700"/>
          </a:p>
          <a:p>
            <a:pPr eaLnBrk="1" hangingPunct="1">
              <a:lnSpc>
                <a:spcPct val="90000"/>
              </a:lnSpc>
              <a:buFont typeface="Wingdings" panose="05000000000000000000" pitchFamily="2" charset="2"/>
              <a:buNone/>
            </a:pPr>
            <a:r>
              <a:rPr lang="en-US" altLang="zh-CN" sz="2700"/>
              <a:t>IF		E	THEN		H	(CF(H,E))</a:t>
            </a:r>
          </a:p>
          <a:p>
            <a:pPr eaLnBrk="1" hangingPunct="1">
              <a:lnSpc>
                <a:spcPct val="90000"/>
              </a:lnSpc>
              <a:buFont typeface="Wingdings" panose="05000000000000000000" pitchFamily="2" charset="2"/>
              <a:buNone/>
            </a:pPr>
            <a:endParaRPr lang="en-US" altLang="zh-CN" sz="2700"/>
          </a:p>
          <a:p>
            <a:pPr eaLnBrk="1" hangingPunct="1">
              <a:lnSpc>
                <a:spcPct val="90000"/>
              </a:lnSpc>
              <a:buFont typeface="Wingdings" panose="05000000000000000000" pitchFamily="2" charset="2"/>
              <a:buNone/>
            </a:pPr>
            <a:r>
              <a:rPr lang="zh-CN" altLang="en-US" sz="2700"/>
              <a:t>结论</a:t>
            </a:r>
            <a:r>
              <a:rPr lang="en-US" altLang="zh-CN" sz="2700"/>
              <a:t>H</a:t>
            </a:r>
            <a:r>
              <a:rPr lang="zh-CN" altLang="en-US" sz="2700"/>
              <a:t>的可信度由下式计算：</a:t>
            </a:r>
            <a:r>
              <a:rPr lang="en-US" altLang="zh-CN" sz="2700"/>
              <a:t>CF(H)=CF(H,E)×max{0,CF(E)}</a:t>
            </a:r>
          </a:p>
          <a:p>
            <a:pPr eaLnBrk="1" hangingPunct="1">
              <a:lnSpc>
                <a:spcPct val="90000"/>
              </a:lnSpc>
              <a:buFont typeface="Wingdings" panose="05000000000000000000" pitchFamily="2" charset="2"/>
              <a:buNone/>
            </a:pPr>
            <a:endParaRPr lang="en-US" altLang="zh-CN" sz="2700"/>
          </a:p>
          <a:p>
            <a:pPr eaLnBrk="1" hangingPunct="1">
              <a:lnSpc>
                <a:spcPct val="90000"/>
              </a:lnSpc>
              <a:buFont typeface="Wingdings" panose="05000000000000000000" pitchFamily="2" charset="2"/>
              <a:buNone/>
            </a:pPr>
            <a:r>
              <a:rPr lang="en-US" altLang="zh-CN" sz="2700"/>
              <a:t>CF(H)</a:t>
            </a:r>
            <a:r>
              <a:rPr lang="zh-CN" altLang="en-US" sz="2700"/>
              <a:t>的取值范围：</a:t>
            </a:r>
            <a:r>
              <a:rPr lang="en-US" altLang="zh-CN" sz="2700"/>
              <a:t>[-1</a:t>
            </a:r>
            <a:r>
              <a:rPr lang="zh-CN" altLang="en-US" sz="2700"/>
              <a:t>，</a:t>
            </a:r>
            <a:r>
              <a:rPr lang="en-US" altLang="zh-CN" sz="2700"/>
              <a:t>+1]</a:t>
            </a:r>
            <a:r>
              <a:rPr lang="zh-CN" altLang="en-US" sz="2700"/>
              <a:t>。 </a:t>
            </a:r>
          </a:p>
          <a:p>
            <a:pPr eaLnBrk="1" hangingPunct="1">
              <a:lnSpc>
                <a:spcPct val="90000"/>
              </a:lnSpc>
              <a:buFont typeface="Wingdings" panose="05000000000000000000" pitchFamily="2" charset="2"/>
              <a:buNone/>
            </a:pPr>
            <a:r>
              <a:rPr lang="en-US" altLang="zh-CN" sz="2700"/>
              <a:t>CF(H)&gt;0:</a:t>
            </a:r>
            <a:r>
              <a:rPr lang="zh-CN" altLang="en-US" sz="2700"/>
              <a:t>表示结论以某种程度为真。 </a:t>
            </a:r>
          </a:p>
          <a:p>
            <a:pPr eaLnBrk="1" hangingPunct="1">
              <a:lnSpc>
                <a:spcPct val="90000"/>
              </a:lnSpc>
              <a:buFont typeface="Wingdings" panose="05000000000000000000" pitchFamily="2" charset="2"/>
              <a:buNone/>
            </a:pPr>
            <a:r>
              <a:rPr lang="en-US" altLang="zh-CN" sz="2700"/>
              <a:t>CF(H)&lt;0:</a:t>
            </a:r>
            <a:r>
              <a:rPr lang="zh-CN" altLang="en-US" sz="2700"/>
              <a:t>表示结论以某种程度为假。</a:t>
            </a:r>
          </a:p>
          <a:p>
            <a:pPr eaLnBrk="1" hangingPunct="1">
              <a:lnSpc>
                <a:spcPct val="90000"/>
              </a:lnSpc>
              <a:buFont typeface="Wingdings" panose="05000000000000000000" pitchFamily="2" charset="2"/>
              <a:buNone/>
            </a:pPr>
            <a:endParaRPr lang="en-US" altLang="zh-CN" sz="3300"/>
          </a:p>
        </p:txBody>
      </p:sp>
    </p:spTree>
    <p:extLst>
      <p:ext uri="{BB962C8B-B14F-4D97-AF65-F5344CB8AC3E}">
        <p14:creationId xmlns:p14="http://schemas.microsoft.com/office/powerpoint/2010/main" val="1302384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8">
            <a:extLst>
              <a:ext uri="{FF2B5EF4-FFF2-40B4-BE49-F238E27FC236}">
                <a16:creationId xmlns:a16="http://schemas.microsoft.com/office/drawing/2014/main" id="{9141F152-12F1-41C9-8F79-FB039C7625CC}"/>
              </a:ext>
            </a:extLst>
          </p:cNvPr>
          <p:cNvSpPr>
            <a:spLocks noGrp="1" noChangeArrowheads="1"/>
          </p:cNvSpPr>
          <p:nvPr>
            <p:ph type="body" idx="1"/>
          </p:nvPr>
        </p:nvSpPr>
        <p:spPr>
          <a:xfrm>
            <a:off x="1524000" y="533400"/>
            <a:ext cx="8839200" cy="6553200"/>
          </a:xfrm>
        </p:spPr>
        <p:txBody>
          <a:bodyPr/>
          <a:lstStyle/>
          <a:p>
            <a:pPr marL="533400" indent="-533400">
              <a:buNone/>
            </a:pPr>
            <a:r>
              <a:rPr lang="en-US" altLang="zh-CN" sz="2400"/>
              <a:t>5. </a:t>
            </a:r>
            <a:r>
              <a:rPr lang="zh-CN" altLang="en-US" sz="2400"/>
              <a:t>结论不确定性的合成算法</a:t>
            </a:r>
          </a:p>
          <a:p>
            <a:pPr marL="533400" indent="-533400"/>
            <a:r>
              <a:rPr lang="zh-CN" altLang="en-US" sz="2400"/>
              <a:t>若由多条不同知识推出了相同的结论，但可信度不同，则用合成算法求出综合可信度。</a:t>
            </a:r>
          </a:p>
          <a:p>
            <a:pPr marL="533400" indent="-533400">
              <a:buNone/>
            </a:pPr>
            <a:r>
              <a:rPr lang="zh-CN" altLang="en-US" sz="2400"/>
              <a:t>设有如下知识：</a:t>
            </a:r>
          </a:p>
          <a:p>
            <a:pPr marL="533400" indent="-533400">
              <a:buNone/>
            </a:pPr>
            <a:r>
              <a:rPr lang="en-US" altLang="zh-CN" sz="2400"/>
              <a:t>IF		E</a:t>
            </a:r>
            <a:r>
              <a:rPr lang="en-US" altLang="zh-CN" sz="2400" baseline="-25000"/>
              <a:t>1</a:t>
            </a:r>
            <a:r>
              <a:rPr lang="en-US" altLang="zh-CN" sz="2400"/>
              <a:t>	THEN		H	(CF(H,E</a:t>
            </a:r>
            <a:r>
              <a:rPr lang="en-US" altLang="zh-CN" sz="2400" baseline="-25000"/>
              <a:t>1</a:t>
            </a:r>
            <a:r>
              <a:rPr lang="en-US" altLang="zh-CN" sz="2400"/>
              <a:t>))</a:t>
            </a:r>
          </a:p>
          <a:p>
            <a:pPr marL="533400" indent="-533400">
              <a:buNone/>
            </a:pPr>
            <a:r>
              <a:rPr lang="en-US" altLang="zh-CN" sz="2400"/>
              <a:t>IF		E</a:t>
            </a:r>
            <a:r>
              <a:rPr lang="en-US" altLang="zh-CN" sz="2400" baseline="-25000"/>
              <a:t>2</a:t>
            </a:r>
            <a:r>
              <a:rPr lang="en-US" altLang="zh-CN" sz="2400"/>
              <a:t>	THEN		H	(CF(H,E</a:t>
            </a:r>
            <a:r>
              <a:rPr lang="en-US" altLang="zh-CN" sz="2400" baseline="-25000"/>
              <a:t>2</a:t>
            </a:r>
            <a:r>
              <a:rPr lang="en-US" altLang="zh-CN" sz="2400"/>
              <a:t>))</a:t>
            </a:r>
          </a:p>
          <a:p>
            <a:pPr marL="533400" indent="-533400">
              <a:buNone/>
            </a:pPr>
            <a:r>
              <a:rPr lang="zh-CN" altLang="en-US" sz="2400"/>
              <a:t>则结论</a:t>
            </a:r>
            <a:r>
              <a:rPr lang="en-US" altLang="zh-CN" sz="2400"/>
              <a:t>H</a:t>
            </a:r>
            <a:r>
              <a:rPr lang="zh-CN" altLang="en-US" sz="2400"/>
              <a:t>的综合可信度分如下两步算出：</a:t>
            </a:r>
          </a:p>
          <a:p>
            <a:pPr marL="533400" indent="-533400">
              <a:buNone/>
            </a:pPr>
            <a:r>
              <a:rPr lang="zh-CN" altLang="en-US" sz="2400"/>
              <a:t>首先分别对每一条知识求出</a:t>
            </a:r>
            <a:r>
              <a:rPr lang="en-US" altLang="zh-CN" sz="2400"/>
              <a:t>CF(H): </a:t>
            </a:r>
            <a:r>
              <a:rPr lang="zh-CN" altLang="en-US" sz="2400"/>
              <a:t>计算</a:t>
            </a:r>
            <a:r>
              <a:rPr lang="en-US" altLang="zh-CN" sz="2400"/>
              <a:t>CF</a:t>
            </a:r>
            <a:r>
              <a:rPr lang="en-US" altLang="zh-CN" sz="1200"/>
              <a:t>1</a:t>
            </a:r>
            <a:r>
              <a:rPr lang="en-US" altLang="zh-CN" sz="2400"/>
              <a:t>(H)</a:t>
            </a:r>
            <a:r>
              <a:rPr lang="zh-CN" altLang="en-US" sz="2400"/>
              <a:t>、</a:t>
            </a:r>
            <a:r>
              <a:rPr lang="en-US" altLang="zh-CN" sz="2400"/>
              <a:t>CF</a:t>
            </a:r>
            <a:r>
              <a:rPr lang="en-US" altLang="zh-CN" sz="1200"/>
              <a:t>2</a:t>
            </a:r>
            <a:r>
              <a:rPr lang="en-US" altLang="zh-CN" sz="2400"/>
              <a:t>(H)</a:t>
            </a:r>
          </a:p>
          <a:p>
            <a:pPr marL="533400" indent="-533400">
              <a:buNone/>
            </a:pPr>
            <a:r>
              <a:rPr lang="zh-CN" altLang="en-US" sz="2400"/>
              <a:t>然后用下述公式求出</a:t>
            </a:r>
            <a:r>
              <a:rPr lang="en-US" altLang="zh-CN" sz="2400"/>
              <a:t>E</a:t>
            </a:r>
            <a:r>
              <a:rPr lang="en-US" altLang="zh-CN" sz="2400" baseline="-25000"/>
              <a:t>1</a:t>
            </a:r>
            <a:r>
              <a:rPr lang="zh-CN" altLang="en-US" sz="2400"/>
              <a:t>与</a:t>
            </a:r>
            <a:r>
              <a:rPr lang="en-US" altLang="zh-CN" sz="2400"/>
              <a:t>E</a:t>
            </a:r>
            <a:r>
              <a:rPr lang="en-US" altLang="zh-CN" sz="2400" baseline="-25000"/>
              <a:t>2</a:t>
            </a:r>
            <a:r>
              <a:rPr lang="zh-CN" altLang="en-US" sz="2400"/>
              <a:t>对</a:t>
            </a:r>
            <a:r>
              <a:rPr lang="en-US" altLang="zh-CN" sz="2400"/>
              <a:t>H</a:t>
            </a:r>
            <a:r>
              <a:rPr lang="zh-CN" altLang="en-US" sz="2400"/>
              <a:t>的综合可信度</a:t>
            </a:r>
            <a:r>
              <a:rPr lang="en-US" altLang="zh-CN" sz="2400"/>
              <a:t>CF</a:t>
            </a:r>
            <a:r>
              <a:rPr lang="en-US" altLang="zh-CN" sz="2400" baseline="-25000"/>
              <a:t>12</a:t>
            </a:r>
            <a:r>
              <a:rPr lang="en-US" altLang="zh-CN" sz="2400"/>
              <a:t>(H):</a:t>
            </a:r>
          </a:p>
        </p:txBody>
      </p:sp>
      <p:graphicFrame>
        <p:nvGraphicFramePr>
          <p:cNvPr id="71683" name="Object 2">
            <a:extLst>
              <a:ext uri="{FF2B5EF4-FFF2-40B4-BE49-F238E27FC236}">
                <a16:creationId xmlns:a16="http://schemas.microsoft.com/office/drawing/2014/main" id="{56574EED-A33D-4CF6-8BA5-8B5817186219}"/>
              </a:ext>
            </a:extLst>
          </p:cNvPr>
          <p:cNvGraphicFramePr>
            <a:graphicFrameLocks noChangeAspect="1"/>
          </p:cNvGraphicFramePr>
          <p:nvPr/>
        </p:nvGraphicFramePr>
        <p:xfrm>
          <a:off x="1828800" y="4546600"/>
          <a:ext cx="8102600" cy="2235200"/>
        </p:xfrm>
        <a:graphic>
          <a:graphicData uri="http://schemas.openxmlformats.org/presentationml/2006/ole">
            <mc:AlternateContent xmlns:mc="http://schemas.openxmlformats.org/markup-compatibility/2006">
              <mc:Choice xmlns:v="urn:schemas-microsoft-com:vml" Requires="v">
                <p:oleObj spid="_x0000_s41992" name="Equation" r:id="rId3" imgW="8102600" imgH="2235200" progId="Equation.DSMT4">
                  <p:embed/>
                </p:oleObj>
              </mc:Choice>
              <mc:Fallback>
                <p:oleObj name="Equation" r:id="rId3" imgW="8102600" imgH="2235200" progId="Equation.DSMT4">
                  <p:embed/>
                  <p:pic>
                    <p:nvPicPr>
                      <p:cNvPr id="71683" name="Object 2">
                        <a:extLst>
                          <a:ext uri="{FF2B5EF4-FFF2-40B4-BE49-F238E27FC236}">
                            <a16:creationId xmlns:a16="http://schemas.microsoft.com/office/drawing/2014/main" id="{56574EED-A33D-4CF6-8BA5-8B5817186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546600"/>
                        <a:ext cx="8102600"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397810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69F4C87A-DCD3-4CEF-9705-AF8E3C8FCE8B}"/>
              </a:ext>
            </a:extLst>
          </p:cNvPr>
          <p:cNvSpPr>
            <a:spLocks noGrp="1" noChangeArrowheads="1"/>
          </p:cNvSpPr>
          <p:nvPr>
            <p:ph type="title"/>
          </p:nvPr>
        </p:nvSpPr>
        <p:spPr>
          <a:xfrm>
            <a:off x="2331244" y="311059"/>
            <a:ext cx="7758112" cy="714375"/>
          </a:xfrm>
        </p:spPr>
        <p:txBody>
          <a:bodyPr/>
          <a:lstStyle/>
          <a:p>
            <a:pPr algn="ctr" eaLnBrk="1" hangingPunct="1"/>
            <a:r>
              <a:rPr lang="en-US" altLang="zh-CN" dirty="0"/>
              <a:t>C-F</a:t>
            </a:r>
            <a:r>
              <a:rPr lang="zh-CN" altLang="en-US" dirty="0"/>
              <a:t>模型推理示例</a:t>
            </a:r>
            <a:r>
              <a:rPr lang="en-US" altLang="zh-CN" dirty="0"/>
              <a:t>(1)</a:t>
            </a:r>
          </a:p>
        </p:txBody>
      </p:sp>
      <p:sp>
        <p:nvSpPr>
          <p:cNvPr id="72706" name="Rectangle 3">
            <a:extLst>
              <a:ext uri="{FF2B5EF4-FFF2-40B4-BE49-F238E27FC236}">
                <a16:creationId xmlns:a16="http://schemas.microsoft.com/office/drawing/2014/main" id="{C0059893-3712-460C-AA3F-18368B514F73}"/>
              </a:ext>
            </a:extLst>
          </p:cNvPr>
          <p:cNvSpPr>
            <a:spLocks noGrp="1" noChangeArrowheads="1"/>
          </p:cNvSpPr>
          <p:nvPr>
            <p:ph type="body" idx="1"/>
          </p:nvPr>
        </p:nvSpPr>
        <p:spPr>
          <a:xfrm>
            <a:off x="2133600" y="1371600"/>
            <a:ext cx="8153400" cy="5334000"/>
          </a:xfrm>
        </p:spPr>
        <p:txBody>
          <a:bodyPr>
            <a:normAutofit fontScale="92500" lnSpcReduction="20000"/>
          </a:bodyPr>
          <a:lstStyle/>
          <a:p>
            <a:pPr marL="533400" indent="-533400">
              <a:buClrTx/>
              <a:buSzTx/>
              <a:buNone/>
            </a:pPr>
            <a:r>
              <a:rPr lang="zh-CN" altLang="en-US" sz="2000"/>
              <a:t>例</a:t>
            </a:r>
            <a:r>
              <a:rPr lang="en-US" altLang="zh-CN" sz="2000"/>
              <a:t>5.5 </a:t>
            </a:r>
            <a:r>
              <a:rPr lang="zh-CN" altLang="en-US" sz="2000"/>
              <a:t>设有如下一组知识：</a:t>
            </a:r>
          </a:p>
          <a:p>
            <a:pPr marL="533400" indent="-533400">
              <a:buClrTx/>
              <a:buSzTx/>
              <a:buNone/>
            </a:pPr>
            <a:r>
              <a:rPr lang="en-US" altLang="zh-CN" sz="2000"/>
              <a:t>R1: IF	E</a:t>
            </a:r>
            <a:r>
              <a:rPr lang="en-US" altLang="zh-CN" sz="2000" baseline="-25000"/>
              <a:t>1</a:t>
            </a:r>
            <a:r>
              <a:rPr lang="en-US" altLang="zh-CN" sz="2000"/>
              <a:t>	THEN		H	(0.8)</a:t>
            </a:r>
          </a:p>
          <a:p>
            <a:pPr marL="533400" indent="-533400">
              <a:buClrTx/>
              <a:buSzTx/>
              <a:buNone/>
            </a:pPr>
            <a:r>
              <a:rPr lang="en-US" altLang="zh-CN" sz="2000"/>
              <a:t>R2: IF	E</a:t>
            </a:r>
            <a:r>
              <a:rPr lang="en-US" altLang="zh-CN" sz="2000" baseline="-25000"/>
              <a:t>2</a:t>
            </a:r>
            <a:r>
              <a:rPr lang="en-US" altLang="zh-CN" sz="2000"/>
              <a:t>	THEN		H	(0.6)</a:t>
            </a:r>
          </a:p>
          <a:p>
            <a:pPr marL="533400" indent="-533400">
              <a:buClrTx/>
              <a:buSzTx/>
              <a:buNone/>
            </a:pPr>
            <a:r>
              <a:rPr lang="en-US" altLang="zh-CN" sz="2000"/>
              <a:t>R3: IF	E</a:t>
            </a:r>
            <a:r>
              <a:rPr lang="en-US" altLang="zh-CN" sz="2000" baseline="-25000"/>
              <a:t>3</a:t>
            </a:r>
            <a:r>
              <a:rPr lang="en-US" altLang="zh-CN" sz="2000"/>
              <a:t>	THEN		H	(-0.5)</a:t>
            </a:r>
          </a:p>
          <a:p>
            <a:pPr marL="533400" indent="-533400">
              <a:buClrTx/>
              <a:buSzTx/>
              <a:buNone/>
            </a:pPr>
            <a:r>
              <a:rPr lang="en-US" altLang="zh-CN" sz="2000"/>
              <a:t>R4: IF	E</a:t>
            </a:r>
            <a:r>
              <a:rPr lang="en-US" altLang="zh-CN" sz="2000" baseline="-25000"/>
              <a:t>4</a:t>
            </a:r>
            <a:r>
              <a:rPr lang="en-US" altLang="zh-CN" sz="2000"/>
              <a:t> AND (E</a:t>
            </a:r>
            <a:r>
              <a:rPr lang="en-US" altLang="zh-CN" sz="2000" baseline="-25000"/>
              <a:t>5</a:t>
            </a:r>
            <a:r>
              <a:rPr lang="en-US" altLang="zh-CN" sz="2000"/>
              <a:t> OR E</a:t>
            </a:r>
            <a:r>
              <a:rPr lang="en-US" altLang="zh-CN" sz="2000" baseline="-25000"/>
              <a:t>6</a:t>
            </a:r>
            <a:r>
              <a:rPr lang="en-US" altLang="zh-CN" sz="2000"/>
              <a:t>)	THEN		E</a:t>
            </a:r>
            <a:r>
              <a:rPr lang="en-US" altLang="zh-CN" sz="2000" baseline="-25000"/>
              <a:t>1</a:t>
            </a:r>
            <a:r>
              <a:rPr lang="en-US" altLang="zh-CN" sz="2000"/>
              <a:t>	(0.7)</a:t>
            </a:r>
          </a:p>
          <a:p>
            <a:pPr marL="533400" indent="-533400">
              <a:buClrTx/>
              <a:buSzTx/>
              <a:buNone/>
            </a:pPr>
            <a:r>
              <a:rPr lang="en-US" altLang="zh-CN" sz="2000"/>
              <a:t>R5: IF	E</a:t>
            </a:r>
            <a:r>
              <a:rPr lang="en-US" altLang="zh-CN" sz="2000" baseline="-25000"/>
              <a:t>7</a:t>
            </a:r>
            <a:r>
              <a:rPr lang="en-US" altLang="zh-CN" sz="2000"/>
              <a:t> AND E</a:t>
            </a:r>
            <a:r>
              <a:rPr lang="en-US" altLang="zh-CN" sz="2000" baseline="-25000"/>
              <a:t>8</a:t>
            </a:r>
            <a:r>
              <a:rPr lang="en-US" altLang="zh-CN" sz="2000"/>
              <a:t> THEN		E</a:t>
            </a:r>
            <a:r>
              <a:rPr lang="en-US" altLang="zh-CN" sz="2000" baseline="-25000"/>
              <a:t>3</a:t>
            </a:r>
            <a:r>
              <a:rPr lang="en-US" altLang="zh-CN" sz="2000"/>
              <a:t>	(0.9)</a:t>
            </a:r>
          </a:p>
          <a:p>
            <a:pPr marL="533400" indent="-533400">
              <a:buClrTx/>
              <a:buSzTx/>
              <a:buNone/>
            </a:pPr>
            <a:r>
              <a:rPr lang="zh-CN" altLang="en-US" sz="2000"/>
              <a:t>已知：</a:t>
            </a:r>
            <a:r>
              <a:rPr lang="en-US" altLang="zh-CN" sz="2000"/>
              <a:t>CF(E</a:t>
            </a:r>
            <a:r>
              <a:rPr lang="en-US" altLang="zh-CN" sz="2000" baseline="-25000"/>
              <a:t>2</a:t>
            </a:r>
            <a:r>
              <a:rPr lang="en-US" altLang="zh-CN" sz="2000"/>
              <a:t>)=0.8, CF(E</a:t>
            </a:r>
            <a:r>
              <a:rPr lang="en-US" altLang="zh-CN" sz="2000" baseline="-25000"/>
              <a:t>4</a:t>
            </a:r>
            <a:r>
              <a:rPr lang="en-US" altLang="zh-CN" sz="2000"/>
              <a:t>)=0.5, CF(E</a:t>
            </a:r>
            <a:r>
              <a:rPr lang="en-US" altLang="zh-CN" sz="2000" baseline="-25000"/>
              <a:t>5</a:t>
            </a:r>
            <a:r>
              <a:rPr lang="en-US" altLang="zh-CN" sz="2000"/>
              <a:t>)=0.6</a:t>
            </a:r>
          </a:p>
          <a:p>
            <a:pPr marL="533400" indent="-533400">
              <a:buClrTx/>
              <a:buSzTx/>
              <a:buNone/>
            </a:pPr>
            <a:r>
              <a:rPr lang="en-US" altLang="zh-CN" sz="2000"/>
              <a:t>		CF(E</a:t>
            </a:r>
            <a:r>
              <a:rPr lang="en-US" altLang="zh-CN" sz="2000" baseline="-25000"/>
              <a:t>6</a:t>
            </a:r>
            <a:r>
              <a:rPr lang="en-US" altLang="zh-CN" sz="2000"/>
              <a:t>)=0.7, CF(E</a:t>
            </a:r>
            <a:r>
              <a:rPr lang="en-US" altLang="zh-CN" sz="2000" baseline="-25000"/>
              <a:t>7</a:t>
            </a:r>
            <a:r>
              <a:rPr lang="en-US" altLang="zh-CN" sz="2000"/>
              <a:t>)=0.6, CF(E</a:t>
            </a:r>
            <a:r>
              <a:rPr lang="en-US" altLang="zh-CN" sz="2000" baseline="-25000"/>
              <a:t>8</a:t>
            </a:r>
            <a:r>
              <a:rPr lang="en-US" altLang="zh-CN" sz="2000"/>
              <a:t>)=0.9</a:t>
            </a:r>
          </a:p>
          <a:p>
            <a:pPr marL="533400" indent="-533400">
              <a:buClrTx/>
              <a:buSzTx/>
              <a:buNone/>
            </a:pPr>
            <a:r>
              <a:rPr lang="zh-CN" altLang="en-US" sz="2000"/>
              <a:t>求：</a:t>
            </a:r>
            <a:r>
              <a:rPr lang="en-US" altLang="zh-CN" sz="2000"/>
              <a:t>CF(H)=</a:t>
            </a:r>
            <a:r>
              <a:rPr lang="zh-CN" altLang="en-US" sz="2000"/>
              <a:t>？</a:t>
            </a:r>
          </a:p>
          <a:p>
            <a:pPr marL="533400" indent="-533400">
              <a:buClrTx/>
              <a:buSzTx/>
              <a:buNone/>
            </a:pPr>
            <a:r>
              <a:rPr lang="zh-CN" altLang="en-US" sz="2000"/>
              <a:t>解：由</a:t>
            </a:r>
            <a:r>
              <a:rPr lang="en-US" altLang="zh-CN" sz="2000"/>
              <a:t>R4</a:t>
            </a:r>
            <a:r>
              <a:rPr lang="zh-CN" altLang="en-US" sz="2000"/>
              <a:t>得到：</a:t>
            </a:r>
          </a:p>
          <a:p>
            <a:pPr marL="533400" indent="-533400">
              <a:buClrTx/>
              <a:buSzTx/>
              <a:buNone/>
            </a:pPr>
            <a:r>
              <a:rPr lang="en-US" altLang="zh-CN" sz="2000"/>
              <a:t>CF(E</a:t>
            </a:r>
            <a:r>
              <a:rPr lang="en-US" altLang="zh-CN" sz="2000" baseline="-25000"/>
              <a:t>1</a:t>
            </a:r>
            <a:r>
              <a:rPr lang="en-US" altLang="zh-CN" sz="2000"/>
              <a:t>)=0.7×max{0,CF[E</a:t>
            </a:r>
            <a:r>
              <a:rPr lang="en-US" altLang="zh-CN" sz="2000" baseline="-25000"/>
              <a:t>4</a:t>
            </a:r>
            <a:r>
              <a:rPr lang="en-US" altLang="zh-CN" sz="2000"/>
              <a:t> AND (E</a:t>
            </a:r>
            <a:r>
              <a:rPr lang="en-US" altLang="zh-CN" sz="2000" baseline="-25000"/>
              <a:t>5</a:t>
            </a:r>
            <a:r>
              <a:rPr lang="en-US" altLang="zh-CN" sz="2000"/>
              <a:t> OR E</a:t>
            </a:r>
            <a:r>
              <a:rPr lang="en-US" altLang="zh-CN" sz="2000" baseline="-25000"/>
              <a:t>6</a:t>
            </a:r>
            <a:r>
              <a:rPr lang="en-US" altLang="zh-CN" sz="2000"/>
              <a:t>)]}</a:t>
            </a:r>
          </a:p>
          <a:p>
            <a:pPr marL="533400" indent="-533400">
              <a:buClrTx/>
              <a:buSzTx/>
              <a:buNone/>
            </a:pPr>
            <a:r>
              <a:rPr lang="en-US" altLang="zh-CN" sz="2000"/>
              <a:t>	   =0.7×max{0,min{CF(E</a:t>
            </a:r>
            <a:r>
              <a:rPr lang="en-US" altLang="zh-CN" sz="2000" baseline="-25000"/>
              <a:t>4</a:t>
            </a:r>
            <a:r>
              <a:rPr lang="en-US" altLang="zh-CN" sz="2000"/>
              <a:t>),CF(E</a:t>
            </a:r>
            <a:r>
              <a:rPr lang="en-US" altLang="zh-CN" sz="2000" baseline="-25000"/>
              <a:t>5</a:t>
            </a:r>
            <a:r>
              <a:rPr lang="en-US" altLang="zh-CN" sz="2000"/>
              <a:t> OR E</a:t>
            </a:r>
            <a:r>
              <a:rPr lang="en-US" altLang="zh-CN" sz="2000" baseline="-25000"/>
              <a:t>6</a:t>
            </a:r>
            <a:r>
              <a:rPr lang="en-US" altLang="zh-CN" sz="2000"/>
              <a:t>)}}</a:t>
            </a:r>
          </a:p>
          <a:p>
            <a:pPr marL="533400" indent="-533400">
              <a:buClrTx/>
              <a:buSzTx/>
              <a:buNone/>
            </a:pPr>
            <a:r>
              <a:rPr lang="en-US" altLang="zh-CN" sz="2000"/>
              <a:t>	   =0.35</a:t>
            </a:r>
          </a:p>
          <a:p>
            <a:pPr marL="533400" indent="-533400">
              <a:buClrTx/>
              <a:buSzTx/>
              <a:buNone/>
            </a:pPr>
            <a:r>
              <a:rPr lang="zh-CN" altLang="en-US" sz="2000"/>
              <a:t>由</a:t>
            </a:r>
            <a:r>
              <a:rPr lang="en-US" altLang="zh-CN" sz="2000"/>
              <a:t>R5</a:t>
            </a:r>
            <a:r>
              <a:rPr lang="zh-CN" altLang="en-US" sz="2000"/>
              <a:t>得到：</a:t>
            </a:r>
          </a:p>
          <a:p>
            <a:pPr marL="533400" indent="-533400">
              <a:buClrTx/>
              <a:buSzTx/>
              <a:buNone/>
            </a:pPr>
            <a:r>
              <a:rPr lang="en-US" altLang="zh-CN" sz="2000"/>
              <a:t>CF(E</a:t>
            </a:r>
            <a:r>
              <a:rPr lang="en-US" altLang="zh-CN" sz="2000" baseline="-25000"/>
              <a:t>3</a:t>
            </a:r>
            <a:r>
              <a:rPr lang="en-US" altLang="zh-CN" sz="2000"/>
              <a:t>)=0.9×max{0,CF[E</a:t>
            </a:r>
            <a:r>
              <a:rPr lang="en-US" altLang="zh-CN" sz="2000" baseline="-25000"/>
              <a:t>7</a:t>
            </a:r>
            <a:r>
              <a:rPr lang="en-US" altLang="zh-CN" sz="2000"/>
              <a:t> AND E</a:t>
            </a:r>
            <a:r>
              <a:rPr lang="en-US" altLang="zh-CN" sz="2000" baseline="-25000"/>
              <a:t>8</a:t>
            </a:r>
            <a:r>
              <a:rPr lang="en-US" altLang="zh-CN" sz="2000"/>
              <a:t>]}</a:t>
            </a:r>
          </a:p>
          <a:p>
            <a:pPr marL="533400" indent="-533400">
              <a:buClrTx/>
              <a:buSzTx/>
              <a:buNone/>
            </a:pPr>
            <a:r>
              <a:rPr lang="en-US" altLang="zh-CN" sz="2000"/>
              <a:t>	   =0.54</a:t>
            </a:r>
          </a:p>
        </p:txBody>
      </p:sp>
    </p:spTree>
    <p:extLst>
      <p:ext uri="{BB962C8B-B14F-4D97-AF65-F5344CB8AC3E}">
        <p14:creationId xmlns:p14="http://schemas.microsoft.com/office/powerpoint/2010/main" val="22871731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968E8E13-7EBB-4F9A-A5D1-7E2F5D95FF37}"/>
              </a:ext>
            </a:extLst>
          </p:cNvPr>
          <p:cNvSpPr>
            <a:spLocks noGrp="1" noChangeArrowheads="1"/>
          </p:cNvSpPr>
          <p:nvPr>
            <p:ph type="title"/>
          </p:nvPr>
        </p:nvSpPr>
        <p:spPr>
          <a:xfrm>
            <a:off x="1905000" y="533400"/>
            <a:ext cx="8382000" cy="76200"/>
          </a:xfrm>
        </p:spPr>
        <p:txBody>
          <a:bodyPr>
            <a:normAutofit fontScale="90000"/>
          </a:bodyPr>
          <a:lstStyle/>
          <a:p>
            <a:pPr algn="ctr" eaLnBrk="1" hangingPunct="1"/>
            <a:endParaRPr lang="zh-CN" altLang="zh-CN"/>
          </a:p>
        </p:txBody>
      </p:sp>
      <p:sp>
        <p:nvSpPr>
          <p:cNvPr id="73730" name="Text Box 21">
            <a:extLst>
              <a:ext uri="{FF2B5EF4-FFF2-40B4-BE49-F238E27FC236}">
                <a16:creationId xmlns:a16="http://schemas.microsoft.com/office/drawing/2014/main" id="{87DCC241-846B-4ED6-BBC6-139E014ECEC5}"/>
              </a:ext>
            </a:extLst>
          </p:cNvPr>
          <p:cNvSpPr txBox="1">
            <a:spLocks noChangeArrowheads="1"/>
          </p:cNvSpPr>
          <p:nvPr/>
        </p:nvSpPr>
        <p:spPr bwMode="auto">
          <a:xfrm>
            <a:off x="1905000" y="762001"/>
            <a:ext cx="8305800" cy="592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Tx/>
              <a:buSzTx/>
              <a:buFontTx/>
              <a:buNone/>
            </a:pPr>
            <a:r>
              <a:rPr kumimoji="1" lang="en-US" altLang="zh-CN" sz="2000">
                <a:latin typeface="Tahoma" panose="020B0604030504040204" pitchFamily="34" charset="0"/>
              </a:rPr>
              <a:t>R1: IF	E</a:t>
            </a:r>
            <a:r>
              <a:rPr kumimoji="1" lang="en-US" altLang="zh-CN" sz="2000" baseline="-25000">
                <a:latin typeface="Tahoma" panose="020B0604030504040204" pitchFamily="34" charset="0"/>
              </a:rPr>
              <a:t>1</a:t>
            </a:r>
            <a:r>
              <a:rPr kumimoji="1" lang="en-US" altLang="zh-CN" sz="2000">
                <a:latin typeface="Tahoma" panose="020B0604030504040204" pitchFamily="34" charset="0"/>
              </a:rPr>
              <a:t>	THEN		H	(0.8)</a:t>
            </a:r>
          </a:p>
          <a:p>
            <a:pPr eaLnBrk="1" hangingPunct="1">
              <a:lnSpc>
                <a:spcPct val="90000"/>
              </a:lnSpc>
              <a:buClrTx/>
              <a:buSzTx/>
              <a:buFontTx/>
              <a:buNone/>
            </a:pPr>
            <a:r>
              <a:rPr kumimoji="1" lang="en-US" altLang="zh-CN" sz="2000">
                <a:latin typeface="Tahoma" panose="020B0604030504040204" pitchFamily="34" charset="0"/>
              </a:rPr>
              <a:t>R2: IF	E</a:t>
            </a:r>
            <a:r>
              <a:rPr kumimoji="1" lang="en-US" altLang="zh-CN" sz="2000" baseline="-25000">
                <a:latin typeface="Tahoma" panose="020B0604030504040204" pitchFamily="34" charset="0"/>
              </a:rPr>
              <a:t>2</a:t>
            </a:r>
            <a:r>
              <a:rPr kumimoji="1" lang="en-US" altLang="zh-CN" sz="2000">
                <a:latin typeface="Tahoma" panose="020B0604030504040204" pitchFamily="34" charset="0"/>
              </a:rPr>
              <a:t>	THEN		H	(0.6)</a:t>
            </a:r>
          </a:p>
          <a:p>
            <a:pPr eaLnBrk="1" hangingPunct="1">
              <a:lnSpc>
                <a:spcPct val="90000"/>
              </a:lnSpc>
              <a:buClrTx/>
              <a:buSzTx/>
              <a:buFontTx/>
              <a:buNone/>
            </a:pPr>
            <a:r>
              <a:rPr kumimoji="1" lang="en-US" altLang="zh-CN" sz="2000">
                <a:latin typeface="Tahoma" panose="020B0604030504040204" pitchFamily="34" charset="0"/>
              </a:rPr>
              <a:t>R3: IF	E</a:t>
            </a:r>
            <a:r>
              <a:rPr kumimoji="1" lang="en-US" altLang="zh-CN" sz="2000" baseline="-25000">
                <a:latin typeface="Tahoma" panose="020B0604030504040204" pitchFamily="34" charset="0"/>
              </a:rPr>
              <a:t>3</a:t>
            </a:r>
            <a:r>
              <a:rPr kumimoji="1" lang="en-US" altLang="zh-CN" sz="2000">
                <a:latin typeface="Tahoma" panose="020B0604030504040204" pitchFamily="34" charset="0"/>
              </a:rPr>
              <a:t>	THEN		H	(-0.5)</a:t>
            </a:r>
          </a:p>
          <a:p>
            <a:pPr eaLnBrk="1" hangingPunct="1">
              <a:lnSpc>
                <a:spcPct val="90000"/>
              </a:lnSpc>
              <a:buClrTx/>
              <a:buSzTx/>
              <a:buFontTx/>
              <a:buNone/>
            </a:pPr>
            <a:endParaRPr kumimoji="1" lang="en-US" altLang="zh-CN" sz="2400">
              <a:latin typeface="Tahoma" panose="020B0604030504040204" pitchFamily="34" charset="0"/>
            </a:endParaRPr>
          </a:p>
          <a:p>
            <a:pPr eaLnBrk="1" hangingPunct="1">
              <a:lnSpc>
                <a:spcPct val="90000"/>
              </a:lnSpc>
              <a:buClrTx/>
              <a:buSzTx/>
              <a:buFontTx/>
              <a:buNone/>
            </a:pPr>
            <a:r>
              <a:rPr kumimoji="1" lang="zh-CN" altLang="en-US" sz="2400">
                <a:latin typeface="Tahoma" panose="020B0604030504040204" pitchFamily="34" charset="0"/>
              </a:rPr>
              <a:t>由</a:t>
            </a:r>
            <a:r>
              <a:rPr kumimoji="1" lang="en-US" altLang="zh-CN" sz="2400">
                <a:latin typeface="Tahoma" panose="020B0604030504040204" pitchFamily="34" charset="0"/>
              </a:rPr>
              <a:t>R1</a:t>
            </a:r>
            <a:r>
              <a:rPr kumimoji="1" lang="zh-CN" altLang="en-US" sz="2400">
                <a:latin typeface="Tahoma" panose="020B0604030504040204" pitchFamily="34" charset="0"/>
              </a:rPr>
              <a:t>得到：</a:t>
            </a:r>
          </a:p>
          <a:p>
            <a:pPr eaLnBrk="1" hangingPunct="1">
              <a:lnSpc>
                <a:spcPct val="90000"/>
              </a:lnSpc>
              <a:buClrTx/>
              <a:buSzTx/>
              <a:buFontTx/>
              <a:buNone/>
            </a:pPr>
            <a:r>
              <a:rPr kumimoji="1" lang="en-US" altLang="zh-CN" sz="2400">
                <a:latin typeface="Tahoma" panose="020B0604030504040204" pitchFamily="34" charset="0"/>
              </a:rPr>
              <a:t>CF</a:t>
            </a:r>
            <a:r>
              <a:rPr kumimoji="1" lang="en-US" altLang="zh-CN" sz="2400" baseline="-25000">
                <a:latin typeface="Tahoma" panose="020B0604030504040204" pitchFamily="34" charset="0"/>
              </a:rPr>
              <a:t>1</a:t>
            </a:r>
            <a:r>
              <a:rPr kumimoji="1" lang="en-US" altLang="zh-CN" sz="2400">
                <a:latin typeface="Tahoma" panose="020B0604030504040204" pitchFamily="34" charset="0"/>
              </a:rPr>
              <a:t>(H)=0.8×max{0,CF(E</a:t>
            </a:r>
            <a:r>
              <a:rPr kumimoji="1" lang="en-US" altLang="zh-CN" sz="2400" baseline="-25000">
                <a:latin typeface="Tahoma" panose="020B0604030504040204" pitchFamily="34" charset="0"/>
              </a:rPr>
              <a:t>1</a:t>
            </a:r>
            <a:r>
              <a:rPr kumimoji="1" lang="en-US" altLang="zh-CN" sz="2400">
                <a:latin typeface="Tahoma" panose="020B0604030504040204" pitchFamily="34" charset="0"/>
              </a:rPr>
              <a:t>)}=0.28</a:t>
            </a:r>
          </a:p>
          <a:p>
            <a:pPr eaLnBrk="1" hangingPunct="1">
              <a:lnSpc>
                <a:spcPct val="90000"/>
              </a:lnSpc>
              <a:buClrTx/>
              <a:buSzTx/>
              <a:buFontTx/>
              <a:buNone/>
            </a:pPr>
            <a:r>
              <a:rPr kumimoji="1" lang="zh-CN" altLang="en-US" sz="2400">
                <a:latin typeface="Tahoma" panose="020B0604030504040204" pitchFamily="34" charset="0"/>
              </a:rPr>
              <a:t>由</a:t>
            </a:r>
            <a:r>
              <a:rPr kumimoji="1" lang="en-US" altLang="zh-CN" sz="2400">
                <a:latin typeface="Tahoma" panose="020B0604030504040204" pitchFamily="34" charset="0"/>
              </a:rPr>
              <a:t>R2</a:t>
            </a:r>
            <a:r>
              <a:rPr kumimoji="1" lang="zh-CN" altLang="en-US" sz="2400">
                <a:latin typeface="Tahoma" panose="020B0604030504040204" pitchFamily="34" charset="0"/>
              </a:rPr>
              <a:t>得到：</a:t>
            </a:r>
          </a:p>
          <a:p>
            <a:pPr eaLnBrk="1" hangingPunct="1">
              <a:lnSpc>
                <a:spcPct val="90000"/>
              </a:lnSpc>
              <a:buClrTx/>
              <a:buSzTx/>
              <a:buFontTx/>
              <a:buNone/>
            </a:pPr>
            <a:r>
              <a:rPr kumimoji="1" lang="en-US" altLang="zh-CN" sz="2400">
                <a:latin typeface="Tahoma" panose="020B0604030504040204" pitchFamily="34" charset="0"/>
              </a:rPr>
              <a:t>CF</a:t>
            </a:r>
            <a:r>
              <a:rPr kumimoji="1" lang="en-US" altLang="zh-CN" sz="2400" baseline="-25000">
                <a:latin typeface="Tahoma" panose="020B0604030504040204" pitchFamily="34" charset="0"/>
              </a:rPr>
              <a:t>2</a:t>
            </a:r>
            <a:r>
              <a:rPr kumimoji="1" lang="en-US" altLang="zh-CN" sz="2400">
                <a:latin typeface="Tahoma" panose="020B0604030504040204" pitchFamily="34" charset="0"/>
              </a:rPr>
              <a:t>(H)=0.6×max{0,CF(E</a:t>
            </a:r>
            <a:r>
              <a:rPr kumimoji="1" lang="en-US" altLang="zh-CN" sz="2400" baseline="-25000">
                <a:latin typeface="Tahoma" panose="020B0604030504040204" pitchFamily="34" charset="0"/>
              </a:rPr>
              <a:t>2</a:t>
            </a:r>
            <a:r>
              <a:rPr kumimoji="1" lang="en-US" altLang="zh-CN" sz="2400">
                <a:latin typeface="Tahoma" panose="020B0604030504040204" pitchFamily="34" charset="0"/>
              </a:rPr>
              <a:t>)}=0.48</a:t>
            </a:r>
          </a:p>
          <a:p>
            <a:pPr eaLnBrk="1" hangingPunct="1">
              <a:lnSpc>
                <a:spcPct val="90000"/>
              </a:lnSpc>
              <a:buClrTx/>
              <a:buSzTx/>
              <a:buFontTx/>
              <a:buNone/>
            </a:pPr>
            <a:r>
              <a:rPr kumimoji="1" lang="zh-CN" altLang="en-US" sz="2400">
                <a:latin typeface="Tahoma" panose="020B0604030504040204" pitchFamily="34" charset="0"/>
              </a:rPr>
              <a:t>由</a:t>
            </a:r>
            <a:r>
              <a:rPr kumimoji="1" lang="en-US" altLang="zh-CN" sz="2400">
                <a:latin typeface="Tahoma" panose="020B0604030504040204" pitchFamily="34" charset="0"/>
              </a:rPr>
              <a:t>R3</a:t>
            </a:r>
            <a:r>
              <a:rPr kumimoji="1" lang="zh-CN" altLang="en-US" sz="2400">
                <a:latin typeface="Tahoma" panose="020B0604030504040204" pitchFamily="34" charset="0"/>
              </a:rPr>
              <a:t>得到：</a:t>
            </a:r>
          </a:p>
          <a:p>
            <a:pPr eaLnBrk="1" hangingPunct="1">
              <a:lnSpc>
                <a:spcPct val="90000"/>
              </a:lnSpc>
              <a:buClrTx/>
              <a:buSzTx/>
              <a:buFontTx/>
              <a:buNone/>
            </a:pPr>
            <a:r>
              <a:rPr kumimoji="1" lang="en-US" altLang="zh-CN" sz="2400">
                <a:latin typeface="Tahoma" panose="020B0604030504040204" pitchFamily="34" charset="0"/>
              </a:rPr>
              <a:t>CF</a:t>
            </a:r>
            <a:r>
              <a:rPr kumimoji="1" lang="en-US" altLang="zh-CN" sz="2400" baseline="-25000">
                <a:latin typeface="Tahoma" panose="020B0604030504040204" pitchFamily="34" charset="0"/>
              </a:rPr>
              <a:t>3</a:t>
            </a:r>
            <a:r>
              <a:rPr kumimoji="1" lang="en-US" altLang="zh-CN" sz="2400">
                <a:latin typeface="Tahoma" panose="020B0604030504040204" pitchFamily="34" charset="0"/>
              </a:rPr>
              <a:t>(H)=-0.5×max{0,CF(E</a:t>
            </a:r>
            <a:r>
              <a:rPr kumimoji="1" lang="en-US" altLang="zh-CN" sz="2400" baseline="-25000">
                <a:latin typeface="Tahoma" panose="020B0604030504040204" pitchFamily="34" charset="0"/>
              </a:rPr>
              <a:t>3</a:t>
            </a:r>
            <a:r>
              <a:rPr kumimoji="1" lang="en-US" altLang="zh-CN" sz="2400">
                <a:latin typeface="Tahoma" panose="020B0604030504040204" pitchFamily="34" charset="0"/>
              </a:rPr>
              <a:t>)}=-0.27</a:t>
            </a:r>
          </a:p>
          <a:p>
            <a:pPr eaLnBrk="1" hangingPunct="1">
              <a:lnSpc>
                <a:spcPct val="90000"/>
              </a:lnSpc>
              <a:buClrTx/>
              <a:buSzTx/>
              <a:buFontTx/>
              <a:buNone/>
            </a:pPr>
            <a:r>
              <a:rPr kumimoji="1" lang="zh-CN" altLang="en-US" sz="2400">
                <a:latin typeface="Tahoma" panose="020B0604030504040204" pitchFamily="34" charset="0"/>
              </a:rPr>
              <a:t>根据结论不确定性的合成算法：</a:t>
            </a:r>
          </a:p>
          <a:p>
            <a:pPr eaLnBrk="1" hangingPunct="1">
              <a:lnSpc>
                <a:spcPct val="90000"/>
              </a:lnSpc>
              <a:buClrTx/>
              <a:buSzTx/>
              <a:buFontTx/>
              <a:buNone/>
            </a:pPr>
            <a:r>
              <a:rPr kumimoji="1" lang="en-US" altLang="zh-CN" sz="2400">
                <a:latin typeface="Tahoma" panose="020B0604030504040204" pitchFamily="34" charset="0"/>
              </a:rPr>
              <a:t>CF</a:t>
            </a:r>
            <a:r>
              <a:rPr kumimoji="1" lang="en-US" altLang="zh-CN" sz="2400" baseline="-25000">
                <a:latin typeface="Tahoma" panose="020B0604030504040204" pitchFamily="34" charset="0"/>
              </a:rPr>
              <a:t>12</a:t>
            </a:r>
            <a:r>
              <a:rPr kumimoji="1" lang="en-US" altLang="zh-CN" sz="2400">
                <a:latin typeface="Tahoma" panose="020B0604030504040204" pitchFamily="34" charset="0"/>
              </a:rPr>
              <a:t>(H)=CF</a:t>
            </a:r>
            <a:r>
              <a:rPr kumimoji="1" lang="en-US" altLang="zh-CN" sz="2400" baseline="-25000">
                <a:latin typeface="Tahoma" panose="020B0604030504040204" pitchFamily="34" charset="0"/>
              </a:rPr>
              <a:t>1</a:t>
            </a:r>
            <a:r>
              <a:rPr kumimoji="1" lang="en-US" altLang="zh-CN" sz="2400">
                <a:latin typeface="Tahoma" panose="020B0604030504040204" pitchFamily="34" charset="0"/>
              </a:rPr>
              <a:t>(H)+CF</a:t>
            </a:r>
            <a:r>
              <a:rPr kumimoji="1" lang="en-US" altLang="zh-CN" sz="2400" baseline="-25000">
                <a:latin typeface="Tahoma" panose="020B0604030504040204" pitchFamily="34" charset="0"/>
              </a:rPr>
              <a:t>2</a:t>
            </a:r>
            <a:r>
              <a:rPr kumimoji="1" lang="en-US" altLang="zh-CN" sz="2400">
                <a:latin typeface="Tahoma" panose="020B0604030504040204" pitchFamily="34" charset="0"/>
              </a:rPr>
              <a:t>(H)-CF</a:t>
            </a:r>
            <a:r>
              <a:rPr kumimoji="1" lang="en-US" altLang="zh-CN" sz="2400" baseline="-25000">
                <a:latin typeface="Tahoma" panose="020B0604030504040204" pitchFamily="34" charset="0"/>
              </a:rPr>
              <a:t>1</a:t>
            </a:r>
            <a:r>
              <a:rPr kumimoji="1" lang="en-US" altLang="zh-CN" sz="2400">
                <a:latin typeface="Tahoma" panose="020B0604030504040204" pitchFamily="34" charset="0"/>
              </a:rPr>
              <a:t>(H)×CF</a:t>
            </a:r>
            <a:r>
              <a:rPr kumimoji="1" lang="en-US" altLang="zh-CN" sz="2400" baseline="-25000">
                <a:latin typeface="Tahoma" panose="020B0604030504040204" pitchFamily="34" charset="0"/>
              </a:rPr>
              <a:t>2</a:t>
            </a:r>
            <a:r>
              <a:rPr kumimoji="1" lang="en-US" altLang="zh-CN" sz="2400">
                <a:latin typeface="Tahoma" panose="020B0604030504040204" pitchFamily="34" charset="0"/>
              </a:rPr>
              <a:t>(H)=0.63</a:t>
            </a:r>
          </a:p>
          <a:p>
            <a:pPr eaLnBrk="1" hangingPunct="1">
              <a:lnSpc>
                <a:spcPct val="90000"/>
              </a:lnSpc>
              <a:buClrTx/>
              <a:buSzTx/>
              <a:buFontTx/>
              <a:buNone/>
            </a:pPr>
            <a:r>
              <a:rPr kumimoji="1" lang="en-US" altLang="zh-CN" sz="2400">
                <a:latin typeface="Tahoma" panose="020B0604030504040204" pitchFamily="34" charset="0"/>
              </a:rPr>
              <a:t>CF</a:t>
            </a:r>
            <a:r>
              <a:rPr kumimoji="1" lang="en-US" altLang="zh-CN" sz="2400" baseline="-25000">
                <a:latin typeface="Tahoma" panose="020B0604030504040204" pitchFamily="34" charset="0"/>
              </a:rPr>
              <a:t>123</a:t>
            </a:r>
            <a:r>
              <a:rPr kumimoji="1" lang="en-US" altLang="zh-CN" sz="2400">
                <a:latin typeface="Tahoma" panose="020B0604030504040204" pitchFamily="34" charset="0"/>
              </a:rPr>
              <a:t>(H)=[CF</a:t>
            </a:r>
            <a:r>
              <a:rPr kumimoji="1" lang="en-US" altLang="zh-CN" sz="2400" baseline="-25000">
                <a:latin typeface="Tahoma" panose="020B0604030504040204" pitchFamily="34" charset="0"/>
              </a:rPr>
              <a:t>12</a:t>
            </a:r>
            <a:r>
              <a:rPr kumimoji="1" lang="en-US" altLang="zh-CN" sz="2400">
                <a:latin typeface="Tahoma" panose="020B0604030504040204" pitchFamily="34" charset="0"/>
              </a:rPr>
              <a:t>(H)+CF</a:t>
            </a:r>
            <a:r>
              <a:rPr kumimoji="1" lang="en-US" altLang="zh-CN" sz="2400" baseline="-25000">
                <a:latin typeface="Tahoma" panose="020B0604030504040204" pitchFamily="34" charset="0"/>
              </a:rPr>
              <a:t>3</a:t>
            </a:r>
            <a:r>
              <a:rPr kumimoji="1" lang="en-US" altLang="zh-CN" sz="2400">
                <a:latin typeface="Tahoma" panose="020B0604030504040204" pitchFamily="34" charset="0"/>
              </a:rPr>
              <a:t>(H)]/[1-min{|CF</a:t>
            </a:r>
            <a:r>
              <a:rPr kumimoji="1" lang="en-US" altLang="zh-CN" sz="2400" baseline="-25000">
                <a:latin typeface="Tahoma" panose="020B0604030504040204" pitchFamily="34" charset="0"/>
              </a:rPr>
              <a:t>12</a:t>
            </a:r>
            <a:r>
              <a:rPr kumimoji="1" lang="en-US" altLang="zh-CN" sz="2400">
                <a:latin typeface="Tahoma" panose="020B0604030504040204" pitchFamily="34" charset="0"/>
              </a:rPr>
              <a:t>(H)|,|CF</a:t>
            </a:r>
            <a:r>
              <a:rPr kumimoji="1" lang="en-US" altLang="zh-CN" sz="2400" baseline="-25000">
                <a:latin typeface="Tahoma" panose="020B0604030504040204" pitchFamily="34" charset="0"/>
              </a:rPr>
              <a:t>3</a:t>
            </a:r>
            <a:r>
              <a:rPr kumimoji="1" lang="en-US" altLang="zh-CN" sz="2400">
                <a:latin typeface="Tahoma" panose="020B0604030504040204" pitchFamily="34" charset="0"/>
              </a:rPr>
              <a:t>(H)|}]</a:t>
            </a:r>
          </a:p>
          <a:p>
            <a:pPr eaLnBrk="1" hangingPunct="1">
              <a:lnSpc>
                <a:spcPct val="90000"/>
              </a:lnSpc>
              <a:buClrTx/>
              <a:buSzTx/>
              <a:buFontTx/>
              <a:buNone/>
            </a:pPr>
            <a:r>
              <a:rPr kumimoji="1" lang="en-US" altLang="zh-CN" sz="2400">
                <a:latin typeface="Tahoma" panose="020B0604030504040204" pitchFamily="34" charset="0"/>
              </a:rPr>
              <a:t>		  =0.49</a:t>
            </a:r>
          </a:p>
          <a:p>
            <a:pPr eaLnBrk="1" hangingPunct="1">
              <a:lnSpc>
                <a:spcPct val="90000"/>
              </a:lnSpc>
              <a:buClrTx/>
              <a:buSzTx/>
              <a:buFontTx/>
              <a:buNone/>
            </a:pPr>
            <a:r>
              <a:rPr kumimoji="1" lang="zh-CN" altLang="en-US" sz="2400">
                <a:latin typeface="Tahoma" panose="020B0604030504040204" pitchFamily="34" charset="0"/>
              </a:rPr>
              <a:t>即最终的综合可信度为</a:t>
            </a:r>
            <a:r>
              <a:rPr kumimoji="1" lang="en-US" altLang="zh-CN" sz="2400">
                <a:latin typeface="Tahoma" panose="020B0604030504040204" pitchFamily="34" charset="0"/>
              </a:rPr>
              <a:t>CF(H)=0.49</a:t>
            </a:r>
            <a:r>
              <a:rPr kumimoji="1" lang="zh-CN" altLang="en-US" sz="2400">
                <a:latin typeface="Tahoma" panose="020B0604030504040204" pitchFamily="34" charset="0"/>
              </a:rPr>
              <a:t>。</a:t>
            </a:r>
          </a:p>
        </p:txBody>
      </p:sp>
    </p:spTree>
    <p:extLst>
      <p:ext uri="{BB962C8B-B14F-4D97-AF65-F5344CB8AC3E}">
        <p14:creationId xmlns:p14="http://schemas.microsoft.com/office/powerpoint/2010/main" val="450714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B8094A2F-0A43-4950-B8E1-37F58B1AC45D}"/>
              </a:ext>
            </a:extLst>
          </p:cNvPr>
          <p:cNvSpPr>
            <a:spLocks noGrp="1" noChangeArrowheads="1"/>
          </p:cNvSpPr>
          <p:nvPr>
            <p:ph type="title"/>
          </p:nvPr>
        </p:nvSpPr>
        <p:spPr>
          <a:xfrm flipV="1">
            <a:off x="2147888" y="588964"/>
            <a:ext cx="7758112" cy="77787"/>
          </a:xfrm>
        </p:spPr>
        <p:txBody>
          <a:bodyPr>
            <a:normAutofit fontScale="90000"/>
          </a:bodyPr>
          <a:lstStyle/>
          <a:p>
            <a:pPr eaLnBrk="1" hangingPunct="1"/>
            <a:endParaRPr lang="zh-CN" altLang="zh-CN"/>
          </a:p>
        </p:txBody>
      </p:sp>
      <p:sp>
        <p:nvSpPr>
          <p:cNvPr id="74754" name="Rectangle 3">
            <a:extLst>
              <a:ext uri="{FF2B5EF4-FFF2-40B4-BE49-F238E27FC236}">
                <a16:creationId xmlns:a16="http://schemas.microsoft.com/office/drawing/2014/main" id="{1B96B4C7-10C9-4957-BF88-0D3533EC9A42}"/>
              </a:ext>
            </a:extLst>
          </p:cNvPr>
          <p:cNvSpPr>
            <a:spLocks noGrp="1" noChangeArrowheads="1"/>
          </p:cNvSpPr>
          <p:nvPr>
            <p:ph type="body" idx="1"/>
          </p:nvPr>
        </p:nvSpPr>
        <p:spPr>
          <a:xfrm>
            <a:off x="1905000" y="533400"/>
            <a:ext cx="7772400" cy="6629400"/>
          </a:xfrm>
        </p:spPr>
        <p:txBody>
          <a:bodyPr/>
          <a:lstStyle/>
          <a:p>
            <a:pPr eaLnBrk="1" hangingPunct="1">
              <a:lnSpc>
                <a:spcPct val="90000"/>
              </a:lnSpc>
              <a:buFont typeface="Wingdings" panose="05000000000000000000" pitchFamily="2" charset="2"/>
              <a:buNone/>
            </a:pPr>
            <a:r>
              <a:rPr lang="en-US" altLang="zh-CN" sz="2400"/>
              <a:t>       IF	E	THEN	   H	(CF(H,E))</a:t>
            </a:r>
          </a:p>
          <a:p>
            <a:pPr eaLnBrk="1" hangingPunct="1">
              <a:lnSpc>
                <a:spcPct val="90000"/>
              </a:lnSpc>
              <a:buFont typeface="Wingdings" panose="05000000000000000000" pitchFamily="2" charset="2"/>
              <a:buNone/>
            </a:pPr>
            <a:endParaRPr lang="en-US" altLang="zh-CN" sz="2400"/>
          </a:p>
          <a:p>
            <a:pPr eaLnBrk="1" hangingPunct="1">
              <a:lnSpc>
                <a:spcPct val="90000"/>
              </a:lnSpc>
              <a:buFont typeface="Wingdings" panose="05000000000000000000" pitchFamily="2" charset="2"/>
              <a:buNone/>
            </a:pPr>
            <a:r>
              <a:rPr lang="en-US" altLang="zh-CN" sz="2400"/>
              <a:t>C-F</a:t>
            </a:r>
            <a:r>
              <a:rPr lang="zh-CN" altLang="en-US" sz="2400"/>
              <a:t>模型的核心问题是三个可信度：</a:t>
            </a:r>
          </a:p>
          <a:p>
            <a:pPr eaLnBrk="1" hangingPunct="1">
              <a:lnSpc>
                <a:spcPct val="90000"/>
              </a:lnSpc>
              <a:buFont typeface="Wingdings" panose="05000000000000000000" pitchFamily="2" charset="2"/>
              <a:buNone/>
            </a:pPr>
            <a:r>
              <a:rPr lang="en-US" altLang="zh-CN" sz="2400"/>
              <a:t>(1) </a:t>
            </a:r>
            <a:r>
              <a:rPr lang="zh-CN" altLang="en-US" sz="2400"/>
              <a:t>知识的可信度</a:t>
            </a:r>
            <a:r>
              <a:rPr lang="en-US" altLang="zh-CN" sz="2400"/>
              <a:t>CF(H,E)</a:t>
            </a:r>
            <a:r>
              <a:rPr lang="zh-CN" altLang="en-US" sz="2400"/>
              <a:t>：取值范围</a:t>
            </a:r>
            <a:r>
              <a:rPr lang="en-US" altLang="zh-CN" sz="2400"/>
              <a:t>[-1</a:t>
            </a:r>
            <a:r>
              <a:rPr lang="zh-CN" altLang="en-US" sz="2400"/>
              <a:t>，</a:t>
            </a:r>
            <a:r>
              <a:rPr lang="en-US" altLang="zh-CN" sz="2400"/>
              <a:t>1]</a:t>
            </a:r>
          </a:p>
          <a:p>
            <a:pPr eaLnBrk="1" hangingPunct="1">
              <a:lnSpc>
                <a:spcPct val="90000"/>
              </a:lnSpc>
              <a:buFont typeface="Wingdings" panose="05000000000000000000" pitchFamily="2" charset="2"/>
              <a:buNone/>
            </a:pPr>
            <a:r>
              <a:rPr lang="en-US" altLang="zh-CN" sz="2400"/>
              <a:t>     CF(H,E)=1   </a:t>
            </a:r>
            <a:r>
              <a:rPr lang="zh-CN" altLang="en-US" sz="2400"/>
              <a:t>对应于 </a:t>
            </a:r>
            <a:r>
              <a:rPr lang="en-US" altLang="zh-CN" sz="2400"/>
              <a:t>P(H|E)=1 (</a:t>
            </a:r>
            <a:r>
              <a:rPr lang="zh-CN" altLang="en-US" sz="2400"/>
              <a:t>证据绝对支持结论</a:t>
            </a:r>
            <a:r>
              <a:rPr lang="en-US" altLang="zh-CN" sz="2400"/>
              <a:t>)</a:t>
            </a:r>
          </a:p>
          <a:p>
            <a:pPr eaLnBrk="1" hangingPunct="1">
              <a:lnSpc>
                <a:spcPct val="90000"/>
              </a:lnSpc>
              <a:buFont typeface="Wingdings" panose="05000000000000000000" pitchFamily="2" charset="2"/>
              <a:buNone/>
            </a:pPr>
            <a:r>
              <a:rPr lang="en-US" altLang="zh-CN" sz="2400"/>
              <a:t>     CF(H,E)=-1  </a:t>
            </a:r>
            <a:r>
              <a:rPr lang="zh-CN" altLang="en-US" sz="2400"/>
              <a:t>对应于 </a:t>
            </a:r>
            <a:r>
              <a:rPr lang="en-US" altLang="zh-CN" sz="2400"/>
              <a:t>P(H|E)=0 (</a:t>
            </a:r>
            <a:r>
              <a:rPr lang="zh-CN" altLang="en-US" sz="2400"/>
              <a:t>证据绝对否定结论</a:t>
            </a:r>
            <a:r>
              <a:rPr lang="en-US" altLang="zh-CN" sz="2400"/>
              <a:t>)</a:t>
            </a:r>
          </a:p>
          <a:p>
            <a:pPr eaLnBrk="1" hangingPunct="1">
              <a:lnSpc>
                <a:spcPct val="90000"/>
              </a:lnSpc>
              <a:buFont typeface="Wingdings" panose="05000000000000000000" pitchFamily="2" charset="2"/>
              <a:buNone/>
            </a:pPr>
            <a:r>
              <a:rPr lang="en-US" altLang="zh-CN" sz="2400"/>
              <a:t>     CF(H,E)=0  </a:t>
            </a:r>
            <a:r>
              <a:rPr lang="zh-CN" altLang="en-US" sz="2400"/>
              <a:t>对应于 </a:t>
            </a:r>
            <a:r>
              <a:rPr lang="en-US" altLang="zh-CN" sz="2400"/>
              <a:t>P(H|E)=P(H) (</a:t>
            </a:r>
            <a:r>
              <a:rPr lang="zh-CN" altLang="en-US" sz="2400"/>
              <a:t>证据与结论无关</a:t>
            </a:r>
            <a:r>
              <a:rPr lang="en-US" altLang="zh-CN" sz="2400"/>
              <a:t>) </a:t>
            </a:r>
          </a:p>
          <a:p>
            <a:pPr eaLnBrk="1" hangingPunct="1">
              <a:lnSpc>
                <a:spcPct val="90000"/>
              </a:lnSpc>
              <a:buFont typeface="Wingdings" panose="05000000000000000000" pitchFamily="2" charset="2"/>
              <a:buNone/>
            </a:pPr>
            <a:r>
              <a:rPr lang="en-US" altLang="zh-CN" sz="2400"/>
              <a:t>(2) </a:t>
            </a:r>
            <a:r>
              <a:rPr lang="zh-CN" altLang="en-US" sz="2400"/>
              <a:t>证据的可信度</a:t>
            </a:r>
            <a:r>
              <a:rPr lang="en-US" altLang="zh-CN" sz="2400"/>
              <a:t>CF(E)</a:t>
            </a:r>
            <a:r>
              <a:rPr lang="zh-CN" altLang="en-US" sz="2400"/>
              <a:t>：取值范围</a:t>
            </a:r>
            <a:r>
              <a:rPr lang="en-US" altLang="zh-CN" sz="2400"/>
              <a:t>[-1</a:t>
            </a:r>
            <a:r>
              <a:rPr lang="zh-CN" altLang="en-US" sz="2400"/>
              <a:t>，</a:t>
            </a:r>
            <a:r>
              <a:rPr lang="en-US" altLang="zh-CN" sz="2400"/>
              <a:t>1]</a:t>
            </a:r>
          </a:p>
          <a:p>
            <a:pPr eaLnBrk="1" hangingPunct="1">
              <a:lnSpc>
                <a:spcPct val="90000"/>
              </a:lnSpc>
              <a:buFont typeface="Wingdings" panose="05000000000000000000" pitchFamily="2" charset="2"/>
              <a:buNone/>
            </a:pPr>
            <a:r>
              <a:rPr lang="en-US" altLang="zh-CN" sz="2400"/>
              <a:t>         CF(E)=1  </a:t>
            </a:r>
            <a:r>
              <a:rPr lang="zh-CN" altLang="en-US" sz="2400"/>
              <a:t>对应于 </a:t>
            </a:r>
            <a:r>
              <a:rPr lang="en-US" altLang="zh-CN" sz="2400"/>
              <a:t>P(E)=1   (</a:t>
            </a:r>
            <a:r>
              <a:rPr lang="zh-CN" altLang="en-US" sz="2400"/>
              <a:t>证据绝对存在</a:t>
            </a:r>
            <a:r>
              <a:rPr lang="en-US" altLang="zh-CN" sz="2400"/>
              <a:t>) ;</a:t>
            </a:r>
          </a:p>
          <a:p>
            <a:pPr eaLnBrk="1" hangingPunct="1">
              <a:lnSpc>
                <a:spcPct val="90000"/>
              </a:lnSpc>
              <a:buFont typeface="Wingdings" panose="05000000000000000000" pitchFamily="2" charset="2"/>
              <a:buNone/>
            </a:pPr>
            <a:r>
              <a:rPr lang="en-US" altLang="zh-CN" sz="2400"/>
              <a:t>         CF(E)=-1 </a:t>
            </a:r>
            <a:r>
              <a:rPr lang="zh-CN" altLang="en-US" sz="2400"/>
              <a:t>对应于 </a:t>
            </a:r>
            <a:r>
              <a:rPr lang="en-US" altLang="zh-CN" sz="2400"/>
              <a:t>P(E)=0;  (</a:t>
            </a:r>
            <a:r>
              <a:rPr lang="zh-CN" altLang="en-US" sz="2400"/>
              <a:t>证据绝对不存在</a:t>
            </a:r>
            <a:r>
              <a:rPr lang="en-US" altLang="zh-CN" sz="2400"/>
              <a:t>)</a:t>
            </a:r>
          </a:p>
          <a:p>
            <a:pPr eaLnBrk="1" hangingPunct="1">
              <a:lnSpc>
                <a:spcPct val="90000"/>
              </a:lnSpc>
              <a:buFont typeface="Wingdings" panose="05000000000000000000" pitchFamily="2" charset="2"/>
              <a:buNone/>
            </a:pPr>
            <a:r>
              <a:rPr lang="en-US" altLang="zh-CN" sz="2400"/>
              <a:t>         CF(E)=0  </a:t>
            </a:r>
            <a:r>
              <a:rPr lang="zh-CN" altLang="en-US" sz="2400"/>
              <a:t>对应于 </a:t>
            </a:r>
            <a:r>
              <a:rPr lang="en-US" altLang="zh-CN" sz="2400"/>
              <a:t>P(E)=0.5 (</a:t>
            </a:r>
            <a:r>
              <a:rPr lang="zh-CN" altLang="en-US" sz="2400"/>
              <a:t>对证据一无所知</a:t>
            </a:r>
            <a:r>
              <a:rPr lang="en-US" altLang="zh-CN" sz="2400"/>
              <a:t>)</a:t>
            </a:r>
            <a:r>
              <a:rPr lang="zh-CN" altLang="en-US" sz="2400"/>
              <a:t>。 </a:t>
            </a:r>
          </a:p>
          <a:p>
            <a:pPr eaLnBrk="1" hangingPunct="1">
              <a:lnSpc>
                <a:spcPct val="90000"/>
              </a:lnSpc>
              <a:buFont typeface="Wingdings" panose="05000000000000000000" pitchFamily="2" charset="2"/>
              <a:buNone/>
            </a:pPr>
            <a:r>
              <a:rPr lang="en-US" altLang="zh-CN" sz="2400"/>
              <a:t>(3) </a:t>
            </a:r>
            <a:r>
              <a:rPr lang="zh-CN" altLang="en-US" sz="2400"/>
              <a:t>结论的可信度</a:t>
            </a:r>
            <a:r>
              <a:rPr lang="en-US" altLang="zh-CN" sz="2400"/>
              <a:t>CF(H)</a:t>
            </a:r>
            <a:r>
              <a:rPr lang="zh-CN" altLang="en-US" sz="2400"/>
              <a:t>：取值范围</a:t>
            </a:r>
            <a:r>
              <a:rPr lang="en-US" altLang="zh-CN" sz="2400"/>
              <a:t>[-1</a:t>
            </a:r>
            <a:r>
              <a:rPr lang="zh-CN" altLang="en-US" sz="2400"/>
              <a:t>，</a:t>
            </a:r>
            <a:r>
              <a:rPr lang="en-US" altLang="zh-CN" sz="2400"/>
              <a:t>1]</a:t>
            </a:r>
          </a:p>
          <a:p>
            <a:pPr eaLnBrk="1" hangingPunct="1">
              <a:lnSpc>
                <a:spcPct val="90000"/>
              </a:lnSpc>
              <a:buFont typeface="Wingdings" panose="05000000000000000000" pitchFamily="2" charset="2"/>
              <a:buNone/>
            </a:pPr>
            <a:r>
              <a:rPr lang="en-US" altLang="zh-CN" sz="2400"/>
              <a:t>     CF(H)=CF(H,E)×max{0,CF(E)}</a:t>
            </a:r>
          </a:p>
          <a:p>
            <a:pPr eaLnBrk="1" hangingPunct="1">
              <a:lnSpc>
                <a:spcPct val="90000"/>
              </a:lnSpc>
              <a:buFont typeface="Wingdings" panose="05000000000000000000" pitchFamily="2" charset="2"/>
              <a:buNone/>
            </a:pPr>
            <a:r>
              <a:rPr lang="zh-CN" altLang="en-US" sz="2400"/>
              <a:t>该公式隐含了一个知识运用的条件</a:t>
            </a:r>
            <a:r>
              <a:rPr lang="en-US" altLang="zh-CN" sz="2400"/>
              <a:t>, </a:t>
            </a:r>
            <a:r>
              <a:rPr lang="zh-CN" altLang="en-US" sz="2400"/>
              <a:t>即</a:t>
            </a:r>
            <a:r>
              <a:rPr lang="en-US" altLang="zh-CN" sz="2400"/>
              <a:t>CF(E)&gt;0</a:t>
            </a:r>
            <a:r>
              <a:rPr lang="zh-CN" altLang="en-US" sz="2400"/>
              <a:t>。</a:t>
            </a:r>
          </a:p>
        </p:txBody>
      </p:sp>
      <p:sp>
        <p:nvSpPr>
          <p:cNvPr id="74755" name="Rectangle 4">
            <a:extLst>
              <a:ext uri="{FF2B5EF4-FFF2-40B4-BE49-F238E27FC236}">
                <a16:creationId xmlns:a16="http://schemas.microsoft.com/office/drawing/2014/main" id="{00DC0FF9-6A34-41C8-97C5-16A18B52F43F}"/>
              </a:ext>
            </a:extLst>
          </p:cNvPr>
          <p:cNvSpPr>
            <a:spLocks noChangeArrowheads="1"/>
          </p:cNvSpPr>
          <p:nvPr/>
        </p:nvSpPr>
        <p:spPr bwMode="auto">
          <a:xfrm>
            <a:off x="2209800" y="457200"/>
            <a:ext cx="6019800" cy="6858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184708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576A891-CDDC-4CA1-9426-437347F01955}"/>
              </a:ext>
            </a:extLst>
          </p:cNvPr>
          <p:cNvSpPr>
            <a:spLocks noGrp="1" noChangeArrowheads="1"/>
          </p:cNvSpPr>
          <p:nvPr>
            <p:ph type="title"/>
          </p:nvPr>
        </p:nvSpPr>
        <p:spPr>
          <a:xfrm>
            <a:off x="1600200" y="228600"/>
            <a:ext cx="8991600" cy="838200"/>
          </a:xfrm>
        </p:spPr>
        <p:txBody>
          <a:bodyPr/>
          <a:lstStyle/>
          <a:p>
            <a:pPr algn="ctr" eaLnBrk="1" hangingPunct="1"/>
            <a:r>
              <a:rPr lang="zh-CN" altLang="en-US" dirty="0"/>
              <a:t>带有阈值限度的不确定性推理</a:t>
            </a:r>
          </a:p>
        </p:txBody>
      </p:sp>
      <p:sp>
        <p:nvSpPr>
          <p:cNvPr id="75778" name="Rectangle 3">
            <a:extLst>
              <a:ext uri="{FF2B5EF4-FFF2-40B4-BE49-F238E27FC236}">
                <a16:creationId xmlns:a16="http://schemas.microsoft.com/office/drawing/2014/main" id="{FC6BBA0E-F7CC-435C-A786-8FF383483437}"/>
              </a:ext>
            </a:extLst>
          </p:cNvPr>
          <p:cNvSpPr>
            <a:spLocks noGrp="1" noChangeArrowheads="1"/>
          </p:cNvSpPr>
          <p:nvPr>
            <p:ph type="body" idx="1"/>
          </p:nvPr>
        </p:nvSpPr>
        <p:spPr>
          <a:xfrm>
            <a:off x="2209800" y="1388327"/>
            <a:ext cx="7772400" cy="4648200"/>
          </a:xfrm>
        </p:spPr>
        <p:txBody>
          <a:bodyPr>
            <a:normAutofit lnSpcReduction="10000"/>
          </a:bodyPr>
          <a:lstStyle/>
          <a:p>
            <a:pPr eaLnBrk="1" hangingPunct="1">
              <a:lnSpc>
                <a:spcPct val="90000"/>
              </a:lnSpc>
              <a:buFont typeface="Wingdings" panose="05000000000000000000" pitchFamily="2" charset="2"/>
              <a:buNone/>
            </a:pPr>
            <a:r>
              <a:rPr lang="en-US" altLang="zh-CN" dirty="0"/>
              <a:t>1. </a:t>
            </a:r>
            <a:r>
              <a:rPr lang="zh-CN" altLang="en-US" dirty="0"/>
              <a:t>知识不确定性的表示</a:t>
            </a:r>
          </a:p>
          <a:p>
            <a:pPr eaLnBrk="1" hangingPunct="1">
              <a:lnSpc>
                <a:spcPct val="90000"/>
              </a:lnSpc>
              <a:buFont typeface="Wingdings" panose="05000000000000000000" pitchFamily="2" charset="2"/>
              <a:buNone/>
            </a:pPr>
            <a:r>
              <a:rPr lang="zh-CN" altLang="en-US" dirty="0"/>
              <a:t>知识用下述形式表示：</a:t>
            </a:r>
          </a:p>
          <a:p>
            <a:pPr algn="ctr" eaLnBrk="1" hangingPunct="1">
              <a:lnSpc>
                <a:spcPct val="90000"/>
              </a:lnSpc>
              <a:buFont typeface="Wingdings" panose="05000000000000000000" pitchFamily="2" charset="2"/>
              <a:buNone/>
            </a:pPr>
            <a:r>
              <a:rPr lang="en-US" altLang="zh-CN" dirty="0"/>
              <a:t>IF		E	THEN		H	(CF(H,E),λ)</a:t>
            </a:r>
          </a:p>
          <a:p>
            <a:pPr eaLnBrk="1" hangingPunct="1">
              <a:lnSpc>
                <a:spcPct val="90000"/>
              </a:lnSpc>
              <a:buFont typeface="Wingdings" panose="05000000000000000000" pitchFamily="2" charset="2"/>
              <a:buNone/>
            </a:pPr>
            <a:r>
              <a:rPr lang="zh-CN" altLang="en-US" dirty="0"/>
              <a:t>其中：</a:t>
            </a:r>
          </a:p>
          <a:p>
            <a:pPr eaLnBrk="1" hangingPunct="1">
              <a:lnSpc>
                <a:spcPct val="90000"/>
              </a:lnSpc>
            </a:pPr>
            <a:r>
              <a:rPr lang="en-US" altLang="zh-CN" dirty="0"/>
              <a:t>CF(H,E)</a:t>
            </a:r>
            <a:r>
              <a:rPr lang="zh-CN" altLang="en-US" dirty="0"/>
              <a:t>为知识的可信度，取值范围为</a:t>
            </a:r>
            <a:r>
              <a:rPr lang="en-US" altLang="zh-CN" dirty="0"/>
              <a:t>[0,1]</a:t>
            </a:r>
            <a:r>
              <a:rPr lang="zh-CN" altLang="en-US" dirty="0"/>
              <a:t>。</a:t>
            </a:r>
          </a:p>
          <a:p>
            <a:pPr eaLnBrk="1" hangingPunct="1">
              <a:lnSpc>
                <a:spcPct val="90000"/>
              </a:lnSpc>
              <a:buFont typeface="Wingdings" panose="05000000000000000000" pitchFamily="2" charset="2"/>
              <a:buNone/>
            </a:pPr>
            <a:r>
              <a:rPr lang="zh-CN" altLang="en-US" sz="2400" dirty="0"/>
              <a:t>      </a:t>
            </a:r>
            <a:r>
              <a:rPr lang="en-US" altLang="zh-CN" sz="2400" dirty="0"/>
              <a:t>CF(H,E)=0 </a:t>
            </a:r>
            <a:r>
              <a:rPr lang="zh-CN" altLang="en-US" sz="2400" dirty="0"/>
              <a:t>对应于 </a:t>
            </a:r>
            <a:r>
              <a:rPr lang="en-US" altLang="zh-CN" sz="2400" dirty="0"/>
              <a:t>P(H|E)=0 (</a:t>
            </a:r>
            <a:r>
              <a:rPr lang="zh-CN" altLang="en-US" sz="2400" dirty="0"/>
              <a:t>证据绝对否定结论</a:t>
            </a:r>
            <a:r>
              <a:rPr lang="en-US" altLang="zh-CN" sz="2400" dirty="0"/>
              <a:t>)</a:t>
            </a:r>
          </a:p>
          <a:p>
            <a:pPr eaLnBrk="1" hangingPunct="1">
              <a:lnSpc>
                <a:spcPct val="90000"/>
              </a:lnSpc>
              <a:buFont typeface="Wingdings" panose="05000000000000000000" pitchFamily="2" charset="2"/>
              <a:buNone/>
            </a:pPr>
            <a:r>
              <a:rPr lang="en-US" altLang="zh-CN" sz="2400" dirty="0"/>
              <a:t>      CF(H,E)=1 </a:t>
            </a:r>
            <a:r>
              <a:rPr lang="zh-CN" altLang="en-US" sz="2400" dirty="0"/>
              <a:t>对应于 </a:t>
            </a:r>
            <a:r>
              <a:rPr lang="en-US" altLang="zh-CN" sz="2400" dirty="0"/>
              <a:t>P(H|E)=1 (</a:t>
            </a:r>
            <a:r>
              <a:rPr lang="zh-CN" altLang="en-US" sz="2400" dirty="0"/>
              <a:t>证据绝对支持结论</a:t>
            </a:r>
            <a:r>
              <a:rPr lang="en-US" altLang="zh-CN" sz="2400" dirty="0"/>
              <a:t>)</a:t>
            </a:r>
          </a:p>
          <a:p>
            <a:pPr eaLnBrk="1" hangingPunct="1">
              <a:lnSpc>
                <a:spcPct val="90000"/>
              </a:lnSpc>
            </a:pPr>
            <a:r>
              <a:rPr lang="en-US" altLang="zh-CN" dirty="0"/>
              <a:t>λ</a:t>
            </a:r>
            <a:r>
              <a:rPr lang="zh-CN" altLang="en-US" dirty="0"/>
              <a:t>是阈值，明确规定了知识运用的条件：只有当</a:t>
            </a:r>
            <a:r>
              <a:rPr lang="en-US" altLang="zh-CN" dirty="0"/>
              <a:t>CF(E)≥λ</a:t>
            </a:r>
            <a:r>
              <a:rPr lang="zh-CN" altLang="en-US" dirty="0"/>
              <a:t>时，该知识才能够被应用。</a:t>
            </a:r>
            <a:r>
              <a:rPr lang="en-US" altLang="zh-CN" dirty="0"/>
              <a:t>λ</a:t>
            </a:r>
            <a:r>
              <a:rPr lang="zh-CN" altLang="en-US" dirty="0"/>
              <a:t>的取值范围为</a:t>
            </a:r>
            <a:r>
              <a:rPr lang="en-US" altLang="zh-CN" dirty="0"/>
              <a:t>(0,1]</a:t>
            </a:r>
            <a:r>
              <a:rPr lang="zh-CN" altLang="en-US" dirty="0"/>
              <a:t>。</a:t>
            </a:r>
          </a:p>
        </p:txBody>
      </p:sp>
    </p:spTree>
    <p:extLst>
      <p:ext uri="{BB962C8B-B14F-4D97-AF65-F5344CB8AC3E}">
        <p14:creationId xmlns:p14="http://schemas.microsoft.com/office/powerpoint/2010/main" val="3323034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F83561B-5B70-4BAE-9916-D72407DDC7AA}"/>
              </a:ext>
            </a:extLst>
          </p:cNvPr>
          <p:cNvSpPr>
            <a:spLocks noGrp="1"/>
          </p:cNvSpPr>
          <p:nvPr>
            <p:ph type="dt" sz="half" idx="10"/>
          </p:nvPr>
        </p:nvSpPr>
        <p:spPr/>
        <p:txBody>
          <a:bodyPr/>
          <a:lstStyle/>
          <a:p>
            <a:fld id="{D98E4810-55E0-4742-8FD8-F85F2BB24F42}" type="datetime1">
              <a:rPr lang="zh-CN" altLang="en-US"/>
              <a:pPr/>
              <a:t>2020/10/13</a:t>
            </a:fld>
            <a:endParaRPr lang="en-US" altLang="zh-CN"/>
          </a:p>
        </p:txBody>
      </p:sp>
      <p:sp>
        <p:nvSpPr>
          <p:cNvPr id="5" name="页脚占位符 4">
            <a:extLst>
              <a:ext uri="{FF2B5EF4-FFF2-40B4-BE49-F238E27FC236}">
                <a16:creationId xmlns:a16="http://schemas.microsoft.com/office/drawing/2014/main" id="{201B730A-7A94-4543-9606-D0A6F3BEA594}"/>
              </a:ext>
            </a:extLst>
          </p:cNvPr>
          <p:cNvSpPr>
            <a:spLocks noGrp="1"/>
          </p:cNvSpPr>
          <p:nvPr>
            <p:ph type="ftr" sz="quarter" idx="11"/>
          </p:nvPr>
        </p:nvSpPr>
        <p:spPr/>
        <p:txBody>
          <a:bodyPr/>
          <a:lstStyle/>
          <a:p>
            <a:r>
              <a:rPr lang="en-US" altLang="zh-CN"/>
              <a:t> </a:t>
            </a:r>
            <a:r>
              <a:rPr lang="zh-CN" altLang="en-US"/>
              <a:t>作者   朱福喜  朱三元</a:t>
            </a:r>
          </a:p>
        </p:txBody>
      </p:sp>
      <p:sp>
        <p:nvSpPr>
          <p:cNvPr id="6" name="灯片编号占位符 5">
            <a:extLst>
              <a:ext uri="{FF2B5EF4-FFF2-40B4-BE49-F238E27FC236}">
                <a16:creationId xmlns:a16="http://schemas.microsoft.com/office/drawing/2014/main" id="{9739619A-5F1E-4644-BD95-EE015F6C55E2}"/>
              </a:ext>
            </a:extLst>
          </p:cNvPr>
          <p:cNvSpPr>
            <a:spLocks noGrp="1"/>
          </p:cNvSpPr>
          <p:nvPr>
            <p:ph type="sldNum" sz="quarter" idx="12"/>
          </p:nvPr>
        </p:nvSpPr>
        <p:spPr/>
        <p:txBody>
          <a:bodyPr/>
          <a:lstStyle/>
          <a:p>
            <a:fld id="{23427734-7BCC-4B2D-8BCB-D64A6CBA7558}" type="slidenum">
              <a:rPr lang="en-US" altLang="zh-CN"/>
              <a:pPr/>
              <a:t>7</a:t>
            </a:fld>
            <a:endParaRPr lang="en-US" altLang="zh-CN"/>
          </a:p>
        </p:txBody>
      </p:sp>
      <p:sp>
        <p:nvSpPr>
          <p:cNvPr id="598018" name="Rectangle 2">
            <a:extLst>
              <a:ext uri="{FF2B5EF4-FFF2-40B4-BE49-F238E27FC236}">
                <a16:creationId xmlns:a16="http://schemas.microsoft.com/office/drawing/2014/main" id="{1D0A58D4-52E3-4BD1-AD6E-CE4521CCF008}"/>
              </a:ext>
            </a:extLst>
          </p:cNvPr>
          <p:cNvSpPr>
            <a:spLocks noGrp="1" noChangeArrowheads="1"/>
          </p:cNvSpPr>
          <p:nvPr>
            <p:ph type="title"/>
          </p:nvPr>
        </p:nvSpPr>
        <p:spPr/>
        <p:txBody>
          <a:bodyPr/>
          <a:lstStyle/>
          <a:p>
            <a:r>
              <a:rPr lang="en-US" altLang="zh-CN" sz="3600"/>
              <a:t>2. </a:t>
            </a:r>
            <a:r>
              <a:rPr lang="zh-CN" altLang="en-US" sz="3600"/>
              <a:t>知识表示的不确定性</a:t>
            </a:r>
          </a:p>
        </p:txBody>
      </p:sp>
      <p:sp>
        <p:nvSpPr>
          <p:cNvPr id="598019" name="Rectangle 3">
            <a:extLst>
              <a:ext uri="{FF2B5EF4-FFF2-40B4-BE49-F238E27FC236}">
                <a16:creationId xmlns:a16="http://schemas.microsoft.com/office/drawing/2014/main" id="{315904DE-087E-407E-BED8-6B6CF9ABD50C}"/>
              </a:ext>
            </a:extLst>
          </p:cNvPr>
          <p:cNvSpPr>
            <a:spLocks noGrp="1" noChangeArrowheads="1"/>
          </p:cNvSpPr>
          <p:nvPr>
            <p:ph type="body" idx="1"/>
          </p:nvPr>
        </p:nvSpPr>
        <p:spPr>
          <a:xfrm>
            <a:off x="1847851" y="1628775"/>
            <a:ext cx="8569325" cy="4464050"/>
          </a:xfrm>
        </p:spPr>
        <p:txBody>
          <a:bodyPr>
            <a:normAutofit lnSpcReduction="10000"/>
          </a:bodyPr>
          <a:lstStyle/>
          <a:p>
            <a:pPr>
              <a:lnSpc>
                <a:spcPct val="130000"/>
              </a:lnSpc>
              <a:buFont typeface="Wingdings" panose="05000000000000000000" pitchFamily="2" charset="2"/>
              <a:buNone/>
            </a:pPr>
            <a:r>
              <a:rPr lang="zh-CN" altLang="en-US" sz="2400" dirty="0"/>
              <a:t>知识表示的不确定性主要来源于：</a:t>
            </a:r>
          </a:p>
          <a:p>
            <a:pPr>
              <a:lnSpc>
                <a:spcPct val="130000"/>
              </a:lnSpc>
            </a:pPr>
            <a:r>
              <a:rPr lang="zh-CN" altLang="en-US" sz="2400" dirty="0"/>
              <a:t>许多知识是由专家根据似然的或统计的或联想而得的猜测；</a:t>
            </a:r>
          </a:p>
          <a:p>
            <a:pPr>
              <a:lnSpc>
                <a:spcPct val="130000"/>
              </a:lnSpc>
            </a:pPr>
            <a:r>
              <a:rPr lang="zh-CN" altLang="en-US" sz="2400" dirty="0"/>
              <a:t>知识可能不适合一切情况；</a:t>
            </a:r>
          </a:p>
          <a:p>
            <a:pPr>
              <a:lnSpc>
                <a:spcPct val="130000"/>
              </a:lnSpc>
            </a:pPr>
            <a:r>
              <a:rPr lang="zh-CN" altLang="en-US" sz="2400" dirty="0"/>
              <a:t>知识也在经常不断的发生变化；</a:t>
            </a:r>
          </a:p>
          <a:p>
            <a:pPr>
              <a:lnSpc>
                <a:spcPct val="130000"/>
              </a:lnSpc>
              <a:buFont typeface="Wingdings" panose="05000000000000000000" pitchFamily="2" charset="2"/>
              <a:buNone/>
            </a:pPr>
            <a:r>
              <a:rPr lang="zh-CN" altLang="en-US" sz="2400" dirty="0"/>
              <a:t>以某种方式来处理不确定性，必须解决三个问题：</a:t>
            </a:r>
          </a:p>
          <a:p>
            <a:pPr>
              <a:lnSpc>
                <a:spcPct val="130000"/>
              </a:lnSpc>
            </a:pPr>
            <a:r>
              <a:rPr lang="zh-CN" altLang="en-US" sz="2400" dirty="0"/>
              <a:t>如何表示不确定数据；</a:t>
            </a:r>
          </a:p>
          <a:p>
            <a:pPr>
              <a:lnSpc>
                <a:spcPct val="130000"/>
              </a:lnSpc>
            </a:pPr>
            <a:r>
              <a:rPr lang="zh-CN" altLang="en-US" sz="2400" dirty="0"/>
              <a:t>如何联合两个或多个不确定数据；</a:t>
            </a:r>
          </a:p>
          <a:p>
            <a:pPr>
              <a:lnSpc>
                <a:spcPct val="130000"/>
              </a:lnSpc>
            </a:pPr>
            <a:r>
              <a:rPr lang="zh-CN" altLang="en-US" sz="2400" dirty="0"/>
              <a:t>如何利用不确定数据进行推理。 </a:t>
            </a:r>
          </a:p>
        </p:txBody>
      </p:sp>
    </p:spTree>
    <p:extLst>
      <p:ext uri="{BB962C8B-B14F-4D97-AF65-F5344CB8AC3E}">
        <p14:creationId xmlns:p14="http://schemas.microsoft.com/office/powerpoint/2010/main" val="1728902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618EB7BE-7318-4132-BCA9-231E681A3DD7}"/>
              </a:ext>
            </a:extLst>
          </p:cNvPr>
          <p:cNvSpPr>
            <a:spLocks noGrp="1" noChangeArrowheads="1"/>
          </p:cNvSpPr>
          <p:nvPr>
            <p:ph type="title"/>
          </p:nvPr>
        </p:nvSpPr>
        <p:spPr>
          <a:xfrm>
            <a:off x="2224088" y="666750"/>
            <a:ext cx="7758112" cy="795338"/>
          </a:xfrm>
        </p:spPr>
        <p:txBody>
          <a:bodyPr/>
          <a:lstStyle/>
          <a:p>
            <a:pPr algn="ctr" eaLnBrk="1" hangingPunct="1"/>
            <a:endParaRPr lang="zh-CN" altLang="zh-CN"/>
          </a:p>
        </p:txBody>
      </p:sp>
      <p:sp>
        <p:nvSpPr>
          <p:cNvPr id="76802" name="Rectangle 3">
            <a:extLst>
              <a:ext uri="{FF2B5EF4-FFF2-40B4-BE49-F238E27FC236}">
                <a16:creationId xmlns:a16="http://schemas.microsoft.com/office/drawing/2014/main" id="{FF6C1595-5D5F-4697-93D3-BE2085DE8230}"/>
              </a:ext>
            </a:extLst>
          </p:cNvPr>
          <p:cNvSpPr>
            <a:spLocks noGrp="1" noChangeArrowheads="1"/>
          </p:cNvSpPr>
          <p:nvPr>
            <p:ph type="body" idx="1"/>
          </p:nvPr>
        </p:nvSpPr>
        <p:spPr>
          <a:xfrm>
            <a:off x="1828800" y="1447800"/>
            <a:ext cx="8229600" cy="4572000"/>
          </a:xfrm>
        </p:spPr>
        <p:txBody>
          <a:bodyPr>
            <a:normAutofit fontScale="92500"/>
          </a:bodyPr>
          <a:lstStyle/>
          <a:p>
            <a:pPr eaLnBrk="1" hangingPunct="1">
              <a:buFont typeface="Wingdings" panose="05000000000000000000" pitchFamily="2" charset="2"/>
              <a:buNone/>
            </a:pPr>
            <a:r>
              <a:rPr lang="en-US" altLang="zh-CN"/>
              <a:t>  IF		E	THEN		H	(CF(H,E),λ)</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2. </a:t>
            </a:r>
            <a:r>
              <a:rPr lang="zh-CN" altLang="en-US"/>
              <a:t>证据不确定性的表示</a:t>
            </a:r>
          </a:p>
          <a:p>
            <a:pPr eaLnBrk="1" hangingPunct="1">
              <a:buFont typeface="Wingdings" panose="05000000000000000000" pitchFamily="2" charset="2"/>
              <a:buNone/>
            </a:pPr>
            <a:r>
              <a:rPr lang="zh-CN" altLang="en-US"/>
              <a:t>证据</a:t>
            </a:r>
            <a:r>
              <a:rPr lang="en-US" altLang="zh-CN"/>
              <a:t>E</a:t>
            </a:r>
            <a:r>
              <a:rPr lang="zh-CN" altLang="en-US"/>
              <a:t>的可信度仍为</a:t>
            </a:r>
            <a:r>
              <a:rPr lang="en-US" altLang="zh-CN"/>
              <a:t>CF(E)</a:t>
            </a:r>
            <a:r>
              <a:rPr lang="zh-CN" altLang="en-US"/>
              <a:t>，但其取值范围为：</a:t>
            </a:r>
            <a:r>
              <a:rPr lang="en-US" altLang="zh-CN"/>
              <a:t>[0</a:t>
            </a:r>
            <a:r>
              <a:rPr lang="zh-CN" altLang="en-US"/>
              <a:t>，</a:t>
            </a:r>
            <a:r>
              <a:rPr lang="en-US" altLang="zh-CN"/>
              <a:t>1]</a:t>
            </a:r>
          </a:p>
          <a:p>
            <a:pPr eaLnBrk="1" hangingPunct="1">
              <a:buFont typeface="Wingdings" panose="05000000000000000000" pitchFamily="2" charset="2"/>
              <a:buNone/>
            </a:pPr>
            <a:r>
              <a:rPr lang="en-US" altLang="zh-CN" sz="2400"/>
              <a:t>           CF(E)=1  </a:t>
            </a:r>
            <a:r>
              <a:rPr lang="zh-CN" altLang="en-US" sz="2400"/>
              <a:t>对应于 </a:t>
            </a:r>
            <a:r>
              <a:rPr lang="en-US" altLang="zh-CN" sz="2400"/>
              <a:t>P(E)=1   (</a:t>
            </a:r>
            <a:r>
              <a:rPr lang="zh-CN" altLang="en-US" sz="2400"/>
              <a:t>证据绝对存在</a:t>
            </a:r>
            <a:r>
              <a:rPr lang="en-US" altLang="zh-CN" sz="2400"/>
              <a:t>) ;</a:t>
            </a:r>
          </a:p>
          <a:p>
            <a:pPr eaLnBrk="1" hangingPunct="1">
              <a:buFont typeface="Wingdings" panose="05000000000000000000" pitchFamily="2" charset="2"/>
              <a:buNone/>
            </a:pPr>
            <a:r>
              <a:rPr lang="en-US" altLang="zh-CN" sz="2400"/>
              <a:t>           CF(E)=0  </a:t>
            </a:r>
            <a:r>
              <a:rPr lang="zh-CN" altLang="en-US" sz="2400"/>
              <a:t>对应于 </a:t>
            </a:r>
            <a:r>
              <a:rPr lang="en-US" altLang="zh-CN" sz="2400"/>
              <a:t>P(E)=0;  (</a:t>
            </a:r>
            <a:r>
              <a:rPr lang="zh-CN" altLang="en-US" sz="2400"/>
              <a:t>证据绝对不存在</a:t>
            </a:r>
            <a:r>
              <a:rPr lang="en-US" altLang="zh-CN" sz="2400"/>
              <a:t>)</a:t>
            </a:r>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a:t>3. </a:t>
            </a:r>
            <a:r>
              <a:rPr lang="zh-CN" altLang="en-US"/>
              <a:t>不确定性的传递算法</a:t>
            </a:r>
          </a:p>
          <a:p>
            <a:pPr eaLnBrk="1" hangingPunct="1">
              <a:buFont typeface="Wingdings" panose="05000000000000000000" pitchFamily="2" charset="2"/>
              <a:buNone/>
            </a:pPr>
            <a:r>
              <a:rPr lang="zh-CN" altLang="en-US"/>
              <a:t>当</a:t>
            </a:r>
            <a:r>
              <a:rPr lang="en-US" altLang="zh-CN"/>
              <a:t>CF(E)≥λ</a:t>
            </a:r>
            <a:r>
              <a:rPr lang="zh-CN" altLang="en-US"/>
              <a:t>时，</a:t>
            </a:r>
            <a:r>
              <a:rPr lang="en-US" altLang="zh-CN"/>
              <a:t>CF(H)=CF(H,E)×CF(E)</a:t>
            </a:r>
          </a:p>
          <a:p>
            <a:pPr eaLnBrk="1" hangingPunct="1">
              <a:buFont typeface="Wingdings" panose="05000000000000000000" pitchFamily="2" charset="2"/>
              <a:buNone/>
            </a:pPr>
            <a:endParaRPr lang="en-US" altLang="zh-CN"/>
          </a:p>
        </p:txBody>
      </p:sp>
      <p:sp>
        <p:nvSpPr>
          <p:cNvPr id="76803" name="Rectangle 4">
            <a:extLst>
              <a:ext uri="{FF2B5EF4-FFF2-40B4-BE49-F238E27FC236}">
                <a16:creationId xmlns:a16="http://schemas.microsoft.com/office/drawing/2014/main" id="{3709B4B4-C4D0-4138-9D8E-B745B1170D4A}"/>
              </a:ext>
            </a:extLst>
          </p:cNvPr>
          <p:cNvSpPr>
            <a:spLocks noChangeArrowheads="1"/>
          </p:cNvSpPr>
          <p:nvPr/>
        </p:nvSpPr>
        <p:spPr bwMode="auto">
          <a:xfrm>
            <a:off x="2057400" y="1295400"/>
            <a:ext cx="7467600" cy="7620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289223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D8CA9D03-A9C2-4E80-9D59-9D721E990DAD}"/>
              </a:ext>
            </a:extLst>
          </p:cNvPr>
          <p:cNvSpPr>
            <a:spLocks noGrp="1" noChangeArrowheads="1"/>
          </p:cNvSpPr>
          <p:nvPr>
            <p:ph type="title"/>
          </p:nvPr>
        </p:nvSpPr>
        <p:spPr/>
        <p:txBody>
          <a:bodyPr/>
          <a:lstStyle/>
          <a:p>
            <a:pPr eaLnBrk="1" hangingPunct="1"/>
            <a:endParaRPr lang="zh-CN" altLang="zh-CN"/>
          </a:p>
        </p:txBody>
      </p:sp>
      <p:sp>
        <p:nvSpPr>
          <p:cNvPr id="77826" name="Rectangle 3">
            <a:extLst>
              <a:ext uri="{FF2B5EF4-FFF2-40B4-BE49-F238E27FC236}">
                <a16:creationId xmlns:a16="http://schemas.microsoft.com/office/drawing/2014/main" id="{2F7A95E8-E77E-48D2-A9F9-8FE7BBB62081}"/>
              </a:ext>
            </a:extLst>
          </p:cNvPr>
          <p:cNvSpPr>
            <a:spLocks noGrp="1" noChangeArrowheads="1"/>
          </p:cNvSpPr>
          <p:nvPr>
            <p:ph type="body" idx="1"/>
          </p:nvPr>
        </p:nvSpPr>
        <p:spPr>
          <a:xfrm>
            <a:off x="2362200" y="2286000"/>
            <a:ext cx="7772400" cy="4114800"/>
          </a:xfrm>
        </p:spPr>
        <p:txBody>
          <a:bodyPr/>
          <a:lstStyle/>
          <a:p>
            <a:pPr eaLnBrk="1" hangingPunct="1">
              <a:buFont typeface="Wingdings" panose="05000000000000000000" pitchFamily="2" charset="2"/>
              <a:buNone/>
            </a:pPr>
            <a:r>
              <a:rPr lang="en-US" altLang="zh-CN" sz="2400"/>
              <a:t>4. </a:t>
            </a:r>
            <a:r>
              <a:rPr lang="zh-CN" altLang="en-US" sz="2400"/>
              <a:t>结论不确定性的合成算法</a:t>
            </a:r>
          </a:p>
          <a:p>
            <a:pPr eaLnBrk="1" hangingPunct="1">
              <a:buFont typeface="Wingdings" panose="05000000000000000000" pitchFamily="2" charset="2"/>
              <a:buNone/>
            </a:pPr>
            <a:r>
              <a:rPr lang="zh-CN" altLang="en-US" sz="2400"/>
              <a:t>设有多条规则有相同的结论，即</a:t>
            </a:r>
          </a:p>
          <a:p>
            <a:pPr eaLnBrk="1" hangingPunct="1">
              <a:buFont typeface="Wingdings" panose="05000000000000000000" pitchFamily="2" charset="2"/>
              <a:buNone/>
            </a:pPr>
            <a:r>
              <a:rPr lang="en-US" altLang="zh-CN" sz="2400"/>
              <a:t>IF		E</a:t>
            </a:r>
            <a:r>
              <a:rPr lang="en-US" altLang="zh-CN" sz="2400" baseline="-25000"/>
              <a:t>1</a:t>
            </a:r>
            <a:r>
              <a:rPr lang="en-US" altLang="zh-CN" sz="2400"/>
              <a:t>	THEN		 H	(CF(H,E</a:t>
            </a:r>
            <a:r>
              <a:rPr lang="en-US" altLang="zh-CN" sz="2400" baseline="-25000"/>
              <a:t>1</a:t>
            </a:r>
            <a:r>
              <a:rPr lang="en-US" altLang="zh-CN" sz="2400"/>
              <a:t>),λ</a:t>
            </a:r>
            <a:r>
              <a:rPr lang="en-US" altLang="zh-CN" sz="2400" baseline="-25000"/>
              <a:t>1</a:t>
            </a:r>
            <a:r>
              <a:rPr lang="en-US" altLang="zh-CN" sz="2400"/>
              <a:t>)</a:t>
            </a:r>
          </a:p>
          <a:p>
            <a:pPr eaLnBrk="1" hangingPunct="1">
              <a:buFont typeface="Wingdings" panose="05000000000000000000" pitchFamily="2" charset="2"/>
              <a:buNone/>
            </a:pPr>
            <a:r>
              <a:rPr lang="en-US" altLang="zh-CN" sz="2400"/>
              <a:t>IF		E</a:t>
            </a:r>
            <a:r>
              <a:rPr lang="en-US" altLang="zh-CN" sz="2400" baseline="-25000"/>
              <a:t>2</a:t>
            </a:r>
            <a:r>
              <a:rPr lang="en-US" altLang="zh-CN" sz="2400"/>
              <a:t>	THEN		 H	(CF(H,E</a:t>
            </a:r>
            <a:r>
              <a:rPr lang="en-US" altLang="zh-CN" sz="2400" baseline="-25000"/>
              <a:t>2</a:t>
            </a:r>
            <a:r>
              <a:rPr lang="en-US" altLang="zh-CN" sz="2400"/>
              <a:t>),λ</a:t>
            </a:r>
            <a:r>
              <a:rPr lang="en-US" altLang="zh-CN" sz="2400" baseline="-25000"/>
              <a:t>2</a:t>
            </a:r>
            <a:r>
              <a:rPr lang="en-US" altLang="zh-CN" sz="2400"/>
              <a:t>)</a:t>
            </a:r>
          </a:p>
          <a:p>
            <a:pPr eaLnBrk="1" hangingPunct="1">
              <a:buFont typeface="Wingdings" panose="05000000000000000000" pitchFamily="2" charset="2"/>
              <a:buNone/>
            </a:pPr>
            <a:r>
              <a:rPr lang="en-US" altLang="zh-CN" sz="2400"/>
              <a:t>…</a:t>
            </a:r>
          </a:p>
          <a:p>
            <a:pPr eaLnBrk="1" hangingPunct="1">
              <a:buFont typeface="Wingdings" panose="05000000000000000000" pitchFamily="2" charset="2"/>
              <a:buNone/>
            </a:pPr>
            <a:r>
              <a:rPr lang="en-US" altLang="zh-CN" sz="2400"/>
              <a:t>IF		E</a:t>
            </a:r>
            <a:r>
              <a:rPr lang="en-US" altLang="zh-CN" sz="2400" baseline="-25000"/>
              <a:t>n</a:t>
            </a:r>
            <a:r>
              <a:rPr lang="en-US" altLang="zh-CN" sz="2400"/>
              <a:t>	THEN	 	H	(CF(H,E</a:t>
            </a:r>
            <a:r>
              <a:rPr lang="en-US" altLang="zh-CN" sz="2400" baseline="-25000"/>
              <a:t>n</a:t>
            </a:r>
            <a:r>
              <a:rPr lang="en-US" altLang="zh-CN" sz="2400"/>
              <a:t>),λ</a:t>
            </a:r>
            <a:r>
              <a:rPr lang="en-US" altLang="zh-CN" sz="2400" baseline="-25000"/>
              <a:t>n</a:t>
            </a:r>
            <a:r>
              <a:rPr lang="en-US" altLang="zh-CN" sz="2400"/>
              <a:t>)</a:t>
            </a:r>
          </a:p>
          <a:p>
            <a:pPr eaLnBrk="1" hangingPunct="1">
              <a:buFont typeface="Wingdings" panose="05000000000000000000" pitchFamily="2" charset="2"/>
              <a:buNone/>
            </a:pPr>
            <a:r>
              <a:rPr lang="zh-CN" altLang="en-US" sz="2400"/>
              <a:t>如果这</a:t>
            </a:r>
            <a:r>
              <a:rPr lang="en-US" altLang="zh-CN" sz="2400"/>
              <a:t>n</a:t>
            </a:r>
            <a:r>
              <a:rPr lang="zh-CN" altLang="en-US" sz="2400"/>
              <a:t>条规则都满足：</a:t>
            </a:r>
            <a:r>
              <a:rPr lang="en-US" altLang="zh-CN" sz="2400"/>
              <a:t>CF(E</a:t>
            </a:r>
            <a:r>
              <a:rPr lang="en-US" altLang="zh-CN" sz="2400" baseline="-25000"/>
              <a:t>i</a:t>
            </a:r>
            <a:r>
              <a:rPr lang="en-US" altLang="zh-CN" sz="2400"/>
              <a:t>)≥λ</a:t>
            </a:r>
            <a:r>
              <a:rPr lang="en-US" altLang="zh-CN" sz="2400" baseline="-25000"/>
              <a:t>i</a:t>
            </a:r>
            <a:r>
              <a:rPr lang="zh-CN" altLang="en-US" sz="2400"/>
              <a:t>，</a:t>
            </a:r>
            <a:r>
              <a:rPr lang="en-US" altLang="zh-CN" sz="2400"/>
              <a:t>i=1,2,…,n</a:t>
            </a:r>
          </a:p>
          <a:p>
            <a:pPr eaLnBrk="1" hangingPunct="1">
              <a:buFont typeface="Wingdings" panose="05000000000000000000" pitchFamily="2" charset="2"/>
              <a:buNone/>
            </a:pPr>
            <a:r>
              <a:rPr lang="zh-CN" altLang="en-US" sz="2400"/>
              <a:t>且都被启用，则首先分别对每条知识求出它对</a:t>
            </a:r>
            <a:r>
              <a:rPr lang="en-US" altLang="zh-CN" sz="2400"/>
              <a:t>CF</a:t>
            </a:r>
            <a:r>
              <a:rPr lang="en-US" altLang="zh-CN" sz="2400" baseline="-25000"/>
              <a:t>i</a:t>
            </a:r>
            <a:r>
              <a:rPr lang="en-US" altLang="zh-CN" sz="2400"/>
              <a:t>(H)</a:t>
            </a:r>
            <a:r>
              <a:rPr lang="zh-CN" altLang="en-US" sz="2400"/>
              <a:t>；</a:t>
            </a:r>
          </a:p>
          <a:p>
            <a:pPr eaLnBrk="1" hangingPunct="1">
              <a:buFont typeface="Wingdings" panose="05000000000000000000" pitchFamily="2" charset="2"/>
              <a:buNone/>
            </a:pPr>
            <a:r>
              <a:rPr lang="zh-CN" altLang="en-US" sz="2400"/>
              <a:t>然后求结论</a:t>
            </a:r>
            <a:r>
              <a:rPr lang="en-US" altLang="zh-CN" sz="2400"/>
              <a:t>H</a:t>
            </a:r>
            <a:r>
              <a:rPr lang="zh-CN" altLang="en-US" sz="2400"/>
              <a:t>的综合可信度</a:t>
            </a:r>
            <a:r>
              <a:rPr lang="en-US" altLang="zh-CN" sz="2400"/>
              <a:t>CF(H)</a:t>
            </a:r>
            <a:r>
              <a:rPr lang="zh-CN" altLang="en-US" sz="2400"/>
              <a:t>。</a:t>
            </a:r>
          </a:p>
        </p:txBody>
      </p:sp>
    </p:spTree>
    <p:extLst>
      <p:ext uri="{BB962C8B-B14F-4D97-AF65-F5344CB8AC3E}">
        <p14:creationId xmlns:p14="http://schemas.microsoft.com/office/powerpoint/2010/main" val="1507713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936C7AB7-2F1A-4436-81AC-F8B378C98876}"/>
              </a:ext>
            </a:extLst>
          </p:cNvPr>
          <p:cNvSpPr>
            <a:spLocks noGrp="1" noChangeArrowheads="1"/>
          </p:cNvSpPr>
          <p:nvPr>
            <p:ph type="title"/>
          </p:nvPr>
        </p:nvSpPr>
        <p:spPr>
          <a:xfrm>
            <a:off x="2300288" y="134471"/>
            <a:ext cx="7758112" cy="894229"/>
          </a:xfrm>
        </p:spPr>
        <p:txBody>
          <a:bodyPr>
            <a:normAutofit/>
          </a:bodyPr>
          <a:lstStyle/>
          <a:p>
            <a:pPr algn="ctr" eaLnBrk="1" hangingPunct="1"/>
            <a:r>
              <a:rPr lang="zh-CN" altLang="en-US" sz="3600" dirty="0"/>
              <a:t>求综合可信度的几种方法</a:t>
            </a:r>
          </a:p>
        </p:txBody>
      </p:sp>
      <mc:AlternateContent xmlns:mc="http://schemas.openxmlformats.org/markup-compatibility/2006" xmlns:a14="http://schemas.microsoft.com/office/drawing/2010/main">
        <mc:Choice Requires="a14">
          <p:sp>
            <p:nvSpPr>
              <p:cNvPr id="78850" name="Rectangle 3">
                <a:extLst>
                  <a:ext uri="{FF2B5EF4-FFF2-40B4-BE49-F238E27FC236}">
                    <a16:creationId xmlns:a16="http://schemas.microsoft.com/office/drawing/2014/main" id="{1EED72B4-9316-4687-ABB1-7C48B5AC6D2D}"/>
                  </a:ext>
                </a:extLst>
              </p:cNvPr>
              <p:cNvSpPr>
                <a:spLocks noGrp="1" noChangeArrowheads="1"/>
              </p:cNvSpPr>
              <p:nvPr>
                <p:ph type="body" idx="1"/>
              </p:nvPr>
            </p:nvSpPr>
            <p:spPr>
              <a:xfrm>
                <a:off x="2034988" y="1085850"/>
                <a:ext cx="7924800" cy="5105400"/>
              </a:xfrm>
            </p:spPr>
            <p:txBody>
              <a:bodyPr>
                <a:normAutofit lnSpcReduction="10000"/>
              </a:bodyPr>
              <a:lstStyle/>
              <a:p>
                <a:pPr eaLnBrk="1" hangingPunct="1">
                  <a:buClrTx/>
                  <a:buSzTx/>
                  <a:buFontTx/>
                  <a:buNone/>
                </a:pPr>
                <a:r>
                  <a:rPr lang="zh-CN" altLang="en-US" sz="2400" dirty="0">
                    <a:latin typeface="Times New Roman" panose="02020603050405020304" pitchFamily="18" charset="0"/>
                  </a:rPr>
                  <a:t>极大值法：</a:t>
                </a:r>
              </a:p>
              <a:p>
                <a:pPr eaLnBrk="1" hangingPunct="1">
                  <a:buClrTx/>
                  <a:buSzTx/>
                  <a:buFontTx/>
                  <a:buNone/>
                </a:pPr>
                <a:r>
                  <a:rPr lang="en-US" altLang="zh-CN" sz="2400" dirty="0">
                    <a:latin typeface="Times New Roman" panose="02020603050405020304" pitchFamily="18" charset="0"/>
                  </a:rPr>
                  <a:t>CF(H)=max{CF</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(H),CF</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(H),</a:t>
                </a:r>
                <a:r>
                  <a:rPr lang="en-US" altLang="zh-CN" sz="2400" dirty="0"/>
                  <a:t>…</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CF</a:t>
                </a:r>
                <a:r>
                  <a:rPr lang="en-US" altLang="zh-CN" sz="2400" baseline="-25000" dirty="0" err="1">
                    <a:latin typeface="Times New Roman" panose="02020603050405020304" pitchFamily="18" charset="0"/>
                  </a:rPr>
                  <a:t>n</a:t>
                </a:r>
                <a:r>
                  <a:rPr lang="en-US" altLang="zh-CN" sz="2400" dirty="0">
                    <a:latin typeface="Times New Roman" panose="02020603050405020304" pitchFamily="18" charset="0"/>
                  </a:rPr>
                  <a:t>(H)}</a:t>
                </a:r>
              </a:p>
              <a:p>
                <a:pPr eaLnBrk="1" hangingPunct="1">
                  <a:buClrTx/>
                  <a:buSzTx/>
                  <a:buFontTx/>
                  <a:buNone/>
                </a:pPr>
                <a:r>
                  <a:rPr lang="zh-CN" altLang="en-US" sz="2400" dirty="0">
                    <a:latin typeface="Times New Roman" panose="02020603050405020304" pitchFamily="18" charset="0"/>
                  </a:rPr>
                  <a:t>加权求和法：</a:t>
                </a:r>
              </a:p>
              <a:p>
                <a:pPr>
                  <a:buClrTx/>
                  <a:buSzTx/>
                  <a:buNone/>
                </a:pPr>
                <a14:m>
                  <m:oMathPara xmlns:m="http://schemas.openxmlformats.org/officeDocument/2006/math">
                    <m:oMathParaPr>
                      <m:jc m:val="centerGroup"/>
                    </m:oMathParaPr>
                    <m:oMath xmlns:m="http://schemas.openxmlformats.org/officeDocument/2006/math">
                      <m:r>
                        <a:rPr lang="zh-CN" altLang="en-US" sz="1600" i="1" smtClean="0">
                          <a:solidFill>
                            <a:srgbClr val="000000"/>
                          </a:solidFill>
                          <a:latin typeface="Cambria Math" panose="02040503050406030204" pitchFamily="18" charset="0"/>
                        </a:rPr>
                        <m:t>𝐶𝐹</m:t>
                      </m:r>
                      <m:r>
                        <a:rPr lang="zh-CN" altLang="en-US" sz="1600" i="1" smtClean="0">
                          <a:solidFill>
                            <a:srgbClr val="000000"/>
                          </a:solidFill>
                          <a:latin typeface="Cambria Math" panose="02040503050406030204" pitchFamily="18" charset="0"/>
                        </a:rPr>
                        <m:t>(</m:t>
                      </m:r>
                      <m:r>
                        <a:rPr lang="zh-CN" altLang="en-US" sz="1600" i="1" smtClean="0">
                          <a:solidFill>
                            <a:srgbClr val="000000"/>
                          </a:solidFill>
                          <a:latin typeface="Cambria Math" panose="02040503050406030204" pitchFamily="18" charset="0"/>
                        </a:rPr>
                        <m:t>𝐻</m:t>
                      </m:r>
                      <m:r>
                        <a:rPr lang="zh-CN" altLang="en-US" sz="1600" i="1" smtClean="0">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1</m:t>
                          </m:r>
                        </m:num>
                        <m:den>
                          <m:nary>
                            <m:naryPr>
                              <m:chr m:val="∑"/>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𝑛</m:t>
                              </m:r>
                            </m:sup>
                            <m:e>
                              <m:r>
                                <a:rPr lang="zh-CN" altLang="en-US" sz="1600" i="1">
                                  <a:solidFill>
                                    <a:srgbClr val="000000"/>
                                  </a:solidFill>
                                  <a:latin typeface="Cambria Math" panose="02040503050406030204" pitchFamily="18" charset="0"/>
                                </a:rPr>
                                <m:t>𝐶𝐹</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𝐻</m:t>
                              </m:r>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𝐸</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m:t>
                              </m:r>
                            </m:e>
                          </m:nary>
                        </m:den>
                      </m:f>
                      <m:nary>
                        <m:naryPr>
                          <m:chr m:val="∑"/>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𝑛</m:t>
                          </m:r>
                        </m:sup>
                        <m:e>
                          <m:r>
                            <a:rPr lang="zh-CN" altLang="en-US" sz="1600" i="1">
                              <a:solidFill>
                                <a:srgbClr val="000000"/>
                              </a:solidFill>
                              <a:latin typeface="Cambria Math" panose="02040503050406030204" pitchFamily="18" charset="0"/>
                            </a:rPr>
                            <m:t>𝐶𝐹</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𝐻</m:t>
                          </m:r>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𝐸</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𝐶𝐹</m:t>
                          </m:r>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𝐸</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m:t>
                          </m:r>
                        </m:e>
                      </m:nary>
                    </m:oMath>
                  </m:oMathPara>
                </a14:m>
                <a:endParaRPr lang="zh-CN" altLang="en-US" sz="1600" dirty="0"/>
              </a:p>
              <a:p>
                <a:pPr eaLnBrk="1" hangingPunct="1">
                  <a:buClrTx/>
                  <a:buSzTx/>
                  <a:buFontTx/>
                  <a:buNone/>
                </a:pPr>
                <a:endParaRPr lang="zh-CN" altLang="en-US" sz="2400" dirty="0">
                  <a:latin typeface="Times New Roman" panose="02020603050405020304" pitchFamily="18" charset="0"/>
                </a:endParaRPr>
              </a:p>
              <a:p>
                <a:pPr eaLnBrk="1" hangingPunct="1">
                  <a:buClrTx/>
                  <a:buSzTx/>
                  <a:buFontTx/>
                  <a:buNone/>
                </a:pPr>
                <a:endParaRPr lang="zh-CN" altLang="en-US" sz="2400" dirty="0">
                  <a:latin typeface="Times New Roman" panose="02020603050405020304" pitchFamily="18" charset="0"/>
                </a:endParaRPr>
              </a:p>
              <a:p>
                <a:pPr eaLnBrk="1" hangingPunct="1">
                  <a:buClrTx/>
                  <a:buSzTx/>
                  <a:buFontTx/>
                  <a:buNone/>
                </a:pPr>
                <a:r>
                  <a:rPr lang="zh-CN" altLang="en-US" sz="2400" dirty="0">
                    <a:latin typeface="Times New Roman" panose="02020603050405020304" pitchFamily="18" charset="0"/>
                  </a:rPr>
                  <a:t>有限和法：</a:t>
                </a:r>
                <a:endParaRPr lang="en-US" altLang="zh-CN" sz="2400" dirty="0">
                  <a:latin typeface="Times New Roman" panose="02020603050405020304" pitchFamily="18" charset="0"/>
                </a:endParaRPr>
              </a:p>
              <a:p>
                <a:pPr>
                  <a:buClrTx/>
                  <a:buSzTx/>
                  <a:buNone/>
                </a:pPr>
                <a14:m>
                  <m:oMathPara xmlns:m="http://schemas.openxmlformats.org/officeDocument/2006/math">
                    <m:oMathParaPr>
                      <m:jc m:val="centerGroup"/>
                    </m:oMathParaPr>
                    <m:oMath xmlns:m="http://schemas.openxmlformats.org/officeDocument/2006/math">
                      <m:r>
                        <a:rPr lang="zh-CN" altLang="en-US" sz="1600" i="1" smtClean="0">
                          <a:solidFill>
                            <a:srgbClr val="000000"/>
                          </a:solidFill>
                          <a:latin typeface="Cambria Math" panose="02040503050406030204" pitchFamily="18" charset="0"/>
                        </a:rPr>
                        <m:t>𝐶𝐹</m:t>
                      </m:r>
                      <m:r>
                        <a:rPr lang="zh-CN" altLang="en-US" sz="1600" i="1" smtClean="0">
                          <a:solidFill>
                            <a:srgbClr val="000000"/>
                          </a:solidFill>
                          <a:latin typeface="Cambria Math" panose="02040503050406030204" pitchFamily="18" charset="0"/>
                        </a:rPr>
                        <m:t>(</m:t>
                      </m:r>
                      <m:r>
                        <a:rPr lang="zh-CN" altLang="en-US" sz="1600" i="1" smtClean="0">
                          <a:solidFill>
                            <a:srgbClr val="000000"/>
                          </a:solidFill>
                          <a:latin typeface="Cambria Math" panose="02040503050406030204" pitchFamily="18" charset="0"/>
                        </a:rPr>
                        <m:t>𝐻</m:t>
                      </m:r>
                      <m:r>
                        <a:rPr lang="zh-CN" altLang="en-US" sz="1600" i="1" smtClean="0">
                          <a:solidFill>
                            <a:srgbClr val="000000"/>
                          </a:solidFill>
                          <a:latin typeface="Cambria Math" panose="02040503050406030204" pitchFamily="18" charset="0"/>
                        </a:rPr>
                        <m:t>)=</m:t>
                      </m:r>
                      <m:func>
                        <m:funcPr>
                          <m:ctrlPr>
                            <a:rPr lang="zh-CN" altLang="en-US" sz="1600" i="1">
                              <a:solidFill>
                                <a:srgbClr val="000000"/>
                              </a:solidFill>
                              <a:latin typeface="Cambria Math" panose="02040503050406030204" pitchFamily="18" charset="0"/>
                            </a:rPr>
                          </m:ctrlPr>
                        </m:funcPr>
                        <m:fName>
                          <m:r>
                            <m:rPr>
                              <m:sty m:val="p"/>
                            </m:rPr>
                            <a:rPr lang="zh-CN" altLang="en-US" sz="1600" i="0">
                              <a:solidFill>
                                <a:srgbClr val="000000"/>
                              </a:solidFill>
                              <a:latin typeface="Cambria Math" panose="02040503050406030204" pitchFamily="18" charset="0"/>
                            </a:rPr>
                            <m:t>min</m:t>
                          </m:r>
                        </m:fName>
                        <m:e>
                          <m:r>
                            <a:rPr lang="zh-CN" altLang="en-US" sz="1600" i="1">
                              <a:solidFill>
                                <a:srgbClr val="000000"/>
                              </a:solidFill>
                              <a:latin typeface="Cambria Math" panose="02040503050406030204" pitchFamily="18" charset="0"/>
                            </a:rPr>
                            <m:t>{</m:t>
                          </m:r>
                        </m:e>
                      </m:func>
                      <m:nary>
                        <m:naryPr>
                          <m:chr m:val="∑"/>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𝑖</m:t>
                          </m:r>
                          <m:r>
                            <a:rPr lang="zh-CN" altLang="en-US" sz="1600" i="1">
                              <a:solidFill>
                                <a:srgbClr val="000000"/>
                              </a:solidFill>
                              <a:latin typeface="Cambria Math" panose="02040503050406030204" pitchFamily="18" charset="0"/>
                            </a:rPr>
                            <m:t>=1</m:t>
                          </m:r>
                        </m:sub>
                        <m:sup>
                          <m:r>
                            <a:rPr lang="zh-CN" altLang="en-US" sz="1600" i="1">
                              <a:solidFill>
                                <a:srgbClr val="000000"/>
                              </a:solidFill>
                              <a:latin typeface="Cambria Math" panose="02040503050406030204" pitchFamily="18" charset="0"/>
                            </a:rPr>
                            <m:t>𝑛</m:t>
                          </m:r>
                        </m:sup>
                        <m:e>
                          <m:r>
                            <a:rPr lang="zh-CN" altLang="en-US" sz="1600" i="1">
                              <a:solidFill>
                                <a:srgbClr val="000000"/>
                              </a:solidFill>
                              <a:latin typeface="Cambria Math" panose="02040503050406030204" pitchFamily="18" charset="0"/>
                            </a:rPr>
                            <m:t>𝐶</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𝐹</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𝐻</m:t>
                          </m:r>
                          <m:r>
                            <a:rPr lang="zh-CN" altLang="en-US" sz="1600" i="1">
                              <a:solidFill>
                                <a:srgbClr val="000000"/>
                              </a:solidFill>
                              <a:latin typeface="Cambria Math" panose="02040503050406030204" pitchFamily="18" charset="0"/>
                            </a:rPr>
                            <m:t>)</m:t>
                          </m:r>
                        </m:e>
                      </m:nary>
                      <m:r>
                        <a:rPr lang="zh-CN" altLang="en-US" sz="1600" i="1">
                          <a:solidFill>
                            <a:srgbClr val="000000"/>
                          </a:solidFill>
                          <a:latin typeface="Cambria Math" panose="02040503050406030204" pitchFamily="18" charset="0"/>
                        </a:rPr>
                        <m:t>,1}</m:t>
                      </m:r>
                    </m:oMath>
                  </m:oMathPara>
                </a14:m>
                <a:endParaRPr lang="zh-CN" altLang="en-US" sz="1600" dirty="0"/>
              </a:p>
              <a:p>
                <a:pPr eaLnBrk="1" hangingPunct="1">
                  <a:buClrTx/>
                  <a:buSzTx/>
                  <a:buFontTx/>
                  <a:buNone/>
                </a:pPr>
                <a:r>
                  <a:rPr lang="zh-CN" altLang="en-US" sz="2400" dirty="0">
                    <a:latin typeface="Times New Roman" panose="02020603050405020304" pitchFamily="18" charset="0"/>
                  </a:rPr>
                  <a:t>递推法：</a:t>
                </a:r>
              </a:p>
              <a:p>
                <a:pPr eaLnBrk="1" hangingPunct="1">
                  <a:buClrTx/>
                  <a:buSzTx/>
                  <a:buFontTx/>
                  <a:buNone/>
                </a:pP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=CF(H,E</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)×CF(E</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p>
              <a:p>
                <a:pPr eaLnBrk="1" hangingPunct="1">
                  <a:buClrTx/>
                  <a:buSzTx/>
                  <a:buFontTx/>
                  <a:buNone/>
                </a:pP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k</a:t>
                </a:r>
                <a:r>
                  <a:rPr lang="en-US" altLang="zh-CN" sz="2400" dirty="0">
                    <a:latin typeface="Times New Roman" panose="02020603050405020304" pitchFamily="18" charset="0"/>
                  </a:rPr>
                  <a:t>=C</a:t>
                </a:r>
                <a:r>
                  <a:rPr lang="en-US" altLang="zh-CN" sz="2400" baseline="-25000" dirty="0">
                    <a:latin typeface="Times New Roman" panose="02020603050405020304" pitchFamily="18" charset="0"/>
                  </a:rPr>
                  <a:t>k-1</a:t>
                </a:r>
                <a:r>
                  <a:rPr lang="en-US" altLang="zh-CN" sz="2400" dirty="0">
                    <a:latin typeface="Times New Roman" panose="02020603050405020304" pitchFamily="18" charset="0"/>
                  </a:rPr>
                  <a:t>+(1-C</a:t>
                </a:r>
                <a:r>
                  <a:rPr lang="en-US" altLang="zh-CN" sz="2400" baseline="-25000" dirty="0">
                    <a:latin typeface="Times New Roman" panose="02020603050405020304" pitchFamily="18" charset="0"/>
                  </a:rPr>
                  <a:t>k-1</a:t>
                </a:r>
                <a:r>
                  <a:rPr lang="en-US" altLang="zh-CN" sz="2400" dirty="0">
                    <a:latin typeface="Times New Roman" panose="02020603050405020304" pitchFamily="18" charset="0"/>
                  </a:rPr>
                  <a:t>)×CF(</a:t>
                </a:r>
                <a:r>
                  <a:rPr lang="en-US" altLang="zh-CN" sz="2400" dirty="0" err="1">
                    <a:latin typeface="Times New Roman" panose="02020603050405020304" pitchFamily="18" charset="0"/>
                  </a:rPr>
                  <a:t>H,E</a:t>
                </a:r>
                <a:r>
                  <a:rPr lang="en-US" altLang="zh-CN" sz="2400" baseline="-25000" dirty="0" err="1">
                    <a:latin typeface="Times New Roman" panose="02020603050405020304" pitchFamily="18" charset="0"/>
                  </a:rPr>
                  <a:t>k</a:t>
                </a:r>
                <a:r>
                  <a:rPr lang="en-US" altLang="zh-CN" sz="2400" dirty="0">
                    <a:latin typeface="Times New Roman" panose="02020603050405020304" pitchFamily="18" charset="0"/>
                  </a:rPr>
                  <a:t>)×CF(</a:t>
                </a:r>
                <a:r>
                  <a:rPr lang="en-US" altLang="zh-CN" sz="2400" dirty="0" err="1">
                    <a:latin typeface="Times New Roman" panose="02020603050405020304" pitchFamily="18" charset="0"/>
                  </a:rPr>
                  <a:t>E</a:t>
                </a:r>
                <a:r>
                  <a:rPr lang="en-US" altLang="zh-CN" sz="2400" baseline="-25000" dirty="0" err="1">
                    <a:latin typeface="Times New Roman" panose="02020603050405020304" pitchFamily="18" charset="0"/>
                  </a:rPr>
                  <a:t>k</a:t>
                </a:r>
                <a:r>
                  <a:rPr lang="en-US" altLang="zh-CN" sz="2400" dirty="0">
                    <a:latin typeface="Times New Roman" panose="02020603050405020304" pitchFamily="18" charset="0"/>
                  </a:rPr>
                  <a:t>)</a:t>
                </a:r>
              </a:p>
            </p:txBody>
          </p:sp>
        </mc:Choice>
        <mc:Fallback xmlns="">
          <p:sp>
            <p:nvSpPr>
              <p:cNvPr id="78850" name="Rectangle 3">
                <a:extLst>
                  <a:ext uri="{FF2B5EF4-FFF2-40B4-BE49-F238E27FC236}">
                    <a16:creationId xmlns:a16="http://schemas.microsoft.com/office/drawing/2014/main" id="{1EED72B4-9316-4687-ABB1-7C48B5AC6D2D}"/>
                  </a:ext>
                </a:extLst>
              </p:cNvPr>
              <p:cNvSpPr>
                <a:spLocks noGrp="1" noRot="1" noChangeAspect="1" noMove="1" noResize="1" noEditPoints="1" noAdjustHandles="1" noChangeArrowheads="1" noChangeShapeType="1" noTextEdit="1"/>
              </p:cNvSpPr>
              <p:nvPr>
                <p:ph type="body" idx="1"/>
              </p:nvPr>
            </p:nvSpPr>
            <p:spPr>
              <a:xfrm>
                <a:off x="2034988" y="1085850"/>
                <a:ext cx="7924800" cy="5105400"/>
              </a:xfrm>
              <a:blipFill>
                <a:blip r:embed="rId2"/>
                <a:stretch>
                  <a:fillRect l="-1231"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36178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125EFBFF-8D29-4E3F-A95E-DB89C919A6E0}"/>
              </a:ext>
            </a:extLst>
          </p:cNvPr>
          <p:cNvSpPr>
            <a:spLocks noGrp="1" noChangeArrowheads="1"/>
          </p:cNvSpPr>
          <p:nvPr>
            <p:ph type="title"/>
          </p:nvPr>
        </p:nvSpPr>
        <p:spPr>
          <a:xfrm>
            <a:off x="2178844" y="304800"/>
            <a:ext cx="7758112" cy="714375"/>
          </a:xfrm>
        </p:spPr>
        <p:txBody>
          <a:bodyPr/>
          <a:lstStyle/>
          <a:p>
            <a:pPr algn="ctr" eaLnBrk="1" hangingPunct="1"/>
            <a:r>
              <a:rPr lang="zh-CN" altLang="en-US" dirty="0"/>
              <a:t>加权的不确定性推理</a:t>
            </a:r>
            <a:endParaRPr lang="zh-CN" altLang="en-US" sz="3600" dirty="0"/>
          </a:p>
        </p:txBody>
      </p:sp>
      <p:sp>
        <p:nvSpPr>
          <p:cNvPr id="79874" name="Rectangle 3">
            <a:extLst>
              <a:ext uri="{FF2B5EF4-FFF2-40B4-BE49-F238E27FC236}">
                <a16:creationId xmlns:a16="http://schemas.microsoft.com/office/drawing/2014/main" id="{035EAEFF-CCF2-4AC2-8882-6F41B049BDCA}"/>
              </a:ext>
            </a:extLst>
          </p:cNvPr>
          <p:cNvSpPr>
            <a:spLocks noGrp="1" noChangeArrowheads="1"/>
          </p:cNvSpPr>
          <p:nvPr>
            <p:ph type="body" idx="1"/>
          </p:nvPr>
        </p:nvSpPr>
        <p:spPr>
          <a:xfrm>
            <a:off x="1752600" y="1752600"/>
            <a:ext cx="8610600" cy="5105400"/>
          </a:xfrm>
        </p:spPr>
        <p:txBody>
          <a:bodyPr/>
          <a:lstStyle/>
          <a:p>
            <a:pPr marL="609600" indent="-609600">
              <a:buClrTx/>
              <a:buSzTx/>
              <a:buNone/>
            </a:pPr>
            <a:r>
              <a:rPr lang="en-US" altLang="zh-CN" sz="2400">
                <a:latin typeface="宋体" panose="02010600030101010101" pitchFamily="2" charset="-122"/>
              </a:rPr>
              <a:t>1. </a:t>
            </a:r>
            <a:r>
              <a:rPr lang="zh-CN" altLang="en-US" sz="2400">
                <a:latin typeface="宋体" panose="02010600030101010101" pitchFamily="2" charset="-122"/>
              </a:rPr>
              <a:t>知识不确定性的表示</a:t>
            </a:r>
          </a:p>
          <a:p>
            <a:pPr marL="609600" indent="-609600">
              <a:buClrTx/>
              <a:buSzTx/>
              <a:buNone/>
            </a:pPr>
            <a:r>
              <a:rPr lang="en-US" altLang="zh-CN" sz="2400">
                <a:latin typeface="Times New Roman" panose="02020603050405020304" pitchFamily="18" charset="0"/>
              </a:rPr>
              <a:t>IF	E</a:t>
            </a:r>
            <a:r>
              <a:rPr lang="en-US" altLang="zh-CN" sz="2400" baseline="-25000">
                <a:latin typeface="Times New Roman" panose="02020603050405020304" pitchFamily="18" charset="0"/>
              </a:rPr>
              <a:t>1</a:t>
            </a:r>
            <a:r>
              <a:rPr lang="en-US" altLang="zh-CN" sz="2400">
                <a:latin typeface="Times New Roman" panose="02020603050405020304" pitchFamily="18" charset="0"/>
              </a:rPr>
              <a:t>(ω</a:t>
            </a:r>
            <a:r>
              <a:rPr lang="en-US" altLang="zh-CN" sz="2400" baseline="-25000">
                <a:latin typeface="Times New Roman" panose="02020603050405020304" pitchFamily="18" charset="0"/>
              </a:rPr>
              <a:t>1</a:t>
            </a:r>
            <a:r>
              <a:rPr lang="en-US" altLang="zh-CN" sz="2400">
                <a:latin typeface="Times New Roman" panose="02020603050405020304" pitchFamily="18" charset="0"/>
              </a:rPr>
              <a:t>) AND E</a:t>
            </a:r>
            <a:r>
              <a:rPr lang="en-US" altLang="zh-CN" sz="2400" baseline="-25000">
                <a:latin typeface="Times New Roman" panose="02020603050405020304" pitchFamily="18" charset="0"/>
              </a:rPr>
              <a:t>2</a:t>
            </a:r>
            <a:r>
              <a:rPr lang="en-US" altLang="zh-CN" sz="2400">
                <a:latin typeface="Times New Roman" panose="02020603050405020304" pitchFamily="18" charset="0"/>
              </a:rPr>
              <a:t>(ω</a:t>
            </a:r>
            <a:r>
              <a:rPr lang="en-US" altLang="zh-CN" sz="2400" baseline="-25000">
                <a:latin typeface="Times New Roman" panose="02020603050405020304" pitchFamily="18" charset="0"/>
              </a:rPr>
              <a:t>2</a:t>
            </a:r>
            <a:r>
              <a:rPr lang="en-US" altLang="zh-CN" sz="2400">
                <a:latin typeface="Times New Roman" panose="02020603050405020304" pitchFamily="18" charset="0"/>
              </a:rPr>
              <a:t>) AND</a:t>
            </a:r>
            <a:r>
              <a:rPr lang="en-US" altLang="zh-CN" sz="2400"/>
              <a:t>…</a:t>
            </a:r>
            <a:r>
              <a:rPr lang="en-US" altLang="zh-CN" sz="2400">
                <a:latin typeface="Times New Roman" panose="02020603050405020304" pitchFamily="18" charset="0"/>
              </a:rPr>
              <a:t>AND E</a:t>
            </a:r>
            <a:r>
              <a:rPr lang="en-US" altLang="zh-CN" sz="2400" baseline="-25000">
                <a:latin typeface="Times New Roman" panose="02020603050405020304" pitchFamily="18" charset="0"/>
              </a:rPr>
              <a:t>n</a:t>
            </a:r>
            <a:r>
              <a:rPr lang="en-US" altLang="zh-CN" sz="2400">
                <a:latin typeface="Times New Roman" panose="02020603050405020304" pitchFamily="18" charset="0"/>
              </a:rPr>
              <a:t>(ω</a:t>
            </a:r>
            <a:r>
              <a:rPr lang="en-US" altLang="zh-CN" sz="2400" baseline="-25000">
                <a:latin typeface="Times New Roman" panose="02020603050405020304" pitchFamily="18" charset="0"/>
              </a:rPr>
              <a:t>n</a:t>
            </a:r>
            <a:r>
              <a:rPr lang="en-US" altLang="zh-CN" sz="2400">
                <a:latin typeface="Times New Roman" panose="02020603050405020304" pitchFamily="18" charset="0"/>
              </a:rPr>
              <a:t>)    </a:t>
            </a:r>
          </a:p>
          <a:p>
            <a:pPr marL="609600" indent="-609600">
              <a:buClrTx/>
              <a:buSzTx/>
              <a:buNone/>
            </a:pPr>
            <a:r>
              <a:rPr lang="en-US" altLang="zh-CN" sz="2400">
                <a:latin typeface="Times New Roman" panose="02020603050405020304" pitchFamily="18" charset="0"/>
              </a:rPr>
              <a:t>THEN   H	 (CF(H,E),λ)</a:t>
            </a:r>
          </a:p>
          <a:p>
            <a:pPr marL="609600" indent="-609600">
              <a:buClrTx/>
              <a:buSzTx/>
              <a:buNone/>
            </a:pPr>
            <a:r>
              <a:rPr lang="en-US" altLang="zh-CN" sz="2400">
                <a:latin typeface="宋体" panose="02010600030101010101" pitchFamily="2" charset="-122"/>
              </a:rPr>
              <a:t>	</a:t>
            </a:r>
            <a:r>
              <a:rPr lang="zh-CN" altLang="en-US" sz="2400">
                <a:latin typeface="宋体" panose="02010600030101010101" pitchFamily="2" charset="-122"/>
              </a:rPr>
              <a:t>其中</a:t>
            </a:r>
            <a:r>
              <a:rPr lang="en-US" altLang="zh-CN" sz="2400"/>
              <a:t>ω</a:t>
            </a:r>
            <a:r>
              <a:rPr lang="en-US" altLang="zh-CN" sz="2400" baseline="-25000"/>
              <a:t>i</a:t>
            </a:r>
            <a:r>
              <a:rPr lang="en-US" altLang="zh-CN" sz="2400">
                <a:latin typeface="宋体" panose="02010600030101010101" pitchFamily="2" charset="-122"/>
              </a:rPr>
              <a:t>(i=1,2,</a:t>
            </a:r>
            <a:r>
              <a:rPr lang="en-US" altLang="zh-CN" sz="2400"/>
              <a:t>…</a:t>
            </a:r>
            <a:r>
              <a:rPr lang="en-US" altLang="zh-CN" sz="2400">
                <a:latin typeface="宋体" panose="02010600030101010101" pitchFamily="2" charset="-122"/>
              </a:rPr>
              <a:t>,n)</a:t>
            </a:r>
            <a:r>
              <a:rPr lang="zh-CN" altLang="en-US" sz="2400">
                <a:latin typeface="宋体" panose="02010600030101010101" pitchFamily="2" charset="-122"/>
              </a:rPr>
              <a:t>是加权因子，</a:t>
            </a:r>
            <a:r>
              <a:rPr lang="en-US" altLang="zh-CN" sz="2400"/>
              <a:t>λ</a:t>
            </a:r>
            <a:r>
              <a:rPr lang="zh-CN" altLang="en-US" sz="2400">
                <a:latin typeface="宋体" panose="02010600030101010101" pitchFamily="2" charset="-122"/>
              </a:rPr>
              <a:t>是阈值，其值均由专家给出。</a:t>
            </a:r>
          </a:p>
          <a:p>
            <a:pPr marL="609600" indent="-609600">
              <a:buClrTx/>
              <a:buSzTx/>
              <a:buNone/>
            </a:pPr>
            <a:r>
              <a:rPr lang="zh-CN" altLang="en-US" sz="2400">
                <a:latin typeface="宋体" panose="02010600030101010101" pitchFamily="2" charset="-122"/>
              </a:rPr>
              <a:t>加权因子的取值范围一般为</a:t>
            </a:r>
            <a:r>
              <a:rPr lang="en-US" altLang="zh-CN" sz="2400">
                <a:latin typeface="宋体" panose="02010600030101010101" pitchFamily="2" charset="-122"/>
              </a:rPr>
              <a:t>[0,1],</a:t>
            </a:r>
            <a:r>
              <a:rPr lang="zh-CN" altLang="en-US" sz="2400">
                <a:latin typeface="宋体" panose="02010600030101010101" pitchFamily="2" charset="-122"/>
              </a:rPr>
              <a:t>且应满足归一条件，即</a:t>
            </a:r>
          </a:p>
          <a:p>
            <a:pPr marL="609600" indent="-609600">
              <a:buClrTx/>
              <a:buSzTx/>
              <a:buNone/>
            </a:pPr>
            <a:endParaRPr lang="zh-CN" altLang="en-US" sz="2400">
              <a:latin typeface="宋体" panose="02010600030101010101" pitchFamily="2" charset="-122"/>
            </a:endParaRPr>
          </a:p>
          <a:p>
            <a:pPr marL="609600" indent="-609600">
              <a:buClrTx/>
              <a:buSzTx/>
              <a:buNone/>
            </a:pPr>
            <a:r>
              <a:rPr lang="en-US" altLang="zh-CN" sz="2400">
                <a:latin typeface="宋体" panose="02010600030101010101" pitchFamily="2" charset="-122"/>
              </a:rPr>
              <a:t>2. </a:t>
            </a:r>
            <a:r>
              <a:rPr lang="zh-CN" altLang="en-US" sz="2400">
                <a:latin typeface="宋体" panose="02010600030101010101" pitchFamily="2" charset="-122"/>
              </a:rPr>
              <a:t>组合证据不确定性的算法</a:t>
            </a:r>
          </a:p>
          <a:p>
            <a:pPr marL="609600" indent="-609600">
              <a:buClrTx/>
              <a:buSzTx/>
              <a:buNone/>
            </a:pPr>
            <a:r>
              <a:rPr lang="zh-CN" altLang="en-US" sz="2400">
                <a:latin typeface="宋体" panose="02010600030101010101" pitchFamily="2" charset="-122"/>
              </a:rPr>
              <a:t>若有</a:t>
            </a:r>
            <a:r>
              <a:rPr lang="en-US" altLang="zh-CN" sz="2400">
                <a:latin typeface="宋体" panose="02010600030101010101" pitchFamily="2" charset="-122"/>
              </a:rPr>
              <a:t>CF(</a:t>
            </a:r>
            <a:r>
              <a:rPr lang="en-US" altLang="zh-CN" sz="2400">
                <a:latin typeface="Times New Roman" panose="02020603050405020304" pitchFamily="18" charset="0"/>
              </a:rPr>
              <a:t>E</a:t>
            </a:r>
            <a:r>
              <a:rPr lang="en-US" altLang="zh-CN" sz="2400" baseline="-25000">
                <a:latin typeface="Times New Roman" panose="02020603050405020304" pitchFamily="18" charset="0"/>
              </a:rPr>
              <a:t>1</a:t>
            </a:r>
            <a:r>
              <a:rPr lang="en-US" altLang="zh-CN" sz="2400">
                <a:latin typeface="宋体" panose="02010600030101010101" pitchFamily="2" charset="-122"/>
              </a:rPr>
              <a:t>)</a:t>
            </a:r>
            <a:r>
              <a:rPr lang="zh-CN" altLang="en-US" sz="2400">
                <a:latin typeface="宋体" panose="02010600030101010101" pitchFamily="2" charset="-122"/>
              </a:rPr>
              <a:t>，</a:t>
            </a:r>
            <a:r>
              <a:rPr lang="en-US" altLang="zh-CN" sz="2400">
                <a:latin typeface="宋体" panose="02010600030101010101" pitchFamily="2" charset="-122"/>
              </a:rPr>
              <a:t>CF(</a:t>
            </a:r>
            <a:r>
              <a:rPr lang="en-US" altLang="zh-CN" sz="2400">
                <a:latin typeface="Times New Roman" panose="02020603050405020304" pitchFamily="18" charset="0"/>
              </a:rPr>
              <a:t>E</a:t>
            </a:r>
            <a:r>
              <a:rPr lang="en-US" altLang="zh-CN" sz="2400" baseline="-25000">
                <a:latin typeface="Times New Roman" panose="02020603050405020304" pitchFamily="18" charset="0"/>
              </a:rPr>
              <a:t>2</a:t>
            </a:r>
            <a:r>
              <a:rPr lang="en-US" altLang="zh-CN" sz="2400">
                <a:latin typeface="宋体" panose="02010600030101010101" pitchFamily="2" charset="-122"/>
              </a:rPr>
              <a:t>)</a:t>
            </a:r>
            <a:r>
              <a:rPr lang="zh-CN" altLang="en-US" sz="2400">
                <a:latin typeface="宋体" panose="02010600030101010101" pitchFamily="2" charset="-122"/>
              </a:rPr>
              <a:t>，</a:t>
            </a:r>
            <a:r>
              <a:rPr lang="en-US" altLang="zh-CN" sz="2400"/>
              <a:t>…</a:t>
            </a:r>
            <a:r>
              <a:rPr lang="zh-CN" altLang="en-US" sz="2400">
                <a:latin typeface="Times New Roman" panose="02020603050405020304" pitchFamily="18" charset="0"/>
              </a:rPr>
              <a:t>，</a:t>
            </a:r>
            <a:r>
              <a:rPr lang="en-US" altLang="zh-CN" sz="2400">
                <a:latin typeface="Times New Roman" panose="02020603050405020304" pitchFamily="18" charset="0"/>
              </a:rPr>
              <a:t>CF( E</a:t>
            </a:r>
            <a:r>
              <a:rPr lang="en-US" altLang="zh-CN" sz="2400" baseline="-25000">
                <a:latin typeface="Times New Roman" panose="02020603050405020304" pitchFamily="18" charset="0"/>
              </a:rPr>
              <a:t>n</a:t>
            </a:r>
            <a:r>
              <a:rPr lang="en-US" altLang="zh-CN" sz="2400">
                <a:latin typeface="Times New Roman" panose="02020603050405020304" pitchFamily="18" charset="0"/>
              </a:rPr>
              <a:t>)</a:t>
            </a:r>
            <a:r>
              <a:rPr lang="zh-CN" altLang="en-US" sz="2400">
                <a:latin typeface="Times New Roman" panose="02020603050405020304" pitchFamily="18" charset="0"/>
              </a:rPr>
              <a:t>，则组合证据的可信度为：</a:t>
            </a:r>
          </a:p>
          <a:p>
            <a:pPr marL="609600" indent="-609600">
              <a:buClrTx/>
              <a:buSzTx/>
              <a:buNone/>
            </a:pPr>
            <a:endParaRPr lang="en-US" altLang="zh-CN" sz="2400">
              <a:latin typeface="Times New Roman" panose="02020603050405020304" pitchFamily="18" charset="0"/>
            </a:endParaRPr>
          </a:p>
        </p:txBody>
      </p:sp>
      <p:graphicFrame>
        <p:nvGraphicFramePr>
          <p:cNvPr id="79875" name="Object 5">
            <a:extLst>
              <a:ext uri="{FF2B5EF4-FFF2-40B4-BE49-F238E27FC236}">
                <a16:creationId xmlns:a16="http://schemas.microsoft.com/office/drawing/2014/main" id="{5531896B-E18B-470F-AE0E-8C2269DDFC89}"/>
              </a:ext>
            </a:extLst>
          </p:cNvPr>
          <p:cNvGraphicFramePr>
            <a:graphicFrameLocks noChangeAspect="1"/>
          </p:cNvGraphicFramePr>
          <p:nvPr/>
        </p:nvGraphicFramePr>
        <p:xfrm>
          <a:off x="3771900" y="4356100"/>
          <a:ext cx="2933700" cy="596900"/>
        </p:xfrm>
        <a:graphic>
          <a:graphicData uri="http://schemas.openxmlformats.org/presentationml/2006/ole">
            <mc:AlternateContent xmlns:mc="http://schemas.openxmlformats.org/markup-compatibility/2006">
              <mc:Choice xmlns:v="urn:schemas-microsoft-com:vml" Requires="v">
                <p:oleObj spid="_x0000_s43022" name="Equation" r:id="rId3" imgW="2933700" imgH="596900" progId="Equation.DSMT4">
                  <p:embed/>
                </p:oleObj>
              </mc:Choice>
              <mc:Fallback>
                <p:oleObj name="Equation" r:id="rId3" imgW="2933700" imgH="596900" progId="Equation.DSMT4">
                  <p:embed/>
                  <p:pic>
                    <p:nvPicPr>
                      <p:cNvPr id="79875" name="Object 5">
                        <a:extLst>
                          <a:ext uri="{FF2B5EF4-FFF2-40B4-BE49-F238E27FC236}">
                            <a16:creationId xmlns:a16="http://schemas.microsoft.com/office/drawing/2014/main" id="{5531896B-E18B-470F-AE0E-8C2269DDF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4356100"/>
                        <a:ext cx="29337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876" name="Object 6">
            <a:extLst>
              <a:ext uri="{FF2B5EF4-FFF2-40B4-BE49-F238E27FC236}">
                <a16:creationId xmlns:a16="http://schemas.microsoft.com/office/drawing/2014/main" id="{1D815B1B-9D14-4578-8CE6-EF16CB8850BB}"/>
              </a:ext>
            </a:extLst>
          </p:cNvPr>
          <p:cNvGraphicFramePr>
            <a:graphicFrameLocks noChangeAspect="1"/>
          </p:cNvGraphicFramePr>
          <p:nvPr/>
        </p:nvGraphicFramePr>
        <p:xfrm>
          <a:off x="4191000" y="5791200"/>
          <a:ext cx="2959100" cy="762000"/>
        </p:xfrm>
        <a:graphic>
          <a:graphicData uri="http://schemas.openxmlformats.org/presentationml/2006/ole">
            <mc:AlternateContent xmlns:mc="http://schemas.openxmlformats.org/markup-compatibility/2006">
              <mc:Choice xmlns:v="urn:schemas-microsoft-com:vml" Requires="v">
                <p:oleObj spid="_x0000_s43023" name="Equation" r:id="rId5" imgW="2959100" imgH="762000" progId="Equation.DSMT4">
                  <p:embed/>
                </p:oleObj>
              </mc:Choice>
              <mc:Fallback>
                <p:oleObj name="Equation" r:id="rId5" imgW="2959100" imgH="762000" progId="Equation.DSMT4">
                  <p:embed/>
                  <p:pic>
                    <p:nvPicPr>
                      <p:cNvPr id="79876" name="Object 6">
                        <a:extLst>
                          <a:ext uri="{FF2B5EF4-FFF2-40B4-BE49-F238E27FC236}">
                            <a16:creationId xmlns:a16="http://schemas.microsoft.com/office/drawing/2014/main" id="{1D815B1B-9D14-4578-8CE6-EF16CB8850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5791200"/>
                        <a:ext cx="29591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771469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026">
            <a:extLst>
              <a:ext uri="{FF2B5EF4-FFF2-40B4-BE49-F238E27FC236}">
                <a16:creationId xmlns:a16="http://schemas.microsoft.com/office/drawing/2014/main" id="{57938F72-0BDB-4828-B4BD-B1AE0607602B}"/>
              </a:ext>
            </a:extLst>
          </p:cNvPr>
          <p:cNvSpPr>
            <a:spLocks noGrp="1" noChangeArrowheads="1"/>
          </p:cNvSpPr>
          <p:nvPr>
            <p:ph type="title"/>
          </p:nvPr>
        </p:nvSpPr>
        <p:spPr>
          <a:xfrm>
            <a:off x="2300288" y="666750"/>
            <a:ext cx="7758112" cy="717550"/>
          </a:xfrm>
        </p:spPr>
        <p:txBody>
          <a:bodyPr/>
          <a:lstStyle/>
          <a:p>
            <a:pPr algn="ctr" eaLnBrk="1" hangingPunct="1"/>
            <a:endParaRPr lang="zh-CN" altLang="zh-CN"/>
          </a:p>
        </p:txBody>
      </p:sp>
      <p:sp>
        <p:nvSpPr>
          <p:cNvPr id="80898" name="Rectangle 1029">
            <a:extLst>
              <a:ext uri="{FF2B5EF4-FFF2-40B4-BE49-F238E27FC236}">
                <a16:creationId xmlns:a16="http://schemas.microsoft.com/office/drawing/2014/main" id="{CFE72192-2E35-4E0D-B287-A8F8DB40DEB1}"/>
              </a:ext>
            </a:extLst>
          </p:cNvPr>
          <p:cNvSpPr>
            <a:spLocks noGrp="1" noChangeArrowheads="1"/>
          </p:cNvSpPr>
          <p:nvPr>
            <p:ph type="body" idx="1"/>
          </p:nvPr>
        </p:nvSpPr>
        <p:spPr>
          <a:xfrm>
            <a:off x="1981200" y="1524000"/>
            <a:ext cx="8153400" cy="4800600"/>
          </a:xfrm>
        </p:spPr>
        <p:txBody>
          <a:bodyPr/>
          <a:lstStyle/>
          <a:p>
            <a:pPr marL="533400" indent="-533400">
              <a:buNone/>
            </a:pPr>
            <a:endParaRPr lang="en-US" altLang="zh-CN" sz="2400"/>
          </a:p>
          <a:p>
            <a:pPr marL="533400" indent="-533400">
              <a:buNone/>
            </a:pPr>
            <a:endParaRPr lang="en-US" altLang="zh-CN" sz="2400"/>
          </a:p>
          <a:p>
            <a:pPr marL="533400" indent="-533400">
              <a:buNone/>
            </a:pPr>
            <a:r>
              <a:rPr lang="en-US" altLang="zh-CN" sz="2400"/>
              <a:t>3. </a:t>
            </a:r>
            <a:r>
              <a:rPr lang="zh-CN" altLang="en-US" sz="2400"/>
              <a:t>不确定性的传递算法</a:t>
            </a:r>
          </a:p>
          <a:p>
            <a:pPr marL="533400" indent="-533400">
              <a:buNone/>
            </a:pPr>
            <a:r>
              <a:rPr lang="zh-CN" altLang="en-US" sz="2400"/>
              <a:t>当一条知识的</a:t>
            </a:r>
            <a:r>
              <a:rPr lang="en-US" altLang="zh-CN" sz="2400"/>
              <a:t>CF(E)</a:t>
            </a:r>
            <a:r>
              <a:rPr lang="zh-CN" altLang="en-US" sz="2400"/>
              <a:t>满足如下条件时，</a:t>
            </a:r>
          </a:p>
          <a:p>
            <a:pPr marL="533400" indent="-533400" algn="ctr">
              <a:buNone/>
            </a:pPr>
            <a:r>
              <a:rPr lang="en-US" altLang="zh-CN" sz="2400"/>
              <a:t>CF(E)≥</a:t>
            </a:r>
            <a:r>
              <a:rPr lang="en-US" altLang="zh-CN" sz="2400">
                <a:latin typeface="Times New Roman" panose="02020603050405020304" pitchFamily="18" charset="0"/>
              </a:rPr>
              <a:t>λ</a:t>
            </a:r>
          </a:p>
          <a:p>
            <a:pPr marL="533400" indent="-533400">
              <a:buNone/>
            </a:pPr>
            <a:r>
              <a:rPr lang="zh-CN" altLang="en-US" sz="2400">
                <a:latin typeface="Times New Roman" panose="02020603050405020304" pitchFamily="18" charset="0"/>
              </a:rPr>
              <a:t>该知识就可被应用。结论</a:t>
            </a:r>
            <a:r>
              <a:rPr lang="en-US" altLang="zh-CN" sz="2400">
                <a:latin typeface="Times New Roman" panose="02020603050405020304" pitchFamily="18" charset="0"/>
              </a:rPr>
              <a:t>H</a:t>
            </a:r>
            <a:r>
              <a:rPr lang="zh-CN" altLang="en-US" sz="2400">
                <a:latin typeface="Times New Roman" panose="02020603050405020304" pitchFamily="18" charset="0"/>
              </a:rPr>
              <a:t>的可信度为：</a:t>
            </a:r>
          </a:p>
          <a:p>
            <a:pPr marL="533400" indent="-533400" algn="ctr">
              <a:buNone/>
            </a:pPr>
            <a:r>
              <a:rPr lang="en-US" altLang="zh-CN" sz="2400">
                <a:latin typeface="Times New Roman" panose="02020603050405020304" pitchFamily="18" charset="0"/>
              </a:rPr>
              <a:t>CF(H)=CF(H,E)×CF(E)</a:t>
            </a:r>
          </a:p>
          <a:p>
            <a:pPr marL="533400" indent="-533400" algn="ctr">
              <a:buNone/>
            </a:pPr>
            <a:endParaRPr lang="en-US" altLang="zh-CN" sz="2400">
              <a:latin typeface="Times New Roman" panose="02020603050405020304" pitchFamily="18" charset="0"/>
            </a:endParaRPr>
          </a:p>
          <a:p>
            <a:pPr marL="533400" indent="-533400"/>
            <a:r>
              <a:rPr lang="zh-CN" altLang="en-US" sz="2400">
                <a:latin typeface="Times New Roman" panose="02020603050405020304" pitchFamily="18" charset="0"/>
              </a:rPr>
              <a:t>加权因子的引入不仅可以区分不同证据的重要性，同时还可以解决证据不全时的推理问题。</a:t>
            </a:r>
          </a:p>
        </p:txBody>
      </p:sp>
    </p:spTree>
    <p:extLst>
      <p:ext uri="{BB962C8B-B14F-4D97-AF65-F5344CB8AC3E}">
        <p14:creationId xmlns:p14="http://schemas.microsoft.com/office/powerpoint/2010/main" val="870888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F4C658CB-539C-438B-8A58-2BC156AC2C95}"/>
              </a:ext>
            </a:extLst>
          </p:cNvPr>
          <p:cNvSpPr>
            <a:spLocks noGrp="1" noChangeArrowheads="1"/>
          </p:cNvSpPr>
          <p:nvPr>
            <p:ph type="title"/>
          </p:nvPr>
        </p:nvSpPr>
        <p:spPr>
          <a:xfrm>
            <a:off x="2300288" y="747714"/>
            <a:ext cx="7758112" cy="714375"/>
          </a:xfrm>
        </p:spPr>
        <p:txBody>
          <a:bodyPr/>
          <a:lstStyle/>
          <a:p>
            <a:pPr algn="ctr" eaLnBrk="1" hangingPunct="1"/>
            <a:r>
              <a:rPr lang="zh-CN" altLang="en-US"/>
              <a:t>加权不确定性推理举例</a:t>
            </a:r>
            <a:r>
              <a:rPr lang="en-US" altLang="zh-CN"/>
              <a:t>(1)</a:t>
            </a:r>
            <a:endParaRPr lang="en-US" altLang="zh-CN" sz="3600"/>
          </a:p>
        </p:txBody>
      </p:sp>
      <p:sp>
        <p:nvSpPr>
          <p:cNvPr id="81922" name="Rectangle 3">
            <a:extLst>
              <a:ext uri="{FF2B5EF4-FFF2-40B4-BE49-F238E27FC236}">
                <a16:creationId xmlns:a16="http://schemas.microsoft.com/office/drawing/2014/main" id="{5654F27F-581C-4322-9BFE-1EED02FCDED1}"/>
              </a:ext>
            </a:extLst>
          </p:cNvPr>
          <p:cNvSpPr>
            <a:spLocks noGrp="1" noChangeArrowheads="1"/>
          </p:cNvSpPr>
          <p:nvPr>
            <p:ph type="body" idx="1"/>
          </p:nvPr>
        </p:nvSpPr>
        <p:spPr>
          <a:xfrm>
            <a:off x="2209800" y="1412875"/>
            <a:ext cx="8458200" cy="4953000"/>
          </a:xfrm>
        </p:spPr>
        <p:txBody>
          <a:bodyPr>
            <a:normAutofit lnSpcReduction="10000"/>
          </a:bodyPr>
          <a:lstStyle/>
          <a:p>
            <a:pPr marL="533400" indent="-533400">
              <a:buNone/>
            </a:pPr>
            <a:r>
              <a:rPr lang="zh-CN" altLang="en-US" sz="2400"/>
              <a:t>例</a:t>
            </a:r>
            <a:r>
              <a:rPr lang="en-US" altLang="zh-CN" sz="2400"/>
              <a:t>5.6 </a:t>
            </a:r>
            <a:r>
              <a:rPr lang="zh-CN" altLang="en-US" sz="2400"/>
              <a:t>设有如下知识：</a:t>
            </a:r>
          </a:p>
          <a:p>
            <a:pPr marL="533400" indent="-533400">
              <a:buNone/>
            </a:pPr>
            <a:r>
              <a:rPr lang="en-US" altLang="zh-CN" sz="2400"/>
              <a:t>R1: IF E</a:t>
            </a:r>
            <a:r>
              <a:rPr lang="en-US" altLang="zh-CN" sz="2400" baseline="-25000"/>
              <a:t>1</a:t>
            </a:r>
            <a:r>
              <a:rPr lang="en-US" altLang="zh-CN" sz="2400"/>
              <a:t>(0.6) AND E</a:t>
            </a:r>
            <a:r>
              <a:rPr lang="en-US" altLang="zh-CN" sz="2400" baseline="-25000"/>
              <a:t>2</a:t>
            </a:r>
            <a:r>
              <a:rPr lang="en-US" altLang="zh-CN" sz="2400"/>
              <a:t>(0.4) THEN E</a:t>
            </a:r>
            <a:r>
              <a:rPr lang="en-US" altLang="zh-CN" sz="2400" baseline="-25000"/>
              <a:t>6</a:t>
            </a:r>
            <a:r>
              <a:rPr lang="en-US" altLang="zh-CN" sz="2400"/>
              <a:t>(0.8,0.75)</a:t>
            </a:r>
          </a:p>
          <a:p>
            <a:pPr marL="533400" indent="-533400">
              <a:buNone/>
            </a:pPr>
            <a:r>
              <a:rPr lang="en-US" altLang="zh-CN" sz="2400"/>
              <a:t>R2: IF E</a:t>
            </a:r>
            <a:r>
              <a:rPr lang="en-US" altLang="zh-CN" sz="2400" baseline="-25000"/>
              <a:t>3</a:t>
            </a:r>
            <a:r>
              <a:rPr lang="en-US" altLang="zh-CN" sz="2400"/>
              <a:t>(0.5) AND E</a:t>
            </a:r>
            <a:r>
              <a:rPr lang="en-US" altLang="zh-CN" sz="2400" baseline="-25000"/>
              <a:t>4</a:t>
            </a:r>
            <a:r>
              <a:rPr lang="en-US" altLang="zh-CN" sz="2400"/>
              <a:t>(0.3) AND E</a:t>
            </a:r>
            <a:r>
              <a:rPr lang="en-US" altLang="zh-CN" sz="2400" baseline="-25000"/>
              <a:t>5</a:t>
            </a:r>
            <a:r>
              <a:rPr lang="en-US" altLang="zh-CN" sz="2400"/>
              <a:t>(0.2) </a:t>
            </a:r>
          </a:p>
          <a:p>
            <a:pPr marL="533400" indent="-533400">
              <a:buNone/>
            </a:pPr>
            <a:r>
              <a:rPr lang="en-US" altLang="zh-CN" sz="2400"/>
              <a:t>	 THEN E</a:t>
            </a:r>
            <a:r>
              <a:rPr lang="en-US" altLang="zh-CN" sz="2400" baseline="-25000"/>
              <a:t>7</a:t>
            </a:r>
            <a:r>
              <a:rPr lang="en-US" altLang="zh-CN" sz="2400"/>
              <a:t>(0.7,0.6)</a:t>
            </a:r>
          </a:p>
          <a:p>
            <a:pPr marL="533400" indent="-533400">
              <a:buNone/>
            </a:pPr>
            <a:r>
              <a:rPr lang="en-US" altLang="zh-CN" sz="2400"/>
              <a:t>R3: IF E</a:t>
            </a:r>
            <a:r>
              <a:rPr lang="en-US" altLang="zh-CN" sz="2400" baseline="-25000"/>
              <a:t>6</a:t>
            </a:r>
            <a:r>
              <a:rPr lang="en-US" altLang="zh-CN" sz="2400"/>
              <a:t>(0.7) AND E</a:t>
            </a:r>
            <a:r>
              <a:rPr lang="en-US" altLang="zh-CN" sz="2400" baseline="-25000"/>
              <a:t>7</a:t>
            </a:r>
            <a:r>
              <a:rPr lang="en-US" altLang="zh-CN" sz="2400"/>
              <a:t>(0.3) THEN H(0.75,0.6)</a:t>
            </a:r>
          </a:p>
          <a:p>
            <a:pPr marL="533400" indent="-533400">
              <a:buNone/>
            </a:pPr>
            <a:r>
              <a:rPr lang="zh-CN" altLang="en-US" sz="2400"/>
              <a:t>已知：</a:t>
            </a:r>
            <a:r>
              <a:rPr lang="en-US" altLang="zh-CN" sz="2400"/>
              <a:t>CF(E</a:t>
            </a:r>
            <a:r>
              <a:rPr lang="en-US" altLang="zh-CN" sz="2400" baseline="-25000"/>
              <a:t>1</a:t>
            </a:r>
            <a:r>
              <a:rPr lang="en-US" altLang="zh-CN" sz="2400"/>
              <a:t>)=0.9, CF(E</a:t>
            </a:r>
            <a:r>
              <a:rPr lang="en-US" altLang="zh-CN" sz="2400" baseline="-25000"/>
              <a:t>2</a:t>
            </a:r>
            <a:r>
              <a:rPr lang="en-US" altLang="zh-CN" sz="2400"/>
              <a:t>)=0.8, CF(E</a:t>
            </a:r>
            <a:r>
              <a:rPr lang="en-US" altLang="zh-CN" sz="2400" baseline="-25000"/>
              <a:t>3</a:t>
            </a:r>
            <a:r>
              <a:rPr lang="en-US" altLang="zh-CN" sz="2400"/>
              <a:t>)=0.7,</a:t>
            </a:r>
          </a:p>
          <a:p>
            <a:pPr marL="533400" indent="-533400">
              <a:buNone/>
            </a:pPr>
            <a:r>
              <a:rPr lang="en-US" altLang="zh-CN" sz="2400"/>
              <a:t>		CF(E</a:t>
            </a:r>
            <a:r>
              <a:rPr lang="en-US" altLang="zh-CN" sz="2400" baseline="-25000"/>
              <a:t>4</a:t>
            </a:r>
            <a:r>
              <a:rPr lang="en-US" altLang="zh-CN" sz="2400"/>
              <a:t>)=0.6, CF(E</a:t>
            </a:r>
            <a:r>
              <a:rPr lang="en-US" altLang="zh-CN" sz="2400" baseline="-25000"/>
              <a:t>5</a:t>
            </a:r>
            <a:r>
              <a:rPr lang="en-US" altLang="zh-CN" sz="2400"/>
              <a:t>)=0.5</a:t>
            </a:r>
          </a:p>
          <a:p>
            <a:pPr marL="533400" indent="-533400">
              <a:buNone/>
            </a:pPr>
            <a:r>
              <a:rPr lang="zh-CN" altLang="en-US" sz="2400"/>
              <a:t>求：</a:t>
            </a:r>
            <a:r>
              <a:rPr lang="en-US" altLang="zh-CN" sz="2400"/>
              <a:t>CF(H)=?</a:t>
            </a:r>
          </a:p>
          <a:p>
            <a:pPr marL="533400" indent="-533400">
              <a:buNone/>
            </a:pPr>
            <a:r>
              <a:rPr lang="zh-CN" altLang="en-US" sz="2400"/>
              <a:t>解：由</a:t>
            </a:r>
            <a:r>
              <a:rPr lang="en-US" altLang="zh-CN" sz="2400"/>
              <a:t>R1</a:t>
            </a:r>
            <a:r>
              <a:rPr lang="zh-CN" altLang="en-US" sz="2400"/>
              <a:t>得到：</a:t>
            </a:r>
          </a:p>
          <a:p>
            <a:pPr marL="533400" indent="-533400">
              <a:buNone/>
            </a:pPr>
            <a:r>
              <a:rPr lang="en-US" altLang="zh-CN" sz="2400"/>
              <a:t>CF(E</a:t>
            </a:r>
            <a:r>
              <a:rPr lang="en-US" altLang="zh-CN" sz="2400" baseline="-25000"/>
              <a:t>1</a:t>
            </a:r>
            <a:r>
              <a:rPr lang="en-US" altLang="zh-CN" sz="2400"/>
              <a:t>(0.6) AND E</a:t>
            </a:r>
            <a:r>
              <a:rPr lang="en-US" altLang="zh-CN" sz="2400" baseline="-25000"/>
              <a:t>2</a:t>
            </a:r>
            <a:r>
              <a:rPr lang="en-US" altLang="zh-CN" sz="2400"/>
              <a:t>(0.4))=0.86&gt;</a:t>
            </a:r>
            <a:r>
              <a:rPr lang="en-US" altLang="zh-CN" sz="2400">
                <a:latin typeface="Times New Roman" panose="02020603050405020304" pitchFamily="18" charset="0"/>
              </a:rPr>
              <a:t>λ</a:t>
            </a:r>
            <a:r>
              <a:rPr lang="en-US" altLang="zh-CN" sz="2400" baseline="-25000">
                <a:latin typeface="Times New Roman" panose="02020603050405020304" pitchFamily="18" charset="0"/>
              </a:rPr>
              <a:t>1</a:t>
            </a:r>
            <a:r>
              <a:rPr lang="en-US" altLang="zh-CN" sz="2400">
                <a:latin typeface="Times New Roman" panose="02020603050405020304" pitchFamily="18" charset="0"/>
              </a:rPr>
              <a:t>=0.75</a:t>
            </a:r>
          </a:p>
          <a:p>
            <a:pPr marL="533400" indent="-533400">
              <a:buNone/>
            </a:pPr>
            <a:r>
              <a:rPr lang="en-US" altLang="zh-CN" sz="2400">
                <a:latin typeface="Times New Roman" panose="02020603050405020304" pitchFamily="18" charset="0"/>
              </a:rPr>
              <a:t>∴R1</a:t>
            </a:r>
            <a:r>
              <a:rPr lang="zh-CN" altLang="en-US" sz="2400">
                <a:latin typeface="Times New Roman" panose="02020603050405020304" pitchFamily="18" charset="0"/>
              </a:rPr>
              <a:t>可被应用。</a:t>
            </a:r>
          </a:p>
        </p:txBody>
      </p:sp>
    </p:spTree>
    <p:extLst>
      <p:ext uri="{BB962C8B-B14F-4D97-AF65-F5344CB8AC3E}">
        <p14:creationId xmlns:p14="http://schemas.microsoft.com/office/powerpoint/2010/main" val="20533048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2FE8725F-9816-4759-B5F6-201938E870D9}"/>
              </a:ext>
            </a:extLst>
          </p:cNvPr>
          <p:cNvSpPr>
            <a:spLocks noGrp="1" noChangeArrowheads="1"/>
          </p:cNvSpPr>
          <p:nvPr>
            <p:ph type="title"/>
          </p:nvPr>
        </p:nvSpPr>
        <p:spPr>
          <a:xfrm>
            <a:off x="2286000" y="457200"/>
            <a:ext cx="7772400" cy="685800"/>
          </a:xfrm>
        </p:spPr>
        <p:txBody>
          <a:bodyPr>
            <a:normAutofit fontScale="90000"/>
          </a:bodyPr>
          <a:lstStyle/>
          <a:p>
            <a:pPr algn="ctr" eaLnBrk="1" hangingPunct="1"/>
            <a:r>
              <a:rPr lang="zh-CN" altLang="en-US"/>
              <a:t>加权不确定性推理举例</a:t>
            </a:r>
            <a:r>
              <a:rPr lang="en-US" altLang="zh-CN"/>
              <a:t>(2)</a:t>
            </a:r>
          </a:p>
        </p:txBody>
      </p:sp>
      <p:sp>
        <p:nvSpPr>
          <p:cNvPr id="82946" name="Rectangle 6">
            <a:extLst>
              <a:ext uri="{FF2B5EF4-FFF2-40B4-BE49-F238E27FC236}">
                <a16:creationId xmlns:a16="http://schemas.microsoft.com/office/drawing/2014/main" id="{12BFB01B-1274-4BCD-A205-BA531963B9E4}"/>
              </a:ext>
            </a:extLst>
          </p:cNvPr>
          <p:cNvSpPr>
            <a:spLocks noGrp="1" noChangeArrowheads="1"/>
          </p:cNvSpPr>
          <p:nvPr>
            <p:ph type="body" idx="1"/>
          </p:nvPr>
        </p:nvSpPr>
        <p:spPr>
          <a:xfrm>
            <a:off x="2063750" y="1484313"/>
            <a:ext cx="8153400" cy="4724400"/>
          </a:xfrm>
        </p:spPr>
        <p:txBody>
          <a:bodyPr>
            <a:normAutofit lnSpcReduction="10000"/>
          </a:bodyPr>
          <a:lstStyle/>
          <a:p>
            <a:pPr eaLnBrk="1" hangingPunct="1">
              <a:buFont typeface="Wingdings" panose="05000000000000000000" pitchFamily="2" charset="2"/>
              <a:buNone/>
            </a:pPr>
            <a:r>
              <a:rPr lang="zh-CN" altLang="en-US" sz="2000"/>
              <a:t>由</a:t>
            </a:r>
            <a:r>
              <a:rPr lang="en-US" altLang="zh-CN" sz="2000"/>
              <a:t>R2</a:t>
            </a:r>
            <a:r>
              <a:rPr lang="zh-CN" altLang="en-US" sz="2000"/>
              <a:t>得到：</a:t>
            </a:r>
          </a:p>
          <a:p>
            <a:pPr eaLnBrk="1" hangingPunct="1">
              <a:buFont typeface="Wingdings" panose="05000000000000000000" pitchFamily="2" charset="2"/>
              <a:buNone/>
            </a:pPr>
            <a:r>
              <a:rPr lang="en-US" altLang="zh-CN" sz="2000"/>
              <a:t>CF(E</a:t>
            </a:r>
            <a:r>
              <a:rPr lang="en-US" altLang="zh-CN" sz="2000" baseline="-25000"/>
              <a:t>3</a:t>
            </a:r>
            <a:r>
              <a:rPr lang="en-US" altLang="zh-CN" sz="2000"/>
              <a:t>(0.5) AND E</a:t>
            </a:r>
            <a:r>
              <a:rPr lang="en-US" altLang="zh-CN" sz="2000" baseline="-25000"/>
              <a:t>4</a:t>
            </a:r>
            <a:r>
              <a:rPr lang="en-US" altLang="zh-CN" sz="2000"/>
              <a:t>(0.3) AND E</a:t>
            </a:r>
            <a:r>
              <a:rPr lang="en-US" altLang="zh-CN" sz="2000" baseline="-25000"/>
              <a:t>5</a:t>
            </a:r>
            <a:r>
              <a:rPr lang="en-US" altLang="zh-CN" sz="2000"/>
              <a:t>(0.2))</a:t>
            </a:r>
            <a:r>
              <a:rPr lang="zh-CN" altLang="en-US" sz="2000"/>
              <a:t>＝</a:t>
            </a:r>
            <a:r>
              <a:rPr lang="en-US" altLang="zh-CN" sz="2000"/>
              <a:t>0.63&gt;</a:t>
            </a:r>
            <a:r>
              <a:rPr lang="en-US" altLang="zh-CN" sz="2000">
                <a:latin typeface="Times New Roman" panose="02020603050405020304" pitchFamily="18" charset="0"/>
              </a:rPr>
              <a:t>λ</a:t>
            </a:r>
            <a:r>
              <a:rPr lang="en-US" altLang="zh-CN" sz="2000" baseline="-25000">
                <a:latin typeface="Times New Roman" panose="02020603050405020304" pitchFamily="18" charset="0"/>
              </a:rPr>
              <a:t>2</a:t>
            </a:r>
            <a:r>
              <a:rPr lang="en-US" altLang="zh-CN" sz="2000"/>
              <a:t> =0.6</a:t>
            </a:r>
          </a:p>
          <a:p>
            <a:pPr eaLnBrk="1" hangingPunct="1">
              <a:buFont typeface="Wingdings" panose="05000000000000000000" pitchFamily="2" charset="2"/>
              <a:buNone/>
            </a:pPr>
            <a:r>
              <a:rPr lang="en-US" altLang="zh-CN" sz="2000">
                <a:latin typeface="Times New Roman" panose="02020603050405020304" pitchFamily="18" charset="0"/>
              </a:rPr>
              <a:t>∴R2</a:t>
            </a:r>
            <a:r>
              <a:rPr lang="zh-CN" altLang="en-US" sz="2000">
                <a:latin typeface="Times New Roman" panose="02020603050405020304" pitchFamily="18" charset="0"/>
              </a:rPr>
              <a:t>可被应用。</a:t>
            </a:r>
          </a:p>
          <a:p>
            <a:pPr eaLnBrk="1" hangingPunct="1">
              <a:buFont typeface="Wingdings" panose="05000000000000000000" pitchFamily="2" charset="2"/>
              <a:buNone/>
            </a:pPr>
            <a:r>
              <a:rPr lang="zh-CN" altLang="en-US" sz="2000">
                <a:latin typeface="Times New Roman" panose="02020603050405020304" pitchFamily="18" charset="0"/>
              </a:rPr>
              <a:t>∵ </a:t>
            </a:r>
            <a:r>
              <a:rPr lang="en-US" altLang="zh-CN" sz="2000"/>
              <a:t>CF(E</a:t>
            </a:r>
            <a:r>
              <a:rPr lang="en-US" altLang="zh-CN" sz="2000" baseline="-25000"/>
              <a:t>1</a:t>
            </a:r>
            <a:r>
              <a:rPr lang="en-US" altLang="zh-CN" sz="2000"/>
              <a:t>(0.6) AND E</a:t>
            </a:r>
            <a:r>
              <a:rPr lang="en-US" altLang="zh-CN" sz="2000" baseline="-25000"/>
              <a:t>2</a:t>
            </a:r>
            <a:r>
              <a:rPr lang="en-US" altLang="zh-CN" sz="2000"/>
              <a:t>(0.4))&gt;CF(E</a:t>
            </a:r>
            <a:r>
              <a:rPr lang="en-US" altLang="zh-CN" sz="2000" baseline="-25000"/>
              <a:t>3</a:t>
            </a:r>
            <a:r>
              <a:rPr lang="en-US" altLang="zh-CN" sz="2000"/>
              <a:t>(0.5) AND E</a:t>
            </a:r>
            <a:r>
              <a:rPr lang="en-US" altLang="zh-CN" sz="2000" baseline="-25000"/>
              <a:t>4</a:t>
            </a:r>
            <a:r>
              <a:rPr lang="en-US" altLang="zh-CN" sz="2000"/>
              <a:t>(0.3) AND E</a:t>
            </a:r>
            <a:r>
              <a:rPr lang="en-US" altLang="zh-CN" sz="2000" baseline="-25000"/>
              <a:t>5</a:t>
            </a:r>
            <a:r>
              <a:rPr lang="en-US" altLang="zh-CN" sz="2000"/>
              <a:t>(0.2))</a:t>
            </a:r>
            <a:endParaRPr lang="en-US" altLang="zh-CN" sz="2000">
              <a:latin typeface="Times New Roman" panose="02020603050405020304" pitchFamily="18" charset="0"/>
            </a:endParaRPr>
          </a:p>
          <a:p>
            <a:pPr eaLnBrk="1" hangingPunct="1">
              <a:buFont typeface="Wingdings" panose="05000000000000000000" pitchFamily="2" charset="2"/>
              <a:buNone/>
            </a:pPr>
            <a:r>
              <a:rPr lang="en-US" altLang="zh-CN" sz="2000">
                <a:latin typeface="Times New Roman" panose="02020603050405020304" pitchFamily="18" charset="0"/>
              </a:rPr>
              <a:t>∴R1</a:t>
            </a:r>
            <a:r>
              <a:rPr lang="zh-CN" altLang="en-US" sz="2000">
                <a:latin typeface="Times New Roman" panose="02020603050405020304" pitchFamily="18" charset="0"/>
              </a:rPr>
              <a:t>先被应用。</a:t>
            </a:r>
          </a:p>
          <a:p>
            <a:pPr eaLnBrk="1" hangingPunct="1">
              <a:buFont typeface="Wingdings" panose="05000000000000000000" pitchFamily="2" charset="2"/>
              <a:buNone/>
            </a:pPr>
            <a:r>
              <a:rPr lang="zh-CN" altLang="en-US" sz="2000"/>
              <a:t>由</a:t>
            </a:r>
            <a:r>
              <a:rPr lang="en-US" altLang="zh-CN" sz="2000"/>
              <a:t>R1</a:t>
            </a:r>
            <a:r>
              <a:rPr lang="zh-CN" altLang="en-US" sz="2000"/>
              <a:t>得到：</a:t>
            </a:r>
            <a:r>
              <a:rPr lang="en-US" altLang="zh-CN" sz="2000"/>
              <a:t>CF(E</a:t>
            </a:r>
            <a:r>
              <a:rPr lang="en-US" altLang="zh-CN" sz="2000" baseline="-25000"/>
              <a:t>6</a:t>
            </a:r>
            <a:r>
              <a:rPr lang="en-US" altLang="zh-CN" sz="2000"/>
              <a:t>)=0.69</a:t>
            </a:r>
          </a:p>
          <a:p>
            <a:pPr eaLnBrk="1" hangingPunct="1">
              <a:buFont typeface="Wingdings" panose="05000000000000000000" pitchFamily="2" charset="2"/>
              <a:buNone/>
            </a:pPr>
            <a:r>
              <a:rPr lang="zh-CN" altLang="en-US" sz="2000"/>
              <a:t>由</a:t>
            </a:r>
            <a:r>
              <a:rPr lang="en-US" altLang="zh-CN" sz="2000"/>
              <a:t>R2</a:t>
            </a:r>
            <a:r>
              <a:rPr lang="zh-CN" altLang="en-US" sz="2000"/>
              <a:t>得到：</a:t>
            </a:r>
            <a:r>
              <a:rPr lang="en-US" altLang="zh-CN" sz="2000"/>
              <a:t>CF(E</a:t>
            </a:r>
            <a:r>
              <a:rPr lang="en-US" altLang="zh-CN" sz="2000" baseline="-25000"/>
              <a:t>7</a:t>
            </a:r>
            <a:r>
              <a:rPr lang="en-US" altLang="zh-CN" sz="2000"/>
              <a:t>)=0.44</a:t>
            </a:r>
          </a:p>
          <a:p>
            <a:pPr eaLnBrk="1" hangingPunct="1">
              <a:buFont typeface="Wingdings" panose="05000000000000000000" pitchFamily="2" charset="2"/>
              <a:buNone/>
            </a:pPr>
            <a:r>
              <a:rPr lang="zh-CN" altLang="en-US" sz="2000"/>
              <a:t>由</a:t>
            </a:r>
            <a:r>
              <a:rPr lang="en-US" altLang="zh-CN" sz="2000"/>
              <a:t>R3</a:t>
            </a:r>
            <a:r>
              <a:rPr lang="zh-CN" altLang="en-US" sz="2000"/>
              <a:t>得到：</a:t>
            </a:r>
          </a:p>
          <a:p>
            <a:pPr eaLnBrk="1" hangingPunct="1">
              <a:buFont typeface="Wingdings" panose="05000000000000000000" pitchFamily="2" charset="2"/>
              <a:buNone/>
            </a:pPr>
            <a:r>
              <a:rPr lang="en-US" altLang="zh-CN" sz="2000"/>
              <a:t>CF(E</a:t>
            </a:r>
            <a:r>
              <a:rPr lang="en-US" altLang="zh-CN" sz="2000" baseline="-25000"/>
              <a:t>6</a:t>
            </a:r>
            <a:r>
              <a:rPr lang="en-US" altLang="zh-CN" sz="2000"/>
              <a:t>(0.7) AND E</a:t>
            </a:r>
            <a:r>
              <a:rPr lang="en-US" altLang="zh-CN" sz="2000" baseline="-25000"/>
              <a:t>7</a:t>
            </a:r>
            <a:r>
              <a:rPr lang="en-US" altLang="zh-CN" sz="2000"/>
              <a:t>(0.3))=0.615&gt;</a:t>
            </a:r>
            <a:r>
              <a:rPr lang="en-US" altLang="zh-CN" sz="2000">
                <a:latin typeface="Times New Roman" panose="02020603050405020304" pitchFamily="18" charset="0"/>
              </a:rPr>
              <a:t>λ</a:t>
            </a:r>
            <a:r>
              <a:rPr lang="en-US" altLang="zh-CN" sz="2000" baseline="-25000">
                <a:latin typeface="Times New Roman" panose="02020603050405020304" pitchFamily="18" charset="0"/>
              </a:rPr>
              <a:t>3</a:t>
            </a:r>
            <a:r>
              <a:rPr lang="en-US" altLang="zh-CN" sz="2000"/>
              <a:t> =0.6</a:t>
            </a:r>
          </a:p>
          <a:p>
            <a:pPr eaLnBrk="1" hangingPunct="1">
              <a:buFont typeface="Wingdings" panose="05000000000000000000" pitchFamily="2" charset="2"/>
              <a:buNone/>
            </a:pPr>
            <a:r>
              <a:rPr lang="en-US" altLang="zh-CN" sz="2000">
                <a:latin typeface="Times New Roman" panose="02020603050405020304" pitchFamily="18" charset="0"/>
              </a:rPr>
              <a:t>∴R3</a:t>
            </a:r>
            <a:r>
              <a:rPr lang="zh-CN" altLang="en-US" sz="2000">
                <a:latin typeface="Times New Roman" panose="02020603050405020304" pitchFamily="18" charset="0"/>
              </a:rPr>
              <a:t>可被应用</a:t>
            </a:r>
            <a:r>
              <a:rPr lang="en-US" altLang="zh-CN" sz="2000">
                <a:latin typeface="Times New Roman" panose="02020603050405020304" pitchFamily="18" charset="0"/>
              </a:rPr>
              <a:t>,</a:t>
            </a:r>
            <a:r>
              <a:rPr lang="zh-CN" altLang="en-US" sz="2000">
                <a:latin typeface="Times New Roman" panose="02020603050405020304" pitchFamily="18" charset="0"/>
              </a:rPr>
              <a:t>得到：</a:t>
            </a:r>
          </a:p>
          <a:p>
            <a:pPr eaLnBrk="1" hangingPunct="1">
              <a:buFont typeface="Wingdings" panose="05000000000000000000" pitchFamily="2" charset="2"/>
              <a:buNone/>
            </a:pPr>
            <a:r>
              <a:rPr lang="en-US" altLang="zh-CN" sz="2000"/>
              <a:t>CF(H)=0.46</a:t>
            </a:r>
          </a:p>
          <a:p>
            <a:pPr eaLnBrk="1" hangingPunct="1">
              <a:buFont typeface="Wingdings" panose="05000000000000000000" pitchFamily="2" charset="2"/>
              <a:buNone/>
            </a:pPr>
            <a:r>
              <a:rPr lang="zh-CN" altLang="en-US" sz="2000"/>
              <a:t>即最终得到的结论</a:t>
            </a:r>
            <a:r>
              <a:rPr lang="en-US" altLang="zh-CN" sz="2000"/>
              <a:t>H</a:t>
            </a:r>
            <a:r>
              <a:rPr lang="zh-CN" altLang="en-US" sz="2000"/>
              <a:t>可信度为</a:t>
            </a:r>
            <a:r>
              <a:rPr lang="en-US" altLang="zh-CN" sz="2000"/>
              <a:t>0.46</a:t>
            </a:r>
          </a:p>
        </p:txBody>
      </p:sp>
    </p:spTree>
    <p:extLst>
      <p:ext uri="{BB962C8B-B14F-4D97-AF65-F5344CB8AC3E}">
        <p14:creationId xmlns:p14="http://schemas.microsoft.com/office/powerpoint/2010/main" val="2816177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0823531D-5541-4B38-A327-8C7F3F67EA76}"/>
              </a:ext>
            </a:extLst>
          </p:cNvPr>
          <p:cNvSpPr>
            <a:spLocks noGrp="1" noChangeArrowheads="1"/>
          </p:cNvSpPr>
          <p:nvPr>
            <p:ph type="title"/>
          </p:nvPr>
        </p:nvSpPr>
        <p:spPr>
          <a:xfrm>
            <a:off x="1506350" y="0"/>
            <a:ext cx="9591955" cy="1277938"/>
          </a:xfrm>
        </p:spPr>
        <p:txBody>
          <a:bodyPr/>
          <a:lstStyle/>
          <a:p>
            <a:pPr algn="ctr" eaLnBrk="1" hangingPunct="1"/>
            <a:r>
              <a:rPr lang="zh-CN" altLang="en-US" sz="3600" dirty="0"/>
              <a:t>前提条件中带有可信度因子的不确定性推理</a:t>
            </a:r>
          </a:p>
        </p:txBody>
      </p:sp>
      <p:sp>
        <p:nvSpPr>
          <p:cNvPr id="83970" name="Rectangle 7">
            <a:extLst>
              <a:ext uri="{FF2B5EF4-FFF2-40B4-BE49-F238E27FC236}">
                <a16:creationId xmlns:a16="http://schemas.microsoft.com/office/drawing/2014/main" id="{14049090-1891-4284-96F1-8185BB086C7A}"/>
              </a:ext>
            </a:extLst>
          </p:cNvPr>
          <p:cNvSpPr>
            <a:spLocks noGrp="1" noChangeArrowheads="1"/>
          </p:cNvSpPr>
          <p:nvPr>
            <p:ph type="body" idx="1"/>
          </p:nvPr>
        </p:nvSpPr>
        <p:spPr>
          <a:xfrm>
            <a:off x="1866900" y="1524000"/>
            <a:ext cx="8458200" cy="4876800"/>
          </a:xfrm>
        </p:spPr>
        <p:txBody>
          <a:bodyPr>
            <a:normAutofit fontScale="92500" lnSpcReduction="10000"/>
          </a:bodyPr>
          <a:lstStyle/>
          <a:p>
            <a:pPr marL="533400" indent="-533400">
              <a:buNone/>
            </a:pPr>
            <a:r>
              <a:rPr lang="en-US" altLang="zh-CN" sz="2400"/>
              <a:t>1. </a:t>
            </a:r>
            <a:r>
              <a:rPr lang="zh-CN" altLang="en-US" sz="2400"/>
              <a:t>知识不确定性的表示</a:t>
            </a:r>
          </a:p>
          <a:p>
            <a:pPr marL="533400" indent="-533400">
              <a:buClrTx/>
              <a:buSzTx/>
              <a:buNone/>
            </a:pPr>
            <a:r>
              <a:rPr lang="en-US" altLang="zh-CN" sz="2400">
                <a:latin typeface="Times New Roman" panose="02020603050405020304" pitchFamily="18" charset="0"/>
              </a:rPr>
              <a:t>IF	E</a:t>
            </a:r>
            <a:r>
              <a:rPr lang="en-US" altLang="zh-CN" sz="2400" baseline="-25000">
                <a:latin typeface="Times New Roman" panose="02020603050405020304" pitchFamily="18" charset="0"/>
              </a:rPr>
              <a:t>1</a:t>
            </a:r>
            <a:r>
              <a:rPr lang="en-US" altLang="zh-CN" sz="2400">
                <a:latin typeface="Times New Roman" panose="02020603050405020304" pitchFamily="18" charset="0"/>
              </a:rPr>
              <a:t>(cf</a:t>
            </a:r>
            <a:r>
              <a:rPr lang="en-US" altLang="zh-CN" sz="2400" baseline="-25000">
                <a:latin typeface="Times New Roman" panose="02020603050405020304" pitchFamily="18" charset="0"/>
              </a:rPr>
              <a:t>1</a:t>
            </a:r>
            <a:r>
              <a:rPr lang="en-US" altLang="zh-CN" sz="2400">
                <a:latin typeface="Times New Roman" panose="02020603050405020304" pitchFamily="18" charset="0"/>
              </a:rPr>
              <a:t>) AND E</a:t>
            </a:r>
            <a:r>
              <a:rPr lang="en-US" altLang="zh-CN" sz="2400" baseline="-25000">
                <a:latin typeface="Times New Roman" panose="02020603050405020304" pitchFamily="18" charset="0"/>
              </a:rPr>
              <a:t>2</a:t>
            </a:r>
            <a:r>
              <a:rPr lang="en-US" altLang="zh-CN" sz="2400">
                <a:latin typeface="Times New Roman" panose="02020603050405020304" pitchFamily="18" charset="0"/>
              </a:rPr>
              <a:t>(cf</a:t>
            </a:r>
            <a:r>
              <a:rPr lang="en-US" altLang="zh-CN" sz="2400" baseline="-25000">
                <a:latin typeface="Times New Roman" panose="02020603050405020304" pitchFamily="18" charset="0"/>
              </a:rPr>
              <a:t>2</a:t>
            </a:r>
            <a:r>
              <a:rPr lang="en-US" altLang="zh-CN" sz="2400">
                <a:latin typeface="Times New Roman" panose="02020603050405020304" pitchFamily="18" charset="0"/>
              </a:rPr>
              <a:t>) AND</a:t>
            </a:r>
            <a:r>
              <a:rPr lang="en-US" altLang="zh-CN" sz="2400"/>
              <a:t>…</a:t>
            </a:r>
            <a:r>
              <a:rPr lang="en-US" altLang="zh-CN" sz="2400">
                <a:latin typeface="Times New Roman" panose="02020603050405020304" pitchFamily="18" charset="0"/>
              </a:rPr>
              <a:t>AND E</a:t>
            </a:r>
            <a:r>
              <a:rPr lang="en-US" altLang="zh-CN" sz="2400" baseline="-25000">
                <a:latin typeface="Times New Roman" panose="02020603050405020304" pitchFamily="18" charset="0"/>
              </a:rPr>
              <a:t>n</a:t>
            </a:r>
            <a:r>
              <a:rPr lang="en-US" altLang="zh-CN" sz="2400">
                <a:latin typeface="Times New Roman" panose="02020603050405020304" pitchFamily="18" charset="0"/>
              </a:rPr>
              <a:t>(cf</a:t>
            </a:r>
            <a:r>
              <a:rPr lang="en-US" altLang="zh-CN" sz="2400" baseline="-25000">
                <a:latin typeface="Times New Roman" panose="02020603050405020304" pitchFamily="18" charset="0"/>
              </a:rPr>
              <a:t>n</a:t>
            </a:r>
            <a:r>
              <a:rPr lang="en-US" altLang="zh-CN" sz="2400">
                <a:latin typeface="Times New Roman" panose="02020603050405020304" pitchFamily="18" charset="0"/>
              </a:rPr>
              <a:t>)    THEN   H</a:t>
            </a:r>
          </a:p>
          <a:p>
            <a:pPr marL="533400" indent="-533400">
              <a:buClrTx/>
              <a:buSzTx/>
              <a:buNone/>
            </a:pPr>
            <a:r>
              <a:rPr lang="en-US" altLang="zh-CN" sz="2400">
                <a:latin typeface="Times New Roman" panose="02020603050405020304" pitchFamily="18" charset="0"/>
              </a:rPr>
              <a:t>                                                                         	 (CF(H,E),λ)</a:t>
            </a:r>
          </a:p>
          <a:p>
            <a:pPr marL="533400" indent="-533400">
              <a:buClrTx/>
              <a:buSzTx/>
              <a:buNone/>
            </a:pPr>
            <a:r>
              <a:rPr lang="zh-CN" altLang="en-US" sz="2400">
                <a:latin typeface="Times New Roman" panose="02020603050405020304" pitchFamily="18" charset="0"/>
              </a:rPr>
              <a:t>其中，</a:t>
            </a:r>
            <a:r>
              <a:rPr lang="en-US" altLang="zh-CN" sz="2400">
                <a:latin typeface="Times New Roman" panose="02020603050405020304" pitchFamily="18" charset="0"/>
              </a:rPr>
              <a:t>cf</a:t>
            </a:r>
            <a:r>
              <a:rPr lang="en-US" altLang="zh-CN" sz="2400" baseline="-25000">
                <a:latin typeface="Times New Roman" panose="02020603050405020304" pitchFamily="18" charset="0"/>
              </a:rPr>
              <a:t>i</a:t>
            </a:r>
            <a:r>
              <a:rPr lang="zh-CN" altLang="en-US" sz="2400">
                <a:latin typeface="Times New Roman" panose="02020603050405020304" pitchFamily="18" charset="0"/>
              </a:rPr>
              <a:t>子条件</a:t>
            </a:r>
            <a:r>
              <a:rPr lang="en-US" altLang="zh-CN" sz="2400">
                <a:latin typeface="Times New Roman" panose="02020603050405020304" pitchFamily="18" charset="0"/>
              </a:rPr>
              <a:t>E</a:t>
            </a:r>
            <a:r>
              <a:rPr lang="en-US" altLang="zh-CN" sz="2400" baseline="-25000">
                <a:latin typeface="Times New Roman" panose="02020603050405020304" pitchFamily="18" charset="0"/>
              </a:rPr>
              <a:t>i</a:t>
            </a:r>
            <a:r>
              <a:rPr lang="en-US" altLang="zh-CN" sz="2400">
                <a:latin typeface="Times New Roman" panose="02020603050405020304" pitchFamily="18" charset="0"/>
              </a:rPr>
              <a:t>(i=1,2,</a:t>
            </a:r>
            <a:r>
              <a:rPr lang="en-US" altLang="zh-CN" sz="2400"/>
              <a:t>…</a:t>
            </a:r>
            <a:r>
              <a:rPr lang="en-US" altLang="zh-CN" sz="2400">
                <a:latin typeface="Times New Roman" panose="02020603050405020304" pitchFamily="18" charset="0"/>
              </a:rPr>
              <a:t>,n</a:t>
            </a:r>
            <a:r>
              <a:rPr lang="zh-CN" altLang="en-US" sz="2400">
                <a:latin typeface="Times New Roman" panose="02020603050405020304" pitchFamily="18" charset="0"/>
              </a:rPr>
              <a:t>）的可信度。</a:t>
            </a:r>
            <a:r>
              <a:rPr lang="en-US" altLang="zh-CN" sz="2400">
                <a:latin typeface="Times New Roman" panose="02020603050405020304" pitchFamily="18" charset="0"/>
              </a:rPr>
              <a:t>cf</a:t>
            </a:r>
            <a:r>
              <a:rPr lang="en-US" altLang="zh-CN" sz="2400" baseline="-25000">
                <a:latin typeface="Times New Roman" panose="02020603050405020304" pitchFamily="18" charset="0"/>
              </a:rPr>
              <a:t>i</a:t>
            </a:r>
            <a:r>
              <a:rPr lang="zh-CN" altLang="en-US" sz="2400">
                <a:latin typeface="Times New Roman" panose="02020603050405020304" pitchFamily="18" charset="0"/>
              </a:rPr>
              <a:t>在</a:t>
            </a:r>
            <a:r>
              <a:rPr lang="en-US" altLang="zh-CN" sz="2400">
                <a:latin typeface="Times New Roman" panose="02020603050405020304" pitchFamily="18" charset="0"/>
              </a:rPr>
              <a:t>[0,1]</a:t>
            </a:r>
            <a:r>
              <a:rPr lang="zh-CN" altLang="en-US" sz="2400">
                <a:latin typeface="Times New Roman" panose="02020603050405020304" pitchFamily="18" charset="0"/>
              </a:rPr>
              <a:t>上取值，其</a:t>
            </a:r>
          </a:p>
          <a:p>
            <a:pPr marL="533400" indent="-533400">
              <a:buClrTx/>
              <a:buSzTx/>
              <a:buNone/>
            </a:pPr>
            <a:r>
              <a:rPr lang="zh-CN" altLang="en-US" sz="2400">
                <a:latin typeface="Times New Roman" panose="02020603050405020304" pitchFamily="18" charset="0"/>
              </a:rPr>
              <a:t>值由专家给出。</a:t>
            </a:r>
          </a:p>
          <a:p>
            <a:pPr marL="533400" indent="-533400">
              <a:buNone/>
            </a:pPr>
            <a:endParaRPr lang="zh-CN" altLang="en-US" sz="2400"/>
          </a:p>
          <a:p>
            <a:pPr marL="533400" indent="-533400">
              <a:buNone/>
            </a:pPr>
            <a:r>
              <a:rPr lang="zh-CN" altLang="en-US" sz="2400"/>
              <a:t>核心思想：知识的前提条件不一定为真，只要前提条件满足一</a:t>
            </a:r>
          </a:p>
          <a:p>
            <a:pPr marL="533400" indent="-533400">
              <a:buNone/>
            </a:pPr>
            <a:r>
              <a:rPr lang="zh-CN" altLang="en-US" sz="2400"/>
              <a:t>定的可信度，或具备一定的为真的可能性，就可以推出结论</a:t>
            </a:r>
            <a:r>
              <a:rPr lang="en-US" altLang="zh-CN" sz="2400"/>
              <a:t>H</a:t>
            </a:r>
            <a:r>
              <a:rPr lang="zh-CN" altLang="en-US" sz="2400"/>
              <a:t>。</a:t>
            </a:r>
          </a:p>
          <a:p>
            <a:pPr marL="533400" indent="-533400">
              <a:buClrTx/>
              <a:buSzTx/>
              <a:buNone/>
            </a:pPr>
            <a:r>
              <a:rPr lang="en-US" altLang="zh-CN" sz="2400">
                <a:latin typeface="Times New Roman" panose="02020603050405020304" pitchFamily="18" charset="0"/>
              </a:rPr>
              <a:t>IF	E</a:t>
            </a:r>
            <a:r>
              <a:rPr lang="en-US" altLang="zh-CN" sz="2400" baseline="-25000">
                <a:latin typeface="Times New Roman" panose="02020603050405020304" pitchFamily="18" charset="0"/>
              </a:rPr>
              <a:t>1</a:t>
            </a:r>
            <a:r>
              <a:rPr lang="en-US" altLang="zh-CN" sz="2400">
                <a:latin typeface="Times New Roman" panose="02020603050405020304" pitchFamily="18" charset="0"/>
              </a:rPr>
              <a:t>(cf</a:t>
            </a:r>
            <a:r>
              <a:rPr lang="en-US" altLang="zh-CN" sz="2400" baseline="-25000">
                <a:latin typeface="Times New Roman" panose="02020603050405020304" pitchFamily="18" charset="0"/>
              </a:rPr>
              <a:t>1</a:t>
            </a:r>
            <a:r>
              <a:rPr lang="en-US" altLang="zh-CN" sz="2400">
                <a:latin typeface="Times New Roman" panose="02020603050405020304" pitchFamily="18" charset="0"/>
              </a:rPr>
              <a:t>,ω</a:t>
            </a:r>
            <a:r>
              <a:rPr lang="en-US" altLang="zh-CN" sz="2400" baseline="-25000">
                <a:latin typeface="Times New Roman" panose="02020603050405020304" pitchFamily="18" charset="0"/>
              </a:rPr>
              <a:t>1</a:t>
            </a:r>
            <a:r>
              <a:rPr lang="en-US" altLang="zh-CN" sz="2400">
                <a:latin typeface="Times New Roman" panose="02020603050405020304" pitchFamily="18" charset="0"/>
              </a:rPr>
              <a:t>) AND E</a:t>
            </a:r>
            <a:r>
              <a:rPr lang="en-US" altLang="zh-CN" sz="2400" baseline="-25000">
                <a:latin typeface="Times New Roman" panose="02020603050405020304" pitchFamily="18" charset="0"/>
              </a:rPr>
              <a:t>2</a:t>
            </a:r>
            <a:r>
              <a:rPr lang="en-US" altLang="zh-CN" sz="2400">
                <a:latin typeface="Times New Roman" panose="02020603050405020304" pitchFamily="18" charset="0"/>
              </a:rPr>
              <a:t>(cf</a:t>
            </a:r>
            <a:r>
              <a:rPr lang="en-US" altLang="zh-CN" sz="2400" baseline="-25000">
                <a:latin typeface="Times New Roman" panose="02020603050405020304" pitchFamily="18" charset="0"/>
              </a:rPr>
              <a:t>2</a:t>
            </a:r>
            <a:r>
              <a:rPr lang="en-US" altLang="zh-CN" sz="2400">
                <a:latin typeface="Times New Roman" panose="02020603050405020304" pitchFamily="18" charset="0"/>
              </a:rPr>
              <a:t>,ω</a:t>
            </a:r>
            <a:r>
              <a:rPr lang="en-US" altLang="zh-CN" sz="2400" baseline="-25000">
                <a:latin typeface="Times New Roman" panose="02020603050405020304" pitchFamily="18" charset="0"/>
              </a:rPr>
              <a:t>2</a:t>
            </a:r>
            <a:r>
              <a:rPr lang="en-US" altLang="zh-CN" sz="2400">
                <a:latin typeface="Times New Roman" panose="02020603050405020304" pitchFamily="18" charset="0"/>
              </a:rPr>
              <a:t>) AND</a:t>
            </a:r>
            <a:r>
              <a:rPr lang="en-US" altLang="zh-CN" sz="2400"/>
              <a:t>…</a:t>
            </a:r>
            <a:r>
              <a:rPr lang="en-US" altLang="zh-CN" sz="2400">
                <a:latin typeface="Times New Roman" panose="02020603050405020304" pitchFamily="18" charset="0"/>
              </a:rPr>
              <a:t>AND E</a:t>
            </a:r>
            <a:r>
              <a:rPr lang="en-US" altLang="zh-CN" sz="2400" baseline="-25000">
                <a:latin typeface="Times New Roman" panose="02020603050405020304" pitchFamily="18" charset="0"/>
              </a:rPr>
              <a:t>n</a:t>
            </a:r>
            <a:r>
              <a:rPr lang="en-US" altLang="zh-CN" sz="2400">
                <a:latin typeface="Times New Roman" panose="02020603050405020304" pitchFamily="18" charset="0"/>
              </a:rPr>
              <a:t>(cf</a:t>
            </a:r>
            <a:r>
              <a:rPr lang="en-US" altLang="zh-CN" sz="2400" baseline="-25000">
                <a:latin typeface="Times New Roman" panose="02020603050405020304" pitchFamily="18" charset="0"/>
              </a:rPr>
              <a:t>n</a:t>
            </a:r>
            <a:r>
              <a:rPr lang="en-US" altLang="zh-CN" sz="2400">
                <a:latin typeface="Times New Roman" panose="02020603050405020304" pitchFamily="18" charset="0"/>
              </a:rPr>
              <a:t>,ω</a:t>
            </a:r>
            <a:r>
              <a:rPr lang="en-US" altLang="zh-CN" sz="2400" baseline="-25000">
                <a:latin typeface="Times New Roman" panose="02020603050405020304" pitchFamily="18" charset="0"/>
              </a:rPr>
              <a:t>n</a:t>
            </a:r>
            <a:r>
              <a:rPr lang="en-US" altLang="zh-CN" sz="2400">
                <a:latin typeface="Times New Roman" panose="02020603050405020304" pitchFamily="18" charset="0"/>
              </a:rPr>
              <a:t>)</a:t>
            </a:r>
          </a:p>
          <a:p>
            <a:pPr marL="533400" indent="-533400">
              <a:buClrTx/>
              <a:buSzTx/>
              <a:buNone/>
            </a:pPr>
            <a:r>
              <a:rPr lang="en-US" altLang="zh-CN" sz="2400">
                <a:latin typeface="Times New Roman" panose="02020603050405020304" pitchFamily="18" charset="0"/>
              </a:rPr>
              <a:t>                                                                 THEN   H 	 (CF(H,E),λ</a:t>
            </a:r>
          </a:p>
          <a:p>
            <a:pPr marL="533400" indent="-533400">
              <a:buClrTx/>
              <a:buSzTx/>
              <a:buNone/>
            </a:pPr>
            <a:r>
              <a:rPr lang="en-US" altLang="zh-CN" sz="2400">
                <a:latin typeface="Times New Roman" panose="02020603050405020304" pitchFamily="18" charset="0"/>
              </a:rPr>
              <a:t>2. </a:t>
            </a:r>
            <a:r>
              <a:rPr lang="zh-CN" altLang="en-US" sz="2400">
                <a:latin typeface="Times New Roman" panose="02020603050405020304" pitchFamily="18" charset="0"/>
              </a:rPr>
              <a:t>证据不确定性的表示</a:t>
            </a:r>
          </a:p>
          <a:p>
            <a:pPr marL="533400" indent="-533400">
              <a:buClrTx/>
              <a:buSzTx/>
              <a:buNone/>
            </a:pPr>
            <a:r>
              <a:rPr lang="zh-CN" altLang="en-US" sz="2400">
                <a:latin typeface="Times New Roman" panose="02020603050405020304" pitchFamily="18" charset="0"/>
              </a:rPr>
              <a:t>证据</a:t>
            </a:r>
            <a:r>
              <a:rPr lang="en-US" altLang="zh-CN" sz="2400">
                <a:latin typeface="Times New Roman" panose="02020603050405020304" pitchFamily="18" charset="0"/>
              </a:rPr>
              <a:t>E</a:t>
            </a:r>
            <a:r>
              <a:rPr lang="en-US" altLang="zh-CN" sz="2400" baseline="-25000">
                <a:latin typeface="Times New Roman" panose="02020603050405020304" pitchFamily="18" charset="0"/>
              </a:rPr>
              <a:t>i</a:t>
            </a:r>
            <a:r>
              <a:rPr lang="zh-CN" altLang="en-US" sz="2400">
                <a:latin typeface="Times New Roman" panose="02020603050405020304" pitchFamily="18" charset="0"/>
              </a:rPr>
              <a:t>的可信度记为</a:t>
            </a:r>
            <a:r>
              <a:rPr lang="en-US" altLang="zh-CN" sz="2400">
                <a:latin typeface="Times New Roman" panose="02020603050405020304" pitchFamily="18" charset="0"/>
              </a:rPr>
              <a:t>cf</a:t>
            </a:r>
            <a:r>
              <a:rPr lang="en-US" altLang="zh-CN" sz="2400" i="1"/>
              <a:t>’</a:t>
            </a:r>
            <a:r>
              <a:rPr lang="en-US" altLang="zh-CN" sz="2400" baseline="-25000">
                <a:latin typeface="Times New Roman" panose="02020603050405020304" pitchFamily="18" charset="0"/>
              </a:rPr>
              <a:t>i</a:t>
            </a:r>
            <a:r>
              <a:rPr lang="en-US" altLang="zh-CN" sz="2400">
                <a:latin typeface="Times New Roman" panose="02020603050405020304" pitchFamily="18" charset="0"/>
              </a:rPr>
              <a:t>,</a:t>
            </a:r>
            <a:r>
              <a:rPr lang="zh-CN" altLang="en-US" sz="2400">
                <a:latin typeface="Times New Roman" panose="02020603050405020304" pitchFamily="18" charset="0"/>
              </a:rPr>
              <a:t>其取值范围在</a:t>
            </a:r>
            <a:r>
              <a:rPr lang="en-US" altLang="zh-CN" sz="2400">
                <a:latin typeface="Times New Roman" panose="02020603050405020304" pitchFamily="18" charset="0"/>
              </a:rPr>
              <a:t>[0,1]</a:t>
            </a:r>
            <a:r>
              <a:rPr lang="zh-CN" altLang="en-US" sz="2400">
                <a:latin typeface="Times New Roman" panose="02020603050405020304" pitchFamily="18" charset="0"/>
              </a:rPr>
              <a:t>上。</a:t>
            </a:r>
          </a:p>
        </p:txBody>
      </p:sp>
    </p:spTree>
    <p:extLst>
      <p:ext uri="{BB962C8B-B14F-4D97-AF65-F5344CB8AC3E}">
        <p14:creationId xmlns:p14="http://schemas.microsoft.com/office/powerpoint/2010/main" val="4056484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E18DA1F0-8206-48EC-8E0F-D6D324C85EDB}"/>
              </a:ext>
            </a:extLst>
          </p:cNvPr>
          <p:cNvSpPr>
            <a:spLocks noGrp="1" noChangeArrowheads="1"/>
          </p:cNvSpPr>
          <p:nvPr>
            <p:ph type="title"/>
          </p:nvPr>
        </p:nvSpPr>
        <p:spPr>
          <a:xfrm>
            <a:off x="2514600" y="152400"/>
            <a:ext cx="7772400" cy="609600"/>
          </a:xfrm>
        </p:spPr>
        <p:txBody>
          <a:bodyPr/>
          <a:lstStyle/>
          <a:p>
            <a:pPr algn="ctr" eaLnBrk="1" hangingPunct="1"/>
            <a:endParaRPr lang="zh-CN" altLang="zh-CN" sz="3600"/>
          </a:p>
        </p:txBody>
      </p:sp>
      <p:sp>
        <p:nvSpPr>
          <p:cNvPr id="84994" name="Rectangle 5">
            <a:extLst>
              <a:ext uri="{FF2B5EF4-FFF2-40B4-BE49-F238E27FC236}">
                <a16:creationId xmlns:a16="http://schemas.microsoft.com/office/drawing/2014/main" id="{96B5A15B-FB97-4C54-91D9-7A10BA75DBDA}"/>
              </a:ext>
            </a:extLst>
          </p:cNvPr>
          <p:cNvSpPr>
            <a:spLocks noGrp="1" noChangeArrowheads="1"/>
          </p:cNvSpPr>
          <p:nvPr>
            <p:ph type="body" idx="1"/>
          </p:nvPr>
        </p:nvSpPr>
        <p:spPr>
          <a:xfrm>
            <a:off x="1524000" y="549275"/>
            <a:ext cx="9144000" cy="5867400"/>
          </a:xfrm>
        </p:spPr>
        <p:txBody>
          <a:bodyPr>
            <a:normAutofit fontScale="92500" lnSpcReduction="10000"/>
          </a:bodyPr>
          <a:lstStyle/>
          <a:p>
            <a:pPr eaLnBrk="1" hangingPunct="1">
              <a:lnSpc>
                <a:spcPct val="90000"/>
              </a:lnSpc>
              <a:buFont typeface="Wingdings" panose="05000000000000000000" pitchFamily="2" charset="2"/>
              <a:buNone/>
            </a:pPr>
            <a:endParaRPr lang="en-US" altLang="zh-CN"/>
          </a:p>
          <a:p>
            <a:pPr eaLnBrk="1" hangingPunct="1">
              <a:lnSpc>
                <a:spcPct val="90000"/>
              </a:lnSpc>
              <a:buFont typeface="Wingdings" panose="05000000000000000000" pitchFamily="2" charset="2"/>
              <a:buNone/>
            </a:pPr>
            <a:r>
              <a:rPr lang="en-US" altLang="zh-CN"/>
              <a:t>3. </a:t>
            </a:r>
            <a:r>
              <a:rPr lang="zh-CN" altLang="en-US"/>
              <a:t>不确定性匹配算法</a:t>
            </a:r>
          </a:p>
          <a:p>
            <a:pPr eaLnBrk="1" hangingPunct="1">
              <a:lnSpc>
                <a:spcPct val="90000"/>
              </a:lnSpc>
            </a:pPr>
            <a:r>
              <a:rPr lang="zh-CN" altLang="en-US"/>
              <a:t>不带加权因子的不确定性匹配算法：</a:t>
            </a:r>
          </a:p>
          <a:p>
            <a:pPr eaLnBrk="1" hangingPunct="1">
              <a:lnSpc>
                <a:spcPct val="90000"/>
              </a:lnSpc>
              <a:buClrTx/>
              <a:buSzTx/>
              <a:buFontTx/>
              <a:buNone/>
            </a:pPr>
            <a:r>
              <a:rPr lang="zh-CN" altLang="en-US" sz="2400">
                <a:latin typeface="Times New Roman" panose="02020603050405020304" pitchFamily="18" charset="0"/>
              </a:rPr>
              <a:t>知识：</a:t>
            </a:r>
            <a:r>
              <a:rPr lang="en-US" altLang="zh-CN" sz="2400">
                <a:latin typeface="Times New Roman" panose="02020603050405020304" pitchFamily="18" charset="0"/>
              </a:rPr>
              <a:t>IF	E</a:t>
            </a:r>
            <a:r>
              <a:rPr lang="en-US" altLang="zh-CN" sz="2400" baseline="-25000">
                <a:latin typeface="Times New Roman" panose="02020603050405020304" pitchFamily="18" charset="0"/>
              </a:rPr>
              <a:t>1</a:t>
            </a:r>
            <a:r>
              <a:rPr lang="en-US" altLang="zh-CN" sz="2400">
                <a:latin typeface="Times New Roman" panose="02020603050405020304" pitchFamily="18" charset="0"/>
              </a:rPr>
              <a:t>(cf</a:t>
            </a:r>
            <a:r>
              <a:rPr lang="en-US" altLang="zh-CN" sz="2400" baseline="-25000">
                <a:latin typeface="Times New Roman" panose="02020603050405020304" pitchFamily="18" charset="0"/>
              </a:rPr>
              <a:t>1</a:t>
            </a:r>
            <a:r>
              <a:rPr lang="en-US" altLang="zh-CN" sz="2400">
                <a:latin typeface="Times New Roman" panose="02020603050405020304" pitchFamily="18" charset="0"/>
              </a:rPr>
              <a:t>) AND E</a:t>
            </a:r>
            <a:r>
              <a:rPr lang="en-US" altLang="zh-CN" sz="2400" baseline="-25000">
                <a:latin typeface="Times New Roman" panose="02020603050405020304" pitchFamily="18" charset="0"/>
              </a:rPr>
              <a:t>2</a:t>
            </a:r>
            <a:r>
              <a:rPr lang="en-US" altLang="zh-CN" sz="2400">
                <a:latin typeface="Times New Roman" panose="02020603050405020304" pitchFamily="18" charset="0"/>
              </a:rPr>
              <a:t>(cf</a:t>
            </a:r>
            <a:r>
              <a:rPr lang="en-US" altLang="zh-CN" sz="2400" baseline="-25000">
                <a:latin typeface="Times New Roman" panose="02020603050405020304" pitchFamily="18" charset="0"/>
              </a:rPr>
              <a:t>2</a:t>
            </a:r>
            <a:r>
              <a:rPr lang="en-US" altLang="zh-CN" sz="2400">
                <a:latin typeface="Times New Roman" panose="02020603050405020304" pitchFamily="18" charset="0"/>
              </a:rPr>
              <a:t>) AND</a:t>
            </a:r>
            <a:r>
              <a:rPr lang="en-US" altLang="zh-CN" sz="2400"/>
              <a:t>…</a:t>
            </a:r>
            <a:r>
              <a:rPr lang="en-US" altLang="zh-CN" sz="2400">
                <a:latin typeface="Times New Roman" panose="02020603050405020304" pitchFamily="18" charset="0"/>
              </a:rPr>
              <a:t>AND E</a:t>
            </a:r>
            <a:r>
              <a:rPr lang="en-US" altLang="zh-CN" sz="2400" baseline="-25000">
                <a:latin typeface="Times New Roman" panose="02020603050405020304" pitchFamily="18" charset="0"/>
              </a:rPr>
              <a:t>n</a:t>
            </a:r>
            <a:r>
              <a:rPr lang="en-US" altLang="zh-CN" sz="2400">
                <a:latin typeface="Times New Roman" panose="02020603050405020304" pitchFamily="18" charset="0"/>
              </a:rPr>
              <a:t>(cf</a:t>
            </a:r>
            <a:r>
              <a:rPr lang="en-US" altLang="zh-CN" sz="2400" baseline="-25000">
                <a:latin typeface="Times New Roman" panose="02020603050405020304" pitchFamily="18" charset="0"/>
              </a:rPr>
              <a:t>n</a:t>
            </a:r>
            <a:r>
              <a:rPr lang="en-US" altLang="zh-CN" sz="2400">
                <a:latin typeface="Times New Roman" panose="02020603050405020304" pitchFamily="18" charset="0"/>
              </a:rPr>
              <a:t>)    </a:t>
            </a:r>
          </a:p>
          <a:p>
            <a:pPr eaLnBrk="1" hangingPunct="1">
              <a:lnSpc>
                <a:spcPct val="90000"/>
              </a:lnSpc>
              <a:buClrTx/>
              <a:buSzTx/>
              <a:buFontTx/>
              <a:buNone/>
            </a:pPr>
            <a:r>
              <a:rPr lang="en-US" altLang="zh-CN" sz="2400">
                <a:latin typeface="Times New Roman" panose="02020603050405020304" pitchFamily="18" charset="0"/>
              </a:rPr>
              <a:t>            THEN   H	 (CF(H,E),λ)</a:t>
            </a:r>
            <a:endParaRPr lang="en-US" altLang="zh-CN" sz="2000"/>
          </a:p>
          <a:p>
            <a:pPr eaLnBrk="1" hangingPunct="1">
              <a:lnSpc>
                <a:spcPct val="90000"/>
              </a:lnSpc>
              <a:buFont typeface="Wingdings" panose="05000000000000000000" pitchFamily="2" charset="2"/>
              <a:buNone/>
            </a:pPr>
            <a:r>
              <a:rPr lang="zh-CN" altLang="en-US" sz="2400">
                <a:latin typeface="Times New Roman" panose="02020603050405020304" pitchFamily="18" charset="0"/>
              </a:rPr>
              <a:t>条件：</a:t>
            </a:r>
            <a:r>
              <a:rPr lang="en-US" altLang="zh-CN" sz="2400">
                <a:latin typeface="Times New Roman" panose="02020603050405020304" pitchFamily="18" charset="0"/>
              </a:rPr>
              <a:t>E</a:t>
            </a:r>
            <a:r>
              <a:rPr lang="en-US" altLang="zh-CN" sz="2400" baseline="-25000">
                <a:latin typeface="Times New Roman" panose="02020603050405020304" pitchFamily="18" charset="0"/>
              </a:rPr>
              <a:t>1</a:t>
            </a:r>
            <a:r>
              <a:rPr lang="en-US" altLang="zh-CN" sz="2400">
                <a:latin typeface="Times New Roman" panose="02020603050405020304" pitchFamily="18" charset="0"/>
              </a:rPr>
              <a:t>(cf</a:t>
            </a:r>
            <a:r>
              <a:rPr lang="en-US" altLang="zh-CN" sz="2400"/>
              <a:t>’</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E</a:t>
            </a:r>
            <a:r>
              <a:rPr lang="en-US" altLang="zh-CN" sz="2400" baseline="-25000">
                <a:latin typeface="Times New Roman" panose="02020603050405020304" pitchFamily="18" charset="0"/>
              </a:rPr>
              <a:t>2</a:t>
            </a:r>
            <a:r>
              <a:rPr lang="en-US" altLang="zh-CN" sz="2400">
                <a:latin typeface="Times New Roman" panose="02020603050405020304" pitchFamily="18" charset="0"/>
              </a:rPr>
              <a:t>(cf</a:t>
            </a:r>
            <a:r>
              <a:rPr lang="en-US" altLang="zh-CN" sz="2400"/>
              <a:t>’</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t>…</a:t>
            </a:r>
            <a:r>
              <a:rPr lang="zh-CN" altLang="en-US" sz="2400">
                <a:latin typeface="Times New Roman" panose="02020603050405020304" pitchFamily="18" charset="0"/>
              </a:rPr>
              <a:t>， </a:t>
            </a:r>
            <a:r>
              <a:rPr lang="en-US" altLang="zh-CN" sz="2400">
                <a:latin typeface="Times New Roman" panose="02020603050405020304" pitchFamily="18" charset="0"/>
              </a:rPr>
              <a:t>E</a:t>
            </a:r>
            <a:r>
              <a:rPr lang="en-US" altLang="zh-CN" sz="2400" baseline="-25000">
                <a:latin typeface="Times New Roman" panose="02020603050405020304" pitchFamily="18" charset="0"/>
              </a:rPr>
              <a:t>n</a:t>
            </a:r>
            <a:r>
              <a:rPr lang="en-US" altLang="zh-CN" sz="2400">
                <a:latin typeface="Times New Roman" panose="02020603050405020304" pitchFamily="18" charset="0"/>
              </a:rPr>
              <a:t>(cf</a:t>
            </a:r>
            <a:r>
              <a:rPr lang="en-US" altLang="zh-CN" sz="2400"/>
              <a:t>’</a:t>
            </a:r>
            <a:r>
              <a:rPr lang="en-US" altLang="zh-CN" sz="2400" baseline="-25000">
                <a:latin typeface="Times New Roman" panose="02020603050405020304" pitchFamily="18" charset="0"/>
              </a:rPr>
              <a:t>n</a:t>
            </a:r>
            <a:r>
              <a:rPr lang="en-US" altLang="zh-CN" sz="2400">
                <a:latin typeface="Times New Roman" panose="02020603050405020304" pitchFamily="18" charset="0"/>
              </a:rPr>
              <a:t>)</a:t>
            </a:r>
            <a:endParaRPr lang="en-US" altLang="zh-CN" sz="2000"/>
          </a:p>
          <a:p>
            <a:pPr eaLnBrk="1" hangingPunct="1">
              <a:lnSpc>
                <a:spcPct val="90000"/>
              </a:lnSpc>
              <a:buFont typeface="Wingdings" panose="05000000000000000000" pitchFamily="2" charset="2"/>
              <a:buNone/>
            </a:pPr>
            <a:r>
              <a:rPr lang="zh-CN" altLang="en-US" sz="2400"/>
              <a:t>匹配算法</a:t>
            </a:r>
            <a:r>
              <a:rPr lang="zh-CN" altLang="en-US"/>
              <a:t>：</a:t>
            </a:r>
          </a:p>
          <a:p>
            <a:pPr eaLnBrk="1" hangingPunct="1">
              <a:lnSpc>
                <a:spcPct val="90000"/>
              </a:lnSpc>
              <a:buFont typeface="Wingdings" panose="05000000000000000000" pitchFamily="2" charset="2"/>
              <a:buNone/>
            </a:pPr>
            <a:r>
              <a:rPr lang="zh-CN" altLang="en-US" sz="2000"/>
              <a:t>          </a:t>
            </a:r>
            <a:r>
              <a:rPr lang="en-US" altLang="zh-CN" sz="2000"/>
              <a:t>max{0,cf</a:t>
            </a:r>
            <a:r>
              <a:rPr lang="en-US" altLang="zh-CN" sz="2000" baseline="-25000"/>
              <a:t>1</a:t>
            </a:r>
            <a:r>
              <a:rPr lang="en-US" altLang="zh-CN" sz="2000"/>
              <a:t>-cf</a:t>
            </a:r>
            <a:r>
              <a:rPr lang="en-US" altLang="zh-CN" sz="2000" i="1"/>
              <a:t>’</a:t>
            </a:r>
            <a:r>
              <a:rPr lang="en-US" altLang="zh-CN" sz="2000" baseline="-25000"/>
              <a:t>1</a:t>
            </a:r>
            <a:r>
              <a:rPr lang="en-US" altLang="zh-CN" sz="2000"/>
              <a:t>}+max{0,cf</a:t>
            </a:r>
            <a:r>
              <a:rPr lang="en-US" altLang="zh-CN" sz="2000" baseline="-25000"/>
              <a:t>2</a:t>
            </a:r>
            <a:r>
              <a:rPr lang="en-US" altLang="zh-CN" sz="2000"/>
              <a:t>-cf</a:t>
            </a:r>
            <a:r>
              <a:rPr lang="en-US" altLang="zh-CN" sz="2000" i="1"/>
              <a:t>’</a:t>
            </a:r>
            <a:r>
              <a:rPr lang="en-US" altLang="zh-CN" sz="2000" baseline="-25000"/>
              <a:t>2</a:t>
            </a:r>
            <a:r>
              <a:rPr lang="en-US" altLang="zh-CN" sz="2000"/>
              <a:t>}+…+ max{0,cf</a:t>
            </a:r>
            <a:r>
              <a:rPr lang="en-US" altLang="zh-CN" sz="2000" baseline="-25000"/>
              <a:t>n</a:t>
            </a:r>
            <a:r>
              <a:rPr lang="en-US" altLang="zh-CN" sz="2000"/>
              <a:t>-cf</a:t>
            </a:r>
            <a:r>
              <a:rPr lang="en-US" altLang="zh-CN" sz="2000" i="1"/>
              <a:t>’</a:t>
            </a:r>
            <a:r>
              <a:rPr lang="en-US" altLang="zh-CN" sz="2000" baseline="-25000"/>
              <a:t>n</a:t>
            </a:r>
            <a:r>
              <a:rPr lang="en-US" altLang="zh-CN" sz="2000"/>
              <a:t>}≤λ</a:t>
            </a:r>
          </a:p>
          <a:p>
            <a:pPr eaLnBrk="1" hangingPunct="1">
              <a:lnSpc>
                <a:spcPct val="90000"/>
              </a:lnSpc>
              <a:buFont typeface="Wingdings" panose="05000000000000000000" pitchFamily="2" charset="2"/>
              <a:buNone/>
            </a:pPr>
            <a:endParaRPr lang="en-US" altLang="zh-CN" sz="2000"/>
          </a:p>
          <a:p>
            <a:pPr eaLnBrk="1" hangingPunct="1">
              <a:lnSpc>
                <a:spcPct val="90000"/>
              </a:lnSpc>
            </a:pPr>
            <a:r>
              <a:rPr lang="zh-CN" altLang="en-US"/>
              <a:t>带加权因子的不确定性匹配算法：</a:t>
            </a:r>
          </a:p>
          <a:p>
            <a:pPr eaLnBrk="1" hangingPunct="1">
              <a:lnSpc>
                <a:spcPct val="90000"/>
              </a:lnSpc>
              <a:buClrTx/>
              <a:buSzTx/>
              <a:buFontTx/>
              <a:buNone/>
            </a:pPr>
            <a:r>
              <a:rPr lang="zh-CN" altLang="en-US" sz="2400">
                <a:latin typeface="Times New Roman" panose="02020603050405020304" pitchFamily="18" charset="0"/>
              </a:rPr>
              <a:t>知识：</a:t>
            </a:r>
            <a:r>
              <a:rPr lang="en-US" altLang="zh-CN" sz="2400">
                <a:latin typeface="Times New Roman" panose="02020603050405020304" pitchFamily="18" charset="0"/>
              </a:rPr>
              <a:t>IF	E</a:t>
            </a:r>
            <a:r>
              <a:rPr lang="en-US" altLang="zh-CN" sz="2400" baseline="-25000">
                <a:latin typeface="Times New Roman" panose="02020603050405020304" pitchFamily="18" charset="0"/>
              </a:rPr>
              <a:t>1</a:t>
            </a:r>
            <a:r>
              <a:rPr lang="en-US" altLang="zh-CN" sz="2400">
                <a:latin typeface="Times New Roman" panose="02020603050405020304" pitchFamily="18" charset="0"/>
              </a:rPr>
              <a:t>(cf</a:t>
            </a:r>
            <a:r>
              <a:rPr lang="en-US" altLang="zh-CN" sz="2400" baseline="-25000">
                <a:latin typeface="Times New Roman" panose="02020603050405020304" pitchFamily="18" charset="0"/>
              </a:rPr>
              <a:t>1</a:t>
            </a:r>
            <a:r>
              <a:rPr lang="en-US" altLang="zh-CN" sz="2400">
                <a:latin typeface="Times New Roman" panose="02020603050405020304" pitchFamily="18" charset="0"/>
              </a:rPr>
              <a:t>,ω</a:t>
            </a:r>
            <a:r>
              <a:rPr lang="en-US" altLang="zh-CN" sz="2400" baseline="-25000">
                <a:latin typeface="Times New Roman" panose="02020603050405020304" pitchFamily="18" charset="0"/>
              </a:rPr>
              <a:t>1</a:t>
            </a:r>
            <a:r>
              <a:rPr lang="en-US" altLang="zh-CN" sz="2400">
                <a:latin typeface="Times New Roman" panose="02020603050405020304" pitchFamily="18" charset="0"/>
              </a:rPr>
              <a:t>) AND E</a:t>
            </a:r>
            <a:r>
              <a:rPr lang="en-US" altLang="zh-CN" sz="2400" baseline="-25000">
                <a:latin typeface="Times New Roman" panose="02020603050405020304" pitchFamily="18" charset="0"/>
              </a:rPr>
              <a:t>2</a:t>
            </a:r>
            <a:r>
              <a:rPr lang="en-US" altLang="zh-CN" sz="2400">
                <a:latin typeface="Times New Roman" panose="02020603050405020304" pitchFamily="18" charset="0"/>
              </a:rPr>
              <a:t>(cf</a:t>
            </a:r>
            <a:r>
              <a:rPr lang="en-US" altLang="zh-CN" sz="2400" baseline="-25000">
                <a:latin typeface="Times New Roman" panose="02020603050405020304" pitchFamily="18" charset="0"/>
              </a:rPr>
              <a:t>2</a:t>
            </a:r>
            <a:r>
              <a:rPr lang="en-US" altLang="zh-CN" sz="2400">
                <a:latin typeface="Times New Roman" panose="02020603050405020304" pitchFamily="18" charset="0"/>
              </a:rPr>
              <a:t>,ω</a:t>
            </a:r>
            <a:r>
              <a:rPr lang="en-US" altLang="zh-CN" sz="2400" baseline="-25000">
                <a:latin typeface="Times New Roman" panose="02020603050405020304" pitchFamily="18" charset="0"/>
              </a:rPr>
              <a:t>2</a:t>
            </a:r>
            <a:r>
              <a:rPr lang="en-US" altLang="zh-CN" sz="2400">
                <a:latin typeface="Times New Roman" panose="02020603050405020304" pitchFamily="18" charset="0"/>
              </a:rPr>
              <a:t>) AND</a:t>
            </a:r>
            <a:r>
              <a:rPr lang="en-US" altLang="zh-CN" sz="2400"/>
              <a:t>…</a:t>
            </a:r>
            <a:r>
              <a:rPr lang="en-US" altLang="zh-CN" sz="2400">
                <a:latin typeface="Times New Roman" panose="02020603050405020304" pitchFamily="18" charset="0"/>
              </a:rPr>
              <a:t>AND E</a:t>
            </a:r>
            <a:r>
              <a:rPr lang="en-US" altLang="zh-CN" sz="2400" baseline="-25000">
                <a:latin typeface="Times New Roman" panose="02020603050405020304" pitchFamily="18" charset="0"/>
              </a:rPr>
              <a:t>n</a:t>
            </a:r>
            <a:r>
              <a:rPr lang="en-US" altLang="zh-CN" sz="2400">
                <a:latin typeface="Times New Roman" panose="02020603050405020304" pitchFamily="18" charset="0"/>
              </a:rPr>
              <a:t>(cf</a:t>
            </a:r>
            <a:r>
              <a:rPr lang="en-US" altLang="zh-CN" sz="2400" baseline="-25000">
                <a:latin typeface="Times New Roman" panose="02020603050405020304" pitchFamily="18" charset="0"/>
              </a:rPr>
              <a:t>n</a:t>
            </a:r>
            <a:r>
              <a:rPr lang="en-US" altLang="zh-CN" sz="2400">
                <a:latin typeface="Times New Roman" panose="02020603050405020304" pitchFamily="18" charset="0"/>
              </a:rPr>
              <a:t>,ω</a:t>
            </a:r>
            <a:r>
              <a:rPr lang="en-US" altLang="zh-CN" sz="2400" baseline="-25000">
                <a:latin typeface="Times New Roman" panose="02020603050405020304" pitchFamily="18" charset="0"/>
              </a:rPr>
              <a:t>n</a:t>
            </a:r>
            <a:r>
              <a:rPr lang="en-US" altLang="zh-CN" sz="2400">
                <a:latin typeface="Times New Roman" panose="02020603050405020304" pitchFamily="18" charset="0"/>
              </a:rPr>
              <a:t>)    </a:t>
            </a:r>
          </a:p>
          <a:p>
            <a:pPr eaLnBrk="1" hangingPunct="1">
              <a:lnSpc>
                <a:spcPct val="90000"/>
              </a:lnSpc>
              <a:buClrTx/>
              <a:buSzTx/>
              <a:buFontTx/>
              <a:buNone/>
            </a:pPr>
            <a:r>
              <a:rPr lang="en-US" altLang="zh-CN" sz="2400">
                <a:latin typeface="Times New Roman" panose="02020603050405020304" pitchFamily="18" charset="0"/>
              </a:rPr>
              <a:t>           THEN   H	 (CF(H,E),λ)</a:t>
            </a:r>
          </a:p>
          <a:p>
            <a:pPr eaLnBrk="1" hangingPunct="1">
              <a:lnSpc>
                <a:spcPct val="90000"/>
              </a:lnSpc>
              <a:buClrTx/>
              <a:buSzTx/>
              <a:buFontTx/>
              <a:buNone/>
            </a:pPr>
            <a:r>
              <a:rPr lang="zh-CN" altLang="en-US" sz="2400"/>
              <a:t>匹配算法</a:t>
            </a:r>
            <a:r>
              <a:rPr lang="zh-CN" altLang="en-US"/>
              <a:t>：</a:t>
            </a:r>
            <a:endParaRPr lang="zh-CN" altLang="en-US" sz="240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000"/>
              <a:t>(ω</a:t>
            </a:r>
            <a:r>
              <a:rPr lang="en-US" altLang="zh-CN" sz="2000" baseline="-25000"/>
              <a:t>1</a:t>
            </a:r>
            <a:r>
              <a:rPr lang="en-US" altLang="zh-CN" sz="2000"/>
              <a:t>×max{0,cf</a:t>
            </a:r>
            <a:r>
              <a:rPr lang="en-US" altLang="zh-CN" sz="2000" baseline="-25000"/>
              <a:t>1</a:t>
            </a:r>
            <a:r>
              <a:rPr lang="en-US" altLang="zh-CN" sz="2000"/>
              <a:t>-cf</a:t>
            </a:r>
            <a:r>
              <a:rPr lang="en-US" altLang="zh-CN" sz="2000" i="1"/>
              <a:t>’</a:t>
            </a:r>
            <a:r>
              <a:rPr lang="en-US" altLang="zh-CN" sz="2000" baseline="-25000"/>
              <a:t>1</a:t>
            </a:r>
            <a:r>
              <a:rPr lang="en-US" altLang="zh-CN" sz="2000"/>
              <a:t>})+(ω</a:t>
            </a:r>
            <a:r>
              <a:rPr lang="en-US" altLang="zh-CN" sz="2000" baseline="-25000"/>
              <a:t>2</a:t>
            </a:r>
            <a:r>
              <a:rPr lang="en-US" altLang="zh-CN" sz="2000"/>
              <a:t>×max{0,cf</a:t>
            </a:r>
            <a:r>
              <a:rPr lang="en-US" altLang="zh-CN" sz="2000" baseline="-25000"/>
              <a:t>2</a:t>
            </a:r>
            <a:r>
              <a:rPr lang="en-US" altLang="zh-CN" sz="2000"/>
              <a:t>-cf</a:t>
            </a:r>
            <a:r>
              <a:rPr lang="en-US" altLang="zh-CN" sz="2000" i="1"/>
              <a:t>’</a:t>
            </a:r>
            <a:r>
              <a:rPr lang="en-US" altLang="zh-CN" sz="2000" baseline="-25000"/>
              <a:t>2</a:t>
            </a:r>
            <a:r>
              <a:rPr lang="en-US" altLang="zh-CN" sz="2000"/>
              <a:t>})+…+(ω</a:t>
            </a:r>
            <a:r>
              <a:rPr lang="en-US" altLang="zh-CN" sz="2000" baseline="-25000"/>
              <a:t>n</a:t>
            </a:r>
            <a:r>
              <a:rPr lang="en-US" altLang="zh-CN" sz="2000"/>
              <a:t>×max{0,cf</a:t>
            </a:r>
            <a:r>
              <a:rPr lang="en-US" altLang="zh-CN" sz="2000" baseline="-25000"/>
              <a:t>n</a:t>
            </a:r>
            <a:r>
              <a:rPr lang="en-US" altLang="zh-CN" sz="2000"/>
              <a:t>-cf</a:t>
            </a:r>
            <a:r>
              <a:rPr lang="en-US" altLang="zh-CN" sz="2000" i="1"/>
              <a:t>’</a:t>
            </a:r>
            <a:r>
              <a:rPr lang="en-US" altLang="zh-CN" sz="2000" baseline="-25000"/>
              <a:t>n</a:t>
            </a:r>
            <a:r>
              <a:rPr lang="en-US" altLang="zh-CN" sz="2000"/>
              <a:t>}) ≤λ</a:t>
            </a:r>
          </a:p>
          <a:p>
            <a:pPr eaLnBrk="1" hangingPunct="1">
              <a:lnSpc>
                <a:spcPct val="90000"/>
              </a:lnSpc>
              <a:buFont typeface="Wingdings" panose="05000000000000000000" pitchFamily="2" charset="2"/>
              <a:buNone/>
            </a:pPr>
            <a:endParaRPr lang="en-US" altLang="zh-CN"/>
          </a:p>
        </p:txBody>
      </p:sp>
    </p:spTree>
    <p:extLst>
      <p:ext uri="{BB962C8B-B14F-4D97-AF65-F5344CB8AC3E}">
        <p14:creationId xmlns:p14="http://schemas.microsoft.com/office/powerpoint/2010/main" val="4123349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11FF769F-6588-459F-B9E2-8C8E31B920AE}"/>
              </a:ext>
            </a:extLst>
          </p:cNvPr>
          <p:cNvSpPr>
            <a:spLocks noGrp="1" noChangeArrowheads="1"/>
          </p:cNvSpPr>
          <p:nvPr>
            <p:ph type="title"/>
          </p:nvPr>
        </p:nvSpPr>
        <p:spPr>
          <a:xfrm>
            <a:off x="2451100" y="588964"/>
            <a:ext cx="7759700" cy="714375"/>
          </a:xfrm>
        </p:spPr>
        <p:txBody>
          <a:bodyPr/>
          <a:lstStyle/>
          <a:p>
            <a:pPr algn="ctr" eaLnBrk="1" hangingPunct="1"/>
            <a:endParaRPr lang="zh-CN" altLang="zh-CN" sz="4000"/>
          </a:p>
        </p:txBody>
      </p:sp>
      <p:sp>
        <p:nvSpPr>
          <p:cNvPr id="86018" name="Rectangle 3">
            <a:extLst>
              <a:ext uri="{FF2B5EF4-FFF2-40B4-BE49-F238E27FC236}">
                <a16:creationId xmlns:a16="http://schemas.microsoft.com/office/drawing/2014/main" id="{BE35AB60-7FF4-41B6-B331-7576553AB4BA}"/>
              </a:ext>
            </a:extLst>
          </p:cNvPr>
          <p:cNvSpPr>
            <a:spLocks noGrp="1" noChangeArrowheads="1"/>
          </p:cNvSpPr>
          <p:nvPr>
            <p:ph type="body" idx="1"/>
          </p:nvPr>
        </p:nvSpPr>
        <p:spPr>
          <a:xfrm>
            <a:off x="2133600" y="1371600"/>
            <a:ext cx="8077200" cy="5257800"/>
          </a:xfrm>
        </p:spPr>
        <p:txBody>
          <a:bodyPr/>
          <a:lstStyle/>
          <a:p>
            <a:pPr eaLnBrk="1" hangingPunct="1">
              <a:lnSpc>
                <a:spcPct val="80000"/>
              </a:lnSpc>
              <a:buClrTx/>
              <a:buSzTx/>
              <a:buFontTx/>
              <a:buNone/>
            </a:pPr>
            <a:r>
              <a:rPr lang="en-US" altLang="zh-CN"/>
              <a:t>4. </a:t>
            </a:r>
            <a:r>
              <a:rPr lang="zh-CN" altLang="en-US"/>
              <a:t>不确定性的传递算法</a:t>
            </a:r>
          </a:p>
          <a:p>
            <a:pPr eaLnBrk="1" hangingPunct="1">
              <a:lnSpc>
                <a:spcPct val="80000"/>
              </a:lnSpc>
              <a:buClrTx/>
              <a:buSzTx/>
              <a:buFontTx/>
              <a:buChar char="•"/>
            </a:pPr>
            <a:r>
              <a:rPr lang="zh-CN" altLang="en-US"/>
              <a:t>不带加权因子时：</a:t>
            </a:r>
          </a:p>
          <a:p>
            <a:pPr eaLnBrk="1" hangingPunct="1">
              <a:lnSpc>
                <a:spcPct val="80000"/>
              </a:lnSpc>
              <a:buClrTx/>
              <a:buSzTx/>
              <a:buFontTx/>
              <a:buNone/>
            </a:pPr>
            <a:r>
              <a:rPr lang="en-US" altLang="zh-CN"/>
              <a:t>CF(H)=[(1-max{0,cf</a:t>
            </a:r>
            <a:r>
              <a:rPr lang="en-US" altLang="zh-CN" baseline="-25000"/>
              <a:t>1</a:t>
            </a:r>
            <a:r>
              <a:rPr lang="en-US" altLang="zh-CN"/>
              <a:t>-cf</a:t>
            </a:r>
            <a:r>
              <a:rPr lang="en-US" altLang="zh-CN" i="1"/>
              <a:t>’</a:t>
            </a:r>
            <a:r>
              <a:rPr lang="en-US" altLang="zh-CN" baseline="-25000"/>
              <a:t>1</a:t>
            </a:r>
            <a:r>
              <a:rPr lang="en-US" altLang="zh-CN"/>
              <a:t>})×(1-max{0,cf</a:t>
            </a:r>
            <a:r>
              <a:rPr lang="en-US" altLang="zh-CN" baseline="-25000"/>
              <a:t>2</a:t>
            </a:r>
            <a:r>
              <a:rPr lang="en-US" altLang="zh-CN"/>
              <a:t>-cf</a:t>
            </a:r>
            <a:r>
              <a:rPr lang="en-US" altLang="zh-CN" i="1"/>
              <a:t>’</a:t>
            </a:r>
            <a:r>
              <a:rPr lang="en-US" altLang="zh-CN" baseline="-25000"/>
              <a:t>2</a:t>
            </a:r>
            <a:r>
              <a:rPr lang="en-US" altLang="zh-CN"/>
              <a:t>})×…×(1-max{0,cf</a:t>
            </a:r>
            <a:r>
              <a:rPr lang="en-US" altLang="zh-CN" baseline="-25000"/>
              <a:t>n</a:t>
            </a:r>
            <a:r>
              <a:rPr lang="en-US" altLang="zh-CN"/>
              <a:t>-cf</a:t>
            </a:r>
            <a:r>
              <a:rPr lang="en-US" altLang="zh-CN" i="1"/>
              <a:t>’</a:t>
            </a:r>
            <a:r>
              <a:rPr lang="en-US" altLang="zh-CN" baseline="-25000"/>
              <a:t>n</a:t>
            </a:r>
            <a:r>
              <a:rPr lang="en-US" altLang="zh-CN"/>
              <a:t>})]×CF(H,E)</a:t>
            </a:r>
          </a:p>
          <a:p>
            <a:pPr eaLnBrk="1" hangingPunct="1">
              <a:lnSpc>
                <a:spcPct val="80000"/>
              </a:lnSpc>
              <a:buClrTx/>
              <a:buSzTx/>
              <a:buFontTx/>
              <a:buChar char="•"/>
            </a:pPr>
            <a:r>
              <a:rPr lang="zh-CN" altLang="en-US"/>
              <a:t>带加权因子时：</a:t>
            </a:r>
          </a:p>
          <a:p>
            <a:pPr eaLnBrk="1" hangingPunct="1">
              <a:lnSpc>
                <a:spcPct val="80000"/>
              </a:lnSpc>
              <a:buClrTx/>
              <a:buSzTx/>
              <a:buFontTx/>
              <a:buNone/>
            </a:pPr>
            <a:r>
              <a:rPr lang="en-US" altLang="zh-CN"/>
              <a:t>CF(H)=[(ω</a:t>
            </a:r>
            <a:r>
              <a:rPr lang="en-US" altLang="zh-CN" baseline="-25000"/>
              <a:t>1</a:t>
            </a:r>
            <a:r>
              <a:rPr lang="en-US" altLang="zh-CN"/>
              <a:t>×(1-max{0,cf</a:t>
            </a:r>
            <a:r>
              <a:rPr lang="en-US" altLang="zh-CN" baseline="-25000"/>
              <a:t>1</a:t>
            </a:r>
            <a:r>
              <a:rPr lang="en-US" altLang="zh-CN"/>
              <a:t>-cf</a:t>
            </a:r>
            <a:r>
              <a:rPr lang="en-US" altLang="zh-CN" i="1"/>
              <a:t>’</a:t>
            </a:r>
            <a:r>
              <a:rPr lang="en-US" altLang="zh-CN" baseline="-25000"/>
              <a:t>1</a:t>
            </a:r>
            <a:r>
              <a:rPr lang="en-US" altLang="zh-CN"/>
              <a:t>}))×(ω</a:t>
            </a:r>
            <a:r>
              <a:rPr lang="en-US" altLang="zh-CN" baseline="-25000"/>
              <a:t>2</a:t>
            </a:r>
            <a:r>
              <a:rPr lang="en-US" altLang="zh-CN"/>
              <a:t>×(1-max{0,cf</a:t>
            </a:r>
            <a:r>
              <a:rPr lang="en-US" altLang="zh-CN" baseline="-25000"/>
              <a:t>2</a:t>
            </a:r>
            <a:r>
              <a:rPr lang="en-US" altLang="zh-CN"/>
              <a:t>-cf</a:t>
            </a:r>
            <a:r>
              <a:rPr lang="en-US" altLang="zh-CN" i="1"/>
              <a:t>’</a:t>
            </a:r>
            <a:r>
              <a:rPr lang="en-US" altLang="zh-CN" baseline="-25000"/>
              <a:t>2</a:t>
            </a:r>
            <a:r>
              <a:rPr lang="en-US" altLang="zh-CN"/>
              <a:t>}))×…×(ω</a:t>
            </a:r>
            <a:r>
              <a:rPr lang="en-US" altLang="zh-CN" baseline="-25000"/>
              <a:t>n</a:t>
            </a:r>
            <a:r>
              <a:rPr lang="en-US" altLang="zh-CN"/>
              <a:t>×(1-max{0,cf</a:t>
            </a:r>
            <a:r>
              <a:rPr lang="en-US" altLang="zh-CN" baseline="-25000"/>
              <a:t>n</a:t>
            </a:r>
            <a:r>
              <a:rPr lang="en-US" altLang="zh-CN"/>
              <a:t>-cf</a:t>
            </a:r>
            <a:r>
              <a:rPr lang="en-US" altLang="zh-CN" i="1"/>
              <a:t>’</a:t>
            </a:r>
            <a:r>
              <a:rPr lang="en-US" altLang="zh-CN" baseline="-25000"/>
              <a:t>n</a:t>
            </a:r>
            <a:r>
              <a:rPr lang="en-US" altLang="zh-CN"/>
              <a:t>}))]×CF(H,E)</a:t>
            </a:r>
          </a:p>
          <a:p>
            <a:pPr eaLnBrk="1" hangingPunct="1">
              <a:lnSpc>
                <a:spcPct val="80000"/>
              </a:lnSpc>
              <a:buClrTx/>
              <a:buSzTx/>
              <a:buFontTx/>
              <a:buNone/>
            </a:pPr>
            <a:endParaRPr lang="en-US" altLang="zh-CN"/>
          </a:p>
          <a:p>
            <a:pPr eaLnBrk="1" hangingPunct="1">
              <a:lnSpc>
                <a:spcPct val="80000"/>
              </a:lnSpc>
              <a:buClrTx/>
              <a:buSzTx/>
              <a:buFontTx/>
              <a:buNone/>
            </a:pPr>
            <a:r>
              <a:rPr lang="en-US" altLang="zh-CN"/>
              <a:t>CF(H)=[(1- ω</a:t>
            </a:r>
            <a:r>
              <a:rPr lang="en-US" altLang="zh-CN" baseline="-25000"/>
              <a:t>1</a:t>
            </a:r>
            <a:r>
              <a:rPr lang="en-US" altLang="zh-CN"/>
              <a:t> max{0,cf</a:t>
            </a:r>
            <a:r>
              <a:rPr lang="en-US" altLang="zh-CN" baseline="-25000"/>
              <a:t>1</a:t>
            </a:r>
            <a:r>
              <a:rPr lang="en-US" altLang="zh-CN"/>
              <a:t>-cf</a:t>
            </a:r>
            <a:r>
              <a:rPr lang="en-US" altLang="zh-CN" i="1"/>
              <a:t>’</a:t>
            </a:r>
            <a:r>
              <a:rPr lang="en-US" altLang="zh-CN" baseline="-25000"/>
              <a:t>1</a:t>
            </a:r>
            <a:r>
              <a:rPr lang="en-US" altLang="zh-CN"/>
              <a:t>})×(1- ω</a:t>
            </a:r>
            <a:r>
              <a:rPr lang="en-US" altLang="zh-CN" baseline="-25000"/>
              <a:t>2</a:t>
            </a:r>
            <a:r>
              <a:rPr lang="en-US" altLang="zh-CN"/>
              <a:t> max{0,cf</a:t>
            </a:r>
            <a:r>
              <a:rPr lang="en-US" altLang="zh-CN" baseline="-25000"/>
              <a:t>2</a:t>
            </a:r>
            <a:r>
              <a:rPr lang="en-US" altLang="zh-CN"/>
              <a:t>-cf</a:t>
            </a:r>
            <a:r>
              <a:rPr lang="en-US" altLang="zh-CN" i="1"/>
              <a:t>’</a:t>
            </a:r>
            <a:r>
              <a:rPr lang="en-US" altLang="zh-CN" baseline="-25000"/>
              <a:t>2</a:t>
            </a:r>
            <a:r>
              <a:rPr lang="en-US" altLang="zh-CN"/>
              <a:t>})×…×(1- ω</a:t>
            </a:r>
            <a:r>
              <a:rPr lang="en-US" altLang="zh-CN" baseline="-25000"/>
              <a:t>n</a:t>
            </a:r>
            <a:r>
              <a:rPr lang="en-US" altLang="zh-CN"/>
              <a:t> max{0,cf</a:t>
            </a:r>
            <a:r>
              <a:rPr lang="en-US" altLang="zh-CN" baseline="-25000"/>
              <a:t>n</a:t>
            </a:r>
            <a:r>
              <a:rPr lang="en-US" altLang="zh-CN"/>
              <a:t>-cf</a:t>
            </a:r>
            <a:r>
              <a:rPr lang="en-US" altLang="zh-CN" i="1"/>
              <a:t>’</a:t>
            </a:r>
            <a:r>
              <a:rPr lang="en-US" altLang="zh-CN" baseline="-25000"/>
              <a:t>n</a:t>
            </a:r>
            <a:r>
              <a:rPr lang="en-US" altLang="zh-CN"/>
              <a:t>})]×CF(H,E)</a:t>
            </a:r>
          </a:p>
          <a:p>
            <a:pPr eaLnBrk="1" hangingPunct="1">
              <a:lnSpc>
                <a:spcPct val="80000"/>
              </a:lnSpc>
              <a:buClrTx/>
              <a:buSzTx/>
              <a:buFontTx/>
              <a:buNone/>
            </a:pPr>
            <a:endParaRPr lang="en-US" altLang="zh-CN"/>
          </a:p>
        </p:txBody>
      </p:sp>
    </p:spTree>
    <p:extLst>
      <p:ext uri="{BB962C8B-B14F-4D97-AF65-F5344CB8AC3E}">
        <p14:creationId xmlns:p14="http://schemas.microsoft.com/office/powerpoint/2010/main" val="200290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A697028-8DA7-4B9A-A749-AF4F4ED5A2C7}"/>
              </a:ext>
            </a:extLst>
          </p:cNvPr>
          <p:cNvSpPr>
            <a:spLocks noGrp="1"/>
          </p:cNvSpPr>
          <p:nvPr>
            <p:ph type="dt" sz="half" idx="10"/>
          </p:nvPr>
        </p:nvSpPr>
        <p:spPr/>
        <p:txBody>
          <a:bodyPr/>
          <a:lstStyle/>
          <a:p>
            <a:fld id="{0708B0CB-815D-4683-BE71-422219DFC7F5}" type="datetime1">
              <a:rPr lang="zh-CN" altLang="en-US"/>
              <a:pPr/>
              <a:t>2020/10/13</a:t>
            </a:fld>
            <a:endParaRPr lang="en-US" altLang="zh-CN"/>
          </a:p>
        </p:txBody>
      </p:sp>
      <p:sp>
        <p:nvSpPr>
          <p:cNvPr id="5" name="页脚占位符 4">
            <a:extLst>
              <a:ext uri="{FF2B5EF4-FFF2-40B4-BE49-F238E27FC236}">
                <a16:creationId xmlns:a16="http://schemas.microsoft.com/office/drawing/2014/main" id="{3D56E60E-4D10-45AF-BD73-43A2FEAB0467}"/>
              </a:ext>
            </a:extLst>
          </p:cNvPr>
          <p:cNvSpPr>
            <a:spLocks noGrp="1"/>
          </p:cNvSpPr>
          <p:nvPr>
            <p:ph type="ftr" sz="quarter" idx="11"/>
          </p:nvPr>
        </p:nvSpPr>
        <p:spPr/>
        <p:txBody>
          <a:bodyPr/>
          <a:lstStyle/>
          <a:p>
            <a:r>
              <a:rPr lang="en-US" altLang="zh-CN"/>
              <a:t> </a:t>
            </a:r>
            <a:r>
              <a:rPr lang="zh-CN" altLang="en-US"/>
              <a:t>作者   朱福喜  朱三元</a:t>
            </a:r>
          </a:p>
        </p:txBody>
      </p:sp>
      <p:sp>
        <p:nvSpPr>
          <p:cNvPr id="6" name="灯片编号占位符 5">
            <a:extLst>
              <a:ext uri="{FF2B5EF4-FFF2-40B4-BE49-F238E27FC236}">
                <a16:creationId xmlns:a16="http://schemas.microsoft.com/office/drawing/2014/main" id="{B3E4CC7E-CD41-4C86-B694-6AFD9A208400}"/>
              </a:ext>
            </a:extLst>
          </p:cNvPr>
          <p:cNvSpPr>
            <a:spLocks noGrp="1"/>
          </p:cNvSpPr>
          <p:nvPr>
            <p:ph type="sldNum" sz="quarter" idx="12"/>
          </p:nvPr>
        </p:nvSpPr>
        <p:spPr/>
        <p:txBody>
          <a:bodyPr/>
          <a:lstStyle/>
          <a:p>
            <a:fld id="{B6831173-5F94-4307-84B3-728FE5BBC21F}" type="slidenum">
              <a:rPr lang="en-US" altLang="zh-CN"/>
              <a:pPr/>
              <a:t>8</a:t>
            </a:fld>
            <a:endParaRPr lang="en-US" altLang="zh-CN"/>
          </a:p>
        </p:txBody>
      </p:sp>
      <p:sp>
        <p:nvSpPr>
          <p:cNvPr id="599042" name="Rectangle 2">
            <a:extLst>
              <a:ext uri="{FF2B5EF4-FFF2-40B4-BE49-F238E27FC236}">
                <a16:creationId xmlns:a16="http://schemas.microsoft.com/office/drawing/2014/main" id="{369195CE-6531-4348-8DCD-81FFEA66F6BD}"/>
              </a:ext>
            </a:extLst>
          </p:cNvPr>
          <p:cNvSpPr>
            <a:spLocks noGrp="1" noChangeArrowheads="1"/>
          </p:cNvSpPr>
          <p:nvPr>
            <p:ph type="title"/>
          </p:nvPr>
        </p:nvSpPr>
        <p:spPr/>
        <p:txBody>
          <a:bodyPr/>
          <a:lstStyle/>
          <a:p>
            <a:r>
              <a:rPr lang="en-US" altLang="zh-CN" sz="3600" dirty="0"/>
              <a:t>3. </a:t>
            </a:r>
            <a:r>
              <a:rPr lang="zh-CN" altLang="en-US" sz="3600" dirty="0"/>
              <a:t>不确定性推理模型</a:t>
            </a:r>
            <a:r>
              <a:rPr lang="zh-CN" altLang="en-US" dirty="0"/>
              <a:t> </a:t>
            </a:r>
          </a:p>
        </p:txBody>
      </p:sp>
      <p:sp>
        <p:nvSpPr>
          <p:cNvPr id="599043" name="Rectangle 3">
            <a:extLst>
              <a:ext uri="{FF2B5EF4-FFF2-40B4-BE49-F238E27FC236}">
                <a16:creationId xmlns:a16="http://schemas.microsoft.com/office/drawing/2014/main" id="{6A4C2D40-A2B2-4E43-B02D-80812BED214E}"/>
              </a:ext>
            </a:extLst>
          </p:cNvPr>
          <p:cNvSpPr>
            <a:spLocks noGrp="1" noChangeArrowheads="1"/>
          </p:cNvSpPr>
          <p:nvPr>
            <p:ph type="body" idx="1"/>
          </p:nvPr>
        </p:nvSpPr>
        <p:spPr/>
        <p:txBody>
          <a:bodyPr/>
          <a:lstStyle/>
          <a:p>
            <a:pPr>
              <a:lnSpc>
                <a:spcPct val="140000"/>
              </a:lnSpc>
              <a:spcBef>
                <a:spcPct val="25000"/>
              </a:spcBef>
            </a:pPr>
            <a:r>
              <a:rPr lang="zh-CN" altLang="en-US" sz="2400" dirty="0"/>
              <a:t>不确定性推理模型是指用数据（证据）和规则的度量方法以及不确定性推理的组合计算规则三者构成的计算模式。</a:t>
            </a:r>
          </a:p>
          <a:p>
            <a:pPr>
              <a:lnSpc>
                <a:spcPct val="140000"/>
              </a:lnSpc>
              <a:spcBef>
                <a:spcPct val="25000"/>
              </a:spcBef>
            </a:pPr>
            <a:r>
              <a:rPr lang="zh-CN" altLang="en-US" sz="2400" dirty="0"/>
              <a:t>在不确定性推理中，相信某一命题的相信和不相信的程度一般都不是</a:t>
            </a:r>
            <a:r>
              <a:rPr lang="en-US" altLang="zh-CN" sz="2400" dirty="0"/>
              <a:t>100%</a:t>
            </a:r>
            <a:r>
              <a:rPr lang="zh-CN" altLang="en-US" sz="2400" dirty="0"/>
              <a:t>。处理不确定性推理的一种方法是将逻辑与概率论结合起来。例如，在关于不确定语句推理中，可推广一阶逻辑，允许使用概率论。这就需要将逻辑中句子的语义由原来的只与</a:t>
            </a:r>
            <a:r>
              <a:rPr lang="en-US" altLang="zh-CN" sz="2400" dirty="0"/>
              <a:t>True</a:t>
            </a:r>
            <a:r>
              <a:rPr lang="zh-CN" altLang="en-US" sz="2400" dirty="0"/>
              <a:t>和</a:t>
            </a:r>
            <a:r>
              <a:rPr lang="en-US" altLang="zh-CN" sz="2400" dirty="0"/>
              <a:t>False</a:t>
            </a:r>
            <a:r>
              <a:rPr lang="zh-CN" altLang="en-US" sz="2400" dirty="0"/>
              <a:t>相联系，改为与二个随机变量的概率分布相联系。</a:t>
            </a:r>
          </a:p>
        </p:txBody>
      </p:sp>
    </p:spTree>
    <p:extLst>
      <p:ext uri="{BB962C8B-B14F-4D97-AF65-F5344CB8AC3E}">
        <p14:creationId xmlns:p14="http://schemas.microsoft.com/office/powerpoint/2010/main" val="16485130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74AE6872-24AA-4338-A8D5-76C0CC1814DD}"/>
              </a:ext>
            </a:extLst>
          </p:cNvPr>
          <p:cNvSpPr>
            <a:spLocks noGrp="1" noChangeArrowheads="1"/>
          </p:cNvSpPr>
          <p:nvPr>
            <p:ph type="title"/>
          </p:nvPr>
        </p:nvSpPr>
        <p:spPr>
          <a:xfrm>
            <a:off x="2095500" y="407054"/>
            <a:ext cx="8001000" cy="609600"/>
          </a:xfrm>
        </p:spPr>
        <p:txBody>
          <a:bodyPr/>
          <a:lstStyle/>
          <a:p>
            <a:pPr algn="ctr" eaLnBrk="1" hangingPunct="1"/>
            <a:r>
              <a:rPr lang="zh-CN" altLang="en-US" sz="3600" dirty="0"/>
              <a:t>基于可信度的不确定性推理方法的特点</a:t>
            </a:r>
          </a:p>
        </p:txBody>
      </p:sp>
      <p:sp>
        <p:nvSpPr>
          <p:cNvPr id="87042" name="Rectangle 3">
            <a:extLst>
              <a:ext uri="{FF2B5EF4-FFF2-40B4-BE49-F238E27FC236}">
                <a16:creationId xmlns:a16="http://schemas.microsoft.com/office/drawing/2014/main" id="{BE79AF7D-FAC3-43BD-8E4C-94518E82DDE0}"/>
              </a:ext>
            </a:extLst>
          </p:cNvPr>
          <p:cNvSpPr>
            <a:spLocks noGrp="1" noChangeArrowheads="1"/>
          </p:cNvSpPr>
          <p:nvPr>
            <p:ph type="body" idx="1"/>
          </p:nvPr>
        </p:nvSpPr>
        <p:spPr>
          <a:xfrm>
            <a:off x="2095500" y="1714500"/>
            <a:ext cx="8229600" cy="4038600"/>
          </a:xfrm>
        </p:spPr>
        <p:txBody>
          <a:bodyPr/>
          <a:lstStyle/>
          <a:p>
            <a:pPr marL="533400" indent="-533400">
              <a:buNone/>
            </a:pPr>
            <a:r>
              <a:rPr lang="zh-CN" altLang="en-US"/>
              <a:t>优点：</a:t>
            </a:r>
          </a:p>
          <a:p>
            <a:pPr marL="533400" indent="-533400"/>
            <a:r>
              <a:rPr lang="zh-CN" altLang="en-US"/>
              <a:t>简单、直观。</a:t>
            </a:r>
          </a:p>
          <a:p>
            <a:pPr marL="533400" indent="-533400">
              <a:buNone/>
            </a:pPr>
            <a:r>
              <a:rPr lang="zh-CN" altLang="en-US"/>
              <a:t>缺点：</a:t>
            </a:r>
          </a:p>
          <a:p>
            <a:pPr marL="533400" indent="-533400"/>
            <a:r>
              <a:rPr lang="zh-CN" altLang="en-US"/>
              <a:t>可信度因子依赖于专家主观指定，没有统一、客观的尺度，容易产生片面性。</a:t>
            </a:r>
          </a:p>
          <a:p>
            <a:pPr marL="533400" indent="-533400"/>
            <a:r>
              <a:rPr lang="zh-CN" altLang="en-US"/>
              <a:t>随着推理延伸，可信度越来越不可靠，误差越来越大。当推理深度达到一定深度时，有可能出现推出的结论不再可信的情况。</a:t>
            </a:r>
          </a:p>
        </p:txBody>
      </p:sp>
    </p:spTree>
    <p:extLst>
      <p:ext uri="{BB962C8B-B14F-4D97-AF65-F5344CB8AC3E}">
        <p14:creationId xmlns:p14="http://schemas.microsoft.com/office/powerpoint/2010/main" val="246906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A90C8C9F-BF42-4F77-BD69-672EDC6C4C35}"/>
              </a:ext>
            </a:extLst>
          </p:cNvPr>
          <p:cNvSpPr>
            <a:spLocks noGrp="1"/>
          </p:cNvSpPr>
          <p:nvPr>
            <p:ph type="dt" sz="half" idx="10"/>
          </p:nvPr>
        </p:nvSpPr>
        <p:spPr/>
        <p:txBody>
          <a:bodyPr/>
          <a:lstStyle/>
          <a:p>
            <a:fld id="{2E3B04AE-E11E-4B94-B82B-B6D5408A119E}" type="datetime1">
              <a:rPr lang="zh-CN" altLang="en-US"/>
              <a:pPr/>
              <a:t>2020/10/13</a:t>
            </a:fld>
            <a:endParaRPr lang="en-US" altLang="zh-CN"/>
          </a:p>
        </p:txBody>
      </p:sp>
      <p:sp>
        <p:nvSpPr>
          <p:cNvPr id="4" name="页脚占位符 4">
            <a:extLst>
              <a:ext uri="{FF2B5EF4-FFF2-40B4-BE49-F238E27FC236}">
                <a16:creationId xmlns:a16="http://schemas.microsoft.com/office/drawing/2014/main" id="{6719F42E-F386-4BC9-A818-65AE1F6A6CFB}"/>
              </a:ext>
            </a:extLst>
          </p:cNvPr>
          <p:cNvSpPr>
            <a:spLocks noGrp="1"/>
          </p:cNvSpPr>
          <p:nvPr>
            <p:ph type="ftr" sz="quarter" idx="11"/>
          </p:nvPr>
        </p:nvSpPr>
        <p:spPr/>
        <p:txBody>
          <a:bodyPr/>
          <a:lstStyle/>
          <a:p>
            <a:r>
              <a:rPr lang="en-US" altLang="zh-CN"/>
              <a:t> </a:t>
            </a:r>
            <a:r>
              <a:rPr lang="zh-CN" altLang="en-US"/>
              <a:t>作者   朱福喜  朱三元</a:t>
            </a:r>
          </a:p>
        </p:txBody>
      </p:sp>
      <p:sp>
        <p:nvSpPr>
          <p:cNvPr id="5" name="灯片编号占位符 5">
            <a:extLst>
              <a:ext uri="{FF2B5EF4-FFF2-40B4-BE49-F238E27FC236}">
                <a16:creationId xmlns:a16="http://schemas.microsoft.com/office/drawing/2014/main" id="{422F90D8-8A20-4645-9DCC-CA012224A9EB}"/>
              </a:ext>
            </a:extLst>
          </p:cNvPr>
          <p:cNvSpPr>
            <a:spLocks noGrp="1"/>
          </p:cNvSpPr>
          <p:nvPr>
            <p:ph type="sldNum" sz="quarter" idx="12"/>
          </p:nvPr>
        </p:nvSpPr>
        <p:spPr/>
        <p:txBody>
          <a:bodyPr/>
          <a:lstStyle/>
          <a:p>
            <a:fld id="{E7972F26-63D9-44C0-A4A3-A6F80BD4E7A5}" type="slidenum">
              <a:rPr lang="en-US" altLang="zh-CN"/>
              <a:pPr/>
              <a:t>9</a:t>
            </a:fld>
            <a:endParaRPr lang="en-US" altLang="zh-CN"/>
          </a:p>
        </p:txBody>
      </p:sp>
      <p:sp>
        <p:nvSpPr>
          <p:cNvPr id="600067" name="Rectangle 3">
            <a:extLst>
              <a:ext uri="{FF2B5EF4-FFF2-40B4-BE49-F238E27FC236}">
                <a16:creationId xmlns:a16="http://schemas.microsoft.com/office/drawing/2014/main" id="{2D907BA8-99F2-404E-BF27-3F277DE14151}"/>
              </a:ext>
            </a:extLst>
          </p:cNvPr>
          <p:cNvSpPr>
            <a:spLocks noGrp="1" noChangeArrowheads="1"/>
          </p:cNvSpPr>
          <p:nvPr>
            <p:ph type="body" idx="1"/>
          </p:nvPr>
        </p:nvSpPr>
        <p:spPr>
          <a:xfrm>
            <a:off x="1992313" y="1125538"/>
            <a:ext cx="8229600" cy="5516562"/>
          </a:xfrm>
        </p:spPr>
        <p:txBody>
          <a:bodyPr/>
          <a:lstStyle/>
          <a:p>
            <a:pPr>
              <a:lnSpc>
                <a:spcPct val="130000"/>
              </a:lnSpc>
            </a:pPr>
            <a:r>
              <a:rPr lang="zh-CN" altLang="en-US" sz="2400" dirty="0"/>
              <a:t>例如，对于句子</a:t>
            </a:r>
            <a:r>
              <a:rPr lang="en-US" altLang="zh-CN" sz="2400" dirty="0"/>
              <a:t>P</a:t>
            </a:r>
            <a:r>
              <a:rPr lang="zh-CN" altLang="en-US" sz="2400" dirty="0"/>
              <a:t>，可与概率分布</a:t>
            </a:r>
            <a:r>
              <a:rPr lang="en-US" altLang="zh-CN" sz="2400" dirty="0"/>
              <a:t>{(1-p) , p}</a:t>
            </a:r>
            <a:r>
              <a:rPr lang="zh-CN" altLang="en-US" sz="2400" dirty="0"/>
              <a:t>相联系，即</a:t>
            </a:r>
            <a:r>
              <a:rPr lang="en-US" altLang="zh-CN" sz="2400" dirty="0"/>
              <a:t>P</a:t>
            </a:r>
            <a:r>
              <a:rPr lang="zh-CN" altLang="en-US" sz="2400" dirty="0"/>
              <a:t>为真的概率为</a:t>
            </a:r>
            <a:r>
              <a:rPr lang="en-US" altLang="zh-CN" sz="2400" dirty="0"/>
              <a:t>p</a:t>
            </a:r>
            <a:r>
              <a:rPr lang="zh-CN" altLang="en-US" sz="2400" dirty="0"/>
              <a:t>，</a:t>
            </a:r>
            <a:r>
              <a:rPr lang="en-US" altLang="zh-CN" sz="2400" dirty="0"/>
              <a:t>P</a:t>
            </a:r>
            <a:r>
              <a:rPr lang="zh-CN" altLang="en-US" sz="2400" dirty="0"/>
              <a:t>为假的概率为</a:t>
            </a:r>
            <a:r>
              <a:rPr lang="en-US" altLang="zh-CN" sz="2400" dirty="0"/>
              <a:t>1-p</a:t>
            </a:r>
            <a:r>
              <a:rPr lang="zh-CN" altLang="en-US" sz="2400" dirty="0"/>
              <a:t>。基于这种解释，为了保持逻辑的相容性，则不能任意指定解释给句子。因为若</a:t>
            </a:r>
            <a:r>
              <a:rPr lang="en-US" altLang="zh-CN" sz="2400" dirty="0"/>
              <a:t>P</a:t>
            </a:r>
            <a:r>
              <a:rPr lang="zh-CN" altLang="en-US" sz="2400" dirty="0"/>
              <a:t>的概率为</a:t>
            </a:r>
            <a:r>
              <a:rPr lang="en-US" altLang="zh-CN" sz="2400" dirty="0"/>
              <a:t>p</a:t>
            </a:r>
            <a:r>
              <a:rPr lang="zh-CN" altLang="en-US" sz="2400" dirty="0"/>
              <a:t>，则</a:t>
            </a:r>
            <a:r>
              <a:rPr lang="en-US" altLang="zh-CN" sz="2400" dirty="0"/>
              <a:t>P</a:t>
            </a:r>
            <a:r>
              <a:rPr lang="zh-CN" altLang="en-US" sz="2400" dirty="0"/>
              <a:t>的概率必须为</a:t>
            </a:r>
            <a:r>
              <a:rPr lang="en-US" altLang="zh-CN" sz="2400" dirty="0"/>
              <a:t>1-p</a:t>
            </a:r>
            <a:r>
              <a:rPr lang="zh-CN" altLang="en-US" sz="2400" dirty="0"/>
              <a:t>。</a:t>
            </a:r>
          </a:p>
          <a:p>
            <a:pPr>
              <a:lnSpc>
                <a:spcPct val="130000"/>
              </a:lnSpc>
            </a:pPr>
            <a:r>
              <a:rPr lang="zh-CN" altLang="en-US" sz="2400" dirty="0"/>
              <a:t>又例如</a:t>
            </a:r>
            <a:r>
              <a:rPr lang="en-US" altLang="zh-CN" sz="2400" dirty="0"/>
              <a:t>: </a:t>
            </a:r>
            <a:r>
              <a:rPr lang="zh-CN" altLang="en-US" sz="2400" dirty="0"/>
              <a:t>对一个句子集，假如它由二个基原子</a:t>
            </a:r>
            <a:r>
              <a:rPr lang="en-US" altLang="zh-CN" sz="2400" dirty="0"/>
              <a:t>P</a:t>
            </a:r>
            <a:r>
              <a:rPr lang="zh-CN" altLang="en-US" sz="2400" dirty="0"/>
              <a:t>、</a:t>
            </a:r>
            <a:r>
              <a:rPr lang="en-US" altLang="zh-CN" sz="2400" dirty="0"/>
              <a:t>Q</a:t>
            </a:r>
            <a:r>
              <a:rPr lang="zh-CN" altLang="en-US" sz="2400" dirty="0"/>
              <a:t>组成，即原子集</a:t>
            </a:r>
            <a:r>
              <a:rPr lang="en-US" altLang="zh-CN" sz="2400" dirty="0"/>
              <a:t>={P</a:t>
            </a:r>
            <a:r>
              <a:rPr lang="zh-CN" altLang="en-US" sz="2400" dirty="0"/>
              <a:t>，</a:t>
            </a:r>
            <a:r>
              <a:rPr lang="en-US" altLang="zh-CN" sz="2400" dirty="0"/>
              <a:t>Q}</a:t>
            </a:r>
            <a:r>
              <a:rPr lang="zh-CN" altLang="en-US" sz="2400" dirty="0"/>
              <a:t>。它的一个解释要由</a:t>
            </a:r>
            <a:r>
              <a:rPr lang="en-US" altLang="zh-CN" sz="2400" dirty="0"/>
              <a:t>P</a:t>
            </a:r>
            <a:r>
              <a:rPr lang="zh-CN" altLang="en-US" sz="2400" dirty="0"/>
              <a:t>，</a:t>
            </a:r>
            <a:r>
              <a:rPr lang="en-US" altLang="zh-CN" sz="2400" dirty="0"/>
              <a:t>Q</a:t>
            </a:r>
            <a:r>
              <a:rPr lang="zh-CN" altLang="en-US" sz="2400" dirty="0"/>
              <a:t>的联合概率组成，也就是说，必须说明</a:t>
            </a:r>
            <a:r>
              <a:rPr lang="en-US" altLang="zh-CN" sz="2400" dirty="0"/>
              <a:t>P</a:t>
            </a:r>
            <a:r>
              <a:rPr lang="zh-CN" altLang="en-US" sz="2400" dirty="0"/>
              <a:t>、</a:t>
            </a:r>
            <a:r>
              <a:rPr lang="en-US" altLang="zh-CN" sz="2400" dirty="0"/>
              <a:t>Q</a:t>
            </a:r>
            <a:r>
              <a:rPr lang="zh-CN" altLang="en-US" sz="2400" dirty="0"/>
              <a:t>为</a:t>
            </a:r>
            <a:r>
              <a:rPr lang="en-US" altLang="zh-CN" sz="2400" dirty="0"/>
              <a:t>True</a:t>
            </a:r>
            <a:r>
              <a:rPr lang="zh-CN" altLang="en-US" sz="2400" dirty="0"/>
              <a:t>、</a:t>
            </a:r>
            <a:r>
              <a:rPr lang="en-US" altLang="zh-CN" sz="2400" dirty="0"/>
              <a:t>False</a:t>
            </a:r>
            <a:r>
              <a:rPr lang="zh-CN" altLang="en-US" sz="2400" dirty="0"/>
              <a:t>的四种组合概率</a:t>
            </a:r>
            <a:r>
              <a:rPr lang="en-US" altLang="zh-CN" sz="2400" dirty="0"/>
              <a:t>.</a:t>
            </a:r>
          </a:p>
          <a:p>
            <a:pPr>
              <a:lnSpc>
                <a:spcPct val="130000"/>
              </a:lnSpc>
            </a:pPr>
            <a:r>
              <a:rPr lang="zh-CN" altLang="en-US" sz="2400" dirty="0"/>
              <a:t>仅说明</a:t>
            </a:r>
            <a:r>
              <a:rPr lang="en-US" altLang="zh-CN" sz="2400" dirty="0"/>
              <a:t>P</a:t>
            </a:r>
            <a:r>
              <a:rPr lang="zh-CN" altLang="en-US" sz="2400" dirty="0"/>
              <a:t>和</a:t>
            </a:r>
            <a:r>
              <a:rPr lang="en-US" altLang="zh-CN" sz="2400" dirty="0"/>
              <a:t>Q</a:t>
            </a:r>
            <a:r>
              <a:rPr lang="zh-CN" altLang="en-US" sz="2400" dirty="0"/>
              <a:t>的概率是不能完全决定组合概率的，因而不可能计算出复合公式的概率，如</a:t>
            </a:r>
            <a:r>
              <a:rPr lang="en-US" altLang="zh-CN" sz="2400" dirty="0"/>
              <a:t>P∧Q</a:t>
            </a:r>
            <a:r>
              <a:rPr lang="zh-CN" altLang="en-US" sz="2400" dirty="0"/>
              <a:t>的概率。 </a:t>
            </a:r>
          </a:p>
        </p:txBody>
      </p:sp>
    </p:spTree>
    <p:extLst>
      <p:ext uri="{BB962C8B-B14F-4D97-AF65-F5344CB8AC3E}">
        <p14:creationId xmlns:p14="http://schemas.microsoft.com/office/powerpoint/2010/main" val="2560972825"/>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34A90"/>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8611</TotalTime>
  <Words>8541</Words>
  <Application>Microsoft Office PowerPoint</Application>
  <PresentationFormat>宽屏</PresentationFormat>
  <Paragraphs>664</Paragraphs>
  <Slides>80</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80</vt:i4>
      </vt:variant>
    </vt:vector>
  </HeadingPairs>
  <TitlesOfParts>
    <vt:vector size="96" baseType="lpstr">
      <vt:lpstr>Arial </vt:lpstr>
      <vt:lpstr>等线</vt:lpstr>
      <vt:lpstr>等线 Light</vt:lpstr>
      <vt:lpstr>宋体</vt:lpstr>
      <vt:lpstr>微软雅黑</vt:lpstr>
      <vt:lpstr>Arial</vt:lpstr>
      <vt:lpstr>Calibri</vt:lpstr>
      <vt:lpstr>Cambria Math</vt:lpstr>
      <vt:lpstr>Tahoma</vt:lpstr>
      <vt:lpstr>Times New Roman</vt:lpstr>
      <vt:lpstr>Verdana</vt:lpstr>
      <vt:lpstr>Wingdings</vt:lpstr>
      <vt:lpstr>Office 主题​​</vt:lpstr>
      <vt:lpstr>公式</vt:lpstr>
      <vt:lpstr>Equation</vt:lpstr>
      <vt:lpstr>Visio</vt:lpstr>
      <vt:lpstr>PowerPoint 演示文稿</vt:lpstr>
      <vt:lpstr>复习</vt:lpstr>
      <vt:lpstr>搜索不确定情形</vt:lpstr>
      <vt:lpstr>证据理论</vt:lpstr>
      <vt:lpstr>PowerPoint 演示文稿</vt:lpstr>
      <vt:lpstr>不确定性</vt:lpstr>
      <vt:lpstr>2. 知识表示的不确定性</vt:lpstr>
      <vt:lpstr>3. 不确定性推理模型 </vt:lpstr>
      <vt:lpstr>PowerPoint 演示文稿</vt:lpstr>
      <vt:lpstr>PowerPoint 演示文稿</vt:lpstr>
      <vt:lpstr>PowerPoint 演示文稿</vt:lpstr>
      <vt:lpstr>PowerPoint 演示文稿</vt:lpstr>
      <vt:lpstr> 不确定推理</vt:lpstr>
      <vt:lpstr>基本概念</vt:lpstr>
      <vt:lpstr>不确定性推理中的基本问题</vt:lpstr>
      <vt:lpstr>不确定性推理中的基本问题</vt:lpstr>
      <vt:lpstr>PowerPoint 演示文稿</vt:lpstr>
      <vt:lpstr>PowerPoint 演示文稿</vt:lpstr>
      <vt:lpstr>不确定性推理方法的分类</vt:lpstr>
      <vt:lpstr>概率方法</vt:lpstr>
      <vt:lpstr>PowerPoint 演示文稿</vt:lpstr>
      <vt:lpstr>PowerPoint 演示文稿</vt:lpstr>
      <vt:lpstr>多个证据</vt:lpstr>
      <vt:lpstr>概率方法举例</vt:lpstr>
      <vt:lpstr>PowerPoint 演示文稿</vt:lpstr>
      <vt:lpstr>PowerPoint 演示文稿</vt:lpstr>
      <vt:lpstr>PowerPoint 演示文稿</vt:lpstr>
      <vt:lpstr>概率法的特点</vt:lpstr>
      <vt:lpstr>主观Bayes方法</vt:lpstr>
      <vt:lpstr>PowerPoint 演示文稿</vt:lpstr>
      <vt:lpstr>PowerPoint 演示文稿</vt:lpstr>
      <vt:lpstr>PowerPoint 演示文稿</vt:lpstr>
      <vt:lpstr>主观贝叶斯方法</vt:lpstr>
      <vt:lpstr>PowerPoint 演示文稿</vt:lpstr>
      <vt:lpstr>PowerPoint 演示文稿</vt:lpstr>
      <vt:lpstr>PowerPoint 演示文稿</vt:lpstr>
      <vt:lpstr>PowerPoint 演示文稿</vt:lpstr>
      <vt:lpstr>证据不确定性的表示</vt:lpstr>
      <vt:lpstr>PowerPoint 演示文稿</vt:lpstr>
      <vt:lpstr>组合证据不确定性的算法</vt:lpstr>
      <vt:lpstr>不确定性的传递算法</vt:lpstr>
      <vt:lpstr>证据肯定存在时</vt:lpstr>
      <vt:lpstr>充分性度量LS的具体数值意义</vt:lpstr>
      <vt:lpstr>证据肯定不存在时</vt:lpstr>
      <vt:lpstr>必要性度量LN的具体数值意义</vt:lpstr>
      <vt:lpstr>PowerPoint 演示文稿</vt:lpstr>
      <vt:lpstr>证据不确定时</vt:lpstr>
      <vt:lpstr>PowerPoint 演示文稿</vt:lpstr>
      <vt:lpstr>结论不确定性的合成算法</vt:lpstr>
      <vt:lpstr>PowerPoint 演示文稿</vt:lpstr>
      <vt:lpstr>主观Bayes方法推理示例</vt:lpstr>
      <vt:lpstr>PowerPoint 演示文稿</vt:lpstr>
      <vt:lpstr>PowerPoint 演示文稿</vt:lpstr>
      <vt:lpstr>主观Bayes方法的特点</vt:lpstr>
      <vt:lpstr>参考文献信息</vt:lpstr>
      <vt:lpstr>可信度方法</vt:lpstr>
      <vt:lpstr>C-F模型</vt:lpstr>
      <vt:lpstr>可信度因子的定义</vt:lpstr>
      <vt:lpstr>PowerPoint 演示文稿</vt:lpstr>
      <vt:lpstr>CF(H,E)的计算公式</vt:lpstr>
      <vt:lpstr>PowerPoint 演示文稿</vt:lpstr>
      <vt:lpstr>PowerPoint 演示文稿</vt:lpstr>
      <vt:lpstr>PowerPoint 演示文稿</vt:lpstr>
      <vt:lpstr>PowerPoint 演示文稿</vt:lpstr>
      <vt:lpstr>PowerPoint 演示文稿</vt:lpstr>
      <vt:lpstr>C-F模型推理示例(1)</vt:lpstr>
      <vt:lpstr>PowerPoint 演示文稿</vt:lpstr>
      <vt:lpstr>PowerPoint 演示文稿</vt:lpstr>
      <vt:lpstr>带有阈值限度的不确定性推理</vt:lpstr>
      <vt:lpstr>PowerPoint 演示文稿</vt:lpstr>
      <vt:lpstr>PowerPoint 演示文稿</vt:lpstr>
      <vt:lpstr>求综合可信度的几种方法</vt:lpstr>
      <vt:lpstr>加权的不确定性推理</vt:lpstr>
      <vt:lpstr>PowerPoint 演示文稿</vt:lpstr>
      <vt:lpstr>加权不确定性推理举例(1)</vt:lpstr>
      <vt:lpstr>加权不确定性推理举例(2)</vt:lpstr>
      <vt:lpstr>前提条件中带有可信度因子的不确定性推理</vt:lpstr>
      <vt:lpstr>PowerPoint 演示文稿</vt:lpstr>
      <vt:lpstr>PowerPoint 演示文稿</vt:lpstr>
      <vt:lpstr>基于可信度的不确定性推理方法的特点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dc:creator>
  <cp:lastModifiedBy>wu</cp:lastModifiedBy>
  <cp:revision>392</cp:revision>
  <dcterms:created xsi:type="dcterms:W3CDTF">2020-08-02T03:23:08Z</dcterms:created>
  <dcterms:modified xsi:type="dcterms:W3CDTF">2020-10-13T07:22:33Z</dcterms:modified>
</cp:coreProperties>
</file>