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3"/>
  </p:notesMasterIdLst>
  <p:sldIdLst>
    <p:sldId id="256" r:id="rId2"/>
    <p:sldId id="851" r:id="rId3"/>
    <p:sldId id="358" r:id="rId4"/>
    <p:sldId id="359" r:id="rId5"/>
    <p:sldId id="868" r:id="rId6"/>
    <p:sldId id="357" r:id="rId7"/>
    <p:sldId id="377" r:id="rId8"/>
    <p:sldId id="378" r:id="rId9"/>
    <p:sldId id="511" r:id="rId10"/>
    <p:sldId id="269" r:id="rId11"/>
    <p:sldId id="379" r:id="rId12"/>
    <p:sldId id="270" r:id="rId13"/>
    <p:sldId id="271" r:id="rId14"/>
    <p:sldId id="272" r:id="rId15"/>
    <p:sldId id="273" r:id="rId16"/>
    <p:sldId id="275" r:id="rId17"/>
    <p:sldId id="276" r:id="rId18"/>
    <p:sldId id="277" r:id="rId19"/>
    <p:sldId id="278" r:id="rId20"/>
    <p:sldId id="280" r:id="rId21"/>
    <p:sldId id="279" r:id="rId22"/>
    <p:sldId id="304" r:id="rId23"/>
    <p:sldId id="308" r:id="rId24"/>
    <p:sldId id="310" r:id="rId25"/>
    <p:sldId id="313" r:id="rId26"/>
    <p:sldId id="311" r:id="rId27"/>
    <p:sldId id="869" r:id="rId28"/>
    <p:sldId id="870" r:id="rId29"/>
    <p:sldId id="872" r:id="rId30"/>
    <p:sldId id="873" r:id="rId31"/>
    <p:sldId id="871" r:id="rId32"/>
    <p:sldId id="875" r:id="rId33"/>
    <p:sldId id="878" r:id="rId34"/>
    <p:sldId id="877" r:id="rId35"/>
    <p:sldId id="315" r:id="rId36"/>
    <p:sldId id="380" r:id="rId37"/>
    <p:sldId id="865" r:id="rId38"/>
    <p:sldId id="866" r:id="rId39"/>
    <p:sldId id="324" r:id="rId40"/>
    <p:sldId id="325" r:id="rId41"/>
    <p:sldId id="326" r:id="rId42"/>
    <p:sldId id="327" r:id="rId43"/>
    <p:sldId id="328" r:id="rId44"/>
    <p:sldId id="329" r:id="rId45"/>
    <p:sldId id="879" r:id="rId46"/>
    <p:sldId id="366" r:id="rId47"/>
    <p:sldId id="367" r:id="rId48"/>
    <p:sldId id="368" r:id="rId49"/>
    <p:sldId id="369" r:id="rId50"/>
    <p:sldId id="370" r:id="rId51"/>
    <p:sldId id="371" r:id="rId52"/>
    <p:sldId id="399" r:id="rId53"/>
    <p:sldId id="400" r:id="rId54"/>
    <p:sldId id="401" r:id="rId55"/>
    <p:sldId id="372" r:id="rId56"/>
    <p:sldId id="374" r:id="rId57"/>
    <p:sldId id="375" r:id="rId58"/>
    <p:sldId id="376" r:id="rId59"/>
    <p:sldId id="396" r:id="rId60"/>
    <p:sldId id="259" r:id="rId61"/>
    <p:sldId id="290" r:id="rId62"/>
    <p:sldId id="291" r:id="rId63"/>
    <p:sldId id="292" r:id="rId64"/>
    <p:sldId id="293" r:id="rId65"/>
    <p:sldId id="294" r:id="rId66"/>
    <p:sldId id="295" r:id="rId67"/>
    <p:sldId id="296" r:id="rId68"/>
    <p:sldId id="297" r:id="rId69"/>
    <p:sldId id="298" r:id="rId70"/>
    <p:sldId id="299" r:id="rId71"/>
    <p:sldId id="300" r:id="rId72"/>
    <p:sldId id="301" r:id="rId73"/>
    <p:sldId id="302" r:id="rId74"/>
    <p:sldId id="356" r:id="rId75"/>
    <p:sldId id="852" r:id="rId76"/>
    <p:sldId id="853" r:id="rId77"/>
    <p:sldId id="854" r:id="rId78"/>
    <p:sldId id="855" r:id="rId79"/>
    <p:sldId id="856" r:id="rId80"/>
    <p:sldId id="857" r:id="rId81"/>
    <p:sldId id="858" r:id="rId8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 initials="w" lastIdx="1" clrIdx="0">
    <p:extLst>
      <p:ext uri="{19B8F6BF-5375-455C-9EA6-DF929625EA0E}">
        <p15:presenceInfo xmlns:p15="http://schemas.microsoft.com/office/powerpoint/2012/main" userId="w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ADFE2"/>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73" autoAdjust="0"/>
  </p:normalViewPr>
  <p:slideViewPr>
    <p:cSldViewPr snapToGrid="0">
      <p:cViewPr varScale="1">
        <p:scale>
          <a:sx n="63" d="100"/>
          <a:sy n="63" d="100"/>
        </p:scale>
        <p:origin x="996" y="7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8AB4D-FFD2-46C7-BCA1-FABC99D253F2}" type="datetimeFigureOut">
              <a:rPr lang="zh-CN" altLang="en-US" smtClean="0"/>
              <a:t>2020/10/21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A9CE1-EB40-4A8C-876F-26689E0A8D6A}" type="slidenum">
              <a:rPr lang="zh-CN" altLang="en-US" smtClean="0"/>
              <a:t>‹#›</a:t>
            </a:fld>
            <a:endParaRPr lang="zh-CN" altLang="en-US"/>
          </a:p>
        </p:txBody>
      </p:sp>
    </p:spTree>
    <p:extLst>
      <p:ext uri="{BB962C8B-B14F-4D97-AF65-F5344CB8AC3E}">
        <p14:creationId xmlns:p14="http://schemas.microsoft.com/office/powerpoint/2010/main" val="1338210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33333"/>
                </a:solidFill>
                <a:effectLst/>
                <a:latin typeface="arial" panose="020B0604020202020204" pitchFamily="34" charset="0"/>
              </a:rPr>
              <a:t>在统计学中，回归分析（</a:t>
            </a:r>
            <a:r>
              <a:rPr lang="en-US" altLang="zh-CN" b="0" i="0" dirty="0">
                <a:solidFill>
                  <a:srgbClr val="333333"/>
                </a:solidFill>
                <a:effectLst/>
                <a:latin typeface="arial" panose="020B0604020202020204" pitchFamily="34" charset="0"/>
              </a:rPr>
              <a:t>regression analysis)</a:t>
            </a:r>
            <a:r>
              <a:rPr lang="zh-CN" altLang="en-US" b="0" i="0" dirty="0">
                <a:solidFill>
                  <a:srgbClr val="333333"/>
                </a:solidFill>
                <a:effectLst/>
                <a:latin typeface="arial" panose="020B0604020202020204" pitchFamily="34" charset="0"/>
              </a:rPr>
              <a:t>指的是确定两种或两种以上变量间相互依赖的定量关系的一种统计分析方法。回归分析按照涉及的变量的多少，分为一元回归和多元回归分析；按照因变量的多少，可分为简单回归分析和多重回归分析；按照自变量和因变量之间的关系类型，可分为线性回归分析和非线性回归分析。</a:t>
            </a:r>
            <a:r>
              <a:rPr lang="zh-CN" altLang="en-US" b="0" i="0" baseline="30000" dirty="0">
                <a:solidFill>
                  <a:srgbClr val="3366CC"/>
                </a:solidFill>
                <a:effectLst/>
                <a:latin typeface="arial" panose="020B0604020202020204" pitchFamily="34" charset="0"/>
              </a:rPr>
              <a:t> </a:t>
            </a:r>
            <a:r>
              <a:rPr lang="en-US" altLang="zh-CN" b="0" i="0" baseline="30000" dirty="0">
                <a:solidFill>
                  <a:srgbClr val="3366CC"/>
                </a:solidFill>
                <a:effectLst/>
                <a:latin typeface="arial" panose="020B0604020202020204" pitchFamily="34" charset="0"/>
              </a:rPr>
              <a:t>[1]</a:t>
            </a:r>
            <a:r>
              <a:rPr lang="zh-CN" altLang="en-US" b="0" i="0" dirty="0">
                <a:solidFill>
                  <a:srgbClr val="333333"/>
                </a:solidFill>
                <a:effectLst/>
                <a:latin typeface="arial" panose="020B0604020202020204" pitchFamily="34" charset="0"/>
              </a:rPr>
              <a:t>在大数据分析中，回归分析是一种预测性的建模技术，它研究的是因变量（目标）和自变量（预测器）之间的关系。这种技术通常用于预测分析，时间序列模型以及发现变量之间的因果关系。例如，司机的鲁莽驾驶与道路交通事故数量之间的关系，最好的研究方法就是回归。</a:t>
            </a:r>
            <a:r>
              <a:rPr lang="zh-CN" altLang="en-US" b="0" i="0" dirty="0">
                <a:solidFill>
                  <a:srgbClr val="4D4D4D"/>
                </a:solidFill>
                <a:effectLst/>
                <a:latin typeface="Microsoft YaHei" panose="020B0503020204020204" pitchFamily="34" charset="-122"/>
                <a:ea typeface="Microsoft YaHei" panose="020B0503020204020204" pitchFamily="34" charset="-122"/>
              </a:rPr>
              <a:t>属于归纳学习</a:t>
            </a:r>
            <a:endParaRPr lang="en-US" altLang="zh-CN" b="0" i="0" dirty="0">
              <a:solidFill>
                <a:srgbClr val="333333"/>
              </a:solidFill>
              <a:effectLst/>
              <a:latin typeface="arial" panose="020B0604020202020204" pitchFamily="34" charset="0"/>
            </a:endParaRPr>
          </a:p>
          <a:p>
            <a:pPr algn="l"/>
            <a:endParaRPr lang="en-US" altLang="zh-CN" b="0" i="0" dirty="0">
              <a:solidFill>
                <a:srgbClr val="333333"/>
              </a:solidFill>
              <a:effectLst/>
              <a:latin typeface="arial" panose="020B0604020202020204" pitchFamily="34" charset="0"/>
              <a:ea typeface="Microsoft YaHei" panose="020B0503020204020204" pitchFamily="34" charset="-122"/>
            </a:endParaRPr>
          </a:p>
          <a:p>
            <a:pPr algn="l"/>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pPr algn="l"/>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pPr algn="l"/>
            <a:r>
              <a:rPr lang="zh-CN" altLang="en-US" b="0" i="0" dirty="0">
                <a:solidFill>
                  <a:srgbClr val="4D4D4D"/>
                </a:solidFill>
                <a:effectLst/>
                <a:latin typeface="Microsoft YaHei" panose="020B0503020204020204" pitchFamily="34" charset="-122"/>
                <a:ea typeface="Microsoft YaHei" panose="020B0503020204020204" pitchFamily="34" charset="-122"/>
              </a:rPr>
              <a:t>利用分类技术可以从数据集中提取描述数据类的一个函数或模型（也常称为分类器</a:t>
            </a:r>
            <a:r>
              <a:rPr lang="en-US" altLang="zh-CN" b="0" i="0" dirty="0">
                <a:solidFill>
                  <a:srgbClr val="4D4D4D"/>
                </a:solidFill>
                <a:effectLst/>
                <a:latin typeface="Microsoft YaHei" panose="020B0503020204020204" pitchFamily="34" charset="-122"/>
                <a:ea typeface="Microsoft YaHei" panose="020B0503020204020204" pitchFamily="34" charset="-122"/>
              </a:rPr>
              <a:t>classifier</a:t>
            </a:r>
            <a:r>
              <a:rPr lang="zh-CN" altLang="en-US" b="0" i="0" dirty="0">
                <a:solidFill>
                  <a:srgbClr val="4D4D4D"/>
                </a:solidFill>
                <a:effectLst/>
                <a:latin typeface="Microsoft YaHei" panose="020B0503020204020204" pitchFamily="34" charset="-122"/>
                <a:ea typeface="Microsoft YaHei" panose="020B0503020204020204" pitchFamily="34" charset="-122"/>
              </a:rPr>
              <a:t>），并把数据集中的每个对象归结到某个已知的对象类中。从机器学习的观点，分类技术是监督学习，即每个训练样本的数据对象已经有类标识，通过学习可以形成表达数据对象与类标识间对应的知识。所谓分类，简单来说，</a:t>
            </a:r>
            <a:r>
              <a:rPr lang="zh-CN" altLang="en-US" b="1" i="0" dirty="0">
                <a:solidFill>
                  <a:srgbClr val="4D4D4D"/>
                </a:solidFill>
                <a:effectLst/>
                <a:latin typeface="Microsoft YaHei" panose="020B0503020204020204" pitchFamily="34" charset="-122"/>
                <a:ea typeface="Microsoft YaHei" panose="020B0503020204020204" pitchFamily="34" charset="-122"/>
              </a:rPr>
              <a:t>就是根据数据的特征或属性，划分到已有的类别中</a:t>
            </a:r>
            <a:r>
              <a:rPr lang="zh-CN" altLang="en-US" b="0" i="0" dirty="0">
                <a:solidFill>
                  <a:srgbClr val="4D4D4D"/>
                </a:solidFill>
                <a:effectLst/>
                <a:latin typeface="Microsoft YaHei" panose="020B0503020204020204" pitchFamily="34" charset="-122"/>
                <a:ea typeface="Microsoft YaHei" panose="020B0503020204020204" pitchFamily="34" charset="-122"/>
              </a:rPr>
              <a:t>。 分类属于归纳学习</a:t>
            </a:r>
          </a:p>
          <a:p>
            <a:pPr algn="l"/>
            <a:r>
              <a:rPr lang="zh-CN" altLang="en-US" b="0" i="0" dirty="0">
                <a:solidFill>
                  <a:srgbClr val="4D4D4D"/>
                </a:solidFill>
                <a:effectLst/>
                <a:latin typeface="Microsoft YaHei" panose="020B0503020204020204" pitchFamily="34" charset="-122"/>
                <a:ea typeface="Microsoft YaHei" panose="020B0503020204020204" pitchFamily="34" charset="-122"/>
              </a:rPr>
              <a:t>分类作为一种监督学习方法，要求必须事先明确知道各个类别的信息，并且断言所有待分类项都有一个类别与之对应。但是很多时候上述条件得不到满足，尤其是在处理海量数据的时候，如果通过预处理使得数据满足分类算法的要求，则代价非常大，这时候可以考虑使用聚类算法。</a:t>
            </a:r>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pPr algn="l"/>
            <a:r>
              <a:rPr lang="zh-CN" altLang="en-US" b="0" i="0" dirty="0">
                <a:solidFill>
                  <a:srgbClr val="4D4D4D"/>
                </a:solidFill>
                <a:effectLst/>
                <a:latin typeface="Microsoft YaHei" panose="020B0503020204020204" pitchFamily="34" charset="-122"/>
                <a:ea typeface="Microsoft YaHei" panose="020B0503020204020204" pitchFamily="34" charset="-122"/>
              </a:rPr>
              <a:t>简单地说就是把相似的东西分到一组，聚类的时候，我们并不关心某一类是什么，我们的目标只是把相似的东西聚到一起。聚类分析就是将数据划分成有意义或有用的组（簇）。因此，一个聚类算法通常只需要知道如何计算</a:t>
            </a:r>
            <a:r>
              <a:rPr lang="zh-CN" altLang="en-US" b="1" i="0" dirty="0">
                <a:solidFill>
                  <a:srgbClr val="4D4D4D"/>
                </a:solidFill>
                <a:effectLst/>
                <a:latin typeface="Microsoft YaHei" panose="020B0503020204020204" pitchFamily="34" charset="-122"/>
                <a:ea typeface="Microsoft YaHei" panose="020B0503020204020204" pitchFamily="34" charset="-122"/>
              </a:rPr>
              <a:t>相似度</a:t>
            </a:r>
            <a:r>
              <a:rPr lang="zh-CN" altLang="en-US" b="0" i="0" dirty="0">
                <a:solidFill>
                  <a:srgbClr val="4D4D4D"/>
                </a:solidFill>
                <a:effectLst/>
                <a:latin typeface="Microsoft YaHei" panose="020B0503020204020204" pitchFamily="34" charset="-122"/>
                <a:ea typeface="Microsoft YaHei" panose="020B0503020204020204" pitchFamily="34" charset="-122"/>
              </a:rPr>
              <a:t>就可以开始工作了，因此 </a:t>
            </a:r>
            <a:r>
              <a:rPr lang="en-US" altLang="zh-CN" b="0" i="0" dirty="0">
                <a:solidFill>
                  <a:srgbClr val="4D4D4D"/>
                </a:solidFill>
                <a:effectLst/>
                <a:latin typeface="Microsoft YaHei" panose="020B0503020204020204" pitchFamily="34" charset="-122"/>
                <a:ea typeface="Microsoft YaHei" panose="020B0503020204020204" pitchFamily="34" charset="-122"/>
              </a:rPr>
              <a:t>clustering </a:t>
            </a:r>
            <a:r>
              <a:rPr lang="zh-CN" altLang="en-US" b="0" i="0" dirty="0">
                <a:solidFill>
                  <a:srgbClr val="4D4D4D"/>
                </a:solidFill>
                <a:effectLst/>
                <a:latin typeface="Microsoft YaHei" panose="020B0503020204020204" pitchFamily="34" charset="-122"/>
                <a:ea typeface="Microsoft YaHei" panose="020B0503020204020204" pitchFamily="34" charset="-122"/>
              </a:rPr>
              <a:t>通常并不需要使用训练数据进行学习，即</a:t>
            </a:r>
            <a:r>
              <a:rPr lang="en-US" altLang="zh-CN" b="0" i="0" dirty="0">
                <a:solidFill>
                  <a:srgbClr val="4D4D4D"/>
                </a:solidFill>
                <a:effectLst/>
                <a:latin typeface="Microsoft YaHei" panose="020B0503020204020204" pitchFamily="34" charset="-122"/>
                <a:ea typeface="Microsoft YaHei" panose="020B0503020204020204" pitchFamily="34" charset="-122"/>
              </a:rPr>
              <a:t>unsupervised learning (</a:t>
            </a:r>
            <a:r>
              <a:rPr lang="zh-CN" altLang="en-US" b="0" i="0" dirty="0">
                <a:solidFill>
                  <a:srgbClr val="4D4D4D"/>
                </a:solidFill>
                <a:effectLst/>
                <a:latin typeface="Microsoft YaHei" panose="020B0503020204020204" pitchFamily="34" charset="-122"/>
                <a:ea typeface="Microsoft YaHei" panose="020B0503020204020204" pitchFamily="34" charset="-122"/>
              </a:rPr>
              <a:t>无监督学习</a:t>
            </a:r>
            <a:r>
              <a:rPr lang="en-US" altLang="zh-CN" b="0" i="0"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。聚类分析仅根据在数据中发现的描述对象及其关系的信息，将数据对象分组。其目标是，组内的对象相互之间是相似的，而不同组中的对象是不同的。聚类属于类比学习的一种情况。</a:t>
            </a:r>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pPr algn="l"/>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pPr algn="l"/>
            <a:r>
              <a:rPr lang="en-US" altLang="zh-CN" b="1" i="0" dirty="0">
                <a:solidFill>
                  <a:srgbClr val="4F4F4F"/>
                </a:solidFill>
                <a:effectLst/>
                <a:latin typeface="Microsoft YaHei" panose="020B0503020204020204" pitchFamily="34" charset="-122"/>
                <a:ea typeface="Microsoft YaHei" panose="020B0503020204020204" pitchFamily="34" charset="-122"/>
              </a:rPr>
              <a:t>3.</a:t>
            </a:r>
            <a:r>
              <a:rPr lang="zh-CN" altLang="en-US" b="1" i="0" dirty="0">
                <a:solidFill>
                  <a:srgbClr val="4F4F4F"/>
                </a:solidFill>
                <a:effectLst/>
                <a:latin typeface="Microsoft YaHei" panose="020B0503020204020204" pitchFamily="34" charset="-122"/>
                <a:ea typeface="Microsoft YaHei" panose="020B0503020204020204" pitchFamily="34" charset="-122"/>
              </a:rPr>
              <a:t>不同的聚类类型</a:t>
            </a:r>
          </a:p>
          <a:p>
            <a:pPr algn="l"/>
            <a:r>
              <a:rPr lang="zh-CN" altLang="en-US" b="0" i="0" u="none" strike="noStrike" dirty="0">
                <a:solidFill>
                  <a:srgbClr val="4D4D4D"/>
                </a:solidFill>
                <a:effectLst/>
                <a:latin typeface="MathJax_Main"/>
                <a:ea typeface="Microsoft YaHei" panose="020B0503020204020204" pitchFamily="34" charset="-122"/>
              </a:rPr>
              <a:t>∙</a:t>
            </a:r>
            <a:r>
              <a:rPr lang="zh-CN" altLang="en-US" b="0" i="0" u="none" strike="noStrike"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 </a:t>
            </a:r>
            <a:r>
              <a:rPr lang="zh-CN" altLang="en-US" b="1" i="0" dirty="0">
                <a:solidFill>
                  <a:srgbClr val="4D4D4D"/>
                </a:solidFill>
                <a:effectLst/>
                <a:latin typeface="Microsoft YaHei" panose="020B0503020204020204" pitchFamily="34" charset="-122"/>
                <a:ea typeface="Microsoft YaHei" panose="020B0503020204020204" pitchFamily="34" charset="-122"/>
              </a:rPr>
              <a:t>划分聚类（</a:t>
            </a:r>
            <a:r>
              <a:rPr lang="en-US" altLang="zh-CN" b="1" i="0" dirty="0">
                <a:solidFill>
                  <a:srgbClr val="4D4D4D"/>
                </a:solidFill>
                <a:effectLst/>
                <a:latin typeface="Microsoft YaHei" panose="020B0503020204020204" pitchFamily="34" charset="-122"/>
                <a:ea typeface="Microsoft YaHei" panose="020B0503020204020204" pitchFamily="34" charset="-122"/>
              </a:rPr>
              <a:t>Partitional Clustering</a:t>
            </a:r>
            <a:r>
              <a:rPr lang="zh-CN" altLang="en-US" b="1" i="0"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：划分聚类简单地将数据对象集划分成不重叠的子集，使得每个数据对象恰在一个子集。</a:t>
            </a:r>
            <a:br>
              <a:rPr lang="zh-CN" altLang="en-US" b="0" i="0" dirty="0">
                <a:solidFill>
                  <a:srgbClr val="4D4D4D"/>
                </a:solidFill>
                <a:effectLst/>
                <a:latin typeface="Microsoft YaHei" panose="020B0503020204020204" pitchFamily="34" charset="-122"/>
                <a:ea typeface="Microsoft YaHei" panose="020B0503020204020204" pitchFamily="34" charset="-122"/>
              </a:rPr>
            </a:br>
            <a:r>
              <a:rPr lang="zh-CN" altLang="en-US" b="0" i="0" u="none" strike="noStrike" dirty="0">
                <a:solidFill>
                  <a:srgbClr val="4D4D4D"/>
                </a:solidFill>
                <a:effectLst/>
                <a:latin typeface="MathJax_Main"/>
                <a:ea typeface="Microsoft YaHei" panose="020B0503020204020204" pitchFamily="34" charset="-122"/>
              </a:rPr>
              <a:t>∙</a:t>
            </a:r>
            <a:r>
              <a:rPr lang="zh-CN" altLang="en-US" b="0" i="0" u="none" strike="noStrike"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 </a:t>
            </a:r>
            <a:r>
              <a:rPr lang="zh-CN" altLang="en-US" b="1" i="0" dirty="0">
                <a:solidFill>
                  <a:srgbClr val="4D4D4D"/>
                </a:solidFill>
                <a:effectLst/>
                <a:latin typeface="Microsoft YaHei" panose="020B0503020204020204" pitchFamily="34" charset="-122"/>
                <a:ea typeface="Microsoft YaHei" panose="020B0503020204020204" pitchFamily="34" charset="-122"/>
              </a:rPr>
              <a:t>层次聚类（</a:t>
            </a:r>
            <a:r>
              <a:rPr lang="en-US" altLang="zh-CN" b="1" i="0" dirty="0">
                <a:solidFill>
                  <a:srgbClr val="4D4D4D"/>
                </a:solidFill>
                <a:effectLst/>
                <a:latin typeface="Microsoft YaHei" panose="020B0503020204020204" pitchFamily="34" charset="-122"/>
                <a:ea typeface="Microsoft YaHei" panose="020B0503020204020204" pitchFamily="34" charset="-122"/>
              </a:rPr>
              <a:t>Hierarchical Clustering</a:t>
            </a:r>
            <a:r>
              <a:rPr lang="zh-CN" altLang="en-US" b="0" i="0" dirty="0">
                <a:solidFill>
                  <a:srgbClr val="4D4D4D"/>
                </a:solidFill>
                <a:effectLst/>
                <a:latin typeface="Microsoft YaHei" panose="020B0503020204020204" pitchFamily="34" charset="-122"/>
                <a:ea typeface="Microsoft YaHei" panose="020B0503020204020204" pitchFamily="34" charset="-122"/>
              </a:rPr>
              <a:t>）：层次聚类是嵌套簇的集族，组织成一棵树。</a:t>
            </a:r>
            <a:br>
              <a:rPr lang="zh-CN" altLang="en-US" b="0" i="0" dirty="0">
                <a:solidFill>
                  <a:srgbClr val="4D4D4D"/>
                </a:solidFill>
                <a:effectLst/>
                <a:latin typeface="Microsoft YaHei" panose="020B0503020204020204" pitchFamily="34" charset="-122"/>
                <a:ea typeface="Microsoft YaHei" panose="020B0503020204020204" pitchFamily="34" charset="-122"/>
              </a:rPr>
            </a:br>
            <a:r>
              <a:rPr lang="zh-CN" altLang="en-US" b="0" i="0" u="none" strike="noStrike" dirty="0">
                <a:solidFill>
                  <a:srgbClr val="4D4D4D"/>
                </a:solidFill>
                <a:effectLst/>
                <a:latin typeface="MathJax_Main"/>
                <a:ea typeface="Microsoft YaHei" panose="020B0503020204020204" pitchFamily="34" charset="-122"/>
              </a:rPr>
              <a:t>∙</a:t>
            </a:r>
            <a:r>
              <a:rPr lang="zh-CN" altLang="en-US" b="0" i="0" u="none" strike="noStrike"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 </a:t>
            </a:r>
            <a:r>
              <a:rPr lang="zh-CN" altLang="en-US" b="1" i="0" dirty="0">
                <a:solidFill>
                  <a:srgbClr val="4D4D4D"/>
                </a:solidFill>
                <a:effectLst/>
                <a:latin typeface="Microsoft YaHei" panose="020B0503020204020204" pitchFamily="34" charset="-122"/>
                <a:ea typeface="Microsoft YaHei" panose="020B0503020204020204" pitchFamily="34" charset="-122"/>
              </a:rPr>
              <a:t>互斥聚类（</a:t>
            </a:r>
            <a:r>
              <a:rPr lang="en-US" altLang="zh-CN" b="1" i="0" dirty="0">
                <a:solidFill>
                  <a:srgbClr val="4D4D4D"/>
                </a:solidFill>
                <a:effectLst/>
                <a:latin typeface="Microsoft YaHei" panose="020B0503020204020204" pitchFamily="34" charset="-122"/>
                <a:ea typeface="Microsoft YaHei" panose="020B0503020204020204" pitchFamily="34" charset="-122"/>
              </a:rPr>
              <a:t>Exclusive Clustering</a:t>
            </a:r>
            <a:r>
              <a:rPr lang="zh-CN" altLang="en-US" b="1" i="0"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：每个对象都指派到单个簇。</a:t>
            </a:r>
            <a:br>
              <a:rPr lang="zh-CN" altLang="en-US" b="0" i="0" dirty="0">
                <a:solidFill>
                  <a:srgbClr val="4D4D4D"/>
                </a:solidFill>
                <a:effectLst/>
                <a:latin typeface="Microsoft YaHei" panose="020B0503020204020204" pitchFamily="34" charset="-122"/>
                <a:ea typeface="Microsoft YaHei" panose="020B0503020204020204" pitchFamily="34" charset="-122"/>
              </a:rPr>
            </a:br>
            <a:r>
              <a:rPr lang="zh-CN" altLang="en-US" b="0" i="0" u="none" strike="noStrike" dirty="0">
                <a:solidFill>
                  <a:srgbClr val="4D4D4D"/>
                </a:solidFill>
                <a:effectLst/>
                <a:latin typeface="MathJax_Main"/>
                <a:ea typeface="Microsoft YaHei" panose="020B0503020204020204" pitchFamily="34" charset="-122"/>
              </a:rPr>
              <a:t>∙</a:t>
            </a:r>
            <a:r>
              <a:rPr lang="zh-CN" altLang="en-US" b="0" i="0" u="none" strike="noStrike"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 </a:t>
            </a:r>
            <a:r>
              <a:rPr lang="zh-CN" altLang="en-US" b="1" i="0" dirty="0">
                <a:solidFill>
                  <a:srgbClr val="4D4D4D"/>
                </a:solidFill>
                <a:effectLst/>
                <a:latin typeface="Microsoft YaHei" panose="020B0503020204020204" pitchFamily="34" charset="-122"/>
                <a:ea typeface="Microsoft YaHei" panose="020B0503020204020204" pitchFamily="34" charset="-122"/>
              </a:rPr>
              <a:t>重叠的（</a:t>
            </a:r>
            <a:r>
              <a:rPr lang="en-US" altLang="zh-CN" b="1" i="0" dirty="0">
                <a:solidFill>
                  <a:srgbClr val="4D4D4D"/>
                </a:solidFill>
                <a:effectLst/>
                <a:latin typeface="Microsoft YaHei" panose="020B0503020204020204" pitchFamily="34" charset="-122"/>
                <a:ea typeface="Microsoft YaHei" panose="020B0503020204020204" pitchFamily="34" charset="-122"/>
              </a:rPr>
              <a:t>Overlapping</a:t>
            </a:r>
            <a:r>
              <a:rPr lang="zh-CN" altLang="en-US" b="1" i="0" dirty="0">
                <a:solidFill>
                  <a:srgbClr val="4D4D4D"/>
                </a:solidFill>
                <a:effectLst/>
                <a:latin typeface="Microsoft YaHei" panose="020B0503020204020204" pitchFamily="34" charset="-122"/>
                <a:ea typeface="Microsoft YaHei" panose="020B0503020204020204" pitchFamily="34" charset="-122"/>
              </a:rPr>
              <a:t>）或非互斥的（</a:t>
            </a:r>
            <a:r>
              <a:rPr lang="en-US" altLang="zh-CN" b="1" i="0" dirty="0">
                <a:solidFill>
                  <a:srgbClr val="4D4D4D"/>
                </a:solidFill>
                <a:effectLst/>
                <a:latin typeface="Microsoft YaHei" panose="020B0503020204020204" pitchFamily="34" charset="-122"/>
                <a:ea typeface="Microsoft YaHei" panose="020B0503020204020204" pitchFamily="34" charset="-122"/>
              </a:rPr>
              <a:t>Non-exclusive</a:t>
            </a:r>
            <a:r>
              <a:rPr lang="zh-CN" altLang="en-US" b="1" i="0" dirty="0">
                <a:solidFill>
                  <a:srgbClr val="4D4D4D"/>
                </a:solidFill>
                <a:effectLst/>
                <a:latin typeface="Microsoft YaHei" panose="020B0503020204020204" pitchFamily="34" charset="-122"/>
                <a:ea typeface="Microsoft YaHei" panose="020B0503020204020204" pitchFamily="34" charset="-122"/>
              </a:rPr>
              <a:t>）聚类</a:t>
            </a:r>
            <a:r>
              <a:rPr lang="zh-CN" altLang="en-US" b="0" i="0" dirty="0">
                <a:solidFill>
                  <a:srgbClr val="4D4D4D"/>
                </a:solidFill>
                <a:effectLst/>
                <a:latin typeface="Microsoft YaHei" panose="020B0503020204020204" pitchFamily="34" charset="-122"/>
                <a:ea typeface="Microsoft YaHei" panose="020B0503020204020204" pitchFamily="34" charset="-122"/>
              </a:rPr>
              <a:t>：聚类用来反映一个对象</a:t>
            </a:r>
            <a:r>
              <a:rPr lang="en-US" altLang="zh-CN" b="0" i="0"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同时属于多个组（类）这一事实。例如：在大学里，一个人可能既是学生，又是雇员</a:t>
            </a:r>
            <a:br>
              <a:rPr lang="zh-CN" altLang="en-US" b="0" i="0" dirty="0">
                <a:solidFill>
                  <a:srgbClr val="4D4D4D"/>
                </a:solidFill>
                <a:effectLst/>
                <a:latin typeface="Microsoft YaHei" panose="020B0503020204020204" pitchFamily="34" charset="-122"/>
                <a:ea typeface="Microsoft YaHei" panose="020B0503020204020204" pitchFamily="34" charset="-122"/>
              </a:rPr>
            </a:br>
            <a:r>
              <a:rPr lang="zh-CN" altLang="en-US" b="0" i="0" u="none" strike="noStrike" dirty="0">
                <a:solidFill>
                  <a:srgbClr val="4D4D4D"/>
                </a:solidFill>
                <a:effectLst/>
                <a:latin typeface="MathJax_Main"/>
                <a:ea typeface="Microsoft YaHei" panose="020B0503020204020204" pitchFamily="34" charset="-122"/>
              </a:rPr>
              <a:t>∙</a:t>
            </a:r>
            <a:r>
              <a:rPr lang="zh-CN" altLang="en-US" b="0" i="0" u="none" strike="noStrike"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 </a:t>
            </a:r>
            <a:r>
              <a:rPr lang="zh-CN" altLang="en-US" b="1" i="0" dirty="0">
                <a:solidFill>
                  <a:srgbClr val="4D4D4D"/>
                </a:solidFill>
                <a:effectLst/>
                <a:latin typeface="Microsoft YaHei" panose="020B0503020204020204" pitchFamily="34" charset="-122"/>
                <a:ea typeface="Microsoft YaHei" panose="020B0503020204020204" pitchFamily="34" charset="-122"/>
              </a:rPr>
              <a:t>模糊聚类（</a:t>
            </a:r>
            <a:r>
              <a:rPr lang="en-US" altLang="zh-CN" b="1" i="0" dirty="0">
                <a:solidFill>
                  <a:srgbClr val="4D4D4D"/>
                </a:solidFill>
                <a:effectLst/>
                <a:latin typeface="Microsoft YaHei" panose="020B0503020204020204" pitchFamily="34" charset="-122"/>
                <a:ea typeface="Microsoft YaHei" panose="020B0503020204020204" pitchFamily="34" charset="-122"/>
              </a:rPr>
              <a:t>Fuzzy Clustering</a:t>
            </a:r>
            <a:r>
              <a:rPr lang="zh-CN" altLang="en-US" b="1" i="0"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：每个对象以一个</a:t>
            </a:r>
            <a:r>
              <a:rPr lang="en-US" altLang="zh-CN" b="0" i="0" dirty="0">
                <a:solidFill>
                  <a:srgbClr val="4D4D4D"/>
                </a:solidFill>
                <a:effectLst/>
                <a:latin typeface="Microsoft YaHei" panose="020B0503020204020204" pitchFamily="34" charset="-122"/>
                <a:ea typeface="Microsoft YaHei" panose="020B0503020204020204" pitchFamily="34" charset="-122"/>
              </a:rPr>
              <a:t>0</a:t>
            </a:r>
            <a:r>
              <a:rPr lang="zh-CN" altLang="en-US" b="0" i="0" dirty="0">
                <a:solidFill>
                  <a:srgbClr val="4D4D4D"/>
                </a:solidFill>
                <a:effectLst/>
                <a:latin typeface="Microsoft YaHei" panose="020B0503020204020204" pitchFamily="34" charset="-122"/>
                <a:ea typeface="Microsoft YaHei" panose="020B0503020204020204" pitchFamily="34" charset="-122"/>
              </a:rPr>
              <a:t>（绝对不属于）和</a:t>
            </a:r>
            <a:r>
              <a:rPr lang="en-US" altLang="zh-CN" b="0" i="0" dirty="0">
                <a:solidFill>
                  <a:srgbClr val="4D4D4D"/>
                </a:solidFill>
                <a:effectLst/>
                <a:latin typeface="Microsoft YaHei" panose="020B0503020204020204" pitchFamily="34" charset="-122"/>
                <a:ea typeface="Microsoft YaHei" panose="020B0503020204020204" pitchFamily="34" charset="-122"/>
              </a:rPr>
              <a:t>1</a:t>
            </a:r>
            <a:r>
              <a:rPr lang="zh-CN" altLang="en-US" b="0" i="0" dirty="0">
                <a:solidFill>
                  <a:srgbClr val="4D4D4D"/>
                </a:solidFill>
                <a:effectLst/>
                <a:latin typeface="Microsoft YaHei" panose="020B0503020204020204" pitchFamily="34" charset="-122"/>
                <a:ea typeface="Microsoft YaHei" panose="020B0503020204020204" pitchFamily="34" charset="-122"/>
              </a:rPr>
              <a:t>（绝对属于）之间的隶属权值属于每个簇。换言之，簇被视为模糊集。</a:t>
            </a:r>
            <a:br>
              <a:rPr lang="zh-CN" altLang="en-US" b="0" i="0" dirty="0">
                <a:solidFill>
                  <a:srgbClr val="4D4D4D"/>
                </a:solidFill>
                <a:effectLst/>
                <a:latin typeface="Microsoft YaHei" panose="020B0503020204020204" pitchFamily="34" charset="-122"/>
                <a:ea typeface="Microsoft YaHei" panose="020B0503020204020204" pitchFamily="34" charset="-122"/>
              </a:rPr>
            </a:br>
            <a:r>
              <a:rPr lang="zh-CN" altLang="en-US" b="0" i="0" u="none" strike="noStrike" dirty="0">
                <a:solidFill>
                  <a:srgbClr val="4D4D4D"/>
                </a:solidFill>
                <a:effectLst/>
                <a:latin typeface="MathJax_Main"/>
                <a:ea typeface="Microsoft YaHei" panose="020B0503020204020204" pitchFamily="34" charset="-122"/>
              </a:rPr>
              <a:t>∙</a:t>
            </a:r>
            <a:r>
              <a:rPr lang="zh-CN" altLang="en-US" b="0" i="0" u="none" strike="noStrike"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 </a:t>
            </a:r>
            <a:r>
              <a:rPr lang="zh-CN" altLang="en-US" b="1" i="0" dirty="0">
                <a:solidFill>
                  <a:srgbClr val="4D4D4D"/>
                </a:solidFill>
                <a:effectLst/>
                <a:latin typeface="Microsoft YaHei" panose="020B0503020204020204" pitchFamily="34" charset="-122"/>
                <a:ea typeface="Microsoft YaHei" panose="020B0503020204020204" pitchFamily="34" charset="-122"/>
              </a:rPr>
              <a:t>完全聚类（</a:t>
            </a:r>
            <a:r>
              <a:rPr lang="en-US" altLang="zh-CN" b="1" i="0" dirty="0">
                <a:solidFill>
                  <a:srgbClr val="4D4D4D"/>
                </a:solidFill>
                <a:effectLst/>
                <a:latin typeface="Microsoft YaHei" panose="020B0503020204020204" pitchFamily="34" charset="-122"/>
                <a:ea typeface="Microsoft YaHei" panose="020B0503020204020204" pitchFamily="34" charset="-122"/>
              </a:rPr>
              <a:t>Complete Clustering</a:t>
            </a:r>
            <a:r>
              <a:rPr lang="zh-CN" altLang="en-US" b="1" i="0"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：完全聚类将每个对象指派到一个簇。</a:t>
            </a:r>
            <a:br>
              <a:rPr lang="zh-CN" altLang="en-US" b="0" i="0" dirty="0">
                <a:solidFill>
                  <a:srgbClr val="4D4D4D"/>
                </a:solidFill>
                <a:effectLst/>
                <a:latin typeface="Microsoft YaHei" panose="020B0503020204020204" pitchFamily="34" charset="-122"/>
                <a:ea typeface="Microsoft YaHei" panose="020B0503020204020204" pitchFamily="34" charset="-122"/>
              </a:rPr>
            </a:br>
            <a:r>
              <a:rPr lang="zh-CN" altLang="en-US" b="0" i="0" u="none" strike="noStrike" dirty="0">
                <a:solidFill>
                  <a:srgbClr val="4D4D4D"/>
                </a:solidFill>
                <a:effectLst/>
                <a:latin typeface="MathJax_Main"/>
                <a:ea typeface="Microsoft YaHei" panose="020B0503020204020204" pitchFamily="34" charset="-122"/>
              </a:rPr>
              <a:t>∙</a:t>
            </a:r>
            <a:r>
              <a:rPr lang="zh-CN" altLang="en-US" b="0" i="0" u="none" strike="noStrike"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 </a:t>
            </a:r>
            <a:r>
              <a:rPr lang="zh-CN" altLang="en-US" b="1" i="0" dirty="0">
                <a:solidFill>
                  <a:srgbClr val="4D4D4D"/>
                </a:solidFill>
                <a:effectLst/>
                <a:latin typeface="Microsoft YaHei" panose="020B0503020204020204" pitchFamily="34" charset="-122"/>
                <a:ea typeface="Microsoft YaHei" panose="020B0503020204020204" pitchFamily="34" charset="-122"/>
              </a:rPr>
              <a:t>部分聚类（</a:t>
            </a:r>
            <a:r>
              <a:rPr lang="en-US" altLang="zh-CN" b="1" i="0" dirty="0">
                <a:solidFill>
                  <a:srgbClr val="4D4D4D"/>
                </a:solidFill>
                <a:effectLst/>
                <a:latin typeface="Microsoft YaHei" panose="020B0503020204020204" pitchFamily="34" charset="-122"/>
                <a:ea typeface="Microsoft YaHei" panose="020B0503020204020204" pitchFamily="34" charset="-122"/>
              </a:rPr>
              <a:t>Partial Clustering)</a:t>
            </a:r>
            <a:r>
              <a:rPr lang="zh-CN" altLang="en-US" b="0" i="0" dirty="0">
                <a:solidFill>
                  <a:srgbClr val="4D4D4D"/>
                </a:solidFill>
                <a:effectLst/>
                <a:latin typeface="Microsoft YaHei" panose="020B0503020204020204" pitchFamily="34" charset="-122"/>
                <a:ea typeface="Microsoft YaHei" panose="020B0503020204020204" pitchFamily="34" charset="-122"/>
              </a:rPr>
              <a:t>：部分聚类中数据集某些对象可能不属于明确定义的组。如：一些对象可能是离群点、噪声。</a:t>
            </a:r>
          </a:p>
          <a:p>
            <a:pPr algn="l"/>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pPr algn="l"/>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pPr algn="l"/>
            <a:endParaRPr lang="zh-CN" altLang="en-US" b="0" i="0" dirty="0">
              <a:solidFill>
                <a:srgbClr val="4D4D4D"/>
              </a:solidFill>
              <a:effectLst/>
              <a:latin typeface="Microsoft YaHei" panose="020B0503020204020204" pitchFamily="34" charset="-122"/>
              <a:ea typeface="Microsoft YaHei"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805A9CE1-EB40-4A8C-876F-26689E0A8D6A}" type="slidenum">
              <a:rPr lang="zh-CN" altLang="en-US" smtClean="0"/>
              <a:t>9</a:t>
            </a:fld>
            <a:endParaRPr lang="zh-CN" altLang="en-US"/>
          </a:p>
        </p:txBody>
      </p:sp>
    </p:spTree>
    <p:extLst>
      <p:ext uri="{BB962C8B-B14F-4D97-AF65-F5344CB8AC3E}">
        <p14:creationId xmlns:p14="http://schemas.microsoft.com/office/powerpoint/2010/main" val="3429884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信息增益如何计算？需要用信息论的原理。首先，需要信息熵的概念</a:t>
            </a:r>
          </a:p>
        </p:txBody>
      </p:sp>
      <p:sp>
        <p:nvSpPr>
          <p:cNvPr id="4" name="灯片编号占位符 3"/>
          <p:cNvSpPr>
            <a:spLocks noGrp="1"/>
          </p:cNvSpPr>
          <p:nvPr>
            <p:ph type="sldNum" sz="quarter" idx="5"/>
          </p:nvPr>
        </p:nvSpPr>
        <p:spPr/>
        <p:txBody>
          <a:bodyPr/>
          <a:lstStyle/>
          <a:p>
            <a:fld id="{805A9CE1-EB40-4A8C-876F-26689E0A8D6A}" type="slidenum">
              <a:rPr lang="zh-CN" altLang="en-US" smtClean="0"/>
              <a:t>28</a:t>
            </a:fld>
            <a:endParaRPr lang="zh-CN" altLang="en-US"/>
          </a:p>
        </p:txBody>
      </p:sp>
    </p:spTree>
    <p:extLst>
      <p:ext uri="{BB962C8B-B14F-4D97-AF65-F5344CB8AC3E}">
        <p14:creationId xmlns:p14="http://schemas.microsoft.com/office/powerpoint/2010/main" val="2488658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条件熵表示在收到</a:t>
            </a:r>
            <a:r>
              <a:rPr lang="en-US" altLang="zh-CN" dirty="0"/>
              <a:t>V</a:t>
            </a:r>
            <a:r>
              <a:rPr lang="zh-CN" altLang="en-US" dirty="0"/>
              <a:t>后，</a:t>
            </a:r>
            <a:r>
              <a:rPr lang="en-US" altLang="zh-CN" dirty="0"/>
              <a:t>U</a:t>
            </a:r>
            <a:r>
              <a:rPr lang="zh-CN" altLang="en-US" dirty="0"/>
              <a:t>的熵， </a:t>
            </a:r>
          </a:p>
        </p:txBody>
      </p:sp>
      <p:sp>
        <p:nvSpPr>
          <p:cNvPr id="4" name="灯片编号占位符 3"/>
          <p:cNvSpPr>
            <a:spLocks noGrp="1"/>
          </p:cNvSpPr>
          <p:nvPr>
            <p:ph type="sldNum" sz="quarter" idx="5"/>
          </p:nvPr>
        </p:nvSpPr>
        <p:spPr/>
        <p:txBody>
          <a:bodyPr/>
          <a:lstStyle/>
          <a:p>
            <a:fld id="{805A9CE1-EB40-4A8C-876F-26689E0A8D6A}" type="slidenum">
              <a:rPr lang="zh-CN" altLang="en-US" smtClean="0"/>
              <a:t>29</a:t>
            </a:fld>
            <a:endParaRPr lang="zh-CN" altLang="en-US"/>
          </a:p>
        </p:txBody>
      </p:sp>
    </p:spTree>
    <p:extLst>
      <p:ext uri="{BB962C8B-B14F-4D97-AF65-F5344CB8AC3E}">
        <p14:creationId xmlns:p14="http://schemas.microsoft.com/office/powerpoint/2010/main" val="3205200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latin typeface="宋体" panose="02010600030101010101" pitchFamily="2" charset="-122"/>
              </a:rPr>
              <a:t>∑</a:t>
            </a:r>
            <a:r>
              <a:rPr lang="en-US" altLang="zh-CN" sz="1200" b="1" dirty="0">
                <a:latin typeface="Times New Roman" panose="02020603050405020304" pitchFamily="18" charset="0"/>
              </a:rPr>
              <a:t>P(</a:t>
            </a:r>
            <a:r>
              <a:rPr lang="en-US" altLang="zh-CN" sz="1200" b="1" dirty="0" err="1">
                <a:latin typeface="宋体" panose="02010600030101010101" pitchFamily="2" charset="-122"/>
              </a:rPr>
              <a:t>u</a:t>
            </a:r>
            <a:r>
              <a:rPr lang="en-US" altLang="zh-CN" sz="1200" b="1" baseline="-25000" dirty="0" err="1">
                <a:latin typeface="宋体" panose="02010600030101010101" pitchFamily="2" charset="-122"/>
              </a:rPr>
              <a:t>i</a:t>
            </a:r>
            <a:r>
              <a:rPr lang="en-US" altLang="zh-CN" sz="1200" b="1" dirty="0" err="1">
                <a:latin typeface="Times New Roman" panose="02020603050405020304" pitchFamily="18" charset="0"/>
              </a:rPr>
              <a:t>|</a:t>
            </a:r>
            <a:r>
              <a:rPr lang="en-US" altLang="zh-CN" sz="1200" b="1" dirty="0" err="1">
                <a:latin typeface="宋体" panose="02010600030101010101" pitchFamily="2" charset="-122"/>
              </a:rPr>
              <a:t>v</a:t>
            </a:r>
            <a:r>
              <a:rPr lang="en-US" altLang="zh-CN" sz="1200" b="1" baseline="-25000" dirty="0" err="1">
                <a:latin typeface="宋体" panose="02010600030101010101" pitchFamily="2" charset="-122"/>
              </a:rPr>
              <a:t>j</a:t>
            </a:r>
            <a:r>
              <a:rPr lang="en-US" altLang="zh-CN" sz="1200" b="1" dirty="0">
                <a:latin typeface="Times New Roman" panose="02020603050405020304" pitchFamily="18" charset="0"/>
              </a:rPr>
              <a:t>)  </a:t>
            </a:r>
            <a:r>
              <a:rPr lang="zh-CN" altLang="en-US" sz="1200" b="1" dirty="0">
                <a:latin typeface="Times New Roman" panose="02020603050405020304" pitchFamily="18" charset="0"/>
              </a:rPr>
              <a:t>是</a:t>
            </a:r>
            <a:r>
              <a:rPr lang="en-US" altLang="zh-CN" sz="1200" b="1" dirty="0">
                <a:latin typeface="Times New Roman" panose="02020603050405020304" pitchFamily="18" charset="0"/>
              </a:rPr>
              <a:t>U</a:t>
            </a:r>
            <a:r>
              <a:rPr lang="zh-CN" altLang="en-US" sz="1200" b="1" dirty="0">
                <a:latin typeface="Times New Roman" panose="02020603050405020304" pitchFamily="18" charset="0"/>
              </a:rPr>
              <a:t>的边缘分布 </a:t>
            </a:r>
            <a:r>
              <a:rPr lang="en-US" altLang="zh-CN" sz="1200" b="1" dirty="0">
                <a:latin typeface="Times New Roman" panose="02020603050405020304" pitchFamily="18" charset="0"/>
              </a:rPr>
              <a:t>P(</a:t>
            </a:r>
            <a:r>
              <a:rPr lang="en-US" altLang="zh-CN" sz="1200" b="1" dirty="0" err="1">
                <a:latin typeface="宋体" panose="02010600030101010101" pitchFamily="2" charset="-122"/>
              </a:rPr>
              <a:t>u</a:t>
            </a:r>
            <a:r>
              <a:rPr lang="en-US" altLang="zh-CN" sz="1200" b="1" dirty="0" err="1">
                <a:latin typeface="Times New Roman" panose="02020603050405020304" pitchFamily="18" charset="0"/>
              </a:rPr>
              <a:t>|</a:t>
            </a:r>
            <a:r>
              <a:rPr lang="en-US" altLang="zh-CN" sz="1200" b="1" dirty="0" err="1">
                <a:latin typeface="宋体" panose="02010600030101010101" pitchFamily="2" charset="-122"/>
              </a:rPr>
              <a:t>v</a:t>
            </a:r>
            <a:r>
              <a:rPr lang="en-US" altLang="zh-CN" sz="1200" b="1" baseline="-25000" dirty="0" err="1">
                <a:latin typeface="宋体" panose="02010600030101010101" pitchFamily="2" charset="-122"/>
              </a:rPr>
              <a:t>j</a:t>
            </a:r>
            <a:r>
              <a:rPr lang="en-US" altLang="zh-CN" sz="1200" b="1" dirty="0">
                <a:latin typeface="Times New Roman" panose="02020603050405020304" pitchFamily="18" charset="0"/>
              </a:rPr>
              <a:t>) </a:t>
            </a:r>
            <a:r>
              <a:rPr lang="zh-CN" altLang="en-US" sz="1200" b="1" dirty="0">
                <a:latin typeface="Times New Roman" panose="02020603050405020304" pitchFamily="18" charset="0"/>
              </a:rPr>
              <a:t>，</a:t>
            </a:r>
            <a:r>
              <a:rPr lang="en-US" altLang="zh-CN" sz="1200" b="1" dirty="0">
                <a:latin typeface="宋体" panose="02010600030101010101" pitchFamily="2" charset="-122"/>
              </a:rPr>
              <a:t>∑</a:t>
            </a:r>
            <a:r>
              <a:rPr lang="en-US" altLang="zh-CN" sz="1200" b="1" baseline="-25000" dirty="0">
                <a:latin typeface="宋体" panose="02010600030101010101" pitchFamily="2" charset="-122"/>
              </a:rPr>
              <a:t>j=1,…,q</a:t>
            </a:r>
            <a:r>
              <a:rPr lang="en-US" altLang="zh-CN" sz="1200" b="1" dirty="0">
                <a:latin typeface="Times New Roman" panose="02020603050405020304" pitchFamily="18" charset="0"/>
              </a:rPr>
              <a:t> P(</a:t>
            </a:r>
            <a:r>
              <a:rPr lang="en-US" altLang="zh-CN" sz="1200" b="1" dirty="0" err="1">
                <a:latin typeface="宋体" panose="02010600030101010101" pitchFamily="2" charset="-122"/>
              </a:rPr>
              <a:t>v</a:t>
            </a:r>
            <a:r>
              <a:rPr lang="en-US" altLang="zh-CN" sz="1200" b="1" baseline="-25000" dirty="0" err="1">
                <a:latin typeface="宋体" panose="02010600030101010101" pitchFamily="2" charset="-122"/>
              </a:rPr>
              <a:t>j</a:t>
            </a:r>
            <a:r>
              <a:rPr lang="en-US" altLang="zh-CN" sz="1200" b="1" dirty="0">
                <a:latin typeface="Times New Roman" panose="02020603050405020304" pitchFamily="18" charset="0"/>
              </a:rPr>
              <a:t>) P(</a:t>
            </a:r>
            <a:r>
              <a:rPr lang="en-US" altLang="zh-CN" sz="1200" b="1" dirty="0" err="1">
                <a:latin typeface="宋体" panose="02010600030101010101" pitchFamily="2" charset="-122"/>
              </a:rPr>
              <a:t>u</a:t>
            </a:r>
            <a:r>
              <a:rPr lang="en-US" altLang="zh-CN" sz="1200" b="1" dirty="0" err="1">
                <a:latin typeface="Times New Roman" panose="02020603050405020304" pitchFamily="18" charset="0"/>
              </a:rPr>
              <a:t>|</a:t>
            </a:r>
            <a:r>
              <a:rPr lang="en-US" altLang="zh-CN" sz="1200" b="1" dirty="0" err="1">
                <a:latin typeface="宋体" panose="02010600030101010101" pitchFamily="2" charset="-122"/>
              </a:rPr>
              <a:t>v</a:t>
            </a:r>
            <a:r>
              <a:rPr lang="en-US" altLang="zh-CN" sz="1200" b="1" baseline="-25000" dirty="0" err="1">
                <a:latin typeface="宋体" panose="02010600030101010101" pitchFamily="2" charset="-122"/>
              </a:rPr>
              <a:t>j</a:t>
            </a:r>
            <a:r>
              <a:rPr lang="en-US" altLang="zh-CN" sz="1200" b="1" dirty="0">
                <a:latin typeface="Times New Roman" panose="02020603050405020304" pitchFamily="18" charset="0"/>
              </a:rPr>
              <a:t>) </a:t>
            </a:r>
            <a:r>
              <a:rPr lang="zh-CN" altLang="en-US" sz="1200" b="1" dirty="0">
                <a:latin typeface="Times New Roman" panose="02020603050405020304" pitchFamily="18" charset="0"/>
              </a:rPr>
              <a:t>是 </a:t>
            </a:r>
            <a:r>
              <a:rPr lang="en-US" altLang="zh-CN" sz="1200" b="1" dirty="0">
                <a:latin typeface="Times New Roman" panose="02020603050405020304" pitchFamily="18" charset="0"/>
              </a:rPr>
              <a:t>UV</a:t>
            </a:r>
            <a:r>
              <a:rPr lang="zh-CN" altLang="en-US" sz="1200" b="1" dirty="0">
                <a:latin typeface="Times New Roman" panose="02020603050405020304" pitchFamily="18" charset="0"/>
              </a:rPr>
              <a:t>的联合分布。</a:t>
            </a:r>
            <a:endParaRPr lang="zh-CN" altLang="en-US" dirty="0"/>
          </a:p>
        </p:txBody>
      </p:sp>
      <p:sp>
        <p:nvSpPr>
          <p:cNvPr id="4" name="灯片编号占位符 3"/>
          <p:cNvSpPr>
            <a:spLocks noGrp="1"/>
          </p:cNvSpPr>
          <p:nvPr>
            <p:ph type="sldNum" sz="quarter" idx="5"/>
          </p:nvPr>
        </p:nvSpPr>
        <p:spPr/>
        <p:txBody>
          <a:bodyPr/>
          <a:lstStyle/>
          <a:p>
            <a:fld id="{805A9CE1-EB40-4A8C-876F-26689E0A8D6A}" type="slidenum">
              <a:rPr lang="zh-CN" altLang="en-US" smtClean="0"/>
              <a:t>30</a:t>
            </a:fld>
            <a:endParaRPr lang="zh-CN" altLang="en-US"/>
          </a:p>
        </p:txBody>
      </p:sp>
    </p:spTree>
    <p:extLst>
      <p:ext uri="{BB962C8B-B14F-4D97-AF65-F5344CB8AC3E}">
        <p14:creationId xmlns:p14="http://schemas.microsoft.com/office/powerpoint/2010/main" val="1721642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正例 </a:t>
                </a:r>
                <a:r>
                  <a:rPr lang="en-US" altLang="zh-CN" dirty="0"/>
                  <a:t>k=1, </a:t>
                </a:r>
                <a14:m>
                  <m:oMath xmlns:m="http://schemas.openxmlformats.org/officeDocument/2006/math">
                    <m:r>
                      <a:rPr lang="en-US" altLang="zh-CN" i="1" smtClean="0">
                        <a:latin typeface="Cambria Math" panose="02040503050406030204" pitchFamily="18" charset="0"/>
                      </a:rPr>
                      <m:t>𝑃</m:t>
                    </m:r>
                    <m:r>
                      <a:rPr lang="en-US" altLang="zh-CN" i="1" smtClean="0">
                        <a:latin typeface="Cambria Math" panose="02040503050406030204" pitchFamily="18" charset="0"/>
                      </a:rPr>
                      <m:t>{</m:t>
                    </m:r>
                    <m:r>
                      <a:rPr lang="en-US" altLang="zh-CN" i="1" smtClean="0">
                        <a:latin typeface="Cambria Math" panose="02040503050406030204" pitchFamily="18" charset="0"/>
                      </a:rPr>
                      <m:t>𝑈</m:t>
                    </m:r>
                    <m:r>
                      <a:rPr lang="en-US" altLang="zh-CN" i="1" smtClean="0">
                        <a:latin typeface="Cambria Math" panose="02040503050406030204" pitchFamily="18" charset="0"/>
                      </a:rPr>
                      <m:t>=</m:t>
                    </m:r>
                    <m:r>
                      <a:rPr lang="en-US" altLang="zh-CN" i="1" smtClean="0">
                        <a:latin typeface="Cambria Math" panose="02040503050406030204" pitchFamily="18" charset="0"/>
                      </a:rPr>
                      <m:t>𝑘</m:t>
                    </m:r>
                    <m:r>
                      <a:rPr lang="en-US" altLang="zh-CN" i="1" smtClean="0">
                        <a:latin typeface="Cambria Math" panose="02040503050406030204" pitchFamily="18" charset="0"/>
                      </a:rPr>
                      <m:t>}</m:t>
                    </m:r>
                  </m:oMath>
                </a14:m>
                <a:r>
                  <a:rPr lang="zh-CN" altLang="en-US" dirty="0"/>
                  <a:t> </a:t>
                </a:r>
                <a:r>
                  <a:rPr lang="en-US" altLang="zh-CN" dirty="0"/>
                  <a:t>= 8/17; </a:t>
                </a:r>
                <a:r>
                  <a:rPr lang="zh-CN" altLang="en-US" dirty="0"/>
                  <a:t>反例 </a:t>
                </a:r>
                <a:r>
                  <a:rPr lang="en-US" altLang="zh-CN" dirty="0"/>
                  <a:t>k=2, </a:t>
                </a:r>
                <a14:m>
                  <m:oMath xmlns:m="http://schemas.openxmlformats.org/officeDocument/2006/math">
                    <m:r>
                      <a:rPr lang="en-US" altLang="zh-CN" i="1" smtClean="0">
                        <a:latin typeface="Cambria Math" panose="02040503050406030204" pitchFamily="18" charset="0"/>
                      </a:rPr>
                      <m:t>𝑃</m:t>
                    </m:r>
                    <m:r>
                      <a:rPr lang="en-US" altLang="zh-CN" i="1" smtClean="0">
                        <a:latin typeface="Cambria Math" panose="02040503050406030204" pitchFamily="18" charset="0"/>
                      </a:rPr>
                      <m:t>{</m:t>
                    </m:r>
                    <m:r>
                      <a:rPr lang="en-US" altLang="zh-CN" i="1" smtClean="0">
                        <a:latin typeface="Cambria Math" panose="02040503050406030204" pitchFamily="18" charset="0"/>
                      </a:rPr>
                      <m:t>𝑈</m:t>
                    </m:r>
                    <m:r>
                      <a:rPr lang="en-US" altLang="zh-CN" i="1" smtClean="0">
                        <a:latin typeface="Cambria Math" panose="02040503050406030204" pitchFamily="18" charset="0"/>
                      </a:rPr>
                      <m:t>=</m:t>
                    </m:r>
                    <m:r>
                      <a:rPr lang="en-US" altLang="zh-CN" i="1" smtClean="0">
                        <a:latin typeface="Cambria Math" panose="02040503050406030204" pitchFamily="18" charset="0"/>
                      </a:rPr>
                      <m:t>𝑘</m:t>
                    </m:r>
                    <m:r>
                      <a:rPr lang="en-US" altLang="zh-CN" i="1" smtClean="0">
                        <a:latin typeface="Cambria Math" panose="02040503050406030204" pitchFamily="18" charset="0"/>
                      </a:rPr>
                      <m:t>}</m:t>
                    </m:r>
                  </m:oMath>
                </a14:m>
                <a:r>
                  <a:rPr lang="zh-CN" altLang="en-US" dirty="0"/>
                  <a:t> </a:t>
                </a:r>
                <a:r>
                  <a:rPr lang="en-US" altLang="zh-CN" dirty="0"/>
                  <a:t>= 9/17</a:t>
                </a:r>
                <a:r>
                  <a:rPr lang="zh-CN" altLang="en-US" dirty="0"/>
                  <a:t>； </a:t>
                </a:r>
                <a:endParaRPr lang="en-US" altLang="zh-CN" dirty="0"/>
              </a:p>
              <a:p>
                <a:r>
                  <a:rPr lang="zh-CN" altLang="en-US" dirty="0"/>
                  <a:t>最后选择纹理作为最佳划分属性， </a:t>
                </a:r>
                <a:r>
                  <a:rPr lang="en-US" altLang="zh-CN" dirty="0"/>
                  <a:t>best-attribute</a:t>
                </a:r>
                <a:endParaRPr lang="zh-CN" altLang="en-US" dirty="0"/>
              </a:p>
            </p:txBody>
          </p:sp>
        </mc:Choice>
        <mc:Fallback xmlns="">
          <p:sp>
            <p:nvSpPr>
              <p:cNvPr id="3" name="备注占位符 2"/>
              <p:cNvSpPr>
                <a:spLocks noGrp="1"/>
              </p:cNvSpPr>
              <p:nvPr>
                <p:ph type="body" idx="1"/>
              </p:nvPr>
            </p:nvSpPr>
            <p:spPr/>
            <p:txBody>
              <a:bodyPr/>
              <a:lstStyle/>
              <a:p>
                <a:r>
                  <a:rPr lang="zh-CN" altLang="en-US" dirty="0"/>
                  <a:t>正例 </a:t>
                </a:r>
                <a:r>
                  <a:rPr lang="en-US" altLang="zh-CN" dirty="0"/>
                  <a:t>k=1, </a:t>
                </a:r>
                <a:r>
                  <a:rPr lang="en-US" altLang="zh-CN" i="0">
                    <a:latin typeface="Cambria Math" panose="02040503050406030204" pitchFamily="18" charset="0"/>
                  </a:rPr>
                  <a:t>𝑃{𝑈=𝑘}</a:t>
                </a:r>
                <a:r>
                  <a:rPr lang="zh-CN" altLang="en-US" dirty="0"/>
                  <a:t> </a:t>
                </a:r>
                <a:r>
                  <a:rPr lang="en-US" altLang="zh-CN" dirty="0"/>
                  <a:t>= 8/17; </a:t>
                </a:r>
                <a:r>
                  <a:rPr lang="zh-CN" altLang="en-US" dirty="0"/>
                  <a:t>反例 </a:t>
                </a:r>
                <a:r>
                  <a:rPr lang="en-US" altLang="zh-CN" dirty="0"/>
                  <a:t>k=2, </a:t>
                </a:r>
                <a:r>
                  <a:rPr lang="en-US" altLang="zh-CN" i="0">
                    <a:latin typeface="Cambria Math" panose="02040503050406030204" pitchFamily="18" charset="0"/>
                  </a:rPr>
                  <a:t>𝑃{𝑈=𝑘}</a:t>
                </a:r>
                <a:r>
                  <a:rPr lang="zh-CN" altLang="en-US" dirty="0"/>
                  <a:t> </a:t>
                </a:r>
                <a:r>
                  <a:rPr lang="en-US" altLang="zh-CN" dirty="0"/>
                  <a:t>= 9/17</a:t>
                </a:r>
                <a:r>
                  <a:rPr lang="zh-CN" altLang="en-US" dirty="0"/>
                  <a:t>； </a:t>
                </a:r>
                <a:endParaRPr lang="en-US" altLang="zh-CN" dirty="0"/>
              </a:p>
              <a:p>
                <a:r>
                  <a:rPr lang="zh-CN" altLang="en-US" dirty="0"/>
                  <a:t>最后选择纹理作为最佳划分属性， </a:t>
                </a:r>
                <a:r>
                  <a:rPr lang="en-US" altLang="zh-CN" dirty="0"/>
                  <a:t>best-attribute</a:t>
                </a:r>
                <a:endParaRPr lang="zh-CN" altLang="en-US" dirty="0"/>
              </a:p>
            </p:txBody>
          </p:sp>
        </mc:Fallback>
      </mc:AlternateContent>
      <p:sp>
        <p:nvSpPr>
          <p:cNvPr id="4" name="灯片编号占位符 3"/>
          <p:cNvSpPr>
            <a:spLocks noGrp="1"/>
          </p:cNvSpPr>
          <p:nvPr>
            <p:ph type="sldNum" sz="quarter" idx="5"/>
          </p:nvPr>
        </p:nvSpPr>
        <p:spPr/>
        <p:txBody>
          <a:bodyPr/>
          <a:lstStyle/>
          <a:p>
            <a:fld id="{805A9CE1-EB40-4A8C-876F-26689E0A8D6A}" type="slidenum">
              <a:rPr lang="zh-CN" altLang="en-US" smtClean="0"/>
              <a:t>32</a:t>
            </a:fld>
            <a:endParaRPr lang="zh-CN" altLang="en-US"/>
          </a:p>
        </p:txBody>
      </p:sp>
    </p:spTree>
    <p:extLst>
      <p:ext uri="{BB962C8B-B14F-4D97-AF65-F5344CB8AC3E}">
        <p14:creationId xmlns:p14="http://schemas.microsoft.com/office/powerpoint/2010/main" val="325043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演示算法</a:t>
            </a:r>
            <a:r>
              <a:rPr lang="en-US" altLang="zh-CN" dirty="0"/>
              <a:t>-11</a:t>
            </a:r>
            <a:endParaRPr lang="zh-CN" altLang="en-US" dirty="0"/>
          </a:p>
        </p:txBody>
      </p:sp>
      <p:sp>
        <p:nvSpPr>
          <p:cNvPr id="4" name="灯片编号占位符 3"/>
          <p:cNvSpPr>
            <a:spLocks noGrp="1"/>
          </p:cNvSpPr>
          <p:nvPr>
            <p:ph type="sldNum" sz="quarter" idx="5"/>
          </p:nvPr>
        </p:nvSpPr>
        <p:spPr/>
        <p:txBody>
          <a:bodyPr/>
          <a:lstStyle/>
          <a:p>
            <a:fld id="{805A9CE1-EB40-4A8C-876F-26689E0A8D6A}" type="slidenum">
              <a:rPr lang="zh-CN" altLang="en-US" smtClean="0"/>
              <a:t>35</a:t>
            </a:fld>
            <a:endParaRPr lang="zh-CN" altLang="en-US"/>
          </a:p>
        </p:txBody>
      </p:sp>
    </p:spTree>
    <p:extLst>
      <p:ext uri="{BB962C8B-B14F-4D97-AF65-F5344CB8AC3E}">
        <p14:creationId xmlns:p14="http://schemas.microsoft.com/office/powerpoint/2010/main" val="3614410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基于解释学习的框架可描述为：</a:t>
            </a:r>
          </a:p>
          <a:p>
            <a:pPr lvl="1"/>
            <a:r>
              <a:rPr lang="zh-CN" altLang="en-US" dirty="0"/>
              <a:t>给定：领域知识、目标概念、训练实例和操作性准则；</a:t>
            </a:r>
          </a:p>
          <a:p>
            <a:pPr lvl="1"/>
            <a:r>
              <a:rPr lang="zh-CN" altLang="en-US" dirty="0"/>
              <a:t>找出：满足操作性准则的关于目标概念的充分条件。</a:t>
            </a:r>
            <a:endParaRPr lang="en-US" altLang="zh-CN" dirty="0"/>
          </a:p>
          <a:p>
            <a:r>
              <a:rPr lang="zh-CN" altLang="en-US" dirty="0"/>
              <a:t>解释学习的系统是个四元组：领域知识</a:t>
            </a:r>
            <a:r>
              <a:rPr lang="en-US" altLang="zh-CN" dirty="0"/>
              <a:t>DT</a:t>
            </a:r>
            <a:r>
              <a:rPr lang="zh-CN" altLang="en-US" dirty="0"/>
              <a:t>、训练实例</a:t>
            </a:r>
            <a:r>
              <a:rPr lang="en-US" altLang="zh-CN" dirty="0"/>
              <a:t>TE</a:t>
            </a:r>
            <a:r>
              <a:rPr lang="zh-CN" altLang="en-US" dirty="0"/>
              <a:t>、目标概念</a:t>
            </a:r>
            <a:r>
              <a:rPr lang="en-US" altLang="zh-CN" dirty="0"/>
              <a:t>TC</a:t>
            </a:r>
            <a:r>
              <a:rPr lang="zh-CN" altLang="en-US" dirty="0"/>
              <a:t>、操作性准则</a:t>
            </a:r>
            <a:r>
              <a:rPr lang="en-US" altLang="zh-CN" dirty="0"/>
              <a:t>OC</a:t>
            </a:r>
            <a:r>
              <a:rPr lang="zh-CN" altLang="en-US" dirty="0"/>
              <a:t>。</a:t>
            </a:r>
            <a:endParaRPr lang="en-US" altLang="zh-CN" dirty="0"/>
          </a:p>
          <a:p>
            <a:r>
              <a:rPr lang="zh-CN" altLang="en-US" dirty="0"/>
              <a:t>系统进行学习时，首先运用领域知识</a:t>
            </a:r>
            <a:r>
              <a:rPr lang="en-US" altLang="zh-CN" dirty="0"/>
              <a:t>DT</a:t>
            </a:r>
            <a:r>
              <a:rPr lang="zh-CN" altLang="en-US" dirty="0"/>
              <a:t>找出训练实例</a:t>
            </a:r>
            <a:r>
              <a:rPr lang="en-US" altLang="zh-CN" dirty="0"/>
              <a:t>TE</a:t>
            </a:r>
            <a:r>
              <a:rPr lang="zh-CN" altLang="en-US" dirty="0"/>
              <a:t>为什么是目标概念</a:t>
            </a:r>
            <a:r>
              <a:rPr lang="en-US" altLang="zh-CN" dirty="0"/>
              <a:t>TC</a:t>
            </a:r>
            <a:r>
              <a:rPr lang="zh-CN" altLang="en-US" dirty="0"/>
              <a:t>的实例的解释，然后根据操作性准则</a:t>
            </a:r>
            <a:r>
              <a:rPr lang="en-US" altLang="zh-CN" dirty="0"/>
              <a:t>OC</a:t>
            </a:r>
            <a:r>
              <a:rPr lang="zh-CN" altLang="en-US" dirty="0"/>
              <a:t>对解释进行推广，从而得到关于目标概念</a:t>
            </a:r>
            <a:r>
              <a:rPr lang="en-US" altLang="zh-CN" dirty="0"/>
              <a:t>TC</a:t>
            </a:r>
            <a:r>
              <a:rPr lang="zh-CN" altLang="en-US" dirty="0"/>
              <a:t>的一个一般性描述，即一个可供以后使用的形式化表示的一般性知识。</a:t>
            </a:r>
          </a:p>
          <a:p>
            <a:endParaRPr lang="zh-CN" altLang="en-US" dirty="0"/>
          </a:p>
        </p:txBody>
      </p:sp>
      <p:sp>
        <p:nvSpPr>
          <p:cNvPr id="4" name="灯片编号占位符 3"/>
          <p:cNvSpPr>
            <a:spLocks noGrp="1"/>
          </p:cNvSpPr>
          <p:nvPr>
            <p:ph type="sldNum" sz="quarter" idx="5"/>
          </p:nvPr>
        </p:nvSpPr>
        <p:spPr/>
        <p:txBody>
          <a:bodyPr/>
          <a:lstStyle/>
          <a:p>
            <a:fld id="{805A9CE1-EB40-4A8C-876F-26689E0A8D6A}" type="slidenum">
              <a:rPr lang="zh-CN" altLang="en-US" smtClean="0"/>
              <a:t>38</a:t>
            </a:fld>
            <a:endParaRPr lang="zh-CN" altLang="en-US"/>
          </a:p>
        </p:txBody>
      </p:sp>
    </p:spTree>
    <p:extLst>
      <p:ext uri="{BB962C8B-B14F-4D97-AF65-F5344CB8AC3E}">
        <p14:creationId xmlns:p14="http://schemas.microsoft.com/office/powerpoint/2010/main" val="2882688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A83C66C-538C-405F-AE83-0C34781F15BE}"/>
              </a:ext>
            </a:extLst>
          </p:cNvPr>
          <p:cNvSpPr>
            <a:spLocks noGrp="1" noChangeArrowheads="1"/>
          </p:cNvSpPr>
          <p:nvPr>
            <p:ph type="sldNum" sz="quarter" idx="5"/>
          </p:nvPr>
        </p:nvSpPr>
        <p:spPr>
          <a:ln/>
        </p:spPr>
        <p:txBody>
          <a:bodyPr/>
          <a:lstStyle/>
          <a:p>
            <a:fld id="{2F02E5DB-089F-43D7-B9AC-4304BA11D61F}" type="slidenum">
              <a:rPr lang="en-US" altLang="zh-CN"/>
              <a:pPr/>
              <a:t>46</a:t>
            </a:fld>
            <a:endParaRPr lang="en-US" altLang="zh-CN"/>
          </a:p>
        </p:txBody>
      </p:sp>
      <p:sp>
        <p:nvSpPr>
          <p:cNvPr id="202754" name="Rectangle 2">
            <a:extLst>
              <a:ext uri="{FF2B5EF4-FFF2-40B4-BE49-F238E27FC236}">
                <a16:creationId xmlns:a16="http://schemas.microsoft.com/office/drawing/2014/main" id="{DC811612-D9F0-4CFA-8B1F-A2FAAADE3F6F}"/>
              </a:ext>
            </a:extLst>
          </p:cNvPr>
          <p:cNvSpPr>
            <a:spLocks noGrp="1" noRot="1" noChangeAspect="1" noChangeArrowheads="1" noTextEdit="1"/>
          </p:cNvSpPr>
          <p:nvPr>
            <p:ph type="sldImg"/>
          </p:nvPr>
        </p:nvSpPr>
        <p:spPr>
          <a:ln/>
        </p:spPr>
      </p:sp>
      <p:sp>
        <p:nvSpPr>
          <p:cNvPr id="202755" name="Rectangle 3">
            <a:extLst>
              <a:ext uri="{FF2B5EF4-FFF2-40B4-BE49-F238E27FC236}">
                <a16:creationId xmlns:a16="http://schemas.microsoft.com/office/drawing/2014/main" id="{1FAC0555-9D32-4775-AA21-2E7E377BAD3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5A9CE1-EB40-4A8C-876F-26689E0A8D6A}" type="slidenum">
              <a:rPr lang="zh-CN" altLang="en-US" smtClean="0"/>
              <a:t>60</a:t>
            </a:fld>
            <a:endParaRPr lang="zh-CN" altLang="en-US"/>
          </a:p>
        </p:txBody>
      </p:sp>
    </p:spTree>
    <p:extLst>
      <p:ext uri="{BB962C8B-B14F-4D97-AF65-F5344CB8AC3E}">
        <p14:creationId xmlns:p14="http://schemas.microsoft.com/office/powerpoint/2010/main" val="59395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清洗数据</a:t>
            </a:r>
          </a:p>
        </p:txBody>
      </p:sp>
      <p:sp>
        <p:nvSpPr>
          <p:cNvPr id="4" name="灯片编号占位符 3"/>
          <p:cNvSpPr>
            <a:spLocks noGrp="1"/>
          </p:cNvSpPr>
          <p:nvPr>
            <p:ph type="sldNum" sz="quarter" idx="5"/>
          </p:nvPr>
        </p:nvSpPr>
        <p:spPr/>
        <p:txBody>
          <a:bodyPr/>
          <a:lstStyle/>
          <a:p>
            <a:fld id="{805A9CE1-EB40-4A8C-876F-26689E0A8D6A}" type="slidenum">
              <a:rPr lang="zh-CN" altLang="en-US" smtClean="0"/>
              <a:t>17</a:t>
            </a:fld>
            <a:endParaRPr lang="zh-CN" altLang="en-US"/>
          </a:p>
        </p:txBody>
      </p:sp>
    </p:spTree>
    <p:extLst>
      <p:ext uri="{BB962C8B-B14F-4D97-AF65-F5344CB8AC3E}">
        <p14:creationId xmlns:p14="http://schemas.microsoft.com/office/powerpoint/2010/main" val="2911536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分类规则</a:t>
            </a:r>
          </a:p>
        </p:txBody>
      </p:sp>
      <p:sp>
        <p:nvSpPr>
          <p:cNvPr id="4" name="灯片编号占位符 3"/>
          <p:cNvSpPr>
            <a:spLocks noGrp="1"/>
          </p:cNvSpPr>
          <p:nvPr>
            <p:ph type="sldNum" sz="quarter" idx="5"/>
          </p:nvPr>
        </p:nvSpPr>
        <p:spPr/>
        <p:txBody>
          <a:bodyPr/>
          <a:lstStyle/>
          <a:p>
            <a:fld id="{805A9CE1-EB40-4A8C-876F-26689E0A8D6A}" type="slidenum">
              <a:rPr lang="zh-CN" altLang="en-US" smtClean="0"/>
              <a:t>18</a:t>
            </a:fld>
            <a:endParaRPr lang="zh-CN" altLang="en-US"/>
          </a:p>
        </p:txBody>
      </p:sp>
    </p:spTree>
    <p:extLst>
      <p:ext uri="{BB962C8B-B14F-4D97-AF65-F5344CB8AC3E}">
        <p14:creationId xmlns:p14="http://schemas.microsoft.com/office/powerpoint/2010/main" val="230151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预测</a:t>
            </a:r>
          </a:p>
        </p:txBody>
      </p:sp>
      <p:sp>
        <p:nvSpPr>
          <p:cNvPr id="4" name="灯片编号占位符 3"/>
          <p:cNvSpPr>
            <a:spLocks noGrp="1"/>
          </p:cNvSpPr>
          <p:nvPr>
            <p:ph type="sldNum" sz="quarter" idx="5"/>
          </p:nvPr>
        </p:nvSpPr>
        <p:spPr/>
        <p:txBody>
          <a:bodyPr/>
          <a:lstStyle/>
          <a:p>
            <a:fld id="{805A9CE1-EB40-4A8C-876F-26689E0A8D6A}" type="slidenum">
              <a:rPr lang="zh-CN" altLang="en-US" smtClean="0"/>
              <a:t>19</a:t>
            </a:fld>
            <a:endParaRPr lang="zh-CN" altLang="en-US"/>
          </a:p>
        </p:txBody>
      </p:sp>
    </p:spTree>
    <p:extLst>
      <p:ext uri="{BB962C8B-B14F-4D97-AF65-F5344CB8AC3E}">
        <p14:creationId xmlns:p14="http://schemas.microsoft.com/office/powerpoint/2010/main" val="820742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模型复杂度</a:t>
            </a:r>
            <a:endParaRPr lang="en-US" altLang="zh-CN" dirty="0"/>
          </a:p>
          <a:p>
            <a:r>
              <a:rPr lang="zh-CN" altLang="en-US" dirty="0"/>
              <a:t>精度</a:t>
            </a:r>
          </a:p>
        </p:txBody>
      </p:sp>
      <p:sp>
        <p:nvSpPr>
          <p:cNvPr id="4" name="灯片编号占位符 3"/>
          <p:cNvSpPr>
            <a:spLocks noGrp="1"/>
          </p:cNvSpPr>
          <p:nvPr>
            <p:ph type="sldNum" sz="quarter" idx="5"/>
          </p:nvPr>
        </p:nvSpPr>
        <p:spPr/>
        <p:txBody>
          <a:bodyPr/>
          <a:lstStyle/>
          <a:p>
            <a:fld id="{805A9CE1-EB40-4A8C-876F-26689E0A8D6A}" type="slidenum">
              <a:rPr lang="zh-CN" altLang="en-US" smtClean="0"/>
              <a:t>20</a:t>
            </a:fld>
            <a:endParaRPr lang="zh-CN" altLang="en-US"/>
          </a:p>
        </p:txBody>
      </p:sp>
    </p:spTree>
    <p:extLst>
      <p:ext uri="{BB962C8B-B14F-4D97-AF65-F5344CB8AC3E}">
        <p14:creationId xmlns:p14="http://schemas.microsoft.com/office/powerpoint/2010/main" val="2268568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5A9CE1-EB40-4A8C-876F-26689E0A8D6A}" type="slidenum">
              <a:rPr lang="zh-CN" altLang="en-US" smtClean="0"/>
              <a:t>21</a:t>
            </a:fld>
            <a:endParaRPr lang="zh-CN" altLang="en-US"/>
          </a:p>
        </p:txBody>
      </p:sp>
    </p:spTree>
    <p:extLst>
      <p:ext uri="{BB962C8B-B14F-4D97-AF65-F5344CB8AC3E}">
        <p14:creationId xmlns:p14="http://schemas.microsoft.com/office/powerpoint/2010/main" val="4168118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5A9CE1-EB40-4A8C-876F-26689E0A8D6A}" type="slidenum">
              <a:rPr lang="zh-CN" altLang="en-US" smtClean="0"/>
              <a:t>22</a:t>
            </a:fld>
            <a:endParaRPr lang="zh-CN" altLang="en-US"/>
          </a:p>
        </p:txBody>
      </p:sp>
    </p:spTree>
    <p:extLst>
      <p:ext uri="{BB962C8B-B14F-4D97-AF65-F5344CB8AC3E}">
        <p14:creationId xmlns:p14="http://schemas.microsoft.com/office/powerpoint/2010/main" val="254810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演示算法</a:t>
            </a:r>
            <a:r>
              <a:rPr lang="en-US" altLang="zh-CN" dirty="0"/>
              <a:t>-10</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05A9CE1-EB40-4A8C-876F-26689E0A8D6A}" type="slidenum">
              <a:rPr lang="zh-CN" altLang="en-US" smtClean="0"/>
              <a:t>25</a:t>
            </a:fld>
            <a:endParaRPr lang="zh-CN" altLang="en-US"/>
          </a:p>
        </p:txBody>
      </p:sp>
    </p:spTree>
    <p:extLst>
      <p:ext uri="{BB962C8B-B14F-4D97-AF65-F5344CB8AC3E}">
        <p14:creationId xmlns:p14="http://schemas.microsoft.com/office/powerpoint/2010/main" val="1064658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演示算法</a:t>
            </a:r>
            <a:r>
              <a:rPr lang="en-US" altLang="zh-CN" dirty="0"/>
              <a:t>-11</a:t>
            </a:r>
            <a:endParaRPr lang="zh-CN" altLang="en-US" dirty="0"/>
          </a:p>
        </p:txBody>
      </p:sp>
      <p:sp>
        <p:nvSpPr>
          <p:cNvPr id="4" name="灯片编号占位符 3"/>
          <p:cNvSpPr>
            <a:spLocks noGrp="1"/>
          </p:cNvSpPr>
          <p:nvPr>
            <p:ph type="sldNum" sz="quarter" idx="5"/>
          </p:nvPr>
        </p:nvSpPr>
        <p:spPr/>
        <p:txBody>
          <a:bodyPr/>
          <a:lstStyle/>
          <a:p>
            <a:fld id="{805A9CE1-EB40-4A8C-876F-26689E0A8D6A}" type="slidenum">
              <a:rPr lang="zh-CN" altLang="en-US" smtClean="0"/>
              <a:t>26</a:t>
            </a:fld>
            <a:endParaRPr lang="zh-CN" altLang="en-US"/>
          </a:p>
        </p:txBody>
      </p:sp>
    </p:spTree>
    <p:extLst>
      <p:ext uri="{BB962C8B-B14F-4D97-AF65-F5344CB8AC3E}">
        <p14:creationId xmlns:p14="http://schemas.microsoft.com/office/powerpoint/2010/main" val="2552797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899A6-433C-460E-8D6E-E818EF7ACF9A}"/>
              </a:ext>
            </a:extLst>
          </p:cNvPr>
          <p:cNvSpPr>
            <a:spLocks noGrp="1"/>
          </p:cNvSpPr>
          <p:nvPr>
            <p:ph type="ctrTitle" hasCustomPrompt="1"/>
          </p:nvPr>
        </p:nvSpPr>
        <p:spPr>
          <a:xfrm>
            <a:off x="1524000" y="1122363"/>
            <a:ext cx="9144000" cy="2387600"/>
          </a:xfrm>
          <a:solidFill>
            <a:srgbClr val="0070C0"/>
          </a:solidFill>
        </p:spPr>
        <p:txBody>
          <a:bodyPr anchor="b"/>
          <a:lstStyle>
            <a:lvl1pPr algn="ctr">
              <a:defRPr sz="6000" b="1">
                <a:solidFill>
                  <a:schemeClr val="bg1"/>
                </a:solidFill>
              </a:defRPr>
            </a:lvl1pPr>
          </a:lstStyle>
          <a:p>
            <a:r>
              <a:rPr lang="zh-CN" altLang="en-US" dirty="0"/>
              <a:t>人工智能原理</a:t>
            </a:r>
          </a:p>
        </p:txBody>
      </p:sp>
      <p:sp>
        <p:nvSpPr>
          <p:cNvPr id="3" name="副标题 2">
            <a:extLst>
              <a:ext uri="{FF2B5EF4-FFF2-40B4-BE49-F238E27FC236}">
                <a16:creationId xmlns:a16="http://schemas.microsoft.com/office/drawing/2014/main" id="{859929A4-DE86-4A99-9F33-5F72E1DCE2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B9E01CF0-F059-4503-AD59-142E7CAF278D}"/>
              </a:ext>
            </a:extLst>
          </p:cNvPr>
          <p:cNvSpPr>
            <a:spLocks noGrp="1"/>
          </p:cNvSpPr>
          <p:nvPr>
            <p:ph type="dt" sz="half" idx="10"/>
          </p:nvPr>
        </p:nvSpPr>
        <p:spPr/>
        <p:txBody>
          <a:bodyPr/>
          <a:lstStyle/>
          <a:p>
            <a:fld id="{F340B88C-74BD-43A9-9A66-137B4BDAC7CF}" type="datetime1">
              <a:rPr lang="zh-CN" altLang="en-US" smtClean="0"/>
              <a:t>2020/10/21</a:t>
            </a:fld>
            <a:endParaRPr lang="zh-CN" altLang="en-US"/>
          </a:p>
        </p:txBody>
      </p:sp>
      <p:sp>
        <p:nvSpPr>
          <p:cNvPr id="5" name="页脚占位符 4">
            <a:extLst>
              <a:ext uri="{FF2B5EF4-FFF2-40B4-BE49-F238E27FC236}">
                <a16:creationId xmlns:a16="http://schemas.microsoft.com/office/drawing/2014/main" id="{199EAFA4-8E8D-4831-817D-3686CDA985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1ED0D4-C669-4ECA-A3CE-B882A75CB638}"/>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Tree>
    <p:extLst>
      <p:ext uri="{BB962C8B-B14F-4D97-AF65-F5344CB8AC3E}">
        <p14:creationId xmlns:p14="http://schemas.microsoft.com/office/powerpoint/2010/main" val="166331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2CA4C3-2094-4A91-BAA1-F5D16952F0C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73DA2D5-0CB5-49C5-8D46-9F7C22715C9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BC14BA-DC44-4444-A4EA-B82EF919AEDD}"/>
              </a:ext>
            </a:extLst>
          </p:cNvPr>
          <p:cNvSpPr>
            <a:spLocks noGrp="1"/>
          </p:cNvSpPr>
          <p:nvPr>
            <p:ph type="dt" sz="half" idx="10"/>
          </p:nvPr>
        </p:nvSpPr>
        <p:spPr/>
        <p:txBody>
          <a:bodyPr/>
          <a:lstStyle/>
          <a:p>
            <a:fld id="{7ADD966E-1B82-4017-B823-F79258A9F363}" type="datetime1">
              <a:rPr lang="zh-CN" altLang="en-US" smtClean="0"/>
              <a:t>2020/10/21</a:t>
            </a:fld>
            <a:endParaRPr lang="zh-CN" altLang="en-US"/>
          </a:p>
        </p:txBody>
      </p:sp>
      <p:sp>
        <p:nvSpPr>
          <p:cNvPr id="5" name="页脚占位符 4">
            <a:extLst>
              <a:ext uri="{FF2B5EF4-FFF2-40B4-BE49-F238E27FC236}">
                <a16:creationId xmlns:a16="http://schemas.microsoft.com/office/drawing/2014/main" id="{D3C18383-98EF-4308-8E27-6747920C73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87B0C9-0CD4-41CE-9D59-63763AA196DB}"/>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7" name="矩形 6">
            <a:extLst>
              <a:ext uri="{FF2B5EF4-FFF2-40B4-BE49-F238E27FC236}">
                <a16:creationId xmlns:a16="http://schemas.microsoft.com/office/drawing/2014/main" id="{490ED06E-A538-478D-8E89-C9C3B179341E}"/>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E5F2BFC2-6A29-4DE1-8640-562BED061C0E}"/>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31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D2DE2D5-D5B9-4877-9115-F933DE2AC51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9E4743-18AD-466E-8A1E-44C2EDA6FADA}"/>
              </a:ext>
            </a:extLst>
          </p:cNvPr>
          <p:cNvSpPr>
            <a:spLocks noGrp="1"/>
          </p:cNvSpPr>
          <p:nvPr>
            <p:ph type="dt" sz="half" idx="10"/>
          </p:nvPr>
        </p:nvSpPr>
        <p:spPr>
          <a:xfrm>
            <a:off x="838200" y="6356350"/>
            <a:ext cx="2743200" cy="365125"/>
          </a:xfrm>
          <a:prstGeom prst="rect">
            <a:avLst/>
          </a:prstGeom>
        </p:spPr>
        <p:txBody>
          <a:bodyPr/>
          <a:lstStyle/>
          <a:p>
            <a:fld id="{91796F35-62D3-4516-8AA1-BBE085D7DDB4}" type="datetime1">
              <a:rPr lang="zh-CN" altLang="en-US" smtClean="0"/>
              <a:t>2020/10/21</a:t>
            </a:fld>
            <a:endParaRPr lang="zh-CN" altLang="en-US"/>
          </a:p>
        </p:txBody>
      </p:sp>
      <p:sp>
        <p:nvSpPr>
          <p:cNvPr id="5" name="页脚占位符 4">
            <a:extLst>
              <a:ext uri="{FF2B5EF4-FFF2-40B4-BE49-F238E27FC236}">
                <a16:creationId xmlns:a16="http://schemas.microsoft.com/office/drawing/2014/main" id="{2E68BF63-BACA-49D2-A39C-561C2BB5D6A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4F026BA-651A-4AC0-B21E-F52AC6B5DA6B}"/>
              </a:ext>
            </a:extLst>
          </p:cNvPr>
          <p:cNvSpPr>
            <a:spLocks noGrp="1"/>
          </p:cNvSpPr>
          <p:nvPr>
            <p:ph type="sldNum" sz="quarter" idx="12"/>
          </p:nvPr>
        </p:nvSpPr>
        <p:spPr>
          <a:xfrm>
            <a:off x="8610600" y="6356350"/>
            <a:ext cx="2743200" cy="365125"/>
          </a:xfrm>
          <a:prstGeom prst="rect">
            <a:avLst/>
          </a:prstGeom>
        </p:spPr>
        <p:txBody>
          <a:bodyPr/>
          <a:lstStyle/>
          <a:p>
            <a:fld id="{627ADA82-0A2A-4142-86F5-A910B45E1CDC}" type="slidenum">
              <a:rPr lang="zh-CN" altLang="en-US" smtClean="0"/>
              <a:t>‹#›</a:t>
            </a:fld>
            <a:endParaRPr lang="zh-CN" altLang="en-US"/>
          </a:p>
        </p:txBody>
      </p:sp>
      <p:sp>
        <p:nvSpPr>
          <p:cNvPr id="7" name="矩形 6">
            <a:extLst>
              <a:ext uri="{FF2B5EF4-FFF2-40B4-BE49-F238E27FC236}">
                <a16:creationId xmlns:a16="http://schemas.microsoft.com/office/drawing/2014/main" id="{2BC4D6B2-B604-46E7-84B7-D46ECA69E79C}"/>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2285F222-6633-49B8-B260-1BC6DA876833}"/>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标题 1">
            <a:extLst>
              <a:ext uri="{FF2B5EF4-FFF2-40B4-BE49-F238E27FC236}">
                <a16:creationId xmlns:a16="http://schemas.microsoft.com/office/drawing/2014/main" id="{71D61CE5-3D33-4E81-9554-995C73592AEE}"/>
              </a:ext>
            </a:extLst>
          </p:cNvPr>
          <p:cNvSpPr>
            <a:spLocks noGrp="1"/>
          </p:cNvSpPr>
          <p:nvPr>
            <p:ph type="title"/>
          </p:nvPr>
        </p:nvSpPr>
        <p:spPr>
          <a:xfrm>
            <a:off x="831850" y="101600"/>
            <a:ext cx="10515600" cy="1325563"/>
          </a:xfrm>
        </p:spPr>
        <p:txBody>
          <a:bodyPr/>
          <a:lstStyle>
            <a:lvl1pPr>
              <a:defRPr b="1"/>
            </a:lvl1pPr>
          </a:lstStyle>
          <a:p>
            <a:r>
              <a:rPr lang="zh-CN" altLang="en-US" dirty="0"/>
              <a:t>单击此处编辑母版标题样式</a:t>
            </a:r>
          </a:p>
        </p:txBody>
      </p:sp>
    </p:spTree>
    <p:extLst>
      <p:ext uri="{BB962C8B-B14F-4D97-AF65-F5344CB8AC3E}">
        <p14:creationId xmlns:p14="http://schemas.microsoft.com/office/powerpoint/2010/main" val="3178044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867CC-8C3D-4300-9DB3-EAE2EDD3179D}"/>
              </a:ext>
            </a:extLst>
          </p:cNvPr>
          <p:cNvSpPr>
            <a:spLocks noGrp="1"/>
          </p:cNvSpPr>
          <p:nvPr>
            <p:ph type="title"/>
          </p:nvPr>
        </p:nvSpPr>
        <p:spPr>
          <a:xfrm>
            <a:off x="609600" y="277814"/>
            <a:ext cx="10972800" cy="11398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B97D1B-8C20-4130-A1A2-6D0FB00F9EA9}"/>
              </a:ext>
            </a:extLst>
          </p:cNvPr>
          <p:cNvSpPr>
            <a:spLocks noGrp="1"/>
          </p:cNvSpPr>
          <p:nvPr>
            <p:ph type="body" sz="half" idx="1"/>
          </p:nvPr>
        </p:nvSpPr>
        <p:spPr>
          <a:xfrm>
            <a:off x="609600" y="1600201"/>
            <a:ext cx="53848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092D0C8-FAAD-42EF-879F-EEE166AEBF18}"/>
              </a:ext>
            </a:extLst>
          </p:cNvPr>
          <p:cNvSpPr>
            <a:spLocks noGrp="1"/>
          </p:cNvSpPr>
          <p:nvPr>
            <p:ph sz="quarter" idx="2"/>
          </p:nvPr>
        </p:nvSpPr>
        <p:spPr>
          <a:xfrm>
            <a:off x="6197600" y="1600201"/>
            <a:ext cx="5384800" cy="21891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56D39B2D-C5B4-474D-A92A-420A13EBDEB1}"/>
              </a:ext>
            </a:extLst>
          </p:cNvPr>
          <p:cNvSpPr>
            <a:spLocks noGrp="1"/>
          </p:cNvSpPr>
          <p:nvPr>
            <p:ph sz="quarter" idx="3"/>
          </p:nvPr>
        </p:nvSpPr>
        <p:spPr>
          <a:xfrm>
            <a:off x="6197600" y="3941763"/>
            <a:ext cx="5384800" cy="21891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a:extLst>
              <a:ext uri="{FF2B5EF4-FFF2-40B4-BE49-F238E27FC236}">
                <a16:creationId xmlns:a16="http://schemas.microsoft.com/office/drawing/2014/main" id="{B98F87EA-1E38-4A48-87F1-1E78D3AB80F2}"/>
              </a:ext>
            </a:extLst>
          </p:cNvPr>
          <p:cNvSpPr>
            <a:spLocks noGrp="1"/>
          </p:cNvSpPr>
          <p:nvPr>
            <p:ph type="dt" sz="half" idx="10"/>
          </p:nvPr>
        </p:nvSpPr>
        <p:spPr>
          <a:xfrm>
            <a:off x="609600" y="6248400"/>
            <a:ext cx="2844800" cy="457200"/>
          </a:xfrm>
        </p:spPr>
        <p:txBody>
          <a:bodyPr/>
          <a:lstStyle>
            <a:lvl1pPr>
              <a:defRPr/>
            </a:lvl1pPr>
          </a:lstStyle>
          <a:p>
            <a:fld id="{D4DE5AA9-3B02-4E62-8205-DF5860B4CBAC}" type="datetime1">
              <a:rPr lang="zh-CN" altLang="en-US" smtClean="0"/>
              <a:t>2020/10/21</a:t>
            </a:fld>
            <a:endParaRPr lang="en-US" altLang="zh-CN"/>
          </a:p>
        </p:txBody>
      </p:sp>
      <p:sp>
        <p:nvSpPr>
          <p:cNvPr id="7" name="页脚占位符 6">
            <a:extLst>
              <a:ext uri="{FF2B5EF4-FFF2-40B4-BE49-F238E27FC236}">
                <a16:creationId xmlns:a16="http://schemas.microsoft.com/office/drawing/2014/main" id="{373D48B5-F2DA-4A31-9927-4E232D689BA2}"/>
              </a:ext>
            </a:extLst>
          </p:cNvPr>
          <p:cNvSpPr>
            <a:spLocks noGrp="1"/>
          </p:cNvSpPr>
          <p:nvPr>
            <p:ph type="ftr" sz="quarter" idx="11"/>
          </p:nvPr>
        </p:nvSpPr>
        <p:spPr>
          <a:xfrm>
            <a:off x="4176184" y="6400800"/>
            <a:ext cx="3860800" cy="457200"/>
          </a:xfrm>
        </p:spPr>
        <p:txBody>
          <a:bodyPr/>
          <a:lstStyle>
            <a:lvl1pPr>
              <a:defRPr/>
            </a:lvl1pPr>
          </a:lstStyle>
          <a:p>
            <a:endParaRPr lang="zh-CN" altLang="en-US"/>
          </a:p>
        </p:txBody>
      </p:sp>
      <p:sp>
        <p:nvSpPr>
          <p:cNvPr id="8" name="灯片编号占位符 7">
            <a:extLst>
              <a:ext uri="{FF2B5EF4-FFF2-40B4-BE49-F238E27FC236}">
                <a16:creationId xmlns:a16="http://schemas.microsoft.com/office/drawing/2014/main" id="{EB926756-5F3E-4FA6-8224-EBB1D8CB8B13}"/>
              </a:ext>
            </a:extLst>
          </p:cNvPr>
          <p:cNvSpPr>
            <a:spLocks noGrp="1"/>
          </p:cNvSpPr>
          <p:nvPr>
            <p:ph type="sldNum" sz="quarter" idx="12"/>
          </p:nvPr>
        </p:nvSpPr>
        <p:spPr>
          <a:xfrm>
            <a:off x="8737600" y="6248400"/>
            <a:ext cx="2844800" cy="457200"/>
          </a:xfrm>
        </p:spPr>
        <p:txBody>
          <a:bodyPr/>
          <a:lstStyle>
            <a:lvl1pPr>
              <a:defRPr/>
            </a:lvl1pPr>
          </a:lstStyle>
          <a:p>
            <a:fld id="{490CADDB-8AD3-4C57-893D-F8CAB4F0DD95}" type="slidenum">
              <a:rPr lang="en-US" altLang="zh-CN"/>
              <a:pPr/>
              <a:t>‹#›</a:t>
            </a:fld>
            <a:endParaRPr lang="en-US" altLang="zh-CN"/>
          </a:p>
        </p:txBody>
      </p:sp>
    </p:spTree>
    <p:extLst>
      <p:ext uri="{BB962C8B-B14F-4D97-AF65-F5344CB8AC3E}">
        <p14:creationId xmlns:p14="http://schemas.microsoft.com/office/powerpoint/2010/main" val="3048359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DA2EB-147C-412C-9D89-4A2EFC91FBDD}"/>
              </a:ext>
            </a:extLst>
          </p:cNvPr>
          <p:cNvSpPr>
            <a:spLocks noGrp="1"/>
          </p:cNvSpPr>
          <p:nvPr>
            <p:ph type="title"/>
          </p:nvPr>
        </p:nvSpPr>
        <p:spPr>
          <a:xfrm>
            <a:off x="609600" y="277814"/>
            <a:ext cx="10972800" cy="11398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A009B8-0532-4FA7-9202-C2BDA1E3FC84}"/>
              </a:ext>
            </a:extLst>
          </p:cNvPr>
          <p:cNvSpPr>
            <a:spLocks noGrp="1"/>
          </p:cNvSpPr>
          <p:nvPr>
            <p:ph type="body" sz="half" idx="1"/>
          </p:nvPr>
        </p:nvSpPr>
        <p:spPr>
          <a:xfrm>
            <a:off x="609600" y="1600201"/>
            <a:ext cx="53848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3CAB868-16C1-457B-945E-51D916A1AE0E}"/>
              </a:ext>
            </a:extLst>
          </p:cNvPr>
          <p:cNvSpPr>
            <a:spLocks noGrp="1"/>
          </p:cNvSpPr>
          <p:nvPr>
            <p:ph sz="half" idx="2"/>
          </p:nvPr>
        </p:nvSpPr>
        <p:spPr>
          <a:xfrm>
            <a:off x="6197600" y="1600201"/>
            <a:ext cx="53848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AB188C7-737C-4C5C-A813-9021D9F892E6}"/>
              </a:ext>
            </a:extLst>
          </p:cNvPr>
          <p:cNvSpPr>
            <a:spLocks noGrp="1"/>
          </p:cNvSpPr>
          <p:nvPr>
            <p:ph type="dt" sz="half" idx="10"/>
          </p:nvPr>
        </p:nvSpPr>
        <p:spPr>
          <a:xfrm>
            <a:off x="609600" y="6248400"/>
            <a:ext cx="2844800" cy="457200"/>
          </a:xfrm>
        </p:spPr>
        <p:txBody>
          <a:bodyPr/>
          <a:lstStyle>
            <a:lvl1pPr>
              <a:defRPr/>
            </a:lvl1pPr>
          </a:lstStyle>
          <a:p>
            <a:fld id="{48F41984-2BB0-4166-B572-B01586633996}" type="datetime1">
              <a:rPr lang="zh-CN" altLang="en-US" smtClean="0"/>
              <a:t>2020/10/21</a:t>
            </a:fld>
            <a:endParaRPr lang="en-US" altLang="zh-CN"/>
          </a:p>
        </p:txBody>
      </p:sp>
      <p:sp>
        <p:nvSpPr>
          <p:cNvPr id="6" name="页脚占位符 5">
            <a:extLst>
              <a:ext uri="{FF2B5EF4-FFF2-40B4-BE49-F238E27FC236}">
                <a16:creationId xmlns:a16="http://schemas.microsoft.com/office/drawing/2014/main" id="{AED724F0-2028-4C1E-8E58-55C1CB16FFC6}"/>
              </a:ext>
            </a:extLst>
          </p:cNvPr>
          <p:cNvSpPr>
            <a:spLocks noGrp="1"/>
          </p:cNvSpPr>
          <p:nvPr>
            <p:ph type="ftr" sz="quarter" idx="11"/>
          </p:nvPr>
        </p:nvSpPr>
        <p:spPr>
          <a:xfrm>
            <a:off x="4176184" y="6400800"/>
            <a:ext cx="3860800" cy="457200"/>
          </a:xfrm>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BA3BBDBE-4D1A-42B9-88C5-7B8C5A1782CA}"/>
              </a:ext>
            </a:extLst>
          </p:cNvPr>
          <p:cNvSpPr>
            <a:spLocks noGrp="1"/>
          </p:cNvSpPr>
          <p:nvPr>
            <p:ph type="sldNum" sz="quarter" idx="12"/>
          </p:nvPr>
        </p:nvSpPr>
        <p:spPr>
          <a:xfrm>
            <a:off x="8737600" y="6248400"/>
            <a:ext cx="2844800" cy="457200"/>
          </a:xfrm>
        </p:spPr>
        <p:txBody>
          <a:bodyPr/>
          <a:lstStyle>
            <a:lvl1pPr>
              <a:defRPr/>
            </a:lvl1pPr>
          </a:lstStyle>
          <a:p>
            <a:fld id="{99BDFFD9-3301-4D75-9AC0-1163CC1D7082}" type="slidenum">
              <a:rPr lang="en-US" altLang="zh-CN"/>
              <a:pPr/>
              <a:t>‹#›</a:t>
            </a:fld>
            <a:endParaRPr lang="en-US" altLang="zh-CN"/>
          </a:p>
        </p:txBody>
      </p:sp>
    </p:spTree>
    <p:extLst>
      <p:ext uri="{BB962C8B-B14F-4D97-AF65-F5344CB8AC3E}">
        <p14:creationId xmlns:p14="http://schemas.microsoft.com/office/powerpoint/2010/main" val="2661425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FF3CB34-A0E2-47BF-8237-CA40652E5D71}"/>
              </a:ext>
            </a:extLst>
          </p:cNvPr>
          <p:cNvSpPr>
            <a:spLocks noGrp="1"/>
          </p:cNvSpPr>
          <p:nvPr>
            <p:ph type="dt" sz="half" idx="10"/>
          </p:nvPr>
        </p:nvSpPr>
        <p:spPr/>
        <p:txBody>
          <a:bodyPr/>
          <a:lstStyle>
            <a:lvl1pPr>
              <a:defRPr/>
            </a:lvl1pPr>
          </a:lstStyle>
          <a:p>
            <a:fld id="{3DB6EE64-241B-4054-AF85-E6CD53878863}" type="datetime1">
              <a:rPr lang="zh-CN" altLang="en-US" smtClean="0"/>
              <a:t>2020/10/21</a:t>
            </a:fld>
            <a:endParaRPr lang="en-US" altLang="zh-CN"/>
          </a:p>
        </p:txBody>
      </p:sp>
      <p:sp>
        <p:nvSpPr>
          <p:cNvPr id="3" name="页脚占位符 2">
            <a:extLst>
              <a:ext uri="{FF2B5EF4-FFF2-40B4-BE49-F238E27FC236}">
                <a16:creationId xmlns:a16="http://schemas.microsoft.com/office/drawing/2014/main" id="{0A34FAFE-0913-4C56-B260-55EC603B1DE2}"/>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235CDC9F-6248-4166-8D64-F3A26E0D1886}"/>
              </a:ext>
            </a:extLst>
          </p:cNvPr>
          <p:cNvSpPr>
            <a:spLocks noGrp="1"/>
          </p:cNvSpPr>
          <p:nvPr>
            <p:ph type="sldNum" sz="quarter" idx="12"/>
          </p:nvPr>
        </p:nvSpPr>
        <p:spPr/>
        <p:txBody>
          <a:bodyPr/>
          <a:lstStyle>
            <a:lvl1pPr>
              <a:defRPr/>
            </a:lvl1pPr>
          </a:lstStyle>
          <a:p>
            <a:fld id="{551A9787-E7B2-407C-8320-231A765912EF}" type="slidenum">
              <a:rPr lang="en-US" altLang="zh-CN"/>
              <a:pPr/>
              <a:t>‹#›</a:t>
            </a:fld>
            <a:endParaRPr lang="en-US" altLang="zh-CN"/>
          </a:p>
        </p:txBody>
      </p:sp>
    </p:spTree>
    <p:extLst>
      <p:ext uri="{BB962C8B-B14F-4D97-AF65-F5344CB8AC3E}">
        <p14:creationId xmlns:p14="http://schemas.microsoft.com/office/powerpoint/2010/main" val="41439511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4020421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C9E2E-843A-4B92-BF3B-2CE4FC95EEAB}"/>
              </a:ext>
            </a:extLst>
          </p:cNvPr>
          <p:cNvSpPr>
            <a:spLocks noGrp="1"/>
          </p:cNvSpPr>
          <p:nvPr>
            <p:ph type="title"/>
          </p:nvPr>
        </p:nvSpPr>
        <p:spPr>
          <a:xfrm>
            <a:off x="831850" y="306278"/>
            <a:ext cx="10515600" cy="781268"/>
          </a:xfrm>
        </p:spPr>
        <p:txBody>
          <a:bodyPr/>
          <a:lstStyle>
            <a:lvl1pPr algn="ctr">
              <a:defRPr b="1" baseline="0">
                <a:solidFill>
                  <a:srgbClr val="00B050"/>
                </a:solidFill>
                <a:latin typeface="Arial" panose="020B0604020202020204" pitchFamily="34" charset="0"/>
                <a:ea typeface="黑体" panose="02010609060101010101" pitchFamily="49" charset="-122"/>
                <a:cs typeface="Arial" panose="020B0604020202020204" pitchFamily="34"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72FAB3BD-0740-43E1-AAB9-A021F96B51E3}"/>
              </a:ext>
            </a:extLst>
          </p:cNvPr>
          <p:cNvSpPr>
            <a:spLocks noGrp="1"/>
          </p:cNvSpPr>
          <p:nvPr>
            <p:ph idx="1"/>
          </p:nvPr>
        </p:nvSpPr>
        <p:spPr/>
        <p:txBody>
          <a:bodyPr/>
          <a:lstStyle>
            <a:lvl1pPr marL="228600" indent="-228600">
              <a:buClr>
                <a:srgbClr val="FFC000"/>
              </a:buClr>
              <a:buSzPct val="70000"/>
              <a:buFont typeface="Wingdings" panose="05000000000000000000" pitchFamily="2" charset="2"/>
              <a:buChar char="l"/>
              <a:defRPr/>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CD25A1B3-4DC2-4EEF-9638-C2E71D5987D2}"/>
              </a:ext>
            </a:extLst>
          </p:cNvPr>
          <p:cNvSpPr>
            <a:spLocks noGrp="1"/>
          </p:cNvSpPr>
          <p:nvPr>
            <p:ph type="dt" sz="half" idx="10"/>
          </p:nvPr>
        </p:nvSpPr>
        <p:spPr/>
        <p:txBody>
          <a:bodyPr/>
          <a:lstStyle/>
          <a:p>
            <a:fld id="{BCCFEE1D-4E3B-4A04-90DD-91E2AB8A6E8E}" type="datetime1">
              <a:rPr lang="zh-CN" altLang="en-US" smtClean="0"/>
              <a:t>2020/10/21</a:t>
            </a:fld>
            <a:endParaRPr lang="zh-CN" altLang="en-US"/>
          </a:p>
        </p:txBody>
      </p:sp>
      <p:sp>
        <p:nvSpPr>
          <p:cNvPr id="5" name="页脚占位符 4">
            <a:extLst>
              <a:ext uri="{FF2B5EF4-FFF2-40B4-BE49-F238E27FC236}">
                <a16:creationId xmlns:a16="http://schemas.microsoft.com/office/drawing/2014/main" id="{0E304865-8165-46BF-98F2-07E9E627EA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E95B88-E340-461D-8B7B-4E79466A7258}"/>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7" name="矩形 6">
            <a:extLst>
              <a:ext uri="{FF2B5EF4-FFF2-40B4-BE49-F238E27FC236}">
                <a16:creationId xmlns:a16="http://schemas.microsoft.com/office/drawing/2014/main" id="{32F328A9-5A40-4758-8E85-6705C92A7594}"/>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1AC933FB-EDAB-463B-8E57-C8147B5FDB08}"/>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744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D1EF4-E516-494C-8BCE-E8E29944D6DD}"/>
              </a:ext>
            </a:extLst>
          </p:cNvPr>
          <p:cNvSpPr>
            <a:spLocks noGrp="1"/>
          </p:cNvSpPr>
          <p:nvPr>
            <p:ph type="title"/>
          </p:nvPr>
        </p:nvSpPr>
        <p:spPr>
          <a:xfrm>
            <a:off x="831850" y="1709738"/>
            <a:ext cx="10515600" cy="2852737"/>
          </a:xfrm>
          <a:solidFill>
            <a:schemeClr val="accent1"/>
          </a:solidFill>
        </p:spPr>
        <p:txBody>
          <a:bodyPr anchor="b"/>
          <a:lstStyle>
            <a:lvl1pPr algn="ctr">
              <a:defRPr sz="6000" b="1">
                <a:solidFill>
                  <a:schemeClr val="bg1"/>
                </a:solidFill>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id="{0FA57584-77EF-4E34-A500-0876BCD85F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C94F19C-E3EC-4B14-9A57-844CFA79BE1E}"/>
              </a:ext>
            </a:extLst>
          </p:cNvPr>
          <p:cNvSpPr>
            <a:spLocks noGrp="1"/>
          </p:cNvSpPr>
          <p:nvPr>
            <p:ph type="dt" sz="half" idx="10"/>
          </p:nvPr>
        </p:nvSpPr>
        <p:spPr/>
        <p:txBody>
          <a:bodyPr/>
          <a:lstStyle/>
          <a:p>
            <a:fld id="{BEEEDF20-FEA3-421C-B550-3A56D61C813D}" type="datetime1">
              <a:rPr lang="zh-CN" altLang="en-US" smtClean="0"/>
              <a:t>2020/10/21</a:t>
            </a:fld>
            <a:endParaRPr lang="zh-CN" altLang="en-US"/>
          </a:p>
        </p:txBody>
      </p:sp>
      <p:sp>
        <p:nvSpPr>
          <p:cNvPr id="5" name="页脚占位符 4">
            <a:extLst>
              <a:ext uri="{FF2B5EF4-FFF2-40B4-BE49-F238E27FC236}">
                <a16:creationId xmlns:a16="http://schemas.microsoft.com/office/drawing/2014/main" id="{6E45202A-8EC8-45BB-9B41-AC04C0EC71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06D719-58A5-445C-8D45-0A6365AB2603}"/>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Tree>
    <p:extLst>
      <p:ext uri="{BB962C8B-B14F-4D97-AF65-F5344CB8AC3E}">
        <p14:creationId xmlns:p14="http://schemas.microsoft.com/office/powerpoint/2010/main" val="2095815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40F29-6443-42E3-908F-33CAD16901C1}"/>
              </a:ext>
            </a:extLst>
          </p:cNvPr>
          <p:cNvSpPr>
            <a:spLocks noGrp="1"/>
          </p:cNvSpPr>
          <p:nvPr>
            <p:ph type="title"/>
          </p:nvPr>
        </p:nvSpPr>
        <p:spPr/>
        <p:txBody>
          <a:bodyPr/>
          <a:lstStyle>
            <a:lvl1pPr>
              <a:defRPr b="1"/>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B7C3D9D-3126-41F3-9289-E154AB1C83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D1D8F8C-E535-4669-A75E-DAAFBD00960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122CBE0-4CFB-46BF-AF2C-D1F2C3500DD3}"/>
              </a:ext>
            </a:extLst>
          </p:cNvPr>
          <p:cNvSpPr>
            <a:spLocks noGrp="1"/>
          </p:cNvSpPr>
          <p:nvPr>
            <p:ph type="dt" sz="half" idx="10"/>
          </p:nvPr>
        </p:nvSpPr>
        <p:spPr/>
        <p:txBody>
          <a:bodyPr/>
          <a:lstStyle/>
          <a:p>
            <a:fld id="{17960E26-4071-4E24-B5E5-9B4794B811AE}" type="datetime1">
              <a:rPr lang="zh-CN" altLang="en-US" smtClean="0"/>
              <a:t>2020/10/21</a:t>
            </a:fld>
            <a:endParaRPr lang="zh-CN" altLang="en-US"/>
          </a:p>
        </p:txBody>
      </p:sp>
      <p:sp>
        <p:nvSpPr>
          <p:cNvPr id="6" name="页脚占位符 5">
            <a:extLst>
              <a:ext uri="{FF2B5EF4-FFF2-40B4-BE49-F238E27FC236}">
                <a16:creationId xmlns:a16="http://schemas.microsoft.com/office/drawing/2014/main" id="{AE4D5B09-BF4C-4585-BADE-F0E4E672D1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59F7B9-33B8-4296-A379-BF2A01B7BF20}"/>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8" name="矩形 7">
            <a:extLst>
              <a:ext uri="{FF2B5EF4-FFF2-40B4-BE49-F238E27FC236}">
                <a16:creationId xmlns:a16="http://schemas.microsoft.com/office/drawing/2014/main" id="{913F0FB2-7602-4948-8312-D84A4048388A}"/>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CD91383C-DA25-49B6-AD1F-03F7BBE110E2}"/>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99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FD684-9330-4C21-8084-C2D4752DBD06}"/>
              </a:ext>
            </a:extLst>
          </p:cNvPr>
          <p:cNvSpPr>
            <a:spLocks noGrp="1"/>
          </p:cNvSpPr>
          <p:nvPr>
            <p:ph type="title"/>
          </p:nvPr>
        </p:nvSpPr>
        <p:spPr>
          <a:xfrm>
            <a:off x="838200" y="104775"/>
            <a:ext cx="10515600" cy="1325563"/>
          </a:xfrm>
        </p:spPr>
        <p:txBody>
          <a:bodyPr/>
          <a:lstStyle>
            <a:lvl1pPr>
              <a:defRPr b="1"/>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FB43C3D4-B49F-411C-BE54-63B9CD1BE6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B15AD4C-38EA-4873-AD8A-90C44840BF4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F7E1E2-CD2B-45DE-91F4-90337DDA0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97A118-A921-4BDF-8E8E-3768BB9258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33155A2-D933-4085-B9FC-DCB37C837D02}"/>
              </a:ext>
            </a:extLst>
          </p:cNvPr>
          <p:cNvSpPr>
            <a:spLocks noGrp="1"/>
          </p:cNvSpPr>
          <p:nvPr>
            <p:ph type="dt" sz="half" idx="10"/>
          </p:nvPr>
        </p:nvSpPr>
        <p:spPr/>
        <p:txBody>
          <a:bodyPr/>
          <a:lstStyle/>
          <a:p>
            <a:fld id="{C0B3E59D-A5DD-4E04-875B-595ABABA260C}" type="datetime1">
              <a:rPr lang="zh-CN" altLang="en-US" smtClean="0"/>
              <a:t>2020/10/21</a:t>
            </a:fld>
            <a:endParaRPr lang="zh-CN" altLang="en-US"/>
          </a:p>
        </p:txBody>
      </p:sp>
      <p:sp>
        <p:nvSpPr>
          <p:cNvPr id="8" name="页脚占位符 7">
            <a:extLst>
              <a:ext uri="{FF2B5EF4-FFF2-40B4-BE49-F238E27FC236}">
                <a16:creationId xmlns:a16="http://schemas.microsoft.com/office/drawing/2014/main" id="{17E40D41-BBA6-45FB-86C8-47CEE8A8B83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02672A-D87B-4ED3-B996-2D109C9B38DB}"/>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10" name="矩形 9">
            <a:extLst>
              <a:ext uri="{FF2B5EF4-FFF2-40B4-BE49-F238E27FC236}">
                <a16:creationId xmlns:a16="http://schemas.microsoft.com/office/drawing/2014/main" id="{BED0A11A-7B95-4F1F-AEC4-D316EAAB87C7}"/>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5B3426D7-72DC-4180-9D44-EC4478DA4325}"/>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1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4CB06C-CDA2-455A-979C-3DA4ED5354F9}"/>
              </a:ext>
            </a:extLst>
          </p:cNvPr>
          <p:cNvSpPr>
            <a:spLocks noGrp="1"/>
          </p:cNvSpPr>
          <p:nvPr>
            <p:ph type="title"/>
          </p:nvPr>
        </p:nvSpPr>
        <p:spPr/>
        <p:txBody>
          <a:bodyPr/>
          <a:lstStyle>
            <a:lvl1pPr>
              <a:defRPr b="1"/>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32487CEE-3461-4C9F-B76E-670E4CCC4067}"/>
              </a:ext>
            </a:extLst>
          </p:cNvPr>
          <p:cNvSpPr>
            <a:spLocks noGrp="1"/>
          </p:cNvSpPr>
          <p:nvPr>
            <p:ph type="dt" sz="half" idx="10"/>
          </p:nvPr>
        </p:nvSpPr>
        <p:spPr/>
        <p:txBody>
          <a:bodyPr/>
          <a:lstStyle/>
          <a:p>
            <a:fld id="{DAF1B525-17D9-41D9-B606-5752BC415521}" type="datetime1">
              <a:rPr lang="zh-CN" altLang="en-US" smtClean="0"/>
              <a:t>2020/10/21</a:t>
            </a:fld>
            <a:endParaRPr lang="zh-CN" altLang="en-US"/>
          </a:p>
        </p:txBody>
      </p:sp>
      <p:sp>
        <p:nvSpPr>
          <p:cNvPr id="4" name="页脚占位符 3">
            <a:extLst>
              <a:ext uri="{FF2B5EF4-FFF2-40B4-BE49-F238E27FC236}">
                <a16:creationId xmlns:a16="http://schemas.microsoft.com/office/drawing/2014/main" id="{28D6217F-2789-4BB9-B5A4-7FE7350E258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04BBC68-F04F-49CD-A735-F0794C2BF5A2}"/>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6" name="矩形 5">
            <a:extLst>
              <a:ext uri="{FF2B5EF4-FFF2-40B4-BE49-F238E27FC236}">
                <a16:creationId xmlns:a16="http://schemas.microsoft.com/office/drawing/2014/main" id="{8017ECDB-A551-454D-9EA5-C5FCA96056B6}"/>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1EFF6278-CAB3-4838-9C69-D1DA1532C774}"/>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63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99C23-150D-46DF-9EE3-9C025EE548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46F718-31FE-48A9-9604-F8C2FC5C88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0FA7E3-561F-4D56-81D7-E0BD68BB4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7B3270-9289-47CE-85A4-627CCFE463DC}"/>
              </a:ext>
            </a:extLst>
          </p:cNvPr>
          <p:cNvSpPr>
            <a:spLocks noGrp="1"/>
          </p:cNvSpPr>
          <p:nvPr>
            <p:ph type="dt" sz="half" idx="10"/>
          </p:nvPr>
        </p:nvSpPr>
        <p:spPr/>
        <p:txBody>
          <a:bodyPr/>
          <a:lstStyle/>
          <a:p>
            <a:fld id="{19F9E718-174E-4294-8202-A2E755967BC2}" type="datetime1">
              <a:rPr lang="zh-CN" altLang="en-US" smtClean="0"/>
              <a:t>2020/10/21</a:t>
            </a:fld>
            <a:endParaRPr lang="zh-CN" altLang="en-US"/>
          </a:p>
        </p:txBody>
      </p:sp>
      <p:sp>
        <p:nvSpPr>
          <p:cNvPr id="6" name="页脚占位符 5">
            <a:extLst>
              <a:ext uri="{FF2B5EF4-FFF2-40B4-BE49-F238E27FC236}">
                <a16:creationId xmlns:a16="http://schemas.microsoft.com/office/drawing/2014/main" id="{AC34D6B4-CDED-4C96-A576-E6A65EDEBD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FE92E5-7DB9-467E-B803-381E4AC23263}"/>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8" name="矩形 7">
            <a:extLst>
              <a:ext uri="{FF2B5EF4-FFF2-40B4-BE49-F238E27FC236}">
                <a16:creationId xmlns:a16="http://schemas.microsoft.com/office/drawing/2014/main" id="{C2239787-A866-475A-AE65-58BB20EF47A9}"/>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B681A32E-DCD7-45A9-8599-A81F4E0BDDE5}"/>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2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B2971-0D91-41BD-9ECF-F113FDBDD5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13F875-4B6C-4366-BAB9-AD73B70D42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43E2C8-4D17-43B8-B1D5-07E93CD9E8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01D898-F952-40E1-A8F4-A1A548FC29FF}"/>
              </a:ext>
            </a:extLst>
          </p:cNvPr>
          <p:cNvSpPr>
            <a:spLocks noGrp="1"/>
          </p:cNvSpPr>
          <p:nvPr>
            <p:ph type="dt" sz="half" idx="10"/>
          </p:nvPr>
        </p:nvSpPr>
        <p:spPr/>
        <p:txBody>
          <a:bodyPr/>
          <a:lstStyle/>
          <a:p>
            <a:fld id="{9842860B-7166-4ED9-8D93-9946DC6CE6AA}" type="datetime1">
              <a:rPr lang="zh-CN" altLang="en-US" smtClean="0"/>
              <a:t>2020/10/21</a:t>
            </a:fld>
            <a:endParaRPr lang="zh-CN" altLang="en-US"/>
          </a:p>
        </p:txBody>
      </p:sp>
      <p:sp>
        <p:nvSpPr>
          <p:cNvPr id="6" name="页脚占位符 5">
            <a:extLst>
              <a:ext uri="{FF2B5EF4-FFF2-40B4-BE49-F238E27FC236}">
                <a16:creationId xmlns:a16="http://schemas.microsoft.com/office/drawing/2014/main" id="{98A0BB52-AE4C-4C3A-9E5C-67EC2F5E1D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28AE3A-DAB1-4DA9-A4AC-69F7B1CE03D6}"/>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8" name="矩形 7">
            <a:extLst>
              <a:ext uri="{FF2B5EF4-FFF2-40B4-BE49-F238E27FC236}">
                <a16:creationId xmlns:a16="http://schemas.microsoft.com/office/drawing/2014/main" id="{7FC2FE07-D1F1-48A8-AFC2-F7858B045E8A}"/>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D6962632-48FC-4A14-B896-B0AFDF3D3F8A}"/>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7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DF791-8627-4AEA-B482-26BE4E668620}"/>
              </a:ext>
            </a:extLst>
          </p:cNvPr>
          <p:cNvSpPr>
            <a:spLocks noGrp="1"/>
          </p:cNvSpPr>
          <p:nvPr>
            <p:ph type="title"/>
          </p:nvPr>
        </p:nvSpPr>
        <p:spPr/>
        <p:txBody>
          <a:bodyPr/>
          <a:lstStyle>
            <a:lvl1pPr>
              <a:defRPr b="1"/>
            </a:lvl1pPr>
          </a:lstStyle>
          <a:p>
            <a:r>
              <a:rPr lang="zh-CN" altLang="en-US" dirty="0"/>
              <a:t>单击此处编辑母版标题样式</a:t>
            </a:r>
          </a:p>
        </p:txBody>
      </p:sp>
      <p:sp>
        <p:nvSpPr>
          <p:cNvPr id="3" name="竖排文字占位符 2">
            <a:extLst>
              <a:ext uri="{FF2B5EF4-FFF2-40B4-BE49-F238E27FC236}">
                <a16:creationId xmlns:a16="http://schemas.microsoft.com/office/drawing/2014/main" id="{A267BA13-FA8F-46CF-845B-2D723B92FC4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9577E5-55B8-476C-BA92-96E7AE0AD21C}"/>
              </a:ext>
            </a:extLst>
          </p:cNvPr>
          <p:cNvSpPr>
            <a:spLocks noGrp="1"/>
          </p:cNvSpPr>
          <p:nvPr>
            <p:ph type="dt" sz="half" idx="10"/>
          </p:nvPr>
        </p:nvSpPr>
        <p:spPr/>
        <p:txBody>
          <a:bodyPr/>
          <a:lstStyle/>
          <a:p>
            <a:fld id="{B03C93F1-4DAF-47B4-BBD3-A0725DC4F5D7}" type="datetime1">
              <a:rPr lang="zh-CN" altLang="en-US" smtClean="0"/>
              <a:t>2020/10/21</a:t>
            </a:fld>
            <a:endParaRPr lang="zh-CN" altLang="en-US"/>
          </a:p>
        </p:txBody>
      </p:sp>
      <p:sp>
        <p:nvSpPr>
          <p:cNvPr id="5" name="页脚占位符 4">
            <a:extLst>
              <a:ext uri="{FF2B5EF4-FFF2-40B4-BE49-F238E27FC236}">
                <a16:creationId xmlns:a16="http://schemas.microsoft.com/office/drawing/2014/main" id="{3730B12C-FEC5-4B3F-ADA5-5261B992C5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451663-0399-4E3D-ABB1-1C87EF4C9512}"/>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7" name="矩形 6">
            <a:extLst>
              <a:ext uri="{FF2B5EF4-FFF2-40B4-BE49-F238E27FC236}">
                <a16:creationId xmlns:a16="http://schemas.microsoft.com/office/drawing/2014/main" id="{98E1C8E6-0F39-458C-AC29-F60350E42F03}"/>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C038F443-9112-42F7-B7D8-0C77CCAA15BA}"/>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74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E15CE81-0E60-4B57-96D3-1F8AD3DAB961}"/>
              </a:ext>
            </a:extLst>
          </p:cNvPr>
          <p:cNvSpPr>
            <a:spLocks noGrp="1"/>
          </p:cNvSpPr>
          <p:nvPr>
            <p:ph type="title"/>
          </p:nvPr>
        </p:nvSpPr>
        <p:spPr>
          <a:xfrm>
            <a:off x="831850" y="196197"/>
            <a:ext cx="10515600" cy="781268"/>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2A208A5-1F6A-4739-8EB2-20A3F17B22DC}"/>
              </a:ext>
            </a:extLst>
          </p:cNvPr>
          <p:cNvSpPr>
            <a:spLocks noGrp="1"/>
          </p:cNvSpPr>
          <p:nvPr>
            <p:ph type="body" idx="1"/>
          </p:nvPr>
        </p:nvSpPr>
        <p:spPr>
          <a:xfrm>
            <a:off x="838200" y="1284900"/>
            <a:ext cx="10515600" cy="48920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E4393595-308D-42F3-9AC5-AABCCADDB7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0C9EE8-CBD3-4D8F-A46F-3339A349BC3E}" type="datetime1">
              <a:rPr lang="zh-CN" altLang="en-US" smtClean="0"/>
              <a:t>2020/10/21</a:t>
            </a:fld>
            <a:endParaRPr lang="zh-CN" altLang="en-US"/>
          </a:p>
        </p:txBody>
      </p:sp>
      <p:sp>
        <p:nvSpPr>
          <p:cNvPr id="5" name="页脚占位符 4">
            <a:extLst>
              <a:ext uri="{FF2B5EF4-FFF2-40B4-BE49-F238E27FC236}">
                <a16:creationId xmlns:a16="http://schemas.microsoft.com/office/drawing/2014/main" id="{D92A30BE-EF0D-4E12-BF00-4F4DF7E240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042A54-3833-4C76-8A16-AD3888DFE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ACD7D-9A68-44C8-A49A-4B94202CE741}" type="slidenum">
              <a:rPr lang="zh-CN" altLang="en-US" smtClean="0"/>
              <a:t>‹#›</a:t>
            </a:fld>
            <a:endParaRPr lang="zh-CN" altLang="en-US"/>
          </a:p>
        </p:txBody>
      </p:sp>
      <p:cxnSp>
        <p:nvCxnSpPr>
          <p:cNvPr id="9" name="直接连接符 8">
            <a:extLst>
              <a:ext uri="{FF2B5EF4-FFF2-40B4-BE49-F238E27FC236}">
                <a16:creationId xmlns:a16="http://schemas.microsoft.com/office/drawing/2014/main" id="{C9E44AAB-F96B-4A6E-BE41-D4014D6D0B15}"/>
              </a:ext>
            </a:extLst>
          </p:cNvPr>
          <p:cNvCxnSpPr>
            <a:cxnSpLocks/>
          </p:cNvCxnSpPr>
          <p:nvPr userDrawn="1"/>
        </p:nvCxnSpPr>
        <p:spPr>
          <a:xfrm>
            <a:off x="660400" y="6318357"/>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719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rial "/>
          <a:ea typeface="+mn-ea"/>
          <a:cs typeface="+mn-cs"/>
        </a:defRPr>
      </a:lvl1pPr>
      <a:lvl2pPr marL="914400" indent="-457200" algn="l" defTabSz="914400" rtl="0" eaLnBrk="1" latinLnBrk="0" hangingPunct="1">
        <a:lnSpc>
          <a:spcPct val="90000"/>
        </a:lnSpc>
        <a:spcBef>
          <a:spcPts val="500"/>
        </a:spcBef>
        <a:buClr>
          <a:srgbClr val="FFC000"/>
        </a:buClr>
        <a:buSzPct val="80000"/>
        <a:buFont typeface="Wingdings" panose="05000000000000000000" pitchFamily="2" charset="2"/>
        <a:buChar char="p"/>
        <a:defRPr sz="2400" kern="1200" baseline="0">
          <a:solidFill>
            <a:schemeClr val="tx1"/>
          </a:solidFill>
          <a:latin typeface="Arial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12.xml"/><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slide" Target="slide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4.e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tmp"/><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2.xml"/><Relationship Id="rId1" Type="http://schemas.openxmlformats.org/officeDocument/2006/relationships/slideLayout" Target="../slideLayouts/slideLayout2.xml"/><Relationship Id="rId5" Type="http://schemas.openxmlformats.org/officeDocument/2006/relationships/slide" Target="slide70.xml"/><Relationship Id="rId4" Type="http://schemas.openxmlformats.org/officeDocument/2006/relationships/slide" Target="slide6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1.wmf"/><Relationship Id="rId5" Type="http://schemas.openxmlformats.org/officeDocument/2006/relationships/oleObject" Target="../embeddings/oleObject4.bin"/><Relationship Id="rId4" Type="http://schemas.openxmlformats.org/officeDocument/2006/relationships/image" Target="../media/image20.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36ECB81E-B981-4CEF-8356-442322CDFB32}"/>
              </a:ext>
            </a:extLst>
          </p:cNvPr>
          <p:cNvSpPr>
            <a:spLocks noGrp="1"/>
          </p:cNvSpPr>
          <p:nvPr>
            <p:ph type="subTitle" idx="1"/>
          </p:nvPr>
        </p:nvSpPr>
        <p:spPr/>
        <p:txBody>
          <a:bodyPr>
            <a:normAutofit/>
          </a:bodyPr>
          <a:lstStyle/>
          <a:p>
            <a:r>
              <a:rPr lang="zh-CN" altLang="en-US" sz="4400" b="1" dirty="0">
                <a:latin typeface="+mj-lt"/>
              </a:rPr>
              <a:t>第</a:t>
            </a:r>
            <a:r>
              <a:rPr lang="en-US" altLang="zh-CN" sz="4400" b="1" dirty="0">
                <a:latin typeface="+mj-lt"/>
              </a:rPr>
              <a:t>7</a:t>
            </a:r>
            <a:r>
              <a:rPr lang="zh-CN" altLang="en-US" sz="4400" b="1" dirty="0">
                <a:latin typeface="+mj-lt"/>
              </a:rPr>
              <a:t>章  机器学习</a:t>
            </a:r>
          </a:p>
        </p:txBody>
      </p:sp>
      <p:sp>
        <p:nvSpPr>
          <p:cNvPr id="5" name="矩形 4">
            <a:extLst>
              <a:ext uri="{FF2B5EF4-FFF2-40B4-BE49-F238E27FC236}">
                <a16:creationId xmlns:a16="http://schemas.microsoft.com/office/drawing/2014/main" id="{D9DE7623-CF56-40D4-81B6-FED52493B8B7}"/>
              </a:ext>
            </a:extLst>
          </p:cNvPr>
          <p:cNvSpPr/>
          <p:nvPr/>
        </p:nvSpPr>
        <p:spPr>
          <a:xfrm>
            <a:off x="1450931" y="898742"/>
            <a:ext cx="9290137" cy="237681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200" dirty="0"/>
              <a:t>人工智能原理</a:t>
            </a:r>
          </a:p>
        </p:txBody>
      </p:sp>
    </p:spTree>
    <p:extLst>
      <p:ext uri="{BB962C8B-B14F-4D97-AF65-F5344CB8AC3E}">
        <p14:creationId xmlns:p14="http://schemas.microsoft.com/office/powerpoint/2010/main" val="168792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B1B6C8E-2BBB-44EA-9124-D539A2D7A4E6}"/>
              </a:ext>
            </a:extLst>
          </p:cNvPr>
          <p:cNvSpPr>
            <a:spLocks noGrp="1" noChangeArrowheads="1"/>
          </p:cNvSpPr>
          <p:nvPr>
            <p:ph type="title"/>
          </p:nvPr>
        </p:nvSpPr>
        <p:spPr/>
        <p:txBody>
          <a:bodyPr/>
          <a:lstStyle/>
          <a:p>
            <a:r>
              <a:rPr lang="zh-CN" altLang="en-US" dirty="0"/>
              <a:t>归纳学习</a:t>
            </a:r>
          </a:p>
        </p:txBody>
      </p:sp>
      <p:sp>
        <p:nvSpPr>
          <p:cNvPr id="26627" name="Rectangle 3">
            <a:extLst>
              <a:ext uri="{FF2B5EF4-FFF2-40B4-BE49-F238E27FC236}">
                <a16:creationId xmlns:a16="http://schemas.microsoft.com/office/drawing/2014/main" id="{CE7CFBDE-9A07-458A-9BD8-6E86F5027442}"/>
              </a:ext>
            </a:extLst>
          </p:cNvPr>
          <p:cNvSpPr>
            <a:spLocks noGrp="1" noChangeArrowheads="1"/>
          </p:cNvSpPr>
          <p:nvPr>
            <p:ph type="body" idx="1"/>
          </p:nvPr>
        </p:nvSpPr>
        <p:spPr/>
        <p:txBody>
          <a:bodyPr/>
          <a:lstStyle/>
          <a:p>
            <a:r>
              <a:rPr lang="zh-CN" altLang="en-US" dirty="0">
                <a:hlinkClick r:id="rId2" action="ppaction://hlinksldjump"/>
              </a:rPr>
              <a:t>归纳概念学习的定义</a:t>
            </a:r>
            <a:endParaRPr lang="zh-CN" altLang="en-US" dirty="0"/>
          </a:p>
          <a:p>
            <a:r>
              <a:rPr lang="zh-CN" altLang="en-US" dirty="0">
                <a:hlinkClick r:id="rId3" action="ppaction://hlinksldjump"/>
              </a:rPr>
              <a:t>归纳概念学习的形式描述</a:t>
            </a:r>
            <a:endParaRPr lang="zh-CN" altLang="en-US" dirty="0"/>
          </a:p>
          <a:p>
            <a:r>
              <a:rPr lang="zh-CN" altLang="en-US" dirty="0">
                <a:hlinkClick r:id="rId4" action="ppaction://hlinksldjump"/>
              </a:rPr>
              <a:t>归纳概念学习算法的一般步骤</a:t>
            </a:r>
            <a:endParaRPr lang="zh-CN" altLang="en-US" dirty="0"/>
          </a:p>
          <a:p>
            <a:r>
              <a:rPr lang="zh-CN" altLang="en-US" dirty="0">
                <a:hlinkClick r:id="rId5" action="ppaction://hlinksldjump"/>
              </a:rPr>
              <a:t>归纳概念学习的具体算法</a:t>
            </a:r>
            <a:endParaRPr lang="zh-CN" altLang="en-US" dirty="0"/>
          </a:p>
        </p:txBody>
      </p:sp>
      <p:sp>
        <p:nvSpPr>
          <p:cNvPr id="2" name="灯片编号占位符 1">
            <a:extLst>
              <a:ext uri="{FF2B5EF4-FFF2-40B4-BE49-F238E27FC236}">
                <a16:creationId xmlns:a16="http://schemas.microsoft.com/office/drawing/2014/main" id="{24BDDF34-421F-4EDA-B133-98D7403BB7E6}"/>
              </a:ext>
            </a:extLst>
          </p:cNvPr>
          <p:cNvSpPr>
            <a:spLocks noGrp="1"/>
          </p:cNvSpPr>
          <p:nvPr>
            <p:ph type="sldNum" sz="quarter" idx="12"/>
          </p:nvPr>
        </p:nvSpPr>
        <p:spPr/>
        <p:txBody>
          <a:bodyPr/>
          <a:lstStyle/>
          <a:p>
            <a:fld id="{893ACD7D-9A68-44C8-A49A-4B94202CE741}" type="slidenum">
              <a:rPr lang="zh-CN" altLang="en-US"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EC2E46F5-2056-4380-A3FF-C1E56E24F725}"/>
              </a:ext>
            </a:extLst>
          </p:cNvPr>
          <p:cNvSpPr>
            <a:spLocks noGrp="1" noChangeArrowheads="1"/>
          </p:cNvSpPr>
          <p:nvPr>
            <p:ph type="title"/>
          </p:nvPr>
        </p:nvSpPr>
        <p:spPr/>
        <p:txBody>
          <a:bodyPr/>
          <a:lstStyle/>
          <a:p>
            <a:r>
              <a:rPr lang="zh-CN" altLang="en-US" dirty="0"/>
              <a:t>归纳学习</a:t>
            </a:r>
          </a:p>
        </p:txBody>
      </p:sp>
      <p:sp>
        <p:nvSpPr>
          <p:cNvPr id="216067" name="Rectangle 3">
            <a:extLst>
              <a:ext uri="{FF2B5EF4-FFF2-40B4-BE49-F238E27FC236}">
                <a16:creationId xmlns:a16="http://schemas.microsoft.com/office/drawing/2014/main" id="{918C8217-0645-48A0-ACD1-53ED65CD2989}"/>
              </a:ext>
            </a:extLst>
          </p:cNvPr>
          <p:cNvSpPr>
            <a:spLocks noGrp="1" noChangeArrowheads="1"/>
          </p:cNvSpPr>
          <p:nvPr>
            <p:ph type="body" idx="1"/>
          </p:nvPr>
        </p:nvSpPr>
        <p:spPr/>
        <p:txBody>
          <a:bodyPr/>
          <a:lstStyle/>
          <a:p>
            <a:r>
              <a:rPr lang="zh-CN" altLang="en-US" b="1" dirty="0">
                <a:latin typeface="华文楷体" panose="02010600040101010101" pitchFamily="2" charset="-122"/>
                <a:ea typeface="华文楷体" panose="02010600040101010101" pitchFamily="2" charset="-122"/>
              </a:rPr>
              <a:t>是从某一概念的分类例子集出发归纳出一般的概念描述。</a:t>
            </a:r>
          </a:p>
          <a:p>
            <a:r>
              <a:rPr lang="zh-CN" altLang="en-US" b="1" dirty="0">
                <a:latin typeface="华文楷体" panose="02010600040101010101" pitchFamily="2" charset="-122"/>
                <a:ea typeface="华文楷体" panose="02010600040101010101" pitchFamily="2" charset="-122"/>
              </a:rPr>
              <a:t>这是目前研究得最多的学习方法，其学习目的是为了获得新的概念、构造新的规则或发现新的理论。</a:t>
            </a:r>
          </a:p>
          <a:p>
            <a:r>
              <a:rPr lang="zh-CN" altLang="en-US" b="1" dirty="0">
                <a:latin typeface="华文楷体" panose="02010600040101010101" pitchFamily="2" charset="-122"/>
                <a:ea typeface="华文楷体" panose="02010600040101010101" pitchFamily="2" charset="-122"/>
              </a:rPr>
              <a:t>这种方法要求大量的训练样例，而且归纳性能受到描述语言、概念类型、信噪比、实例空间分布、归纳模式等的影响。</a:t>
            </a:r>
          </a:p>
        </p:txBody>
      </p:sp>
      <p:sp>
        <p:nvSpPr>
          <p:cNvPr id="2" name="灯片编号占位符 1">
            <a:extLst>
              <a:ext uri="{FF2B5EF4-FFF2-40B4-BE49-F238E27FC236}">
                <a16:creationId xmlns:a16="http://schemas.microsoft.com/office/drawing/2014/main" id="{F25257E5-C565-4A0A-8E84-7C44D0328AC5}"/>
              </a:ext>
            </a:extLst>
          </p:cNvPr>
          <p:cNvSpPr>
            <a:spLocks noGrp="1"/>
          </p:cNvSpPr>
          <p:nvPr>
            <p:ph type="sldNum" sz="quarter" idx="12"/>
          </p:nvPr>
        </p:nvSpPr>
        <p:spPr/>
        <p:txBody>
          <a:bodyPr/>
          <a:lstStyle/>
          <a:p>
            <a:fld id="{893ACD7D-9A68-44C8-A49A-4B94202CE741}" type="slidenum">
              <a:rPr lang="zh-CN" altLang="en-US" smtClean="0"/>
              <a:t>11</a:t>
            </a:fld>
            <a:endParaRPr lang="zh-CN" altLang="en-US"/>
          </a:p>
        </p:txBody>
      </p:sp>
    </p:spTree>
    <p:extLst>
      <p:ext uri="{BB962C8B-B14F-4D97-AF65-F5344CB8AC3E}">
        <p14:creationId xmlns:p14="http://schemas.microsoft.com/office/powerpoint/2010/main" val="490686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77C97F6-B0AB-486B-8316-CE649E5B926A}"/>
              </a:ext>
            </a:extLst>
          </p:cNvPr>
          <p:cNvSpPr>
            <a:spLocks noGrp="1" noChangeArrowheads="1"/>
          </p:cNvSpPr>
          <p:nvPr>
            <p:ph type="title"/>
          </p:nvPr>
        </p:nvSpPr>
        <p:spPr/>
        <p:txBody>
          <a:bodyPr/>
          <a:lstStyle/>
          <a:p>
            <a:r>
              <a:rPr lang="zh-CN" altLang="en-US" b="1" dirty="0"/>
              <a:t>归纳概念学习的定义</a:t>
            </a:r>
          </a:p>
        </p:txBody>
      </p:sp>
      <p:sp>
        <p:nvSpPr>
          <p:cNvPr id="27651" name="Rectangle 3">
            <a:extLst>
              <a:ext uri="{FF2B5EF4-FFF2-40B4-BE49-F238E27FC236}">
                <a16:creationId xmlns:a16="http://schemas.microsoft.com/office/drawing/2014/main" id="{76A45479-9F92-490E-B997-B9F6CC91646B}"/>
              </a:ext>
            </a:extLst>
          </p:cNvPr>
          <p:cNvSpPr>
            <a:spLocks noGrp="1" noChangeArrowheads="1"/>
          </p:cNvSpPr>
          <p:nvPr>
            <p:ph type="body" idx="1"/>
          </p:nvPr>
        </p:nvSpPr>
        <p:spPr/>
        <p:txBody>
          <a:bodyPr/>
          <a:lstStyle/>
          <a:p>
            <a:r>
              <a:rPr lang="zh-CN" altLang="en-US" dirty="0"/>
              <a:t>归纳学习问题一般描述为使用训练实例以引导一般规则的搜索问题。全体可能的实例构成实例空间，而学习的任务就是要完成实例空间和规则空间之间同时的、协调的搜索。双空间搜索的归纳学习模型如图所示：</a:t>
            </a:r>
          </a:p>
        </p:txBody>
      </p:sp>
      <p:pic>
        <p:nvPicPr>
          <p:cNvPr id="27652" name="Picture 4">
            <a:extLst>
              <a:ext uri="{FF2B5EF4-FFF2-40B4-BE49-F238E27FC236}">
                <a16:creationId xmlns:a16="http://schemas.microsoft.com/office/drawing/2014/main" id="{D25731A3-4EF4-4995-8795-7D7D18D6A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75" y="3860800"/>
            <a:ext cx="4953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a:extLst>
              <a:ext uri="{FF2B5EF4-FFF2-40B4-BE49-F238E27FC236}">
                <a16:creationId xmlns:a16="http://schemas.microsoft.com/office/drawing/2014/main" id="{82D00DB7-5A8F-49F1-B9B9-A9B429F86EFE}"/>
              </a:ext>
            </a:extLst>
          </p:cNvPr>
          <p:cNvSpPr>
            <a:spLocks noGrp="1"/>
          </p:cNvSpPr>
          <p:nvPr>
            <p:ph type="sldNum" sz="quarter" idx="12"/>
          </p:nvPr>
        </p:nvSpPr>
        <p:spPr/>
        <p:txBody>
          <a:bodyPr/>
          <a:lstStyle/>
          <a:p>
            <a:fld id="{893ACD7D-9A68-44C8-A49A-4B94202CE741}" type="slidenum">
              <a:rPr lang="zh-CN" altLang="en-US" smtClean="0"/>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82E4DB6-6FB8-4482-B4DD-C3DA8C0FC113}"/>
              </a:ext>
            </a:extLst>
          </p:cNvPr>
          <p:cNvSpPr>
            <a:spLocks noGrp="1" noChangeArrowheads="1"/>
          </p:cNvSpPr>
          <p:nvPr>
            <p:ph type="title"/>
          </p:nvPr>
        </p:nvSpPr>
        <p:spPr/>
        <p:txBody>
          <a:bodyPr/>
          <a:lstStyle/>
          <a:p>
            <a:r>
              <a:rPr lang="zh-CN" altLang="en-US" b="1" dirty="0"/>
              <a:t>归纳概念学习中要用到的定义</a:t>
            </a:r>
          </a:p>
        </p:txBody>
      </p:sp>
      <p:sp>
        <p:nvSpPr>
          <p:cNvPr id="28675" name="Rectangle 3">
            <a:extLst>
              <a:ext uri="{FF2B5EF4-FFF2-40B4-BE49-F238E27FC236}">
                <a16:creationId xmlns:a16="http://schemas.microsoft.com/office/drawing/2014/main" id="{6FDBA11C-7683-4D82-8616-18B30D292AC0}"/>
              </a:ext>
            </a:extLst>
          </p:cNvPr>
          <p:cNvSpPr>
            <a:spLocks noGrp="1" noChangeArrowheads="1"/>
          </p:cNvSpPr>
          <p:nvPr>
            <p:ph type="body" sz="half" idx="1"/>
          </p:nvPr>
        </p:nvSpPr>
        <p:spPr>
          <a:xfrm>
            <a:off x="1981201" y="1600200"/>
            <a:ext cx="8075613" cy="4852988"/>
          </a:xfrm>
        </p:spPr>
        <p:txBody>
          <a:bodyPr/>
          <a:lstStyle/>
          <a:p>
            <a:pPr>
              <a:lnSpc>
                <a:spcPct val="90000"/>
              </a:lnSpc>
            </a:pPr>
            <a:r>
              <a:rPr lang="zh-CN" altLang="en-US" dirty="0"/>
              <a:t>定义</a:t>
            </a:r>
            <a:r>
              <a:rPr lang="en-US" altLang="zh-CN" dirty="0"/>
              <a:t>1 </a:t>
            </a:r>
            <a:r>
              <a:rPr lang="zh-CN" altLang="en-US" dirty="0"/>
              <a:t>设</a:t>
            </a:r>
            <a:r>
              <a:rPr lang="en-US" altLang="zh-CN" dirty="0"/>
              <a:t>U</a:t>
            </a:r>
            <a:r>
              <a:rPr lang="zh-CN" altLang="en-US" dirty="0"/>
              <a:t>是对象（或观察）的全集，称为对象集，概念</a:t>
            </a:r>
            <a:r>
              <a:rPr lang="en-US" altLang="zh-CN" dirty="0"/>
              <a:t>C</a:t>
            </a:r>
            <a:r>
              <a:rPr lang="zh-CN" altLang="en-US" dirty="0"/>
              <a:t>（或称类）就是</a:t>
            </a:r>
            <a:r>
              <a:rPr lang="en-US" altLang="zh-CN" dirty="0"/>
              <a:t>U</a:t>
            </a:r>
            <a:r>
              <a:rPr lang="zh-CN" altLang="en-US" dirty="0"/>
              <a:t>的一个子集，即</a:t>
            </a:r>
            <a:r>
              <a:rPr lang="en-US" altLang="zh-CN" dirty="0"/>
              <a:t>:</a:t>
            </a:r>
            <a:endParaRPr lang="zh-CN" altLang="en-US" dirty="0"/>
          </a:p>
          <a:p>
            <a:pPr>
              <a:lnSpc>
                <a:spcPct val="90000"/>
              </a:lnSpc>
            </a:pPr>
            <a:endParaRPr lang="zh-CN" altLang="en-US" dirty="0"/>
          </a:p>
          <a:p>
            <a:pPr>
              <a:lnSpc>
                <a:spcPct val="90000"/>
              </a:lnSpc>
            </a:pPr>
            <a:r>
              <a:rPr lang="zh-CN" altLang="en-US" dirty="0"/>
              <a:t>定义</a:t>
            </a:r>
            <a:r>
              <a:rPr lang="en-US" altLang="zh-CN" dirty="0"/>
              <a:t>2 </a:t>
            </a:r>
            <a:r>
              <a:rPr lang="zh-CN" altLang="en-US" dirty="0"/>
              <a:t>用来描述对象和概念的形式语言分别称为对象描述语言和概念描述语言。用指定的对象描述语言描述的对象称为对象描述，也可简称为事例；用指定的概念描述语言描述的概念称为概念描述，也可称为概念表示。</a:t>
            </a:r>
          </a:p>
          <a:p>
            <a:pPr>
              <a:lnSpc>
                <a:spcPct val="90000"/>
              </a:lnSpc>
            </a:pPr>
            <a:r>
              <a:rPr lang="zh-CN" altLang="en-US" dirty="0"/>
              <a:t>定义</a:t>
            </a:r>
            <a:r>
              <a:rPr lang="en-US" altLang="zh-CN" dirty="0"/>
              <a:t>3 </a:t>
            </a:r>
            <a:r>
              <a:rPr lang="zh-CN" altLang="en-US" dirty="0"/>
              <a:t>（覆盖）设有一个用概念描述语言表示的假设</a:t>
            </a:r>
            <a:r>
              <a:rPr lang="en-US" altLang="zh-CN" dirty="0"/>
              <a:t>H</a:t>
            </a:r>
            <a:r>
              <a:rPr lang="zh-CN" altLang="en-US" dirty="0"/>
              <a:t>和一个实例</a:t>
            </a:r>
            <a:r>
              <a:rPr lang="en-US" altLang="zh-CN" dirty="0" err="1"/>
              <a:t>e∈ε</a:t>
            </a:r>
            <a:r>
              <a:rPr lang="zh-CN" altLang="en-US" dirty="0"/>
              <a:t>，如果</a:t>
            </a:r>
            <a:r>
              <a:rPr lang="en-US" altLang="zh-CN" dirty="0"/>
              <a:t>e</a:t>
            </a:r>
            <a:r>
              <a:rPr lang="zh-CN" altLang="en-US" dirty="0"/>
              <a:t>满足</a:t>
            </a:r>
            <a:r>
              <a:rPr lang="en-US" altLang="zh-CN" dirty="0"/>
              <a:t>H</a:t>
            </a:r>
            <a:r>
              <a:rPr lang="zh-CN" altLang="en-US" dirty="0"/>
              <a:t>，则称</a:t>
            </a:r>
            <a:r>
              <a:rPr lang="en-US" altLang="zh-CN" dirty="0"/>
              <a:t>H</a:t>
            </a:r>
            <a:r>
              <a:rPr lang="zh-CN" altLang="en-US" dirty="0"/>
              <a:t>覆盖</a:t>
            </a:r>
            <a:r>
              <a:rPr lang="en-US" altLang="zh-CN" dirty="0"/>
              <a:t>e</a:t>
            </a:r>
            <a:r>
              <a:rPr lang="zh-CN" altLang="en-US" dirty="0"/>
              <a:t>，或称</a:t>
            </a:r>
            <a:r>
              <a:rPr lang="en-US" altLang="zh-CN" dirty="0"/>
              <a:t>e</a:t>
            </a:r>
            <a:r>
              <a:rPr lang="zh-CN" altLang="en-US" dirty="0"/>
              <a:t>被</a:t>
            </a:r>
            <a:r>
              <a:rPr lang="en-US" altLang="zh-CN" dirty="0"/>
              <a:t>H</a:t>
            </a:r>
            <a:r>
              <a:rPr lang="zh-CN" altLang="en-US" dirty="0"/>
              <a:t>覆盖</a:t>
            </a:r>
          </a:p>
        </p:txBody>
      </p:sp>
      <mc:AlternateContent xmlns:mc="http://schemas.openxmlformats.org/markup-compatibility/2006" xmlns:a14="http://schemas.microsoft.com/office/drawing/2010/main">
        <mc:Choice Requires="a14">
          <p:sp>
            <p:nvSpPr>
              <p:cNvPr id="28678" name="Object 6">
                <a:extLst>
                  <a:ext uri="{FF2B5EF4-FFF2-40B4-BE49-F238E27FC236}">
                    <a16:creationId xmlns:a16="http://schemas.microsoft.com/office/drawing/2014/main" id="{CF2FC1F9-7921-42FA-92ED-62B5CBF810F2}"/>
                  </a:ext>
                </a:extLst>
              </p:cNvPr>
              <p:cNvSpPr txBox="1">
                <a:spLocks noGrp="1"/>
              </p:cNvSpPr>
              <p:nvPr>
                <p:ph sz="quarter" idx="3"/>
              </p:nvPr>
            </p:nvSpPr>
            <p:spPr bwMode="auto">
              <a:xfrm>
                <a:off x="2647950" y="2492375"/>
                <a:ext cx="5832475" cy="433388"/>
              </a:xfrm>
              <a:prstGeom prst="rect">
                <a:avLst/>
              </a:prstGeom>
              <a:noFill/>
              <a:ln>
                <a:noFill/>
              </a:ln>
              <a:effectLst/>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𝑈</m:t>
                      </m:r>
                      <m:r>
                        <a:rPr lang="zh-CN" altLang="en-US" i="1">
                          <a:solidFill>
                            <a:srgbClr val="000000"/>
                          </a:solidFill>
                          <a:latin typeface="Cambria Math" panose="02040503050406030204" pitchFamily="18" charset="0"/>
                        </a:rPr>
                        <m:t>。对</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，则称</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为</m:t>
                      </m:r>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的一个示例。</m:t>
                      </m:r>
                    </m:oMath>
                  </m:oMathPara>
                </a14:m>
                <a:endParaRPr lang="zh-CN" altLang="en-US" dirty="0"/>
              </a:p>
            </p:txBody>
          </p:sp>
        </mc:Choice>
        <mc:Fallback xmlns="">
          <p:sp>
            <p:nvSpPr>
              <p:cNvPr id="28678" name="Object 6">
                <a:extLst>
                  <a:ext uri="{FF2B5EF4-FFF2-40B4-BE49-F238E27FC236}">
                    <a16:creationId xmlns:a16="http://schemas.microsoft.com/office/drawing/2014/main" id="{CF2FC1F9-7921-42FA-92ED-62B5CBF810F2}"/>
                  </a:ext>
                </a:extLst>
              </p:cNvPr>
              <p:cNvSpPr txBox="1">
                <a:spLocks noGrp="1" noRot="1" noChangeAspect="1" noMove="1" noResize="1" noEditPoints="1" noAdjustHandles="1" noChangeArrowheads="1" noChangeShapeType="1" noTextEdit="1"/>
              </p:cNvSpPr>
              <p:nvPr>
                <p:ph sz="quarter" idx="3"/>
              </p:nvPr>
            </p:nvSpPr>
            <p:spPr bwMode="auto">
              <a:xfrm>
                <a:off x="2647950" y="2492375"/>
                <a:ext cx="5832475" cy="433388"/>
              </a:xfrm>
              <a:prstGeom prst="rect">
                <a:avLst/>
              </a:prstGeom>
              <a:blipFill>
                <a:blip r:embed="rId2"/>
                <a:stretch>
                  <a:fillRect l="-104" t="-1408" b="-5634"/>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E99EC6B3-134F-48F3-A958-BCFEC7548A20}"/>
              </a:ext>
            </a:extLst>
          </p:cNvPr>
          <p:cNvSpPr>
            <a:spLocks noGrp="1"/>
          </p:cNvSpPr>
          <p:nvPr>
            <p:ph type="sldNum" sz="quarter" idx="12"/>
          </p:nvPr>
        </p:nvSpPr>
        <p:spPr/>
        <p:txBody>
          <a:bodyPr/>
          <a:lstStyle/>
          <a:p>
            <a:fld id="{490CADDB-8AD3-4C57-893D-F8CAB4F0DD95}" type="slidenum">
              <a:rPr lang="en-US" altLang="zh-CN" smtClean="0"/>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C581885-F4F4-4CE5-B36E-51E9B4870D38}"/>
              </a:ext>
            </a:extLst>
          </p:cNvPr>
          <p:cNvSpPr>
            <a:spLocks noGrp="1" noChangeArrowheads="1"/>
          </p:cNvSpPr>
          <p:nvPr>
            <p:ph type="title"/>
          </p:nvPr>
        </p:nvSpPr>
        <p:spPr/>
        <p:txBody>
          <a:bodyPr/>
          <a:lstStyle/>
          <a:p>
            <a:r>
              <a:rPr lang="zh-CN" altLang="en-US" b="1" dirty="0"/>
              <a:t>归纳概念学习的定义</a:t>
            </a:r>
          </a:p>
        </p:txBody>
      </p:sp>
      <p:sp>
        <p:nvSpPr>
          <p:cNvPr id="31747" name="Rectangle 3">
            <a:extLst>
              <a:ext uri="{FF2B5EF4-FFF2-40B4-BE49-F238E27FC236}">
                <a16:creationId xmlns:a16="http://schemas.microsoft.com/office/drawing/2014/main" id="{85AA8A81-9722-4DC6-856B-92FD23DDB8A8}"/>
              </a:ext>
            </a:extLst>
          </p:cNvPr>
          <p:cNvSpPr>
            <a:spLocks noGrp="1" noChangeArrowheads="1"/>
          </p:cNvSpPr>
          <p:nvPr>
            <p:ph type="body" sz="half" idx="1"/>
          </p:nvPr>
        </p:nvSpPr>
        <p:spPr>
          <a:xfrm>
            <a:off x="1981201" y="1600200"/>
            <a:ext cx="8075613" cy="4781550"/>
          </a:xfrm>
        </p:spPr>
        <p:txBody>
          <a:bodyPr/>
          <a:lstStyle/>
          <a:p>
            <a:r>
              <a:rPr lang="zh-CN" altLang="en-US" dirty="0"/>
              <a:t>定义</a:t>
            </a:r>
            <a:r>
              <a:rPr lang="en-US" altLang="zh-CN" dirty="0"/>
              <a:t>4 </a:t>
            </a:r>
            <a:r>
              <a:rPr lang="zh-CN" altLang="en-US" dirty="0"/>
              <a:t>（归纳概念学习）给定一个目标概念</a:t>
            </a:r>
            <a:r>
              <a:rPr lang="en-US" altLang="zh-CN" dirty="0"/>
              <a:t>C</a:t>
            </a:r>
            <a:r>
              <a:rPr lang="zh-CN" altLang="en-US" dirty="0"/>
              <a:t>的实例集                ，寻找一个用概念描述语言表示的假设</a:t>
            </a:r>
            <a:r>
              <a:rPr lang="en-US" altLang="zh-CN" dirty="0"/>
              <a:t>H</a:t>
            </a:r>
            <a:r>
              <a:rPr lang="zh-CN" altLang="en-US" dirty="0"/>
              <a:t>，使得</a:t>
            </a:r>
          </a:p>
          <a:p>
            <a:endParaRPr lang="zh-CN" altLang="en-US" sz="2400" dirty="0"/>
          </a:p>
          <a:p>
            <a:endParaRPr lang="zh-CN" altLang="en-US" sz="2400" dirty="0"/>
          </a:p>
          <a:p>
            <a:r>
              <a:rPr lang="zh-CN" altLang="en-US" dirty="0"/>
              <a:t>定义</a:t>
            </a:r>
            <a:r>
              <a:rPr lang="en-US" altLang="zh-CN" dirty="0"/>
              <a:t>5 </a:t>
            </a:r>
            <a:r>
              <a:rPr lang="zh-CN" altLang="en-US" dirty="0"/>
              <a:t>（完备性）如果</a:t>
            </a:r>
            <a:r>
              <a:rPr lang="en-US" altLang="zh-CN" dirty="0"/>
              <a:t>H</a:t>
            </a:r>
            <a:r>
              <a:rPr lang="zh-CN" altLang="en-US" dirty="0"/>
              <a:t>覆盖所有正例，那么</a:t>
            </a:r>
            <a:r>
              <a:rPr lang="en-US" altLang="zh-CN" dirty="0"/>
              <a:t>H</a:t>
            </a:r>
            <a:r>
              <a:rPr lang="zh-CN" altLang="en-US" dirty="0"/>
              <a:t>相对于实例集是完备的。</a:t>
            </a:r>
          </a:p>
          <a:p>
            <a:r>
              <a:rPr lang="zh-CN" altLang="en-US" dirty="0"/>
              <a:t>定义</a:t>
            </a:r>
            <a:r>
              <a:rPr lang="en-US" altLang="zh-CN" dirty="0"/>
              <a:t>6 </a:t>
            </a:r>
            <a:r>
              <a:rPr lang="zh-CN" altLang="en-US" dirty="0"/>
              <a:t>（一致性）如果</a:t>
            </a:r>
            <a:r>
              <a:rPr lang="en-US" altLang="zh-CN" dirty="0"/>
              <a:t>H</a:t>
            </a:r>
            <a:r>
              <a:rPr lang="zh-CN" altLang="en-US" dirty="0"/>
              <a:t>不覆盖任何反例，那么</a:t>
            </a:r>
            <a:r>
              <a:rPr lang="en-US" altLang="zh-CN" dirty="0"/>
              <a:t>H</a:t>
            </a:r>
            <a:r>
              <a:rPr lang="zh-CN" altLang="en-US" dirty="0"/>
              <a:t>相对于实例集是一致的。</a:t>
            </a:r>
          </a:p>
        </p:txBody>
      </p:sp>
      <mc:AlternateContent xmlns:mc="http://schemas.openxmlformats.org/markup-compatibility/2006" xmlns:a14="http://schemas.microsoft.com/office/drawing/2010/main">
        <mc:Choice Requires="a14">
          <p:sp>
            <p:nvSpPr>
              <p:cNvPr id="31748" name="Object 4">
                <a:extLst>
                  <a:ext uri="{FF2B5EF4-FFF2-40B4-BE49-F238E27FC236}">
                    <a16:creationId xmlns:a16="http://schemas.microsoft.com/office/drawing/2014/main" id="{AFC2B92B-C68A-498C-9816-ABA44E219028}"/>
                  </a:ext>
                </a:extLst>
              </p:cNvPr>
              <p:cNvSpPr txBox="1">
                <a:spLocks noGrp="1"/>
              </p:cNvSpPr>
              <p:nvPr>
                <p:ph sz="quarter" idx="2"/>
              </p:nvPr>
            </p:nvSpPr>
            <p:spPr bwMode="auto">
              <a:xfrm>
                <a:off x="3398838" y="2012950"/>
                <a:ext cx="1655762" cy="500063"/>
              </a:xfrm>
              <a:prstGeom prst="rect">
                <a:avLst/>
              </a:prstGeom>
              <a:noFill/>
              <a:ln>
                <a:noFill/>
              </a:ln>
              <a:effectLst/>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𝜀</m:t>
                      </m:r>
                      <m:r>
                        <a:rPr lang="zh-CN" altLang="en-US" i="0">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𝜀</m:t>
                          </m:r>
                        </m:e>
                        <m:sup>
                          <m:r>
                            <a:rPr lang="zh-CN" altLang="en-US" i="0">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𝜀</m:t>
                          </m:r>
                        </m:e>
                        <m:sup>
                          <m:r>
                            <a:rPr lang="zh-CN" altLang="en-US" i="1">
                              <a:solidFill>
                                <a:srgbClr val="000000"/>
                              </a:solidFill>
                              <a:latin typeface="Cambria Math" panose="02040503050406030204" pitchFamily="18" charset="0"/>
                            </a:rPr>
                            <m:t>−</m:t>
                          </m:r>
                        </m:sup>
                      </m:sSup>
                    </m:oMath>
                  </m:oMathPara>
                </a14:m>
                <a:endParaRPr lang="zh-CN" altLang="en-US" dirty="0"/>
              </a:p>
            </p:txBody>
          </p:sp>
        </mc:Choice>
        <mc:Fallback xmlns="">
          <p:sp>
            <p:nvSpPr>
              <p:cNvPr id="31748" name="Object 4">
                <a:extLst>
                  <a:ext uri="{FF2B5EF4-FFF2-40B4-BE49-F238E27FC236}">
                    <a16:creationId xmlns:a16="http://schemas.microsoft.com/office/drawing/2014/main" id="{AFC2B92B-C68A-498C-9816-ABA44E219028}"/>
                  </a:ext>
                </a:extLst>
              </p:cNvPr>
              <p:cNvSpPr txBox="1">
                <a:spLocks noGrp="1" noRot="1" noChangeAspect="1" noMove="1" noResize="1" noEditPoints="1" noAdjustHandles="1" noChangeArrowheads="1" noChangeShapeType="1" noTextEdit="1"/>
              </p:cNvSpPr>
              <p:nvPr>
                <p:ph sz="quarter" idx="2"/>
              </p:nvPr>
            </p:nvSpPr>
            <p:spPr bwMode="auto">
              <a:xfrm>
                <a:off x="3398838" y="2012950"/>
                <a:ext cx="1655762" cy="500063"/>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750" name="Object 6">
                <a:extLst>
                  <a:ext uri="{FF2B5EF4-FFF2-40B4-BE49-F238E27FC236}">
                    <a16:creationId xmlns:a16="http://schemas.microsoft.com/office/drawing/2014/main" id="{FA7A640F-4081-4496-8A6A-2183B57E8E25}"/>
                  </a:ext>
                </a:extLst>
              </p:cNvPr>
              <p:cNvSpPr txBox="1">
                <a:spLocks noGrp="1"/>
              </p:cNvSpPr>
              <p:nvPr>
                <p:ph sz="quarter" idx="3"/>
              </p:nvPr>
            </p:nvSpPr>
            <p:spPr bwMode="auto">
              <a:xfrm>
                <a:off x="4634765" y="2847975"/>
                <a:ext cx="3744913" cy="1143000"/>
              </a:xfrm>
              <a:prstGeom prst="rect">
                <a:avLst/>
              </a:prstGeom>
              <a:noFill/>
              <a:ln>
                <a:noFill/>
              </a:ln>
              <a:effectLst/>
            </p:spPr>
            <p:txBody>
              <a:bodyPr>
                <a:normAutofit fontScale="85000" lnSpcReduction="10000"/>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𝑒</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𝜀</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𝑒</m:t>
                      </m:r>
                      <m:r>
                        <a:rPr lang="zh-CN" altLang="en-US" i="1">
                          <a:solidFill>
                            <a:srgbClr val="000000"/>
                          </a:solidFill>
                          <a:latin typeface="Cambria Math" panose="02040503050406030204" pitchFamily="18" charset="0"/>
                        </a:rPr>
                        <m:t>被</m:t>
                      </m:r>
                      <m:r>
                        <a:rPr lang="zh-CN" altLang="en-US" i="1">
                          <a:solidFill>
                            <a:srgbClr val="000000"/>
                          </a:solidFill>
                          <a:latin typeface="Cambria Math" panose="02040503050406030204" pitchFamily="18" charset="0"/>
                        </a:rPr>
                        <m:t>𝐻</m:t>
                      </m:r>
                      <m:r>
                        <a:rPr lang="zh-CN" altLang="en-US" i="1">
                          <a:solidFill>
                            <a:srgbClr val="000000"/>
                          </a:solidFill>
                          <a:latin typeface="Cambria Math" panose="02040503050406030204" pitchFamily="18" charset="0"/>
                        </a:rPr>
                        <m:t>覆盖；</m:t>
                      </m:r>
                    </m:oMath>
                    <m:oMath xmlns:m="http://schemas.openxmlformats.org/officeDocument/2006/math">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𝑒</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𝜀</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𝑒</m:t>
                      </m:r>
                      <m:r>
                        <a:rPr lang="zh-CN" altLang="en-US" i="1">
                          <a:solidFill>
                            <a:srgbClr val="000000"/>
                          </a:solidFill>
                          <a:latin typeface="Cambria Math" panose="02040503050406030204" pitchFamily="18" charset="0"/>
                        </a:rPr>
                        <m:t>不被</m:t>
                      </m:r>
                      <m:r>
                        <a:rPr lang="zh-CN" altLang="en-US" i="1">
                          <a:solidFill>
                            <a:srgbClr val="000000"/>
                          </a:solidFill>
                          <a:latin typeface="Cambria Math" panose="02040503050406030204" pitchFamily="18" charset="0"/>
                        </a:rPr>
                        <m:t>𝐻</m:t>
                      </m:r>
                      <m:r>
                        <a:rPr lang="zh-CN" altLang="en-US" i="1">
                          <a:solidFill>
                            <a:srgbClr val="000000"/>
                          </a:solidFill>
                          <a:latin typeface="Cambria Math" panose="02040503050406030204" pitchFamily="18" charset="0"/>
                        </a:rPr>
                        <m:t>覆盖。</m:t>
                      </m:r>
                    </m:oMath>
                  </m:oMathPara>
                </a14:m>
                <a:endParaRPr lang="zh-CN" altLang="en-US" dirty="0"/>
              </a:p>
            </p:txBody>
          </p:sp>
        </mc:Choice>
        <mc:Fallback xmlns="">
          <p:sp>
            <p:nvSpPr>
              <p:cNvPr id="31750" name="Object 6">
                <a:extLst>
                  <a:ext uri="{FF2B5EF4-FFF2-40B4-BE49-F238E27FC236}">
                    <a16:creationId xmlns:a16="http://schemas.microsoft.com/office/drawing/2014/main" id="{FA7A640F-4081-4496-8A6A-2183B57E8E25}"/>
                  </a:ext>
                </a:extLst>
              </p:cNvPr>
              <p:cNvSpPr txBox="1">
                <a:spLocks noGrp="1" noRot="1" noChangeAspect="1" noMove="1" noResize="1" noEditPoints="1" noAdjustHandles="1" noChangeArrowheads="1" noChangeShapeType="1" noTextEdit="1"/>
              </p:cNvSpPr>
              <p:nvPr>
                <p:ph sz="quarter" idx="3"/>
              </p:nvPr>
            </p:nvSpPr>
            <p:spPr bwMode="auto">
              <a:xfrm>
                <a:off x="4634765" y="2847975"/>
                <a:ext cx="3744913" cy="1143000"/>
              </a:xfrm>
              <a:prstGeom prst="rect">
                <a:avLst/>
              </a:prstGeom>
              <a:blipFill>
                <a:blip r:embed="rId3"/>
                <a:stretch>
                  <a:fillRect l="-163" t="-532"/>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3FD1D015-1A21-4FEF-B65F-D0F2660A5464}"/>
              </a:ext>
            </a:extLst>
          </p:cNvPr>
          <p:cNvSpPr>
            <a:spLocks noGrp="1"/>
          </p:cNvSpPr>
          <p:nvPr>
            <p:ph type="sldNum" sz="quarter" idx="12"/>
          </p:nvPr>
        </p:nvSpPr>
        <p:spPr/>
        <p:txBody>
          <a:bodyPr/>
          <a:lstStyle/>
          <a:p>
            <a:fld id="{490CADDB-8AD3-4C57-893D-F8CAB4F0DD95}" type="slidenum">
              <a:rPr lang="en-US" altLang="zh-CN" smtClean="0"/>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AE8D45A-4C92-4635-900B-02178DF170C4}"/>
              </a:ext>
            </a:extLst>
          </p:cNvPr>
          <p:cNvSpPr>
            <a:spLocks noGrp="1" noChangeArrowheads="1"/>
          </p:cNvSpPr>
          <p:nvPr>
            <p:ph type="title"/>
          </p:nvPr>
        </p:nvSpPr>
        <p:spPr/>
        <p:txBody>
          <a:bodyPr/>
          <a:lstStyle/>
          <a:p>
            <a:r>
              <a:rPr lang="zh-CN" altLang="en-US" b="1" dirty="0"/>
              <a:t>归纳概念学习的定义</a:t>
            </a:r>
          </a:p>
        </p:txBody>
      </p:sp>
      <p:sp>
        <p:nvSpPr>
          <p:cNvPr id="34819" name="Rectangle 3">
            <a:extLst>
              <a:ext uri="{FF2B5EF4-FFF2-40B4-BE49-F238E27FC236}">
                <a16:creationId xmlns:a16="http://schemas.microsoft.com/office/drawing/2014/main" id="{3A189D61-42FE-4F4C-9F2F-9379357C2348}"/>
              </a:ext>
            </a:extLst>
          </p:cNvPr>
          <p:cNvSpPr>
            <a:spLocks noGrp="1" noChangeArrowheads="1"/>
          </p:cNvSpPr>
          <p:nvPr>
            <p:ph type="body" idx="1"/>
          </p:nvPr>
        </p:nvSpPr>
        <p:spPr>
          <a:xfrm>
            <a:off x="1981199" y="1125539"/>
            <a:ext cx="8645091" cy="4530725"/>
          </a:xfrm>
        </p:spPr>
        <p:txBody>
          <a:bodyPr/>
          <a:lstStyle/>
          <a:p>
            <a:r>
              <a:rPr lang="zh-CN" altLang="en-US" dirty="0"/>
              <a:t>下图给出了假设</a:t>
            </a:r>
            <a:r>
              <a:rPr lang="en-US" altLang="zh-CN" dirty="0"/>
              <a:t>H</a:t>
            </a:r>
            <a:r>
              <a:rPr lang="zh-CN" altLang="en-US" dirty="0"/>
              <a:t>的完备性或一致性的</a:t>
            </a:r>
            <a:r>
              <a:rPr lang="en-US" altLang="zh-CN" dirty="0"/>
              <a:t>4</a:t>
            </a:r>
            <a:r>
              <a:rPr lang="zh-CN" altLang="en-US" dirty="0"/>
              <a:t>中不同情况。</a:t>
            </a:r>
          </a:p>
          <a:p>
            <a:endParaRPr lang="en-US" altLang="zh-CN" dirty="0"/>
          </a:p>
        </p:txBody>
      </p:sp>
      <p:pic>
        <p:nvPicPr>
          <p:cNvPr id="34820" name="Picture 4">
            <a:extLst>
              <a:ext uri="{FF2B5EF4-FFF2-40B4-BE49-F238E27FC236}">
                <a16:creationId xmlns:a16="http://schemas.microsoft.com/office/drawing/2014/main" id="{2F7921E3-4B0B-4BA5-89DB-CA90A5DCD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0" y="1628776"/>
            <a:ext cx="5761038" cy="472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a:extLst>
              <a:ext uri="{FF2B5EF4-FFF2-40B4-BE49-F238E27FC236}">
                <a16:creationId xmlns:a16="http://schemas.microsoft.com/office/drawing/2014/main" id="{176B2FF8-9EC0-4253-BEB5-E455C40CF0EC}"/>
              </a:ext>
            </a:extLst>
          </p:cNvPr>
          <p:cNvSpPr>
            <a:spLocks noGrp="1"/>
          </p:cNvSpPr>
          <p:nvPr>
            <p:ph type="sldNum" sz="quarter" idx="12"/>
          </p:nvPr>
        </p:nvSpPr>
        <p:spPr/>
        <p:txBody>
          <a:bodyPr/>
          <a:lstStyle/>
          <a:p>
            <a:fld id="{893ACD7D-9A68-44C8-A49A-4B94202CE741}" type="slidenum">
              <a:rPr lang="zh-CN" altLang="en-US" smtClean="0"/>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47C4B12-A96C-4CB5-B57E-150AA9C191E4}"/>
              </a:ext>
            </a:extLst>
          </p:cNvPr>
          <p:cNvSpPr>
            <a:spLocks noGrp="1" noChangeArrowheads="1"/>
          </p:cNvSpPr>
          <p:nvPr>
            <p:ph type="title"/>
          </p:nvPr>
        </p:nvSpPr>
        <p:spPr>
          <a:xfrm>
            <a:off x="616017" y="306278"/>
            <a:ext cx="11271183" cy="781268"/>
          </a:xfrm>
        </p:spPr>
        <p:txBody>
          <a:bodyPr>
            <a:normAutofit/>
          </a:bodyPr>
          <a:lstStyle/>
          <a:p>
            <a:r>
              <a:rPr lang="zh-CN" altLang="en-US" b="1" dirty="0"/>
              <a:t>归纳概念学习算法的一般步骤</a:t>
            </a:r>
          </a:p>
        </p:txBody>
      </p:sp>
      <p:sp>
        <p:nvSpPr>
          <p:cNvPr id="37891" name="Rectangle 3">
            <a:extLst>
              <a:ext uri="{FF2B5EF4-FFF2-40B4-BE49-F238E27FC236}">
                <a16:creationId xmlns:a16="http://schemas.microsoft.com/office/drawing/2014/main" id="{F4CC2E13-CBA3-4550-9C5D-4990E4BC3908}"/>
              </a:ext>
            </a:extLst>
          </p:cNvPr>
          <p:cNvSpPr>
            <a:spLocks noGrp="1" noChangeArrowheads="1"/>
          </p:cNvSpPr>
          <p:nvPr>
            <p:ph type="body" idx="1"/>
          </p:nvPr>
        </p:nvSpPr>
        <p:spPr/>
        <p:txBody>
          <a:bodyPr/>
          <a:lstStyle/>
          <a:p>
            <a:r>
              <a:rPr lang="zh-CN" altLang="en-US" dirty="0"/>
              <a:t>归纳概念学习算法一般具有以下</a:t>
            </a:r>
            <a:r>
              <a:rPr lang="en-US" altLang="zh-CN" dirty="0"/>
              <a:t>3</a:t>
            </a:r>
            <a:r>
              <a:rPr lang="zh-CN" altLang="en-US" dirty="0"/>
              <a:t>个步骤：</a:t>
            </a:r>
          </a:p>
          <a:p>
            <a:pPr lvl="1"/>
            <a:r>
              <a:rPr lang="zh-CN" altLang="en-US" sz="3200" dirty="0"/>
              <a:t>（</a:t>
            </a:r>
            <a:r>
              <a:rPr lang="en-US" altLang="zh-CN" sz="3200" dirty="0"/>
              <a:t>1</a:t>
            </a:r>
            <a:r>
              <a:rPr lang="zh-CN" altLang="en-US" sz="3200" dirty="0"/>
              <a:t>）预处理训练实例集。</a:t>
            </a:r>
          </a:p>
          <a:p>
            <a:pPr lvl="1"/>
            <a:r>
              <a:rPr lang="zh-CN" altLang="en-US" sz="3200" dirty="0"/>
              <a:t>（</a:t>
            </a:r>
            <a:r>
              <a:rPr lang="en-US" altLang="zh-CN" sz="3200" dirty="0"/>
              <a:t>2</a:t>
            </a:r>
            <a:r>
              <a:rPr lang="zh-CN" altLang="en-US" sz="3200" dirty="0"/>
              <a:t>）构造分类规则。</a:t>
            </a:r>
          </a:p>
          <a:p>
            <a:pPr lvl="1"/>
            <a:r>
              <a:rPr lang="zh-CN" altLang="en-US" sz="3200" dirty="0"/>
              <a:t>（</a:t>
            </a:r>
            <a:r>
              <a:rPr lang="en-US" altLang="zh-CN" sz="3200" dirty="0"/>
              <a:t>3</a:t>
            </a:r>
            <a:r>
              <a:rPr lang="zh-CN" altLang="en-US" sz="3200" dirty="0"/>
              <a:t>）对新事例分类。</a:t>
            </a:r>
          </a:p>
        </p:txBody>
      </p:sp>
      <p:sp>
        <p:nvSpPr>
          <p:cNvPr id="2" name="灯片编号占位符 1">
            <a:extLst>
              <a:ext uri="{FF2B5EF4-FFF2-40B4-BE49-F238E27FC236}">
                <a16:creationId xmlns:a16="http://schemas.microsoft.com/office/drawing/2014/main" id="{D80B9442-AA8C-4896-B1A1-20548F4FB318}"/>
              </a:ext>
            </a:extLst>
          </p:cNvPr>
          <p:cNvSpPr>
            <a:spLocks noGrp="1"/>
          </p:cNvSpPr>
          <p:nvPr>
            <p:ph type="sldNum" sz="quarter" idx="12"/>
          </p:nvPr>
        </p:nvSpPr>
        <p:spPr/>
        <p:txBody>
          <a:bodyPr/>
          <a:lstStyle/>
          <a:p>
            <a:fld id="{893ACD7D-9A68-44C8-A49A-4B94202CE741}" type="slidenum">
              <a:rPr lang="zh-CN" altLang="en-US" smtClean="0"/>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C8542CC-A37D-4215-8A18-C74977EF02D0}"/>
              </a:ext>
            </a:extLst>
          </p:cNvPr>
          <p:cNvSpPr>
            <a:spLocks noGrp="1" noChangeArrowheads="1"/>
          </p:cNvSpPr>
          <p:nvPr>
            <p:ph type="title"/>
          </p:nvPr>
        </p:nvSpPr>
        <p:spPr/>
        <p:txBody>
          <a:bodyPr>
            <a:normAutofit/>
          </a:bodyPr>
          <a:lstStyle/>
          <a:p>
            <a:r>
              <a:rPr lang="zh-CN" altLang="en-US" b="1" dirty="0"/>
              <a:t>归纳概念学习算法的一般步骤</a:t>
            </a:r>
          </a:p>
        </p:txBody>
      </p:sp>
      <p:sp>
        <p:nvSpPr>
          <p:cNvPr id="38915" name="Rectangle 3">
            <a:extLst>
              <a:ext uri="{FF2B5EF4-FFF2-40B4-BE49-F238E27FC236}">
                <a16:creationId xmlns:a16="http://schemas.microsoft.com/office/drawing/2014/main" id="{D6A6CC82-26A0-4FB0-8AF7-089C8ECC7FF8}"/>
              </a:ext>
            </a:extLst>
          </p:cNvPr>
          <p:cNvSpPr>
            <a:spLocks noGrp="1" noChangeArrowheads="1"/>
          </p:cNvSpPr>
          <p:nvPr>
            <p:ph type="body" idx="1"/>
          </p:nvPr>
        </p:nvSpPr>
        <p:spPr/>
        <p:txBody>
          <a:bodyPr/>
          <a:lstStyle/>
          <a:p>
            <a:pPr>
              <a:lnSpc>
                <a:spcPct val="90000"/>
              </a:lnSpc>
            </a:pPr>
            <a:r>
              <a:rPr lang="en-US" altLang="zh-CN" b="1" dirty="0">
                <a:solidFill>
                  <a:schemeClr val="hlink"/>
                </a:solidFill>
              </a:rPr>
              <a:t>1.</a:t>
            </a:r>
            <a:r>
              <a:rPr lang="zh-CN" altLang="en-US" b="1" dirty="0">
                <a:solidFill>
                  <a:schemeClr val="hlink"/>
                </a:solidFill>
              </a:rPr>
              <a:t>预处理训练实例集</a:t>
            </a:r>
          </a:p>
          <a:p>
            <a:pPr lvl="1">
              <a:lnSpc>
                <a:spcPct val="90000"/>
              </a:lnSpc>
            </a:pPr>
            <a:r>
              <a:rPr lang="zh-CN" altLang="en-US" dirty="0">
                <a:effectLst/>
              </a:rPr>
              <a:t>实例集的预处理包括以下</a:t>
            </a:r>
            <a:r>
              <a:rPr lang="en-US" altLang="zh-CN" dirty="0">
                <a:effectLst/>
              </a:rPr>
              <a:t>6</a:t>
            </a:r>
            <a:r>
              <a:rPr lang="zh-CN" altLang="en-US" dirty="0">
                <a:effectLst/>
              </a:rPr>
              <a:t>个部分：</a:t>
            </a:r>
          </a:p>
          <a:p>
            <a:pPr lvl="2">
              <a:lnSpc>
                <a:spcPct val="90000"/>
              </a:lnSpc>
            </a:pPr>
            <a:r>
              <a:rPr lang="zh-CN" altLang="en-US" sz="2800" dirty="0"/>
              <a:t>（</a:t>
            </a:r>
            <a:r>
              <a:rPr lang="en-US" altLang="zh-CN" sz="2800" dirty="0"/>
              <a:t>1</a:t>
            </a:r>
            <a:r>
              <a:rPr lang="zh-CN" altLang="en-US" sz="2800" dirty="0"/>
              <a:t>）离散化连续值型属性，将连续值型属性的值划分成有穷多个小区间。</a:t>
            </a:r>
          </a:p>
          <a:p>
            <a:pPr lvl="2">
              <a:lnSpc>
                <a:spcPct val="90000"/>
              </a:lnSpc>
            </a:pPr>
            <a:r>
              <a:rPr lang="zh-CN" altLang="en-US" sz="2800" dirty="0"/>
              <a:t>（</a:t>
            </a:r>
            <a:r>
              <a:rPr lang="en-US" altLang="zh-CN" sz="2800" dirty="0"/>
              <a:t>2</a:t>
            </a:r>
            <a:r>
              <a:rPr lang="zh-CN" altLang="en-US" sz="2800" dirty="0"/>
              <a:t>）过滤无关属性。</a:t>
            </a:r>
          </a:p>
          <a:p>
            <a:pPr lvl="2">
              <a:lnSpc>
                <a:spcPct val="90000"/>
              </a:lnSpc>
            </a:pPr>
            <a:r>
              <a:rPr lang="zh-CN" altLang="en-US" sz="2800" dirty="0"/>
              <a:t>（</a:t>
            </a:r>
            <a:r>
              <a:rPr lang="en-US" altLang="zh-CN" sz="2800" dirty="0"/>
              <a:t>3</a:t>
            </a:r>
            <a:r>
              <a:rPr lang="zh-CN" altLang="en-US" sz="2800" dirty="0"/>
              <a:t>）处理“未知”属性值。</a:t>
            </a:r>
          </a:p>
          <a:p>
            <a:pPr lvl="2">
              <a:lnSpc>
                <a:spcPct val="90000"/>
              </a:lnSpc>
            </a:pPr>
            <a:r>
              <a:rPr lang="zh-CN" altLang="en-US" sz="2800" dirty="0"/>
              <a:t>（</a:t>
            </a:r>
            <a:r>
              <a:rPr lang="en-US" altLang="zh-CN" sz="2800" dirty="0"/>
              <a:t>4</a:t>
            </a:r>
            <a:r>
              <a:rPr lang="zh-CN" altLang="en-US" sz="2800" dirty="0"/>
              <a:t>）处理不重要的属性值。</a:t>
            </a:r>
          </a:p>
          <a:p>
            <a:pPr lvl="2">
              <a:lnSpc>
                <a:spcPct val="90000"/>
              </a:lnSpc>
            </a:pPr>
            <a:r>
              <a:rPr lang="zh-CN" altLang="en-US" sz="2800" dirty="0"/>
              <a:t>（</a:t>
            </a:r>
            <a:r>
              <a:rPr lang="en-US" altLang="zh-CN" sz="2800" dirty="0"/>
              <a:t>5</a:t>
            </a:r>
            <a:r>
              <a:rPr lang="zh-CN" altLang="en-US" sz="2800" dirty="0"/>
              <a:t>）清理无意义的属性值。</a:t>
            </a:r>
          </a:p>
          <a:p>
            <a:pPr lvl="2">
              <a:lnSpc>
                <a:spcPct val="90000"/>
              </a:lnSpc>
            </a:pPr>
            <a:r>
              <a:rPr lang="zh-CN" altLang="en-US" sz="2800" dirty="0"/>
              <a:t>（</a:t>
            </a:r>
            <a:r>
              <a:rPr lang="en-US" altLang="zh-CN" sz="2800" dirty="0"/>
              <a:t>6</a:t>
            </a:r>
            <a:r>
              <a:rPr lang="zh-CN" altLang="en-US" sz="2800" dirty="0"/>
              <a:t>）整理数据。</a:t>
            </a:r>
          </a:p>
        </p:txBody>
      </p:sp>
      <p:sp>
        <p:nvSpPr>
          <p:cNvPr id="2" name="灯片编号占位符 1">
            <a:extLst>
              <a:ext uri="{FF2B5EF4-FFF2-40B4-BE49-F238E27FC236}">
                <a16:creationId xmlns:a16="http://schemas.microsoft.com/office/drawing/2014/main" id="{B9AD52B2-98AF-4088-A9BC-42BC0BB156E9}"/>
              </a:ext>
            </a:extLst>
          </p:cNvPr>
          <p:cNvSpPr>
            <a:spLocks noGrp="1"/>
          </p:cNvSpPr>
          <p:nvPr>
            <p:ph type="sldNum" sz="quarter" idx="12"/>
          </p:nvPr>
        </p:nvSpPr>
        <p:spPr/>
        <p:txBody>
          <a:bodyPr/>
          <a:lstStyle/>
          <a:p>
            <a:fld id="{893ACD7D-9A68-44C8-A49A-4B94202CE741}" type="slidenum">
              <a:rPr lang="zh-CN" altLang="en-US" smtClean="0"/>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BE6F2C0-AEAE-4E62-B128-2FAB7A51BD36}"/>
              </a:ext>
            </a:extLst>
          </p:cNvPr>
          <p:cNvSpPr>
            <a:spLocks noGrp="1" noChangeArrowheads="1"/>
          </p:cNvSpPr>
          <p:nvPr>
            <p:ph type="title"/>
          </p:nvPr>
        </p:nvSpPr>
        <p:spPr/>
        <p:txBody>
          <a:bodyPr>
            <a:normAutofit/>
          </a:bodyPr>
          <a:lstStyle/>
          <a:p>
            <a:r>
              <a:rPr lang="zh-CN" altLang="en-US" b="1" dirty="0"/>
              <a:t>归纳概念学习算法的一般步骤</a:t>
            </a:r>
          </a:p>
        </p:txBody>
      </p:sp>
      <p:sp>
        <p:nvSpPr>
          <p:cNvPr id="39939" name="Rectangle 3">
            <a:extLst>
              <a:ext uri="{FF2B5EF4-FFF2-40B4-BE49-F238E27FC236}">
                <a16:creationId xmlns:a16="http://schemas.microsoft.com/office/drawing/2014/main" id="{DB7D8990-A6B1-4564-BC34-56AB4B2F7543}"/>
              </a:ext>
            </a:extLst>
          </p:cNvPr>
          <p:cNvSpPr>
            <a:spLocks noGrp="1" noChangeArrowheads="1"/>
          </p:cNvSpPr>
          <p:nvPr>
            <p:ph type="body" idx="1"/>
          </p:nvPr>
        </p:nvSpPr>
        <p:spPr>
          <a:xfrm>
            <a:off x="1981200" y="1600200"/>
            <a:ext cx="8229600" cy="4852988"/>
          </a:xfrm>
        </p:spPr>
        <p:txBody>
          <a:bodyPr/>
          <a:lstStyle/>
          <a:p>
            <a:pPr>
              <a:lnSpc>
                <a:spcPct val="90000"/>
              </a:lnSpc>
            </a:pPr>
            <a:r>
              <a:rPr lang="en-US" altLang="zh-CN" b="1" dirty="0">
                <a:solidFill>
                  <a:schemeClr val="hlink"/>
                </a:solidFill>
              </a:rPr>
              <a:t>2. </a:t>
            </a:r>
            <a:r>
              <a:rPr lang="zh-CN" altLang="en-US" b="1" dirty="0">
                <a:solidFill>
                  <a:schemeClr val="hlink"/>
                </a:solidFill>
              </a:rPr>
              <a:t>构造分类规则</a:t>
            </a:r>
          </a:p>
          <a:p>
            <a:pPr lvl="1">
              <a:lnSpc>
                <a:spcPct val="90000"/>
              </a:lnSpc>
            </a:pPr>
            <a:r>
              <a:rPr lang="zh-CN" altLang="en-US" dirty="0">
                <a:effectLst/>
              </a:rPr>
              <a:t>构造分类规则分两步进行：</a:t>
            </a:r>
          </a:p>
          <a:p>
            <a:pPr lvl="2">
              <a:lnSpc>
                <a:spcPct val="90000"/>
              </a:lnSpc>
            </a:pPr>
            <a:r>
              <a:rPr lang="zh-CN" altLang="en-US" sz="2800" dirty="0"/>
              <a:t>（</a:t>
            </a:r>
            <a:r>
              <a:rPr lang="en-US" altLang="zh-CN" sz="2800" dirty="0"/>
              <a:t>1</a:t>
            </a:r>
            <a:r>
              <a:rPr lang="zh-CN" altLang="en-US" sz="2800" dirty="0"/>
              <a:t>）学习分类规则。</a:t>
            </a:r>
          </a:p>
          <a:p>
            <a:pPr lvl="3">
              <a:lnSpc>
                <a:spcPct val="90000"/>
              </a:lnSpc>
            </a:pPr>
            <a:r>
              <a:rPr lang="zh-CN" altLang="en-US" sz="2400" dirty="0"/>
              <a:t>反复在假设空间中进行抽象和例化搜索，直至算法终止的充分和必要条件都满足。</a:t>
            </a:r>
          </a:p>
          <a:p>
            <a:pPr lvl="3">
              <a:lnSpc>
                <a:spcPct val="90000"/>
              </a:lnSpc>
            </a:pPr>
            <a:r>
              <a:rPr lang="zh-CN" altLang="en-US" sz="2400" dirty="0"/>
              <a:t>在满足完备性和一致性条件之前终止分类规则生成过程的及时称为“预剪枝”。</a:t>
            </a:r>
          </a:p>
          <a:p>
            <a:pPr lvl="2">
              <a:lnSpc>
                <a:spcPct val="90000"/>
              </a:lnSpc>
            </a:pPr>
            <a:r>
              <a:rPr lang="zh-CN" altLang="en-US" sz="2800" dirty="0"/>
              <a:t>（</a:t>
            </a:r>
            <a:r>
              <a:rPr lang="en-US" altLang="zh-CN" sz="2800" dirty="0"/>
              <a:t>2</a:t>
            </a:r>
            <a:r>
              <a:rPr lang="zh-CN" altLang="en-US" sz="2800" dirty="0"/>
              <a:t>）对生成的分类规则进行“剪枝”。</a:t>
            </a:r>
          </a:p>
          <a:p>
            <a:pPr lvl="3">
              <a:lnSpc>
                <a:spcPct val="90000"/>
              </a:lnSpc>
            </a:pPr>
            <a:r>
              <a:rPr lang="zh-CN" altLang="en-US" sz="2400" dirty="0"/>
              <a:t>通过剪掉分类规则中不可信的部分可降低规则的复杂性。</a:t>
            </a:r>
          </a:p>
          <a:p>
            <a:pPr lvl="3">
              <a:lnSpc>
                <a:spcPct val="90000"/>
              </a:lnSpc>
            </a:pPr>
            <a:r>
              <a:rPr lang="zh-CN" altLang="en-US" sz="2400" dirty="0"/>
              <a:t>在分类规则生成之后进行的剪枝，称为“后剪枝”。</a:t>
            </a:r>
          </a:p>
        </p:txBody>
      </p:sp>
      <p:sp>
        <p:nvSpPr>
          <p:cNvPr id="2" name="灯片编号占位符 1">
            <a:extLst>
              <a:ext uri="{FF2B5EF4-FFF2-40B4-BE49-F238E27FC236}">
                <a16:creationId xmlns:a16="http://schemas.microsoft.com/office/drawing/2014/main" id="{83D66418-A49C-401F-947F-6421E64AC125}"/>
              </a:ext>
            </a:extLst>
          </p:cNvPr>
          <p:cNvSpPr>
            <a:spLocks noGrp="1"/>
          </p:cNvSpPr>
          <p:nvPr>
            <p:ph type="sldNum" sz="quarter" idx="12"/>
          </p:nvPr>
        </p:nvSpPr>
        <p:spPr/>
        <p:txBody>
          <a:bodyPr/>
          <a:lstStyle/>
          <a:p>
            <a:fld id="{893ACD7D-9A68-44C8-A49A-4B94202CE741}" type="slidenum">
              <a:rPr lang="zh-CN" altLang="en-US" smtClean="0"/>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C0F8061-20A5-4C80-8ADA-0D589710A293}"/>
              </a:ext>
            </a:extLst>
          </p:cNvPr>
          <p:cNvSpPr>
            <a:spLocks noGrp="1" noChangeArrowheads="1"/>
          </p:cNvSpPr>
          <p:nvPr>
            <p:ph type="title"/>
          </p:nvPr>
        </p:nvSpPr>
        <p:spPr/>
        <p:txBody>
          <a:bodyPr>
            <a:normAutofit/>
          </a:bodyPr>
          <a:lstStyle/>
          <a:p>
            <a:r>
              <a:rPr lang="zh-CN" altLang="en-US" b="1" dirty="0"/>
              <a:t>归纳概念学习算法的一般步骤</a:t>
            </a:r>
          </a:p>
        </p:txBody>
      </p:sp>
      <p:sp>
        <p:nvSpPr>
          <p:cNvPr id="40963" name="Rectangle 3">
            <a:extLst>
              <a:ext uri="{FF2B5EF4-FFF2-40B4-BE49-F238E27FC236}">
                <a16:creationId xmlns:a16="http://schemas.microsoft.com/office/drawing/2014/main" id="{889A0A3E-E464-4DDE-A1BE-DE7EB4FCE8EF}"/>
              </a:ext>
            </a:extLst>
          </p:cNvPr>
          <p:cNvSpPr>
            <a:spLocks noGrp="1" noChangeArrowheads="1"/>
          </p:cNvSpPr>
          <p:nvPr>
            <p:ph type="body" idx="1"/>
          </p:nvPr>
        </p:nvSpPr>
        <p:spPr/>
        <p:txBody>
          <a:bodyPr/>
          <a:lstStyle/>
          <a:p>
            <a:r>
              <a:rPr lang="en-US" altLang="zh-CN" b="1" dirty="0">
                <a:solidFill>
                  <a:schemeClr val="hlink"/>
                </a:solidFill>
              </a:rPr>
              <a:t>3. </a:t>
            </a:r>
            <a:r>
              <a:rPr lang="zh-CN" altLang="en-US" b="1" dirty="0">
                <a:solidFill>
                  <a:schemeClr val="hlink"/>
                </a:solidFill>
              </a:rPr>
              <a:t>对新事例分类</a:t>
            </a:r>
          </a:p>
          <a:p>
            <a:pPr lvl="1"/>
            <a:r>
              <a:rPr lang="zh-CN" altLang="en-US" dirty="0"/>
              <a:t>对新事例分类要检查新事例是否与目标还念的分类规则匹配。一般来说，将一新</a:t>
            </a:r>
            <a:r>
              <a:rPr lang="zh-CN" altLang="en-US"/>
              <a:t>事例</a:t>
            </a:r>
            <a:r>
              <a:rPr lang="zh-CN" altLang="en-US" smtClean="0"/>
              <a:t>与分类</a:t>
            </a:r>
            <a:r>
              <a:rPr lang="zh-CN" altLang="en-US" dirty="0"/>
              <a:t>规则进行匹配操作时有</a:t>
            </a:r>
            <a:r>
              <a:rPr lang="en-US" altLang="zh-CN" dirty="0"/>
              <a:t>3</a:t>
            </a:r>
            <a:r>
              <a:rPr lang="zh-CN" altLang="en-US" dirty="0"/>
              <a:t>种可能情况，即单匹配、多匹配或不匹配，分别用</a:t>
            </a:r>
            <a:r>
              <a:rPr lang="en-US" altLang="zh-CN" dirty="0"/>
              <a:t>SINGLE</a:t>
            </a:r>
            <a:r>
              <a:rPr lang="zh-CN" altLang="en-US" dirty="0"/>
              <a:t>，</a:t>
            </a:r>
            <a:r>
              <a:rPr lang="en-US" altLang="zh-CN" dirty="0"/>
              <a:t>MULTIPLE</a:t>
            </a:r>
            <a:r>
              <a:rPr lang="zh-CN" altLang="en-US" dirty="0"/>
              <a:t>，</a:t>
            </a:r>
            <a:r>
              <a:rPr lang="en-US" altLang="zh-CN" dirty="0"/>
              <a:t>NO_MATCH</a:t>
            </a:r>
            <a:r>
              <a:rPr lang="zh-CN" altLang="en-US" dirty="0"/>
              <a:t>来表示，如图所示：</a:t>
            </a:r>
          </a:p>
          <a:p>
            <a:pPr lvl="1"/>
            <a:endParaRPr lang="en-US" altLang="zh-CN" dirty="0"/>
          </a:p>
        </p:txBody>
      </p:sp>
      <p:pic>
        <p:nvPicPr>
          <p:cNvPr id="40964" name="Picture 4">
            <a:extLst>
              <a:ext uri="{FF2B5EF4-FFF2-40B4-BE49-F238E27FC236}">
                <a16:creationId xmlns:a16="http://schemas.microsoft.com/office/drawing/2014/main" id="{8DE396AE-8241-472F-AA99-4DB95695A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2841" y="3429000"/>
            <a:ext cx="57531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a:extLst>
              <a:ext uri="{FF2B5EF4-FFF2-40B4-BE49-F238E27FC236}">
                <a16:creationId xmlns:a16="http://schemas.microsoft.com/office/drawing/2014/main" id="{28B96D2B-01DD-4358-8B75-D4C991ED1859}"/>
              </a:ext>
            </a:extLst>
          </p:cNvPr>
          <p:cNvSpPr>
            <a:spLocks noGrp="1"/>
          </p:cNvSpPr>
          <p:nvPr>
            <p:ph type="sldNum" sz="quarter" idx="12"/>
          </p:nvPr>
        </p:nvSpPr>
        <p:spPr/>
        <p:txBody>
          <a:bodyPr/>
          <a:lstStyle/>
          <a:p>
            <a:fld id="{893ACD7D-9A68-44C8-A49A-4B94202CE741}" type="slidenum">
              <a:rPr lang="zh-CN" altLang="en-US" smtClean="0"/>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67BC8768-B816-458E-8BED-BA16D69DBA57}"/>
              </a:ext>
            </a:extLst>
          </p:cNvPr>
          <p:cNvSpPr>
            <a:spLocks noGrp="1" noChangeArrowheads="1"/>
          </p:cNvSpPr>
          <p:nvPr>
            <p:ph type="title"/>
          </p:nvPr>
        </p:nvSpPr>
        <p:spPr>
          <a:xfrm>
            <a:off x="831850" y="306278"/>
            <a:ext cx="10042338" cy="781268"/>
          </a:xfrm>
        </p:spPr>
        <p:txBody>
          <a:bodyPr/>
          <a:lstStyle/>
          <a:p>
            <a:pPr algn="ctr" eaLnBrk="1" hangingPunct="1"/>
            <a:r>
              <a:rPr lang="zh-CN" altLang="en-US" dirty="0"/>
              <a:t>	复习</a:t>
            </a:r>
          </a:p>
        </p:txBody>
      </p:sp>
      <p:sp>
        <p:nvSpPr>
          <p:cNvPr id="15362" name="Rectangle 3">
            <a:extLst>
              <a:ext uri="{FF2B5EF4-FFF2-40B4-BE49-F238E27FC236}">
                <a16:creationId xmlns:a16="http://schemas.microsoft.com/office/drawing/2014/main" id="{7A8C1444-ED9E-46B7-99B6-A80C8F7EDEF1}"/>
              </a:ext>
            </a:extLst>
          </p:cNvPr>
          <p:cNvSpPr>
            <a:spLocks noGrp="1" noChangeArrowheads="1"/>
          </p:cNvSpPr>
          <p:nvPr>
            <p:ph type="body" idx="1"/>
          </p:nvPr>
        </p:nvSpPr>
        <p:spPr>
          <a:xfrm>
            <a:off x="2362200" y="2047876"/>
            <a:ext cx="7772400" cy="3452813"/>
          </a:xfrm>
        </p:spPr>
        <p:txBody>
          <a:bodyPr/>
          <a:lstStyle/>
          <a:p>
            <a:pPr>
              <a:lnSpc>
                <a:spcPts val="3500"/>
              </a:lnSpc>
            </a:pPr>
            <a:r>
              <a:rPr lang="zh-CN" altLang="en-US" dirty="0"/>
              <a:t>不确定推理的基本概念</a:t>
            </a:r>
          </a:p>
          <a:p>
            <a:pPr>
              <a:lnSpc>
                <a:spcPts val="3500"/>
              </a:lnSpc>
            </a:pPr>
            <a:r>
              <a:rPr lang="en-US" altLang="zh-CN" dirty="0"/>
              <a:t> </a:t>
            </a:r>
            <a:r>
              <a:rPr lang="zh-CN" altLang="en-US" dirty="0"/>
              <a:t>概率方法</a:t>
            </a:r>
          </a:p>
          <a:p>
            <a:pPr>
              <a:lnSpc>
                <a:spcPts val="3500"/>
              </a:lnSpc>
            </a:pPr>
            <a:r>
              <a:rPr lang="zh-CN" altLang="en-US" dirty="0"/>
              <a:t> 主观</a:t>
            </a:r>
            <a:r>
              <a:rPr lang="en-US" altLang="zh-CN" dirty="0"/>
              <a:t>Bayes</a:t>
            </a:r>
            <a:r>
              <a:rPr lang="zh-CN" altLang="en-US" dirty="0"/>
              <a:t>方法</a:t>
            </a:r>
          </a:p>
          <a:p>
            <a:pPr>
              <a:lnSpc>
                <a:spcPts val="3500"/>
              </a:lnSpc>
            </a:pPr>
            <a:r>
              <a:rPr lang="en-US" altLang="zh-CN" dirty="0"/>
              <a:t> </a:t>
            </a:r>
            <a:endParaRPr lang="zh-CN" altLang="en-US" dirty="0"/>
          </a:p>
          <a:p>
            <a:pPr eaLnBrk="1" hangingPunct="1">
              <a:lnSpc>
                <a:spcPct val="90000"/>
              </a:lnSpc>
            </a:pPr>
            <a:endParaRPr lang="zh-CN" altLang="en-US" dirty="0"/>
          </a:p>
        </p:txBody>
      </p:sp>
      <p:sp>
        <p:nvSpPr>
          <p:cNvPr id="2" name="灯片编号占位符 1">
            <a:extLst>
              <a:ext uri="{FF2B5EF4-FFF2-40B4-BE49-F238E27FC236}">
                <a16:creationId xmlns:a16="http://schemas.microsoft.com/office/drawing/2014/main" id="{EB4D7E4D-67E8-4910-A690-C1271D26B532}"/>
              </a:ext>
            </a:extLst>
          </p:cNvPr>
          <p:cNvSpPr>
            <a:spLocks noGrp="1"/>
          </p:cNvSpPr>
          <p:nvPr>
            <p:ph type="sldNum" sz="quarter" idx="12"/>
          </p:nvPr>
        </p:nvSpPr>
        <p:spPr/>
        <p:txBody>
          <a:bodyPr/>
          <a:lstStyle/>
          <a:p>
            <a:fld id="{893ACD7D-9A68-44C8-A49A-4B94202CE741}"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ACF51AB3-7FC0-4C3C-AC80-B58FC75C6173}"/>
              </a:ext>
            </a:extLst>
          </p:cNvPr>
          <p:cNvSpPr>
            <a:spLocks noGrp="1" noChangeArrowheads="1"/>
          </p:cNvSpPr>
          <p:nvPr>
            <p:ph type="body" sz="half" idx="1"/>
          </p:nvPr>
        </p:nvSpPr>
        <p:spPr>
          <a:xfrm>
            <a:off x="1981200" y="1600200"/>
            <a:ext cx="8218488" cy="4781550"/>
          </a:xfrm>
        </p:spPr>
        <p:txBody>
          <a:bodyPr/>
          <a:lstStyle/>
          <a:p>
            <a:r>
              <a:rPr lang="en-US" altLang="zh-CN" b="1" dirty="0">
                <a:solidFill>
                  <a:schemeClr val="hlink"/>
                </a:solidFill>
              </a:rPr>
              <a:t>4. </a:t>
            </a:r>
            <a:r>
              <a:rPr lang="zh-CN" altLang="en-US" b="1" dirty="0">
                <a:solidFill>
                  <a:schemeClr val="hlink"/>
                </a:solidFill>
              </a:rPr>
              <a:t>复杂度和精确度的测量</a:t>
            </a:r>
          </a:p>
          <a:p>
            <a:pPr lvl="1"/>
            <a:r>
              <a:rPr lang="zh-CN" altLang="en-US" dirty="0"/>
              <a:t>不同的概念语言，其复杂度的测量方法也不一样。如决策树的总体复杂度用它的节点数来测量，而平均复杂度用各分支的品均节点数来测量</a:t>
            </a:r>
          </a:p>
          <a:p>
            <a:pPr lvl="1"/>
            <a:r>
              <a:rPr lang="zh-CN" altLang="en-US" dirty="0"/>
              <a:t>精确度测量的方法主要有以下两种：</a:t>
            </a:r>
          </a:p>
          <a:p>
            <a:pPr lvl="2"/>
            <a:r>
              <a:rPr lang="zh-CN" altLang="en-US" dirty="0"/>
              <a:t>多数平均：被正确分类的实例数与被测试的实例总数值比</a:t>
            </a:r>
          </a:p>
          <a:p>
            <a:pPr lvl="2"/>
            <a:endParaRPr lang="zh-CN" altLang="en-US" dirty="0"/>
          </a:p>
          <a:p>
            <a:pPr lvl="2"/>
            <a:r>
              <a:rPr lang="zh-CN" altLang="en-US" dirty="0"/>
              <a:t>概率平均：被分类规则正确预测的实例所属类的概率之和与被测试的实例总是之比即为分类精度</a:t>
            </a:r>
          </a:p>
        </p:txBody>
      </p:sp>
      <p:graphicFrame>
        <p:nvGraphicFramePr>
          <p:cNvPr id="43012" name="Object 4">
            <a:extLst>
              <a:ext uri="{FF2B5EF4-FFF2-40B4-BE49-F238E27FC236}">
                <a16:creationId xmlns:a16="http://schemas.microsoft.com/office/drawing/2014/main" id="{AC9C5519-3461-47E6-B179-A4E05657AF2E}"/>
              </a:ext>
            </a:extLst>
          </p:cNvPr>
          <p:cNvGraphicFramePr>
            <a:graphicFrameLocks noGrp="1" noChangeAspect="1"/>
          </p:cNvGraphicFramePr>
          <p:nvPr>
            <p:ph sz="quarter" idx="2"/>
          </p:nvPr>
        </p:nvGraphicFramePr>
        <p:xfrm>
          <a:off x="5591176" y="4365626"/>
          <a:ext cx="1008063" cy="727075"/>
        </p:xfrm>
        <a:graphic>
          <a:graphicData uri="http://schemas.openxmlformats.org/presentationml/2006/ole">
            <mc:AlternateContent xmlns:mc="http://schemas.openxmlformats.org/markup-compatibility/2006">
              <mc:Choice xmlns:v="urn:schemas-microsoft-com:vml" Requires="v">
                <p:oleObj spid="_x0000_s4362" name="Equation" r:id="rId4" imgW="545760" imgH="393480" progId="Equation.DSMT4">
                  <p:embed/>
                </p:oleObj>
              </mc:Choice>
              <mc:Fallback>
                <p:oleObj name="Equation" r:id="rId4" imgW="545760" imgH="393480" progId="Equation.DSMT4">
                  <p:embed/>
                  <p:pic>
                    <p:nvPicPr>
                      <p:cNvPr id="43012" name="Object 4">
                        <a:extLst>
                          <a:ext uri="{FF2B5EF4-FFF2-40B4-BE49-F238E27FC236}">
                            <a16:creationId xmlns:a16="http://schemas.microsoft.com/office/drawing/2014/main" id="{AC9C5519-3461-47E6-B179-A4E05657AF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1176" y="4365626"/>
                        <a:ext cx="1008063"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4" name="Object 6">
            <a:extLst>
              <a:ext uri="{FF2B5EF4-FFF2-40B4-BE49-F238E27FC236}">
                <a16:creationId xmlns:a16="http://schemas.microsoft.com/office/drawing/2014/main" id="{CE6B3D75-AA9A-4FB8-84DF-6DDBB74E46CD}"/>
              </a:ext>
            </a:extLst>
          </p:cNvPr>
          <p:cNvGraphicFramePr>
            <a:graphicFrameLocks noGrp="1" noChangeAspect="1"/>
          </p:cNvGraphicFramePr>
          <p:nvPr>
            <p:ph sz="quarter" idx="3"/>
          </p:nvPr>
        </p:nvGraphicFramePr>
        <p:xfrm>
          <a:off x="5232400" y="5661025"/>
          <a:ext cx="1728788" cy="852488"/>
        </p:xfrm>
        <a:graphic>
          <a:graphicData uri="http://schemas.openxmlformats.org/presentationml/2006/ole">
            <mc:AlternateContent xmlns:mc="http://schemas.openxmlformats.org/markup-compatibility/2006">
              <mc:Choice xmlns:v="urn:schemas-microsoft-com:vml" Requires="v">
                <p:oleObj spid="_x0000_s4363" name="Equation" r:id="rId6" imgW="876240" imgH="431640" progId="Equation.DSMT4">
                  <p:embed/>
                </p:oleObj>
              </mc:Choice>
              <mc:Fallback>
                <p:oleObj name="Equation" r:id="rId6" imgW="876240" imgH="431640" progId="Equation.DSMT4">
                  <p:embed/>
                  <p:pic>
                    <p:nvPicPr>
                      <p:cNvPr id="43014" name="Object 6">
                        <a:extLst>
                          <a:ext uri="{FF2B5EF4-FFF2-40B4-BE49-F238E27FC236}">
                            <a16:creationId xmlns:a16="http://schemas.microsoft.com/office/drawing/2014/main" id="{CE6B3D75-AA9A-4FB8-84DF-6DDBB74E46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2400" y="5661025"/>
                        <a:ext cx="1728788"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CCC3E7D1-FD51-437E-8ED3-6800EA9D1ADE}"/>
              </a:ext>
            </a:extLst>
          </p:cNvPr>
          <p:cNvSpPr>
            <a:spLocks noGrp="1"/>
          </p:cNvSpPr>
          <p:nvPr>
            <p:ph type="sldNum" sz="quarter" idx="12"/>
          </p:nvPr>
        </p:nvSpPr>
        <p:spPr/>
        <p:txBody>
          <a:bodyPr/>
          <a:lstStyle/>
          <a:p>
            <a:fld id="{490CADDB-8AD3-4C57-893D-F8CAB4F0DD95}" type="slidenum">
              <a:rPr lang="en-US" altLang="zh-CN" smtClean="0"/>
              <a:pPr/>
              <a:t>20</a:t>
            </a:fld>
            <a:endParaRPr lang="en-US" altLang="zh-CN"/>
          </a:p>
        </p:txBody>
      </p:sp>
      <p:sp>
        <p:nvSpPr>
          <p:cNvPr id="9" name="Rectangle 2">
            <a:extLst>
              <a:ext uri="{FF2B5EF4-FFF2-40B4-BE49-F238E27FC236}">
                <a16:creationId xmlns:a16="http://schemas.microsoft.com/office/drawing/2014/main" id="{BF6C47C2-F687-44E3-9733-510D4C70F4FD}"/>
              </a:ext>
            </a:extLst>
          </p:cNvPr>
          <p:cNvSpPr>
            <a:spLocks noGrp="1" noChangeArrowheads="1"/>
          </p:cNvSpPr>
          <p:nvPr>
            <p:ph type="title"/>
          </p:nvPr>
        </p:nvSpPr>
        <p:spPr>
          <a:xfrm>
            <a:off x="831850" y="306278"/>
            <a:ext cx="10515600" cy="781268"/>
          </a:xfrm>
        </p:spPr>
        <p:txBody>
          <a:bodyPr>
            <a:normAutofit/>
          </a:bodyPr>
          <a:lstStyle/>
          <a:p>
            <a:pPr algn="ctr"/>
            <a:r>
              <a:rPr lang="zh-CN" altLang="en-US" sz="4800" b="1" dirty="0">
                <a:solidFill>
                  <a:srgbClr val="00B050"/>
                </a:solidFill>
                <a:latin typeface="黑体" panose="02010609060101010101" pitchFamily="49" charset="-122"/>
                <a:ea typeface="黑体" panose="02010609060101010101" pitchFamily="49" charset="-122"/>
              </a:rPr>
              <a:t>归纳概念学习算法的一般步骤</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0562E7B-00C9-40A4-8105-D8CADDD5444F}"/>
              </a:ext>
            </a:extLst>
          </p:cNvPr>
          <p:cNvSpPr>
            <a:spLocks noGrp="1" noChangeArrowheads="1"/>
          </p:cNvSpPr>
          <p:nvPr>
            <p:ph type="title"/>
          </p:nvPr>
        </p:nvSpPr>
        <p:spPr/>
        <p:txBody>
          <a:bodyPr/>
          <a:lstStyle/>
          <a:p>
            <a:r>
              <a:rPr lang="zh-CN" altLang="en-US" b="1" dirty="0"/>
              <a:t>归纳概念学习的具体算法</a:t>
            </a:r>
          </a:p>
        </p:txBody>
      </p:sp>
      <p:sp>
        <p:nvSpPr>
          <p:cNvPr id="41987" name="Rectangle 3">
            <a:extLst>
              <a:ext uri="{FF2B5EF4-FFF2-40B4-BE49-F238E27FC236}">
                <a16:creationId xmlns:a16="http://schemas.microsoft.com/office/drawing/2014/main" id="{E19F7B59-577E-4A27-8492-239FDDAE6CC6}"/>
              </a:ext>
            </a:extLst>
          </p:cNvPr>
          <p:cNvSpPr>
            <a:spLocks noGrp="1" noChangeArrowheads="1"/>
          </p:cNvSpPr>
          <p:nvPr>
            <p:ph type="body" idx="1"/>
          </p:nvPr>
        </p:nvSpPr>
        <p:spPr/>
        <p:txBody>
          <a:bodyPr/>
          <a:lstStyle/>
          <a:p>
            <a:r>
              <a:rPr lang="zh-CN" altLang="en-US" dirty="0"/>
              <a:t>归纳概念学习的目的就是利用学到的概念完成下列</a:t>
            </a:r>
            <a:r>
              <a:rPr lang="en-US" altLang="zh-CN" dirty="0"/>
              <a:t>3</a:t>
            </a:r>
            <a:r>
              <a:rPr lang="zh-CN" altLang="en-US" dirty="0"/>
              <a:t>种任务之一：</a:t>
            </a:r>
          </a:p>
          <a:p>
            <a:pPr lvl="1"/>
            <a:r>
              <a:rPr lang="zh-CN" altLang="en-US" dirty="0"/>
              <a:t>分类（</a:t>
            </a:r>
            <a:r>
              <a:rPr lang="en-US" altLang="zh-CN" dirty="0"/>
              <a:t>Classification</a:t>
            </a:r>
            <a:r>
              <a:rPr lang="zh-CN" altLang="en-US" dirty="0"/>
              <a:t>），即给定一些新的未知事例，要求系统能判别出它们分别属于那些概念，或者是否属于某一概念。</a:t>
            </a:r>
          </a:p>
          <a:p>
            <a:pPr lvl="1"/>
            <a:r>
              <a:rPr lang="zh-CN" altLang="en-US" dirty="0"/>
              <a:t>预测（</a:t>
            </a:r>
            <a:r>
              <a:rPr lang="en-US" altLang="zh-CN" dirty="0"/>
              <a:t>Prediction</a:t>
            </a:r>
            <a:r>
              <a:rPr lang="zh-CN" altLang="en-US" dirty="0"/>
              <a:t>），如果训练实例是一个序列中的相继元素，要求系统能预测出序列中下一个或第</a:t>
            </a:r>
            <a:r>
              <a:rPr lang="en-US" altLang="zh-CN" dirty="0"/>
              <a:t>n</a:t>
            </a:r>
            <a:r>
              <a:rPr lang="zh-CN" altLang="en-US" dirty="0"/>
              <a:t>个将是什么元素。</a:t>
            </a:r>
          </a:p>
          <a:p>
            <a:pPr lvl="1"/>
            <a:r>
              <a:rPr lang="zh-CN" altLang="en-US" dirty="0"/>
              <a:t>数据压缩（</a:t>
            </a:r>
            <a:r>
              <a:rPr lang="en-US" altLang="zh-CN" dirty="0"/>
              <a:t>Data Compression</a:t>
            </a:r>
            <a:r>
              <a:rPr lang="zh-CN" altLang="en-US" dirty="0"/>
              <a:t>），给定各种可能的实例，即实例空间，要求系统找到能够描述它们的概念。</a:t>
            </a:r>
          </a:p>
        </p:txBody>
      </p:sp>
      <p:sp>
        <p:nvSpPr>
          <p:cNvPr id="2" name="灯片编号占位符 1">
            <a:extLst>
              <a:ext uri="{FF2B5EF4-FFF2-40B4-BE49-F238E27FC236}">
                <a16:creationId xmlns:a16="http://schemas.microsoft.com/office/drawing/2014/main" id="{B54AE473-A9EB-45D6-A927-20ACAFA1AB6A}"/>
              </a:ext>
            </a:extLst>
          </p:cNvPr>
          <p:cNvSpPr>
            <a:spLocks noGrp="1"/>
          </p:cNvSpPr>
          <p:nvPr>
            <p:ph type="sldNum" sz="quarter" idx="12"/>
          </p:nvPr>
        </p:nvSpPr>
        <p:spPr/>
        <p:txBody>
          <a:bodyPr/>
          <a:lstStyle/>
          <a:p>
            <a:fld id="{893ACD7D-9A68-44C8-A49A-4B94202CE741}" type="slidenum">
              <a:rPr lang="zh-CN" altLang="en-US" smtClean="0"/>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D05CDCA-5AA1-4137-BCE0-D0574B2D13AC}"/>
              </a:ext>
            </a:extLst>
          </p:cNvPr>
          <p:cNvSpPr>
            <a:spLocks noGrp="1" noChangeArrowheads="1"/>
          </p:cNvSpPr>
          <p:nvPr>
            <p:ph type="title"/>
          </p:nvPr>
        </p:nvSpPr>
        <p:spPr/>
        <p:txBody>
          <a:bodyPr/>
          <a:lstStyle/>
          <a:p>
            <a:pPr algn="ctr"/>
            <a:r>
              <a:rPr lang="zh-CN" altLang="en-US" b="1" dirty="0">
                <a:solidFill>
                  <a:srgbClr val="00B050"/>
                </a:solidFill>
                <a:latin typeface="黑体" panose="02010609060101010101" pitchFamily="49" charset="-122"/>
                <a:ea typeface="黑体" panose="02010609060101010101" pitchFamily="49" charset="-122"/>
              </a:rPr>
              <a:t>归纳概念学习的具体算法</a:t>
            </a:r>
          </a:p>
        </p:txBody>
      </p:sp>
      <p:sp>
        <p:nvSpPr>
          <p:cNvPr id="69635" name="Rectangle 3">
            <a:extLst>
              <a:ext uri="{FF2B5EF4-FFF2-40B4-BE49-F238E27FC236}">
                <a16:creationId xmlns:a16="http://schemas.microsoft.com/office/drawing/2014/main" id="{8773FEAE-AA96-48EF-9E18-824EEDDA6C07}"/>
              </a:ext>
            </a:extLst>
          </p:cNvPr>
          <p:cNvSpPr>
            <a:spLocks noGrp="1" noChangeArrowheads="1"/>
          </p:cNvSpPr>
          <p:nvPr>
            <p:ph type="body" sz="half" idx="1"/>
          </p:nvPr>
        </p:nvSpPr>
        <p:spPr>
          <a:xfrm>
            <a:off x="1658320" y="1332830"/>
            <a:ext cx="8147050" cy="372160"/>
          </a:xfrm>
        </p:spPr>
        <p:txBody>
          <a:bodyPr>
            <a:normAutofit fontScale="92500" lnSpcReduction="20000"/>
          </a:bodyPr>
          <a:lstStyle/>
          <a:p>
            <a:r>
              <a:rPr lang="en-US" altLang="zh-CN" b="1" dirty="0">
                <a:solidFill>
                  <a:schemeClr val="hlink"/>
                </a:solidFill>
              </a:rPr>
              <a:t>1.</a:t>
            </a:r>
            <a:r>
              <a:rPr lang="zh-CN" altLang="en-US" b="1" dirty="0">
                <a:solidFill>
                  <a:schemeClr val="hlink"/>
                </a:solidFill>
              </a:rPr>
              <a:t>候选项删除法</a:t>
            </a:r>
          </a:p>
          <a:p>
            <a:pPr lvl="2">
              <a:buFont typeface="Wingdings" panose="05000000000000000000" pitchFamily="2" charset="2"/>
              <a:buNone/>
            </a:pPr>
            <a:endParaRPr lang="en-US" altLang="zh-CN" dirty="0"/>
          </a:p>
        </p:txBody>
      </p:sp>
      <p:sp>
        <p:nvSpPr>
          <p:cNvPr id="2" name="灯片编号占位符 1">
            <a:extLst>
              <a:ext uri="{FF2B5EF4-FFF2-40B4-BE49-F238E27FC236}">
                <a16:creationId xmlns:a16="http://schemas.microsoft.com/office/drawing/2014/main" id="{E5D2D20D-1CD3-49D4-B3A4-78B8B0906936}"/>
              </a:ext>
            </a:extLst>
          </p:cNvPr>
          <p:cNvSpPr>
            <a:spLocks noGrp="1"/>
          </p:cNvSpPr>
          <p:nvPr>
            <p:ph type="sldNum" sz="quarter" idx="12"/>
          </p:nvPr>
        </p:nvSpPr>
        <p:spPr/>
        <p:txBody>
          <a:bodyPr/>
          <a:lstStyle/>
          <a:p>
            <a:fld id="{99BDFFD9-3301-4D75-9AC0-1163CC1D7082}" type="slidenum">
              <a:rPr lang="en-US" altLang="zh-CN" smtClean="0"/>
              <a:pPr/>
              <a:t>22</a:t>
            </a:fld>
            <a:endParaRPr lang="en-US" altLang="zh-CN"/>
          </a:p>
        </p:txBody>
      </p:sp>
      <p:sp>
        <p:nvSpPr>
          <p:cNvPr id="4" name="内容占位符 3">
            <a:extLst>
              <a:ext uri="{FF2B5EF4-FFF2-40B4-BE49-F238E27FC236}">
                <a16:creationId xmlns:a16="http://schemas.microsoft.com/office/drawing/2014/main" id="{18CA7BF7-DABA-4799-BC1B-77072339558B}"/>
              </a:ext>
            </a:extLst>
          </p:cNvPr>
          <p:cNvSpPr>
            <a:spLocks noGrp="1"/>
          </p:cNvSpPr>
          <p:nvPr>
            <p:ph sz="half" idx="2"/>
          </p:nvPr>
        </p:nvSpPr>
        <p:spPr>
          <a:xfrm>
            <a:off x="2521820" y="1704990"/>
            <a:ext cx="6420050" cy="5000610"/>
          </a:xfrm>
        </p:spPr>
        <p:txBody>
          <a:bodyPr>
            <a:noAutofit/>
          </a:bodyPr>
          <a:lstStyle/>
          <a:p>
            <a:pPr marL="0" indent="0" algn="l">
              <a:buNone/>
            </a:pPr>
            <a:r>
              <a:rPr lang="zh-CN" altLang="en-US" sz="1200" b="0" i="0" dirty="0">
                <a:solidFill>
                  <a:srgbClr val="4D4D4D"/>
                </a:solidFill>
                <a:effectLst/>
                <a:latin typeface="Verdana" panose="020B0604030504040204" pitchFamily="34" charset="0"/>
              </a:rPr>
              <a:t>将</a:t>
            </a:r>
            <a:r>
              <a:rPr lang="en-US" altLang="zh-CN" sz="1200" b="0" i="0" dirty="0">
                <a:solidFill>
                  <a:srgbClr val="4D4D4D"/>
                </a:solidFill>
                <a:effectLst/>
                <a:latin typeface="Verdana" panose="020B0604030504040204" pitchFamily="34" charset="0"/>
              </a:rPr>
              <a:t>G</a:t>
            </a:r>
            <a:r>
              <a:rPr lang="zh-CN" altLang="en-US" sz="1200" b="0" i="0" dirty="0">
                <a:solidFill>
                  <a:srgbClr val="4D4D4D"/>
                </a:solidFill>
                <a:effectLst/>
                <a:latin typeface="Verdana" panose="020B0604030504040204" pitchFamily="34" charset="0"/>
              </a:rPr>
              <a:t>集合初始化为</a:t>
            </a:r>
            <a:r>
              <a:rPr lang="en-US" altLang="zh-CN" sz="1200" b="0" i="0" dirty="0">
                <a:solidFill>
                  <a:srgbClr val="4D4D4D"/>
                </a:solidFill>
                <a:effectLst/>
                <a:latin typeface="Verdana" panose="020B0604030504040204" pitchFamily="34" charset="0"/>
              </a:rPr>
              <a:t>H</a:t>
            </a:r>
            <a:r>
              <a:rPr lang="zh-CN" altLang="en-US" sz="1200" b="0" i="0" dirty="0">
                <a:solidFill>
                  <a:srgbClr val="4D4D4D"/>
                </a:solidFill>
                <a:effectLst/>
                <a:latin typeface="Verdana" panose="020B0604030504040204" pitchFamily="34" charset="0"/>
              </a:rPr>
              <a:t>中极大一般假设</a:t>
            </a:r>
          </a:p>
          <a:p>
            <a:pPr marL="0" indent="0" algn="l">
              <a:buNone/>
            </a:pPr>
            <a:r>
              <a:rPr lang="zh-CN" altLang="en-US" sz="1200" b="0" i="0" dirty="0">
                <a:solidFill>
                  <a:srgbClr val="4D4D4D"/>
                </a:solidFill>
                <a:effectLst/>
                <a:latin typeface="Verdana" panose="020B0604030504040204" pitchFamily="34" charset="0"/>
              </a:rPr>
              <a:t>将</a:t>
            </a:r>
            <a:r>
              <a:rPr lang="en-US" altLang="zh-CN" sz="1200" b="0" i="0" dirty="0">
                <a:solidFill>
                  <a:srgbClr val="4D4D4D"/>
                </a:solidFill>
                <a:effectLst/>
                <a:latin typeface="Verdana" panose="020B0604030504040204" pitchFamily="34" charset="0"/>
              </a:rPr>
              <a:t>S</a:t>
            </a:r>
            <a:r>
              <a:rPr lang="zh-CN" altLang="en-US" sz="1200" b="0" i="0" dirty="0">
                <a:solidFill>
                  <a:srgbClr val="4D4D4D"/>
                </a:solidFill>
                <a:effectLst/>
                <a:latin typeface="Verdana" panose="020B0604030504040204" pitchFamily="34" charset="0"/>
              </a:rPr>
              <a:t>集合初始化为</a:t>
            </a:r>
            <a:r>
              <a:rPr lang="en-US" altLang="zh-CN" sz="1200" b="0" i="0" dirty="0">
                <a:solidFill>
                  <a:srgbClr val="4D4D4D"/>
                </a:solidFill>
                <a:effectLst/>
                <a:latin typeface="Verdana" panose="020B0604030504040204" pitchFamily="34" charset="0"/>
              </a:rPr>
              <a:t>H</a:t>
            </a:r>
            <a:r>
              <a:rPr lang="zh-CN" altLang="en-US" sz="1200" b="0" i="0" dirty="0">
                <a:solidFill>
                  <a:srgbClr val="4D4D4D"/>
                </a:solidFill>
                <a:effectLst/>
                <a:latin typeface="Verdana" panose="020B0604030504040204" pitchFamily="34" charset="0"/>
              </a:rPr>
              <a:t>中极大特殊假设</a:t>
            </a:r>
          </a:p>
          <a:p>
            <a:pPr marL="0" indent="0" algn="l">
              <a:buNone/>
            </a:pPr>
            <a:r>
              <a:rPr lang="zh-CN" altLang="en-US" sz="1200" b="0" i="0" dirty="0">
                <a:solidFill>
                  <a:srgbClr val="4D4D4D"/>
                </a:solidFill>
                <a:effectLst/>
                <a:latin typeface="Verdana" panose="020B0604030504040204" pitchFamily="34" charset="0"/>
              </a:rPr>
              <a:t>对每个训练例</a:t>
            </a:r>
            <a:r>
              <a:rPr lang="en-US" altLang="zh-CN" sz="1200" b="0" i="0" dirty="0">
                <a:solidFill>
                  <a:srgbClr val="4D4D4D"/>
                </a:solidFill>
                <a:effectLst/>
                <a:latin typeface="Verdana" panose="020B0604030504040204" pitchFamily="34" charset="0"/>
              </a:rPr>
              <a:t>d</a:t>
            </a:r>
            <a:r>
              <a:rPr lang="zh-CN" altLang="en-US" sz="1200" b="0" i="0" dirty="0">
                <a:solidFill>
                  <a:srgbClr val="4D4D4D"/>
                </a:solidFill>
                <a:effectLst/>
                <a:latin typeface="Verdana" panose="020B0604030504040204" pitchFamily="34" charset="0"/>
              </a:rPr>
              <a:t>，进行以下操作：</a:t>
            </a:r>
          </a:p>
          <a:p>
            <a:pPr marL="0" indent="0" algn="l">
              <a:buNone/>
            </a:pPr>
            <a:r>
              <a:rPr lang="zh-CN" altLang="en-US" sz="1200" b="0" i="0" dirty="0">
                <a:solidFill>
                  <a:srgbClr val="333333"/>
                </a:solidFill>
                <a:effectLst/>
                <a:latin typeface="Verdana" panose="020B0604030504040204" pitchFamily="34" charset="0"/>
              </a:rPr>
              <a:t>如果</a:t>
            </a:r>
            <a:r>
              <a:rPr lang="en-US" altLang="zh-CN" sz="1200" b="0" i="0" dirty="0">
                <a:solidFill>
                  <a:srgbClr val="333333"/>
                </a:solidFill>
                <a:effectLst/>
                <a:latin typeface="Verdana" panose="020B0604030504040204" pitchFamily="34" charset="0"/>
              </a:rPr>
              <a:t>d</a:t>
            </a:r>
            <a:r>
              <a:rPr lang="zh-CN" altLang="en-US" sz="1200" b="0" i="0" dirty="0">
                <a:solidFill>
                  <a:srgbClr val="333333"/>
                </a:solidFill>
                <a:effectLst/>
                <a:latin typeface="Verdana" panose="020B0604030504040204" pitchFamily="34" charset="0"/>
              </a:rPr>
              <a:t>是一正例</a:t>
            </a:r>
          </a:p>
          <a:p>
            <a:pPr marL="0" indent="0" algn="l">
              <a:buNone/>
            </a:pPr>
            <a:r>
              <a:rPr lang="zh-CN" altLang="en-US" sz="1200" b="0" i="0" dirty="0">
                <a:solidFill>
                  <a:srgbClr val="4D4D4D"/>
                </a:solidFill>
                <a:effectLst/>
                <a:latin typeface="Verdana" panose="020B0604030504040204" pitchFamily="34" charset="0"/>
              </a:rPr>
              <a:t>  　　　　</a:t>
            </a:r>
            <a:r>
              <a:rPr lang="en-US" altLang="zh-CN" sz="1200" b="0" i="0" dirty="0">
                <a:solidFill>
                  <a:srgbClr val="4D4D4D"/>
                </a:solidFill>
                <a:effectLst/>
                <a:latin typeface="Verdana" panose="020B0604030504040204" pitchFamily="34" charset="0"/>
              </a:rPr>
              <a:t>• </a:t>
            </a:r>
            <a:r>
              <a:rPr lang="zh-CN" altLang="en-US" sz="1200" b="0" i="0" dirty="0">
                <a:solidFill>
                  <a:srgbClr val="4D4D4D"/>
                </a:solidFill>
                <a:effectLst/>
                <a:latin typeface="Verdana" panose="020B0604030504040204" pitchFamily="34" charset="0"/>
              </a:rPr>
              <a:t>从</a:t>
            </a:r>
            <a:r>
              <a:rPr lang="en-US" altLang="zh-CN" sz="1200" b="0" i="0" dirty="0">
                <a:solidFill>
                  <a:srgbClr val="4D4D4D"/>
                </a:solidFill>
                <a:effectLst/>
                <a:latin typeface="Verdana" panose="020B0604030504040204" pitchFamily="34" charset="0"/>
              </a:rPr>
              <a:t>G</a:t>
            </a:r>
            <a:r>
              <a:rPr lang="zh-CN" altLang="en-US" sz="1200" b="0" i="0" dirty="0">
                <a:solidFill>
                  <a:srgbClr val="4D4D4D"/>
                </a:solidFill>
                <a:effectLst/>
                <a:latin typeface="Verdana" panose="020B0604030504040204" pitchFamily="34" charset="0"/>
              </a:rPr>
              <a:t>中移去所有与</a:t>
            </a:r>
            <a:r>
              <a:rPr lang="en-US" altLang="zh-CN" sz="1200" b="0" i="0" dirty="0">
                <a:solidFill>
                  <a:srgbClr val="4D4D4D"/>
                </a:solidFill>
                <a:effectLst/>
                <a:latin typeface="Verdana" panose="020B0604030504040204" pitchFamily="34" charset="0"/>
              </a:rPr>
              <a:t>d</a:t>
            </a:r>
            <a:r>
              <a:rPr lang="zh-CN" altLang="en-US" sz="1200" b="0" i="0" dirty="0">
                <a:solidFill>
                  <a:srgbClr val="4D4D4D"/>
                </a:solidFill>
                <a:effectLst/>
                <a:latin typeface="Verdana" panose="020B0604030504040204" pitchFamily="34" charset="0"/>
              </a:rPr>
              <a:t>不一致的假设</a:t>
            </a:r>
          </a:p>
          <a:p>
            <a:pPr marL="0" indent="0" algn="l">
              <a:buNone/>
            </a:pPr>
            <a:r>
              <a:rPr lang="zh-CN" altLang="en-US" sz="1200" b="0" i="0" dirty="0">
                <a:solidFill>
                  <a:srgbClr val="4D4D4D"/>
                </a:solidFill>
                <a:effectLst/>
                <a:latin typeface="Verdana" panose="020B0604030504040204" pitchFamily="34" charset="0"/>
              </a:rPr>
              <a:t> 　　　　 </a:t>
            </a:r>
            <a:r>
              <a:rPr lang="en-US" altLang="zh-CN" sz="1200" b="0" i="0" dirty="0">
                <a:solidFill>
                  <a:srgbClr val="4D4D4D"/>
                </a:solidFill>
                <a:effectLst/>
                <a:latin typeface="Verdana" panose="020B0604030504040204" pitchFamily="34" charset="0"/>
              </a:rPr>
              <a:t>• </a:t>
            </a:r>
            <a:r>
              <a:rPr lang="zh-CN" altLang="en-US" sz="1200" b="0" i="0" dirty="0">
                <a:solidFill>
                  <a:srgbClr val="4D4D4D"/>
                </a:solidFill>
                <a:effectLst/>
                <a:latin typeface="Verdana" panose="020B0604030504040204" pitchFamily="34" charset="0"/>
              </a:rPr>
              <a:t>对</a:t>
            </a:r>
            <a:r>
              <a:rPr lang="en-US" altLang="zh-CN" sz="1200" b="0" i="0" dirty="0">
                <a:solidFill>
                  <a:srgbClr val="4D4D4D"/>
                </a:solidFill>
                <a:effectLst/>
                <a:latin typeface="Verdana" panose="020B0604030504040204" pitchFamily="34" charset="0"/>
              </a:rPr>
              <a:t>S</a:t>
            </a:r>
            <a:r>
              <a:rPr lang="zh-CN" altLang="en-US" sz="1200" b="0" i="0" dirty="0">
                <a:solidFill>
                  <a:srgbClr val="4D4D4D"/>
                </a:solidFill>
                <a:effectLst/>
                <a:latin typeface="Verdana" panose="020B0604030504040204" pitchFamily="34" charset="0"/>
              </a:rPr>
              <a:t>中每个与</a:t>
            </a:r>
            <a:r>
              <a:rPr lang="en-US" altLang="zh-CN" sz="1200" b="0" i="0" dirty="0">
                <a:solidFill>
                  <a:srgbClr val="4D4D4D"/>
                </a:solidFill>
                <a:effectLst/>
                <a:latin typeface="Verdana" panose="020B0604030504040204" pitchFamily="34" charset="0"/>
              </a:rPr>
              <a:t>d</a:t>
            </a:r>
            <a:r>
              <a:rPr lang="zh-CN" altLang="en-US" sz="1200" b="0" i="0" dirty="0">
                <a:solidFill>
                  <a:srgbClr val="4D4D4D"/>
                </a:solidFill>
                <a:effectLst/>
                <a:latin typeface="Verdana" panose="020B0604030504040204" pitchFamily="34" charset="0"/>
              </a:rPr>
              <a:t>不一致的假设</a:t>
            </a:r>
            <a:r>
              <a:rPr lang="en-US" altLang="zh-CN" sz="1200" b="0" i="0" dirty="0">
                <a:solidFill>
                  <a:srgbClr val="4D4D4D"/>
                </a:solidFill>
                <a:effectLst/>
                <a:latin typeface="Verdana" panose="020B0604030504040204" pitchFamily="34" charset="0"/>
              </a:rPr>
              <a:t>s</a:t>
            </a:r>
          </a:p>
          <a:p>
            <a:pPr marL="0" indent="0" algn="l">
              <a:buNone/>
            </a:pPr>
            <a:r>
              <a:rPr lang="en-US" altLang="zh-CN" sz="1200" b="0" i="0" dirty="0">
                <a:solidFill>
                  <a:srgbClr val="4D4D4D"/>
                </a:solidFill>
                <a:effectLst/>
                <a:latin typeface="Verdana" panose="020B0604030504040204" pitchFamily="34" charset="0"/>
              </a:rPr>
              <a:t>      </a:t>
            </a:r>
            <a:r>
              <a:rPr lang="zh-CN" altLang="en-US" sz="1200" b="0" i="0" dirty="0">
                <a:solidFill>
                  <a:srgbClr val="4D4D4D"/>
                </a:solidFill>
                <a:effectLst/>
                <a:latin typeface="Verdana" panose="020B0604030504040204" pitchFamily="34" charset="0"/>
              </a:rPr>
              <a:t>　　　　   </a:t>
            </a:r>
            <a:r>
              <a:rPr lang="en-US" altLang="zh-CN" sz="1200" b="0" i="0" dirty="0">
                <a:solidFill>
                  <a:srgbClr val="4D4D4D"/>
                </a:solidFill>
                <a:effectLst/>
                <a:latin typeface="Verdana" panose="020B0604030504040204" pitchFamily="34" charset="0"/>
              </a:rPr>
              <a:t>•</a:t>
            </a:r>
            <a:r>
              <a:rPr lang="zh-CN" altLang="en-US" sz="1200" b="0" i="0" dirty="0">
                <a:solidFill>
                  <a:srgbClr val="4D4D4D"/>
                </a:solidFill>
                <a:effectLst/>
                <a:latin typeface="Verdana" panose="020B0604030504040204" pitchFamily="34" charset="0"/>
              </a:rPr>
              <a:t>从</a:t>
            </a:r>
            <a:r>
              <a:rPr lang="en-US" altLang="zh-CN" sz="1200" b="0" i="0" dirty="0">
                <a:solidFill>
                  <a:srgbClr val="4D4D4D"/>
                </a:solidFill>
                <a:effectLst/>
                <a:latin typeface="Verdana" panose="020B0604030504040204" pitchFamily="34" charset="0"/>
              </a:rPr>
              <a:t>S</a:t>
            </a:r>
            <a:r>
              <a:rPr lang="zh-CN" altLang="en-US" sz="1200" b="0" i="0" dirty="0">
                <a:solidFill>
                  <a:srgbClr val="4D4D4D"/>
                </a:solidFill>
                <a:effectLst/>
                <a:latin typeface="Verdana" panose="020B0604030504040204" pitchFamily="34" charset="0"/>
              </a:rPr>
              <a:t>中移去</a:t>
            </a:r>
            <a:r>
              <a:rPr lang="en-US" altLang="zh-CN" sz="1200" b="0" i="0" dirty="0">
                <a:solidFill>
                  <a:srgbClr val="4D4D4D"/>
                </a:solidFill>
                <a:effectLst/>
                <a:latin typeface="Verdana" panose="020B0604030504040204" pitchFamily="34" charset="0"/>
              </a:rPr>
              <a:t>s</a:t>
            </a:r>
          </a:p>
          <a:p>
            <a:pPr marL="0" indent="0" algn="l">
              <a:buNone/>
            </a:pPr>
            <a:r>
              <a:rPr lang="en-US" altLang="zh-CN" sz="1200" b="0" i="0" dirty="0">
                <a:solidFill>
                  <a:srgbClr val="4D4D4D"/>
                </a:solidFill>
                <a:effectLst/>
                <a:latin typeface="Verdana" panose="020B0604030504040204" pitchFamily="34" charset="0"/>
              </a:rPr>
              <a:t>  </a:t>
            </a:r>
            <a:r>
              <a:rPr lang="zh-CN" altLang="en-US" sz="1200" b="0" i="0" dirty="0">
                <a:solidFill>
                  <a:srgbClr val="4D4D4D"/>
                </a:solidFill>
                <a:effectLst/>
                <a:latin typeface="Verdana" panose="020B0604030504040204" pitchFamily="34" charset="0"/>
              </a:rPr>
              <a:t>　　　　</a:t>
            </a:r>
            <a:r>
              <a:rPr lang="en-US" altLang="zh-CN" sz="1200" b="0" i="0" dirty="0">
                <a:solidFill>
                  <a:srgbClr val="4D4D4D"/>
                </a:solidFill>
                <a:effectLst/>
                <a:latin typeface="Verdana" panose="020B0604030504040204" pitchFamily="34" charset="0"/>
              </a:rPr>
              <a:t>• </a:t>
            </a:r>
            <a:r>
              <a:rPr lang="zh-CN" altLang="en-US" sz="1200" b="0" i="0" dirty="0">
                <a:solidFill>
                  <a:srgbClr val="4D4D4D"/>
                </a:solidFill>
                <a:effectLst/>
                <a:latin typeface="Verdana" panose="020B0604030504040204" pitchFamily="34" charset="0"/>
              </a:rPr>
              <a:t>把</a:t>
            </a:r>
            <a:r>
              <a:rPr lang="en-US" altLang="zh-CN" sz="1200" b="0" i="0" dirty="0">
                <a:solidFill>
                  <a:srgbClr val="4D4D4D"/>
                </a:solidFill>
                <a:effectLst/>
                <a:latin typeface="Verdana" panose="020B0604030504040204" pitchFamily="34" charset="0"/>
              </a:rPr>
              <a:t>s</a:t>
            </a:r>
            <a:r>
              <a:rPr lang="zh-CN" altLang="en-US" sz="1200" b="0" i="0" dirty="0">
                <a:solidFill>
                  <a:srgbClr val="4D4D4D"/>
                </a:solidFill>
                <a:effectLst/>
                <a:latin typeface="Verdana" panose="020B0604030504040204" pitchFamily="34" charset="0"/>
              </a:rPr>
              <a:t>的所有的极小一般化式</a:t>
            </a:r>
            <a:r>
              <a:rPr lang="en-US" altLang="zh-CN" sz="1200" b="0" i="0" dirty="0">
                <a:solidFill>
                  <a:srgbClr val="4D4D4D"/>
                </a:solidFill>
                <a:effectLst/>
                <a:latin typeface="Verdana" panose="020B0604030504040204" pitchFamily="34" charset="0"/>
              </a:rPr>
              <a:t>h</a:t>
            </a:r>
            <a:r>
              <a:rPr lang="zh-CN" altLang="en-US" sz="1200" b="0" i="0" dirty="0">
                <a:solidFill>
                  <a:srgbClr val="4D4D4D"/>
                </a:solidFill>
                <a:effectLst/>
                <a:latin typeface="Verdana" panose="020B0604030504040204" pitchFamily="34" charset="0"/>
              </a:rPr>
              <a:t>加入到</a:t>
            </a:r>
            <a:r>
              <a:rPr lang="en-US" altLang="zh-CN" sz="1200" b="0" i="0" dirty="0">
                <a:solidFill>
                  <a:srgbClr val="4D4D4D"/>
                </a:solidFill>
                <a:effectLst/>
                <a:latin typeface="Verdana" panose="020B0604030504040204" pitchFamily="34" charset="0"/>
              </a:rPr>
              <a:t>S</a:t>
            </a:r>
            <a:r>
              <a:rPr lang="zh-CN" altLang="en-US" sz="1200" b="0" i="0" dirty="0">
                <a:solidFill>
                  <a:srgbClr val="4D4D4D"/>
                </a:solidFill>
                <a:effectLst/>
                <a:latin typeface="Verdana" panose="020B0604030504040204" pitchFamily="34" charset="0"/>
              </a:rPr>
              <a:t>中，其中</a:t>
            </a:r>
            <a:r>
              <a:rPr lang="en-US" altLang="zh-CN" sz="1200" b="0" i="0" dirty="0">
                <a:solidFill>
                  <a:srgbClr val="4D4D4D"/>
                </a:solidFill>
                <a:effectLst/>
                <a:latin typeface="Verdana" panose="020B0604030504040204" pitchFamily="34" charset="0"/>
              </a:rPr>
              <a:t>h</a:t>
            </a:r>
            <a:r>
              <a:rPr lang="zh-CN" altLang="en-US" sz="1200" b="0" i="0" dirty="0">
                <a:solidFill>
                  <a:srgbClr val="4D4D4D"/>
                </a:solidFill>
                <a:effectLst/>
                <a:latin typeface="Verdana" panose="020B0604030504040204" pitchFamily="34" charset="0"/>
              </a:rPr>
              <a:t>满足</a:t>
            </a:r>
          </a:p>
          <a:p>
            <a:pPr marL="0" indent="0" algn="l">
              <a:buNone/>
            </a:pPr>
            <a:r>
              <a:rPr lang="zh-CN" altLang="en-US" sz="1200" b="0" i="0" dirty="0">
                <a:solidFill>
                  <a:srgbClr val="4D4D4D"/>
                </a:solidFill>
                <a:effectLst/>
                <a:latin typeface="Verdana" panose="020B0604030504040204" pitchFamily="34" charset="0"/>
              </a:rPr>
              <a:t>     　　　　    </a:t>
            </a:r>
            <a:r>
              <a:rPr lang="en-US" altLang="zh-CN" sz="1200" b="0" i="0" dirty="0">
                <a:solidFill>
                  <a:srgbClr val="4D4D4D"/>
                </a:solidFill>
                <a:effectLst/>
                <a:latin typeface="Verdana" panose="020B0604030504040204" pitchFamily="34" charset="0"/>
              </a:rPr>
              <a:t>•h</a:t>
            </a:r>
            <a:r>
              <a:rPr lang="zh-CN" altLang="en-US" sz="1200" b="0" i="0" dirty="0">
                <a:solidFill>
                  <a:srgbClr val="4D4D4D"/>
                </a:solidFill>
                <a:effectLst/>
                <a:latin typeface="Verdana" panose="020B0604030504040204" pitchFamily="34" charset="0"/>
              </a:rPr>
              <a:t>与</a:t>
            </a:r>
            <a:r>
              <a:rPr lang="en-US" altLang="zh-CN" sz="1200" b="0" i="0" dirty="0">
                <a:solidFill>
                  <a:srgbClr val="4D4D4D"/>
                </a:solidFill>
                <a:effectLst/>
                <a:latin typeface="Verdana" panose="020B0604030504040204" pitchFamily="34" charset="0"/>
              </a:rPr>
              <a:t>d</a:t>
            </a:r>
            <a:r>
              <a:rPr lang="zh-CN" altLang="en-US" sz="1200" b="0" i="0" dirty="0">
                <a:solidFill>
                  <a:srgbClr val="4D4D4D"/>
                </a:solidFill>
                <a:effectLst/>
                <a:latin typeface="Verdana" panose="020B0604030504040204" pitchFamily="34" charset="0"/>
              </a:rPr>
              <a:t>一致，而且</a:t>
            </a:r>
            <a:r>
              <a:rPr lang="en-US" altLang="zh-CN" sz="1200" b="0" i="0" dirty="0">
                <a:solidFill>
                  <a:srgbClr val="4D4D4D"/>
                </a:solidFill>
                <a:effectLst/>
                <a:latin typeface="Verdana" panose="020B0604030504040204" pitchFamily="34" charset="0"/>
              </a:rPr>
              <a:t>G</a:t>
            </a:r>
            <a:r>
              <a:rPr lang="zh-CN" altLang="en-US" sz="1200" b="0" i="0" dirty="0">
                <a:solidFill>
                  <a:srgbClr val="4D4D4D"/>
                </a:solidFill>
                <a:effectLst/>
                <a:latin typeface="Verdana" panose="020B0604030504040204" pitchFamily="34" charset="0"/>
              </a:rPr>
              <a:t>的某个成员比</a:t>
            </a:r>
            <a:r>
              <a:rPr lang="en-US" altLang="zh-CN" sz="1200" b="0" i="0" dirty="0">
                <a:solidFill>
                  <a:srgbClr val="4D4D4D"/>
                </a:solidFill>
                <a:effectLst/>
                <a:latin typeface="Verdana" panose="020B0604030504040204" pitchFamily="34" charset="0"/>
              </a:rPr>
              <a:t>h</a:t>
            </a:r>
            <a:r>
              <a:rPr lang="zh-CN" altLang="en-US" sz="1200" b="0" i="0" dirty="0">
                <a:solidFill>
                  <a:srgbClr val="4D4D4D"/>
                </a:solidFill>
                <a:effectLst/>
                <a:latin typeface="Verdana" panose="020B0604030504040204" pitchFamily="34" charset="0"/>
              </a:rPr>
              <a:t>更一般</a:t>
            </a:r>
          </a:p>
          <a:p>
            <a:pPr marL="0" indent="0" algn="l">
              <a:buNone/>
            </a:pPr>
            <a:r>
              <a:rPr lang="zh-CN" altLang="en-US" sz="1200" b="0" i="0" dirty="0">
                <a:solidFill>
                  <a:srgbClr val="4D4D4D"/>
                </a:solidFill>
                <a:effectLst/>
                <a:latin typeface="Verdana" panose="020B0604030504040204" pitchFamily="34" charset="0"/>
              </a:rPr>
              <a:t> 　　　　 </a:t>
            </a:r>
            <a:r>
              <a:rPr lang="en-US" altLang="zh-CN" sz="1200" b="0" i="0" dirty="0">
                <a:solidFill>
                  <a:srgbClr val="4D4D4D"/>
                </a:solidFill>
                <a:effectLst/>
                <a:latin typeface="Verdana" panose="020B0604030504040204" pitchFamily="34" charset="0"/>
              </a:rPr>
              <a:t>• </a:t>
            </a:r>
            <a:r>
              <a:rPr lang="zh-CN" altLang="en-US" sz="1200" b="0" i="0" dirty="0">
                <a:solidFill>
                  <a:srgbClr val="4D4D4D"/>
                </a:solidFill>
                <a:effectLst/>
                <a:latin typeface="Verdana" panose="020B0604030504040204" pitchFamily="34" charset="0"/>
              </a:rPr>
              <a:t>从</a:t>
            </a:r>
            <a:r>
              <a:rPr lang="en-US" altLang="zh-CN" sz="1200" b="0" i="0" dirty="0">
                <a:solidFill>
                  <a:srgbClr val="4D4D4D"/>
                </a:solidFill>
                <a:effectLst/>
                <a:latin typeface="Verdana" panose="020B0604030504040204" pitchFamily="34" charset="0"/>
              </a:rPr>
              <a:t>S</a:t>
            </a:r>
            <a:r>
              <a:rPr lang="zh-CN" altLang="en-US" sz="1200" b="0" i="0" dirty="0">
                <a:solidFill>
                  <a:srgbClr val="4D4D4D"/>
                </a:solidFill>
                <a:effectLst/>
                <a:latin typeface="Verdana" panose="020B0604030504040204" pitchFamily="34" charset="0"/>
              </a:rPr>
              <a:t>中移去所有这样的假设：它比</a:t>
            </a:r>
            <a:r>
              <a:rPr lang="en-US" altLang="zh-CN" sz="1200" b="0" i="0" dirty="0">
                <a:solidFill>
                  <a:srgbClr val="4D4D4D"/>
                </a:solidFill>
                <a:effectLst/>
                <a:latin typeface="Verdana" panose="020B0604030504040204" pitchFamily="34" charset="0"/>
              </a:rPr>
              <a:t>S</a:t>
            </a:r>
            <a:r>
              <a:rPr lang="zh-CN" altLang="en-US" sz="1200" b="0" i="0" dirty="0">
                <a:solidFill>
                  <a:srgbClr val="4D4D4D"/>
                </a:solidFill>
                <a:effectLst/>
                <a:latin typeface="Verdana" panose="020B0604030504040204" pitchFamily="34" charset="0"/>
              </a:rPr>
              <a:t>中另一假设更一般</a:t>
            </a:r>
          </a:p>
          <a:p>
            <a:pPr marL="0" indent="0" algn="l">
              <a:buNone/>
            </a:pPr>
            <a:r>
              <a:rPr lang="zh-CN" altLang="en-US" sz="1200" b="0" i="0" dirty="0">
                <a:solidFill>
                  <a:srgbClr val="333333"/>
                </a:solidFill>
                <a:effectLst/>
                <a:latin typeface="Verdana" panose="020B0604030504040204" pitchFamily="34" charset="0"/>
              </a:rPr>
              <a:t>如果</a:t>
            </a:r>
            <a:r>
              <a:rPr lang="en-US" altLang="zh-CN" sz="1200" b="0" i="0" dirty="0">
                <a:solidFill>
                  <a:srgbClr val="333333"/>
                </a:solidFill>
                <a:effectLst/>
                <a:latin typeface="Verdana" panose="020B0604030504040204" pitchFamily="34" charset="0"/>
              </a:rPr>
              <a:t>d</a:t>
            </a:r>
            <a:r>
              <a:rPr lang="zh-CN" altLang="en-US" sz="1200" b="0" i="0" dirty="0">
                <a:solidFill>
                  <a:srgbClr val="333333"/>
                </a:solidFill>
                <a:effectLst/>
                <a:latin typeface="Verdana" panose="020B0604030504040204" pitchFamily="34" charset="0"/>
              </a:rPr>
              <a:t>是一个反例</a:t>
            </a:r>
          </a:p>
          <a:p>
            <a:pPr marL="0" indent="0" algn="l">
              <a:buNone/>
            </a:pPr>
            <a:r>
              <a:rPr lang="zh-CN" altLang="en-US" sz="1200" b="0" i="0" dirty="0">
                <a:solidFill>
                  <a:srgbClr val="4D4D4D"/>
                </a:solidFill>
                <a:effectLst/>
                <a:latin typeface="Verdana" panose="020B0604030504040204" pitchFamily="34" charset="0"/>
              </a:rPr>
              <a:t>  　　　　</a:t>
            </a:r>
            <a:r>
              <a:rPr lang="en-US" altLang="zh-CN" sz="1200" b="0" i="0" dirty="0">
                <a:solidFill>
                  <a:srgbClr val="4D4D4D"/>
                </a:solidFill>
                <a:effectLst/>
                <a:latin typeface="Verdana" panose="020B0604030504040204" pitchFamily="34" charset="0"/>
              </a:rPr>
              <a:t>• </a:t>
            </a:r>
            <a:r>
              <a:rPr lang="zh-CN" altLang="en-US" sz="1200" b="0" i="0" dirty="0">
                <a:solidFill>
                  <a:srgbClr val="4D4D4D"/>
                </a:solidFill>
                <a:effectLst/>
                <a:latin typeface="Verdana" panose="020B0604030504040204" pitchFamily="34" charset="0"/>
              </a:rPr>
              <a:t>从</a:t>
            </a:r>
            <a:r>
              <a:rPr lang="en-US" altLang="zh-CN" sz="1200" b="0" i="0" dirty="0">
                <a:solidFill>
                  <a:srgbClr val="4D4D4D"/>
                </a:solidFill>
                <a:effectLst/>
                <a:latin typeface="Verdana" panose="020B0604030504040204" pitchFamily="34" charset="0"/>
              </a:rPr>
              <a:t>S</a:t>
            </a:r>
            <a:r>
              <a:rPr lang="zh-CN" altLang="en-US" sz="1200" b="0" i="0" dirty="0">
                <a:solidFill>
                  <a:srgbClr val="4D4D4D"/>
                </a:solidFill>
                <a:effectLst/>
                <a:latin typeface="Verdana" panose="020B0604030504040204" pitchFamily="34" charset="0"/>
              </a:rPr>
              <a:t>中移去所有</a:t>
            </a:r>
            <a:r>
              <a:rPr lang="en-US" altLang="zh-CN" sz="1200" b="0" i="0" dirty="0">
                <a:solidFill>
                  <a:srgbClr val="4D4D4D"/>
                </a:solidFill>
                <a:effectLst/>
                <a:latin typeface="Verdana" panose="020B0604030504040204" pitchFamily="34" charset="0"/>
              </a:rPr>
              <a:t>d</a:t>
            </a:r>
            <a:r>
              <a:rPr lang="zh-CN" altLang="en-US" sz="1200" b="0" i="0" dirty="0">
                <a:solidFill>
                  <a:srgbClr val="4D4D4D"/>
                </a:solidFill>
                <a:effectLst/>
                <a:latin typeface="Verdana" panose="020B0604030504040204" pitchFamily="34" charset="0"/>
              </a:rPr>
              <a:t>不一致的假设</a:t>
            </a:r>
          </a:p>
          <a:p>
            <a:pPr marL="0" indent="0" algn="l">
              <a:buNone/>
            </a:pPr>
            <a:r>
              <a:rPr lang="zh-CN" altLang="en-US" sz="1200" b="0" i="0" dirty="0">
                <a:solidFill>
                  <a:srgbClr val="4D4D4D"/>
                </a:solidFill>
                <a:effectLst/>
                <a:latin typeface="Verdana" panose="020B0604030504040204" pitchFamily="34" charset="0"/>
              </a:rPr>
              <a:t> 　　　　 </a:t>
            </a:r>
            <a:r>
              <a:rPr lang="en-US" altLang="zh-CN" sz="1200" b="0" i="0" dirty="0">
                <a:solidFill>
                  <a:srgbClr val="4D4D4D"/>
                </a:solidFill>
                <a:effectLst/>
                <a:latin typeface="Verdana" panose="020B0604030504040204" pitchFamily="34" charset="0"/>
              </a:rPr>
              <a:t>• </a:t>
            </a:r>
            <a:r>
              <a:rPr lang="zh-CN" altLang="en-US" sz="1200" b="0" i="0" dirty="0">
                <a:solidFill>
                  <a:srgbClr val="4D4D4D"/>
                </a:solidFill>
                <a:effectLst/>
                <a:latin typeface="Verdana" panose="020B0604030504040204" pitchFamily="34" charset="0"/>
              </a:rPr>
              <a:t>对</a:t>
            </a:r>
            <a:r>
              <a:rPr lang="en-US" altLang="zh-CN" sz="1200" b="0" i="0" dirty="0">
                <a:solidFill>
                  <a:srgbClr val="4D4D4D"/>
                </a:solidFill>
                <a:effectLst/>
                <a:latin typeface="Verdana" panose="020B0604030504040204" pitchFamily="34" charset="0"/>
              </a:rPr>
              <a:t>G</a:t>
            </a:r>
            <a:r>
              <a:rPr lang="zh-CN" altLang="en-US" sz="1200" b="0" i="0" dirty="0">
                <a:solidFill>
                  <a:srgbClr val="4D4D4D"/>
                </a:solidFill>
                <a:effectLst/>
                <a:latin typeface="Verdana" panose="020B0604030504040204" pitchFamily="34" charset="0"/>
              </a:rPr>
              <a:t>中每个与</a:t>
            </a:r>
            <a:r>
              <a:rPr lang="en-US" altLang="zh-CN" sz="1200" b="0" i="0" dirty="0">
                <a:solidFill>
                  <a:srgbClr val="4D4D4D"/>
                </a:solidFill>
                <a:effectLst/>
                <a:latin typeface="Verdana" panose="020B0604030504040204" pitchFamily="34" charset="0"/>
              </a:rPr>
              <a:t>d</a:t>
            </a:r>
            <a:r>
              <a:rPr lang="zh-CN" altLang="en-US" sz="1200" b="0" i="0" dirty="0">
                <a:solidFill>
                  <a:srgbClr val="4D4D4D"/>
                </a:solidFill>
                <a:effectLst/>
                <a:latin typeface="Verdana" panose="020B0604030504040204" pitchFamily="34" charset="0"/>
              </a:rPr>
              <a:t>不一致的假设</a:t>
            </a:r>
            <a:r>
              <a:rPr lang="en-US" altLang="zh-CN" sz="1200" b="0" i="0" dirty="0">
                <a:solidFill>
                  <a:srgbClr val="4D4D4D"/>
                </a:solidFill>
                <a:effectLst/>
                <a:latin typeface="Verdana" panose="020B0604030504040204" pitchFamily="34" charset="0"/>
              </a:rPr>
              <a:t>g</a:t>
            </a:r>
          </a:p>
          <a:p>
            <a:pPr marL="0" indent="0" algn="l">
              <a:buNone/>
            </a:pPr>
            <a:r>
              <a:rPr lang="en-US" altLang="zh-CN" sz="1200" b="0" i="0" dirty="0">
                <a:solidFill>
                  <a:srgbClr val="4D4D4D"/>
                </a:solidFill>
                <a:effectLst/>
                <a:latin typeface="Verdana" panose="020B0604030504040204" pitchFamily="34" charset="0"/>
              </a:rPr>
              <a:t>     </a:t>
            </a:r>
            <a:r>
              <a:rPr lang="zh-CN" altLang="en-US" sz="1200" b="0" i="0" dirty="0">
                <a:solidFill>
                  <a:srgbClr val="4D4D4D"/>
                </a:solidFill>
                <a:effectLst/>
                <a:latin typeface="Verdana" panose="020B0604030504040204" pitchFamily="34" charset="0"/>
              </a:rPr>
              <a:t>　　　　    </a:t>
            </a:r>
            <a:r>
              <a:rPr lang="en-US" altLang="zh-CN" sz="1200" b="0" i="0" dirty="0">
                <a:solidFill>
                  <a:srgbClr val="4D4D4D"/>
                </a:solidFill>
                <a:effectLst/>
                <a:latin typeface="Verdana" panose="020B0604030504040204" pitchFamily="34" charset="0"/>
              </a:rPr>
              <a:t>•</a:t>
            </a:r>
            <a:r>
              <a:rPr lang="zh-CN" altLang="en-US" sz="1200" b="0" i="0" dirty="0">
                <a:solidFill>
                  <a:srgbClr val="4D4D4D"/>
                </a:solidFill>
                <a:effectLst/>
                <a:latin typeface="Verdana" panose="020B0604030504040204" pitchFamily="34" charset="0"/>
              </a:rPr>
              <a:t>从</a:t>
            </a:r>
            <a:r>
              <a:rPr lang="en-US" altLang="zh-CN" sz="1200" b="0" i="0" dirty="0">
                <a:solidFill>
                  <a:srgbClr val="4D4D4D"/>
                </a:solidFill>
                <a:effectLst/>
                <a:latin typeface="Verdana" panose="020B0604030504040204" pitchFamily="34" charset="0"/>
              </a:rPr>
              <a:t>G</a:t>
            </a:r>
            <a:r>
              <a:rPr lang="zh-CN" altLang="en-US" sz="1200" b="0" i="0" dirty="0">
                <a:solidFill>
                  <a:srgbClr val="4D4D4D"/>
                </a:solidFill>
                <a:effectLst/>
                <a:latin typeface="Verdana" panose="020B0604030504040204" pitchFamily="34" charset="0"/>
              </a:rPr>
              <a:t>中移去</a:t>
            </a:r>
            <a:r>
              <a:rPr lang="en-US" altLang="zh-CN" sz="1200" b="0" i="0" dirty="0">
                <a:solidFill>
                  <a:srgbClr val="4D4D4D"/>
                </a:solidFill>
                <a:effectLst/>
                <a:latin typeface="Verdana" panose="020B0604030504040204" pitchFamily="34" charset="0"/>
              </a:rPr>
              <a:t>g</a:t>
            </a:r>
          </a:p>
          <a:p>
            <a:pPr marL="0" indent="0" algn="l">
              <a:buNone/>
            </a:pPr>
            <a:r>
              <a:rPr lang="en-US" altLang="zh-CN" sz="1200" b="0" i="0" dirty="0">
                <a:solidFill>
                  <a:srgbClr val="4D4D4D"/>
                </a:solidFill>
                <a:effectLst/>
                <a:latin typeface="Verdana" panose="020B0604030504040204" pitchFamily="34" charset="0"/>
              </a:rPr>
              <a:t>   </a:t>
            </a:r>
            <a:r>
              <a:rPr lang="zh-CN" altLang="en-US" sz="1200" b="0" i="0" dirty="0">
                <a:solidFill>
                  <a:srgbClr val="4D4D4D"/>
                </a:solidFill>
                <a:effectLst/>
                <a:latin typeface="Verdana" panose="020B0604030504040204" pitchFamily="34" charset="0"/>
              </a:rPr>
              <a:t>　　　　      </a:t>
            </a:r>
            <a:r>
              <a:rPr lang="en-US" altLang="zh-CN" sz="1200" b="0" i="0" dirty="0">
                <a:solidFill>
                  <a:srgbClr val="4D4D4D"/>
                </a:solidFill>
                <a:effectLst/>
                <a:latin typeface="Verdana" panose="020B0604030504040204" pitchFamily="34" charset="0"/>
              </a:rPr>
              <a:t>•</a:t>
            </a:r>
            <a:r>
              <a:rPr lang="zh-CN" altLang="en-US" sz="1200" b="0" i="0" dirty="0">
                <a:solidFill>
                  <a:srgbClr val="4D4D4D"/>
                </a:solidFill>
                <a:effectLst/>
                <a:latin typeface="Verdana" panose="020B0604030504040204" pitchFamily="34" charset="0"/>
              </a:rPr>
              <a:t>把</a:t>
            </a:r>
            <a:r>
              <a:rPr lang="en-US" altLang="zh-CN" sz="1200" b="0" i="0" dirty="0">
                <a:solidFill>
                  <a:srgbClr val="4D4D4D"/>
                </a:solidFill>
                <a:effectLst/>
                <a:latin typeface="Verdana" panose="020B0604030504040204" pitchFamily="34" charset="0"/>
              </a:rPr>
              <a:t>g</a:t>
            </a:r>
            <a:r>
              <a:rPr lang="zh-CN" altLang="en-US" sz="1200" b="0" i="0" dirty="0">
                <a:solidFill>
                  <a:srgbClr val="4D4D4D"/>
                </a:solidFill>
                <a:effectLst/>
                <a:latin typeface="Verdana" panose="020B0604030504040204" pitchFamily="34" charset="0"/>
              </a:rPr>
              <a:t>的所有的极小特殊化式</a:t>
            </a:r>
            <a:r>
              <a:rPr lang="en-US" altLang="zh-CN" sz="1200" b="0" i="0" dirty="0">
                <a:solidFill>
                  <a:srgbClr val="4D4D4D"/>
                </a:solidFill>
                <a:effectLst/>
                <a:latin typeface="Verdana" panose="020B0604030504040204" pitchFamily="34" charset="0"/>
              </a:rPr>
              <a:t>h</a:t>
            </a:r>
            <a:r>
              <a:rPr lang="zh-CN" altLang="en-US" sz="1200" b="0" i="0" dirty="0">
                <a:solidFill>
                  <a:srgbClr val="4D4D4D"/>
                </a:solidFill>
                <a:effectLst/>
                <a:latin typeface="Verdana" panose="020B0604030504040204" pitchFamily="34" charset="0"/>
              </a:rPr>
              <a:t>加入到</a:t>
            </a:r>
            <a:r>
              <a:rPr lang="en-US" altLang="zh-CN" sz="1200" b="0" i="0" dirty="0">
                <a:solidFill>
                  <a:srgbClr val="4D4D4D"/>
                </a:solidFill>
                <a:effectLst/>
                <a:latin typeface="Verdana" panose="020B0604030504040204" pitchFamily="34" charset="0"/>
              </a:rPr>
              <a:t>G</a:t>
            </a:r>
            <a:r>
              <a:rPr lang="zh-CN" altLang="en-US" sz="1200" b="0" i="0" dirty="0">
                <a:solidFill>
                  <a:srgbClr val="4D4D4D"/>
                </a:solidFill>
                <a:effectLst/>
                <a:latin typeface="Verdana" panose="020B0604030504040204" pitchFamily="34" charset="0"/>
              </a:rPr>
              <a:t>中，其中</a:t>
            </a:r>
            <a:r>
              <a:rPr lang="en-US" altLang="zh-CN" sz="1200" b="0" i="0" dirty="0">
                <a:solidFill>
                  <a:srgbClr val="4D4D4D"/>
                </a:solidFill>
                <a:effectLst/>
                <a:latin typeface="Verdana" panose="020B0604030504040204" pitchFamily="34" charset="0"/>
              </a:rPr>
              <a:t>h</a:t>
            </a:r>
            <a:r>
              <a:rPr lang="zh-CN" altLang="en-US" sz="1200" b="0" i="0" dirty="0">
                <a:solidFill>
                  <a:srgbClr val="4D4D4D"/>
                </a:solidFill>
                <a:effectLst/>
                <a:latin typeface="Verdana" panose="020B0604030504040204" pitchFamily="34" charset="0"/>
              </a:rPr>
              <a:t>满足</a:t>
            </a:r>
          </a:p>
          <a:p>
            <a:pPr marL="0" indent="0" algn="l">
              <a:buNone/>
            </a:pPr>
            <a:r>
              <a:rPr lang="zh-CN" altLang="en-US" sz="1200" b="0" i="0" dirty="0">
                <a:solidFill>
                  <a:srgbClr val="4D4D4D"/>
                </a:solidFill>
                <a:effectLst/>
                <a:latin typeface="Verdana" panose="020B0604030504040204" pitchFamily="34" charset="0"/>
              </a:rPr>
              <a:t>         　　　　　　    </a:t>
            </a:r>
            <a:r>
              <a:rPr lang="en-US" altLang="zh-CN" sz="1200" b="0" i="0" dirty="0">
                <a:solidFill>
                  <a:srgbClr val="4D4D4D"/>
                </a:solidFill>
                <a:effectLst/>
                <a:latin typeface="Verdana" panose="020B0604030504040204" pitchFamily="34" charset="0"/>
              </a:rPr>
              <a:t>•h</a:t>
            </a:r>
            <a:r>
              <a:rPr lang="zh-CN" altLang="en-US" sz="1200" b="0" i="0" dirty="0">
                <a:solidFill>
                  <a:srgbClr val="4D4D4D"/>
                </a:solidFill>
                <a:effectLst/>
                <a:latin typeface="Verdana" panose="020B0604030504040204" pitchFamily="34" charset="0"/>
              </a:rPr>
              <a:t>与</a:t>
            </a:r>
            <a:r>
              <a:rPr lang="en-US" altLang="zh-CN" sz="1200" b="0" i="0" dirty="0">
                <a:solidFill>
                  <a:srgbClr val="4D4D4D"/>
                </a:solidFill>
                <a:effectLst/>
                <a:latin typeface="Verdana" panose="020B0604030504040204" pitchFamily="34" charset="0"/>
              </a:rPr>
              <a:t>d</a:t>
            </a:r>
            <a:r>
              <a:rPr lang="zh-CN" altLang="en-US" sz="1200" b="0" i="0" dirty="0">
                <a:solidFill>
                  <a:srgbClr val="4D4D4D"/>
                </a:solidFill>
                <a:effectLst/>
                <a:latin typeface="Verdana" panose="020B0604030504040204" pitchFamily="34" charset="0"/>
              </a:rPr>
              <a:t>一致，而且</a:t>
            </a:r>
            <a:r>
              <a:rPr lang="en-US" altLang="zh-CN" sz="1200" b="0" i="0" dirty="0">
                <a:solidFill>
                  <a:srgbClr val="4D4D4D"/>
                </a:solidFill>
                <a:effectLst/>
                <a:latin typeface="Verdana" panose="020B0604030504040204" pitchFamily="34" charset="0"/>
              </a:rPr>
              <a:t>S</a:t>
            </a:r>
            <a:r>
              <a:rPr lang="zh-CN" altLang="en-US" sz="1200" b="0" i="0" dirty="0">
                <a:solidFill>
                  <a:srgbClr val="4D4D4D"/>
                </a:solidFill>
                <a:effectLst/>
                <a:latin typeface="Verdana" panose="020B0604030504040204" pitchFamily="34" charset="0"/>
              </a:rPr>
              <a:t>的某个成员比</a:t>
            </a:r>
            <a:r>
              <a:rPr lang="en-US" altLang="zh-CN" sz="1200" b="0" i="0" dirty="0">
                <a:solidFill>
                  <a:srgbClr val="4D4D4D"/>
                </a:solidFill>
                <a:effectLst/>
                <a:latin typeface="Verdana" panose="020B0604030504040204" pitchFamily="34" charset="0"/>
              </a:rPr>
              <a:t>h</a:t>
            </a:r>
            <a:r>
              <a:rPr lang="zh-CN" altLang="en-US" sz="1200" b="0" i="0" dirty="0">
                <a:solidFill>
                  <a:srgbClr val="4D4D4D"/>
                </a:solidFill>
                <a:effectLst/>
                <a:latin typeface="Verdana" panose="020B0604030504040204" pitchFamily="34" charset="0"/>
              </a:rPr>
              <a:t>更特殊</a:t>
            </a:r>
          </a:p>
          <a:p>
            <a:pPr marL="0" indent="0" algn="l">
              <a:buNone/>
            </a:pPr>
            <a:r>
              <a:rPr lang="zh-CN" altLang="en-US" sz="1200" b="0" i="0" dirty="0">
                <a:solidFill>
                  <a:srgbClr val="4D4D4D"/>
                </a:solidFill>
                <a:effectLst/>
                <a:latin typeface="Verdana" panose="020B0604030504040204" pitchFamily="34" charset="0"/>
              </a:rPr>
              <a:t>        　　　　 </a:t>
            </a:r>
            <a:r>
              <a:rPr lang="en-US" altLang="zh-CN" sz="1200" b="0" i="0" dirty="0">
                <a:solidFill>
                  <a:srgbClr val="4D4D4D"/>
                </a:solidFill>
                <a:effectLst/>
                <a:latin typeface="Verdana" panose="020B0604030504040204" pitchFamily="34" charset="0"/>
              </a:rPr>
              <a:t>•</a:t>
            </a:r>
            <a:r>
              <a:rPr lang="zh-CN" altLang="en-US" sz="1200" b="0" i="0" dirty="0">
                <a:solidFill>
                  <a:srgbClr val="4D4D4D"/>
                </a:solidFill>
                <a:effectLst/>
                <a:latin typeface="Verdana" panose="020B0604030504040204" pitchFamily="34" charset="0"/>
              </a:rPr>
              <a:t>从</a:t>
            </a:r>
            <a:r>
              <a:rPr lang="en-US" altLang="zh-CN" sz="1200" b="0" i="0" dirty="0">
                <a:solidFill>
                  <a:srgbClr val="4D4D4D"/>
                </a:solidFill>
                <a:effectLst/>
                <a:latin typeface="Verdana" panose="020B0604030504040204" pitchFamily="34" charset="0"/>
              </a:rPr>
              <a:t>G</a:t>
            </a:r>
            <a:r>
              <a:rPr lang="zh-CN" altLang="en-US" sz="1200" b="0" i="0" dirty="0">
                <a:solidFill>
                  <a:srgbClr val="4D4D4D"/>
                </a:solidFill>
                <a:effectLst/>
                <a:latin typeface="Verdana" panose="020B0604030504040204" pitchFamily="34" charset="0"/>
              </a:rPr>
              <a:t>中移去所有这样的假设：它比</a:t>
            </a:r>
            <a:r>
              <a:rPr lang="en-US" altLang="zh-CN" sz="1200" b="0" i="0" dirty="0">
                <a:solidFill>
                  <a:srgbClr val="4D4D4D"/>
                </a:solidFill>
                <a:effectLst/>
                <a:latin typeface="Verdana" panose="020B0604030504040204" pitchFamily="34" charset="0"/>
              </a:rPr>
              <a:t>G</a:t>
            </a:r>
            <a:r>
              <a:rPr lang="zh-CN" altLang="en-US" sz="1200" b="0" i="0" dirty="0">
                <a:solidFill>
                  <a:srgbClr val="4D4D4D"/>
                </a:solidFill>
                <a:effectLst/>
                <a:latin typeface="Verdana" panose="020B0604030504040204" pitchFamily="34" charset="0"/>
              </a:rPr>
              <a:t>中另一假设更特殊</a:t>
            </a:r>
          </a:p>
          <a:p>
            <a:pPr marL="0" indent="0">
              <a:buNone/>
            </a:pPr>
            <a:endParaRPr lang="zh-CN" altLang="en-US" sz="1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BA24443D-1AAA-4322-BC7C-7BF7229AE441}"/>
              </a:ext>
            </a:extLst>
          </p:cNvPr>
          <p:cNvSpPr>
            <a:spLocks noGrp="1" noChangeArrowheads="1"/>
          </p:cNvSpPr>
          <p:nvPr>
            <p:ph type="title"/>
          </p:nvPr>
        </p:nvSpPr>
        <p:spPr/>
        <p:txBody>
          <a:bodyPr/>
          <a:lstStyle/>
          <a:p>
            <a:r>
              <a:rPr lang="zh-CN" altLang="en-US" b="1" dirty="0"/>
              <a:t>归纳概念学习的具体算法</a:t>
            </a:r>
          </a:p>
        </p:txBody>
      </p:sp>
      <p:sp>
        <p:nvSpPr>
          <p:cNvPr id="73731" name="Rectangle 3">
            <a:extLst>
              <a:ext uri="{FF2B5EF4-FFF2-40B4-BE49-F238E27FC236}">
                <a16:creationId xmlns:a16="http://schemas.microsoft.com/office/drawing/2014/main" id="{DF2CE043-2384-4DDE-8448-C73F2AFAB4EE}"/>
              </a:ext>
            </a:extLst>
          </p:cNvPr>
          <p:cNvSpPr>
            <a:spLocks noGrp="1" noChangeArrowheads="1"/>
          </p:cNvSpPr>
          <p:nvPr>
            <p:ph type="body" idx="1"/>
          </p:nvPr>
        </p:nvSpPr>
        <p:spPr/>
        <p:txBody>
          <a:bodyPr/>
          <a:lstStyle/>
          <a:p>
            <a:r>
              <a:rPr lang="zh-CN" altLang="en-US" dirty="0"/>
              <a:t>候选项删除法实质上是仅用于训练实例为指导，在规则空间中进行的一种耗尽式宽度优先搜索算法。如果规则空间很大，这种方法效率很低，另外，它还有如下两点不足之处限制了它在实际领域中的应用：</a:t>
            </a:r>
          </a:p>
          <a:p>
            <a:pPr lvl="1"/>
            <a:r>
              <a:rPr lang="zh-CN" altLang="en-US" sz="3200" dirty="0"/>
              <a:t>难以处理噪音的数据。</a:t>
            </a:r>
          </a:p>
          <a:p>
            <a:pPr lvl="1"/>
            <a:r>
              <a:rPr lang="zh-CN" altLang="en-US" sz="3200" dirty="0"/>
              <a:t>不能学习析取概念。</a:t>
            </a:r>
          </a:p>
        </p:txBody>
      </p:sp>
      <p:sp>
        <p:nvSpPr>
          <p:cNvPr id="2" name="灯片编号占位符 1">
            <a:extLst>
              <a:ext uri="{FF2B5EF4-FFF2-40B4-BE49-F238E27FC236}">
                <a16:creationId xmlns:a16="http://schemas.microsoft.com/office/drawing/2014/main" id="{36ACDE0B-E1A5-46D4-9908-389E93BA818F}"/>
              </a:ext>
            </a:extLst>
          </p:cNvPr>
          <p:cNvSpPr>
            <a:spLocks noGrp="1"/>
          </p:cNvSpPr>
          <p:nvPr>
            <p:ph type="sldNum" sz="quarter" idx="12"/>
          </p:nvPr>
        </p:nvSpPr>
        <p:spPr/>
        <p:txBody>
          <a:bodyPr/>
          <a:lstStyle/>
          <a:p>
            <a:fld id="{893ACD7D-9A68-44C8-A49A-4B94202CE741}" type="slidenum">
              <a:rPr lang="zh-CN" altLang="en-US" smtClean="0"/>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CB683B5-3AC1-43CC-8539-1DEB5E5A40BF}"/>
              </a:ext>
            </a:extLst>
          </p:cNvPr>
          <p:cNvSpPr>
            <a:spLocks noGrp="1" noChangeArrowheads="1"/>
          </p:cNvSpPr>
          <p:nvPr>
            <p:ph type="title"/>
          </p:nvPr>
        </p:nvSpPr>
        <p:spPr/>
        <p:txBody>
          <a:bodyPr/>
          <a:lstStyle/>
          <a:p>
            <a:r>
              <a:rPr lang="zh-CN" altLang="en-US" b="1" dirty="0"/>
              <a:t>归纳概念学习的具体算法</a:t>
            </a:r>
          </a:p>
        </p:txBody>
      </p:sp>
      <p:sp>
        <p:nvSpPr>
          <p:cNvPr id="76803" name="Rectangle 3">
            <a:extLst>
              <a:ext uri="{FF2B5EF4-FFF2-40B4-BE49-F238E27FC236}">
                <a16:creationId xmlns:a16="http://schemas.microsoft.com/office/drawing/2014/main" id="{39D1A432-1A6E-4514-9B71-6221A101FADE}"/>
              </a:ext>
            </a:extLst>
          </p:cNvPr>
          <p:cNvSpPr>
            <a:spLocks noGrp="1" noChangeArrowheads="1"/>
          </p:cNvSpPr>
          <p:nvPr>
            <p:ph type="body" idx="1"/>
          </p:nvPr>
        </p:nvSpPr>
        <p:spPr>
          <a:xfrm>
            <a:off x="1981201" y="1600201"/>
            <a:ext cx="8507413" cy="4708525"/>
          </a:xfrm>
        </p:spPr>
        <p:txBody>
          <a:bodyPr/>
          <a:lstStyle/>
          <a:p>
            <a:r>
              <a:rPr lang="en-US" altLang="zh-CN" b="1" dirty="0">
                <a:solidFill>
                  <a:schemeClr val="hlink"/>
                </a:solidFill>
              </a:rPr>
              <a:t>2. </a:t>
            </a:r>
            <a:r>
              <a:rPr lang="zh-CN" altLang="en-US" b="1" dirty="0">
                <a:solidFill>
                  <a:schemeClr val="hlink"/>
                </a:solidFill>
              </a:rPr>
              <a:t>决策树法</a:t>
            </a:r>
          </a:p>
          <a:p>
            <a:pPr lvl="1"/>
            <a:r>
              <a:rPr lang="zh-CN" altLang="en-US" dirty="0">
                <a:effectLst/>
              </a:rPr>
              <a:t>决策树又称为决策图。在决策树中有决策节点和状态节点两种节点。由决策节点可引出若干树枝，每个树枝代表一个决策方案，每个方案树枝连接到一个新的节点，它既可以是一个新的决策节点，也可以是一个状态节点，每个状态节点表示一个具体的最终状态。在决策树中，状态节点对应着叶节点。就分类问题而言，决策节点表示待分类的对象属性，每一个树枝表示它的一个可能值，状态节点表示分类结果。</a:t>
            </a:r>
          </a:p>
        </p:txBody>
      </p:sp>
      <p:sp>
        <p:nvSpPr>
          <p:cNvPr id="2" name="灯片编号占位符 1">
            <a:extLst>
              <a:ext uri="{FF2B5EF4-FFF2-40B4-BE49-F238E27FC236}">
                <a16:creationId xmlns:a16="http://schemas.microsoft.com/office/drawing/2014/main" id="{6736D50C-9699-40B4-8BD4-3D9F93584A1A}"/>
              </a:ext>
            </a:extLst>
          </p:cNvPr>
          <p:cNvSpPr>
            <a:spLocks noGrp="1"/>
          </p:cNvSpPr>
          <p:nvPr>
            <p:ph type="sldNum" sz="quarter" idx="12"/>
          </p:nvPr>
        </p:nvSpPr>
        <p:spPr/>
        <p:txBody>
          <a:bodyPr/>
          <a:lstStyle/>
          <a:p>
            <a:fld id="{893ACD7D-9A68-44C8-A49A-4B94202CE741}" type="slidenum">
              <a:rPr lang="zh-CN" altLang="en-US" smtClean="0"/>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9083CC3C-C3AA-49BE-94DA-8B2B150B0BDC}"/>
              </a:ext>
            </a:extLst>
          </p:cNvPr>
          <p:cNvSpPr>
            <a:spLocks noGrp="1" noChangeArrowheads="1"/>
          </p:cNvSpPr>
          <p:nvPr>
            <p:ph type="title"/>
          </p:nvPr>
        </p:nvSpPr>
        <p:spPr/>
        <p:txBody>
          <a:bodyPr/>
          <a:lstStyle/>
          <a:p>
            <a:r>
              <a:rPr lang="en-US" altLang="zh-CN" b="1" dirty="0"/>
              <a:t> </a:t>
            </a:r>
            <a:r>
              <a:rPr lang="zh-CN" altLang="en-US" b="1" dirty="0"/>
              <a:t>归纳概念学习的具体算法</a:t>
            </a:r>
            <a:r>
              <a:rPr lang="en-US" altLang="zh-CN" b="1" dirty="0"/>
              <a:t>1</a:t>
            </a:r>
            <a:endParaRPr lang="zh-CN" altLang="en-US" b="1" dirty="0"/>
          </a:p>
        </p:txBody>
      </p:sp>
      <p:sp>
        <p:nvSpPr>
          <p:cNvPr id="79875" name="Rectangle 3">
            <a:extLst>
              <a:ext uri="{FF2B5EF4-FFF2-40B4-BE49-F238E27FC236}">
                <a16:creationId xmlns:a16="http://schemas.microsoft.com/office/drawing/2014/main" id="{87E7234C-713F-4B29-BFE6-604296274F1C}"/>
              </a:ext>
            </a:extLst>
          </p:cNvPr>
          <p:cNvSpPr>
            <a:spLocks noGrp="1" noChangeArrowheads="1"/>
          </p:cNvSpPr>
          <p:nvPr>
            <p:ph type="body" idx="1"/>
          </p:nvPr>
        </p:nvSpPr>
        <p:spPr/>
        <p:txBody>
          <a:bodyPr/>
          <a:lstStyle/>
          <a:p>
            <a:r>
              <a:rPr lang="zh-CN" altLang="en-US" dirty="0"/>
              <a:t>决策树的构造算法</a:t>
            </a:r>
            <a:r>
              <a:rPr lang="en-US" altLang="zh-CN" dirty="0"/>
              <a:t>CLS </a:t>
            </a:r>
            <a:r>
              <a:rPr lang="zh-CN" altLang="en-US" dirty="0"/>
              <a:t>（</a:t>
            </a:r>
            <a:r>
              <a:rPr lang="en-US" altLang="zh-CN" dirty="0"/>
              <a:t>Concept Learning System</a:t>
            </a:r>
            <a:r>
              <a:rPr lang="zh-CN" altLang="en-US" dirty="0"/>
              <a:t>）递归形式：</a:t>
            </a:r>
          </a:p>
          <a:p>
            <a:pPr lvl="1"/>
            <a:endParaRPr lang="en-US" altLang="zh-CN" dirty="0"/>
          </a:p>
          <a:p>
            <a:pPr lvl="1"/>
            <a:r>
              <a:rPr lang="zh-CN" altLang="en-US" dirty="0"/>
              <a:t>（</a:t>
            </a:r>
            <a:r>
              <a:rPr lang="en-US" altLang="zh-CN" dirty="0"/>
              <a:t>1</a:t>
            </a:r>
            <a:r>
              <a:rPr lang="zh-CN" altLang="en-US" dirty="0"/>
              <a:t>）如果当前实例集</a:t>
            </a:r>
            <a:r>
              <a:rPr lang="en-US" altLang="zh-CN" dirty="0"/>
              <a:t>S</a:t>
            </a:r>
            <a:r>
              <a:rPr lang="zh-CN" altLang="en-US" dirty="0"/>
              <a:t>中实例均属于同一类或为空，则返回这个类或返回空后终止。</a:t>
            </a:r>
          </a:p>
          <a:p>
            <a:pPr lvl="1"/>
            <a:r>
              <a:rPr lang="zh-CN" altLang="en-US" dirty="0"/>
              <a:t>（</a:t>
            </a:r>
            <a:r>
              <a:rPr lang="en-US" altLang="zh-CN" dirty="0"/>
              <a:t>2</a:t>
            </a:r>
            <a:r>
              <a:rPr lang="zh-CN" altLang="en-US" dirty="0"/>
              <a:t>）从属性表选择某一属性</a:t>
            </a:r>
            <a:r>
              <a:rPr lang="en-US" altLang="zh-CN" dirty="0"/>
              <a:t>A</a:t>
            </a:r>
            <a:r>
              <a:rPr lang="zh-CN" altLang="en-US" dirty="0"/>
              <a:t>作为检测属性，设它的取值为</a:t>
            </a:r>
            <a:r>
              <a:rPr lang="en-US" altLang="zh-CN" dirty="0"/>
              <a:t>v1,…,</a:t>
            </a:r>
            <a:r>
              <a:rPr lang="en-US" altLang="zh-CN" dirty="0" err="1"/>
              <a:t>vn</a:t>
            </a:r>
            <a:r>
              <a:rPr lang="zh-CN" altLang="en-US" dirty="0"/>
              <a:t>，产生一新节点</a:t>
            </a:r>
            <a:r>
              <a:rPr lang="en-US" altLang="zh-CN" dirty="0"/>
              <a:t>A</a:t>
            </a:r>
            <a:r>
              <a:rPr lang="zh-CN" altLang="en-US" dirty="0"/>
              <a:t>，它有</a:t>
            </a:r>
            <a:r>
              <a:rPr lang="en-US" altLang="zh-CN" dirty="0"/>
              <a:t>n</a:t>
            </a:r>
            <a:r>
              <a:rPr lang="zh-CN" altLang="en-US" dirty="0"/>
              <a:t>个分支。</a:t>
            </a:r>
          </a:p>
          <a:p>
            <a:pPr lvl="1"/>
            <a:r>
              <a:rPr lang="zh-CN" altLang="en-US" dirty="0"/>
              <a:t>（</a:t>
            </a:r>
            <a:r>
              <a:rPr lang="en-US" altLang="zh-CN" dirty="0"/>
              <a:t>3</a:t>
            </a:r>
            <a:r>
              <a:rPr lang="zh-CN" altLang="en-US" dirty="0"/>
              <a:t>）根据</a:t>
            </a:r>
            <a:r>
              <a:rPr lang="en-US" altLang="zh-CN" dirty="0"/>
              <a:t>A</a:t>
            </a:r>
            <a:r>
              <a:rPr lang="zh-CN" altLang="en-US" dirty="0"/>
              <a:t>的取值将</a:t>
            </a:r>
            <a:r>
              <a:rPr lang="en-US" altLang="zh-CN" dirty="0"/>
              <a:t>S</a:t>
            </a:r>
            <a:r>
              <a:rPr lang="zh-CN" altLang="en-US" dirty="0"/>
              <a:t>划分成</a:t>
            </a:r>
            <a:r>
              <a:rPr lang="en-US" altLang="zh-CN" dirty="0"/>
              <a:t>n</a:t>
            </a:r>
            <a:r>
              <a:rPr lang="zh-CN" altLang="en-US" dirty="0"/>
              <a:t>个子集</a:t>
            </a:r>
            <a:r>
              <a:rPr lang="en-US" altLang="zh-CN" dirty="0"/>
              <a:t>S1,…,Sn</a:t>
            </a:r>
            <a:r>
              <a:rPr lang="zh-CN" altLang="en-US" dirty="0"/>
              <a:t>，</a:t>
            </a:r>
            <a:r>
              <a:rPr lang="en-US" altLang="zh-CN" dirty="0"/>
              <a:t>A</a:t>
            </a:r>
            <a:r>
              <a:rPr lang="zh-CN" altLang="en-US" dirty="0"/>
              <a:t>在</a:t>
            </a:r>
            <a:r>
              <a:rPr lang="en-US" altLang="zh-CN" dirty="0"/>
              <a:t>Si</a:t>
            </a:r>
            <a:r>
              <a:rPr lang="zh-CN" altLang="en-US" dirty="0"/>
              <a:t>中取值</a:t>
            </a:r>
            <a:r>
              <a:rPr lang="en-US" altLang="zh-CN" dirty="0"/>
              <a:t>vi</a:t>
            </a:r>
            <a:r>
              <a:rPr lang="zh-CN" altLang="en-US" dirty="0"/>
              <a:t>。</a:t>
            </a:r>
          </a:p>
          <a:p>
            <a:pPr lvl="1"/>
            <a:r>
              <a:rPr lang="zh-CN" altLang="en-US" dirty="0"/>
              <a:t>（</a:t>
            </a:r>
            <a:r>
              <a:rPr lang="en-US" altLang="zh-CN" dirty="0"/>
              <a:t>4</a:t>
            </a:r>
            <a:r>
              <a:rPr lang="zh-CN" altLang="en-US" dirty="0"/>
              <a:t>）对每个</a:t>
            </a:r>
            <a:r>
              <a:rPr lang="en-US" altLang="zh-CN" dirty="0" err="1"/>
              <a:t>i</a:t>
            </a:r>
            <a:r>
              <a:rPr lang="en-US" altLang="zh-CN" dirty="0"/>
              <a:t> (0&lt;</a:t>
            </a:r>
            <a:r>
              <a:rPr lang="en-US" altLang="zh-CN" dirty="0" err="1"/>
              <a:t>i</a:t>
            </a:r>
            <a:r>
              <a:rPr lang="en-US" altLang="zh-CN" dirty="0"/>
              <a:t>&lt;=n)</a:t>
            </a:r>
            <a:r>
              <a:rPr lang="zh-CN" altLang="en-US" dirty="0"/>
              <a:t>，用</a:t>
            </a:r>
            <a:r>
              <a:rPr lang="en-US" altLang="zh-CN" dirty="0"/>
              <a:t>Si</a:t>
            </a:r>
            <a:r>
              <a:rPr lang="zh-CN" altLang="en-US" dirty="0"/>
              <a:t>和新的属性表递归调用</a:t>
            </a:r>
            <a:r>
              <a:rPr lang="en-US" altLang="zh-CN" dirty="0"/>
              <a:t>CLS</a:t>
            </a:r>
            <a:r>
              <a:rPr lang="zh-CN" altLang="en-US" dirty="0"/>
              <a:t>算法生成</a:t>
            </a:r>
            <a:r>
              <a:rPr lang="en-US" altLang="zh-CN" dirty="0"/>
              <a:t>Si</a:t>
            </a:r>
            <a:r>
              <a:rPr lang="zh-CN" altLang="en-US" dirty="0"/>
              <a:t>的决策树</a:t>
            </a:r>
            <a:r>
              <a:rPr lang="en-US" altLang="zh-CN" dirty="0" err="1"/>
              <a:t>DTi</a:t>
            </a:r>
            <a:r>
              <a:rPr lang="zh-CN" altLang="en-US" dirty="0"/>
              <a:t>。</a:t>
            </a:r>
          </a:p>
          <a:p>
            <a:pPr lvl="1"/>
            <a:r>
              <a:rPr lang="zh-CN" altLang="en-US" dirty="0"/>
              <a:t>（</a:t>
            </a:r>
            <a:r>
              <a:rPr lang="en-US" altLang="zh-CN" dirty="0"/>
              <a:t>5</a:t>
            </a:r>
            <a:r>
              <a:rPr lang="zh-CN" altLang="en-US" dirty="0"/>
              <a:t>）返回以属性</a:t>
            </a:r>
            <a:r>
              <a:rPr lang="en-US" altLang="zh-CN" dirty="0"/>
              <a:t>A</a:t>
            </a:r>
            <a:r>
              <a:rPr lang="zh-CN" altLang="en-US" dirty="0"/>
              <a:t>为根，</a:t>
            </a:r>
            <a:r>
              <a:rPr lang="en-US" altLang="zh-CN" dirty="0"/>
              <a:t>DT1,…,</a:t>
            </a:r>
            <a:r>
              <a:rPr lang="en-US" altLang="zh-CN" dirty="0" err="1"/>
              <a:t>DTn</a:t>
            </a:r>
            <a:r>
              <a:rPr lang="zh-CN" altLang="en-US" dirty="0"/>
              <a:t>为子树的决策树。</a:t>
            </a:r>
          </a:p>
        </p:txBody>
      </p:sp>
      <p:sp>
        <p:nvSpPr>
          <p:cNvPr id="2" name="灯片编号占位符 1">
            <a:extLst>
              <a:ext uri="{FF2B5EF4-FFF2-40B4-BE49-F238E27FC236}">
                <a16:creationId xmlns:a16="http://schemas.microsoft.com/office/drawing/2014/main" id="{6298CC90-7D66-4FE8-84E4-58C107DCC4D1}"/>
              </a:ext>
            </a:extLst>
          </p:cNvPr>
          <p:cNvSpPr>
            <a:spLocks noGrp="1"/>
          </p:cNvSpPr>
          <p:nvPr>
            <p:ph type="sldNum" sz="quarter" idx="12"/>
          </p:nvPr>
        </p:nvSpPr>
        <p:spPr/>
        <p:txBody>
          <a:bodyPr/>
          <a:lstStyle/>
          <a:p>
            <a:fld id="{893ACD7D-9A68-44C8-A49A-4B94202CE741}" type="slidenum">
              <a:rPr lang="zh-CN" altLang="en-US" smtClean="0"/>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840480C3-0017-4338-B849-ED42251C70EE}"/>
              </a:ext>
            </a:extLst>
          </p:cNvPr>
          <p:cNvSpPr>
            <a:spLocks noGrp="1" noChangeArrowheads="1"/>
          </p:cNvSpPr>
          <p:nvPr>
            <p:ph type="title"/>
          </p:nvPr>
        </p:nvSpPr>
        <p:spPr/>
        <p:txBody>
          <a:bodyPr/>
          <a:lstStyle/>
          <a:p>
            <a:r>
              <a:rPr lang="en-US" altLang="zh-CN" b="1" dirty="0"/>
              <a:t> </a:t>
            </a:r>
            <a:r>
              <a:rPr lang="zh-CN" altLang="en-US" b="1" dirty="0"/>
              <a:t>归纳概念学习的具体算法</a:t>
            </a:r>
            <a:r>
              <a:rPr lang="en-US" altLang="zh-CN" b="1" dirty="0"/>
              <a:t>2</a:t>
            </a:r>
            <a:endParaRPr lang="zh-CN" altLang="en-US" b="1" dirty="0"/>
          </a:p>
        </p:txBody>
      </p:sp>
      <p:sp>
        <p:nvSpPr>
          <p:cNvPr id="77827" name="Rectangle 3">
            <a:extLst>
              <a:ext uri="{FF2B5EF4-FFF2-40B4-BE49-F238E27FC236}">
                <a16:creationId xmlns:a16="http://schemas.microsoft.com/office/drawing/2014/main" id="{48E08DD1-3B4D-4E61-A9BB-326BA37050EF}"/>
              </a:ext>
            </a:extLst>
          </p:cNvPr>
          <p:cNvSpPr>
            <a:spLocks noGrp="1" noChangeArrowheads="1"/>
          </p:cNvSpPr>
          <p:nvPr>
            <p:ph type="body" idx="1"/>
          </p:nvPr>
        </p:nvSpPr>
        <p:spPr>
          <a:xfrm>
            <a:off x="1981200" y="1600200"/>
            <a:ext cx="8229600" cy="4781550"/>
          </a:xfrm>
        </p:spPr>
        <p:txBody>
          <a:bodyPr/>
          <a:lstStyle/>
          <a:p>
            <a:r>
              <a:rPr lang="en-US" altLang="zh-CN" dirty="0"/>
              <a:t>ID3</a:t>
            </a:r>
            <a:r>
              <a:rPr lang="zh-CN" altLang="en-US" dirty="0"/>
              <a:t>采取逐步形成完整决策树的迭代思想，其算法步骤大致如下：</a:t>
            </a:r>
          </a:p>
          <a:p>
            <a:pPr lvl="1"/>
            <a:r>
              <a:rPr lang="zh-CN" altLang="en-US" dirty="0"/>
              <a:t>（</a:t>
            </a:r>
            <a:r>
              <a:rPr lang="en-US" altLang="zh-CN" dirty="0"/>
              <a:t>1</a:t>
            </a:r>
            <a:r>
              <a:rPr lang="zh-CN" altLang="en-US" dirty="0"/>
              <a:t>）随机从整个实例集中选择一个大小为</a:t>
            </a:r>
            <a:r>
              <a:rPr lang="en-US" altLang="zh-CN" dirty="0"/>
              <a:t>W</a:t>
            </a:r>
            <a:r>
              <a:rPr lang="zh-CN" altLang="en-US" dirty="0"/>
              <a:t>的子集，构成训练窗口，</a:t>
            </a:r>
            <a:r>
              <a:rPr lang="en-US" altLang="zh-CN" dirty="0"/>
              <a:t>W</a:t>
            </a:r>
            <a:r>
              <a:rPr lang="zh-CN" altLang="en-US" dirty="0"/>
              <a:t>为窗口的大小。</a:t>
            </a:r>
          </a:p>
          <a:p>
            <a:pPr lvl="1"/>
            <a:r>
              <a:rPr lang="zh-CN" altLang="en-US" dirty="0"/>
              <a:t>（</a:t>
            </a:r>
            <a:r>
              <a:rPr lang="en-US" altLang="zh-CN" dirty="0"/>
              <a:t>2</a:t>
            </a:r>
            <a:r>
              <a:rPr lang="zh-CN" altLang="en-US" dirty="0"/>
              <a:t>）用</a:t>
            </a:r>
            <a:r>
              <a:rPr lang="en-US" altLang="zh-CN" dirty="0"/>
              <a:t>CLS</a:t>
            </a:r>
            <a:r>
              <a:rPr lang="zh-CN" altLang="en-US" dirty="0"/>
              <a:t>算法构造当前窗口的决策树。</a:t>
            </a:r>
          </a:p>
          <a:p>
            <a:pPr lvl="1"/>
            <a:r>
              <a:rPr lang="zh-CN" altLang="en-US" dirty="0"/>
              <a:t>（</a:t>
            </a:r>
            <a:r>
              <a:rPr lang="en-US" altLang="zh-CN" dirty="0"/>
              <a:t>3</a:t>
            </a:r>
            <a:r>
              <a:rPr lang="zh-CN" altLang="en-US" dirty="0"/>
              <a:t>）用生成的决策树来分类所有训练实例，寻找出不能被正确分类的实例，即反例。</a:t>
            </a:r>
          </a:p>
          <a:p>
            <a:pPr lvl="1"/>
            <a:r>
              <a:rPr lang="zh-CN" altLang="en-US" dirty="0"/>
              <a:t>（</a:t>
            </a:r>
            <a:r>
              <a:rPr lang="en-US" altLang="zh-CN" dirty="0"/>
              <a:t>4</a:t>
            </a:r>
            <a:r>
              <a:rPr lang="zh-CN" altLang="en-US" dirty="0"/>
              <a:t>）把当前窗口中的实例与反例中的一些组合形成新的窗口。</a:t>
            </a:r>
          </a:p>
          <a:p>
            <a:pPr lvl="1"/>
            <a:r>
              <a:rPr lang="zh-CN" altLang="en-US" dirty="0"/>
              <a:t>（</a:t>
            </a:r>
            <a:r>
              <a:rPr lang="en-US" altLang="zh-CN" dirty="0"/>
              <a:t>5</a:t>
            </a:r>
            <a:r>
              <a:rPr lang="zh-CN" altLang="en-US" dirty="0"/>
              <a:t>）重复</a:t>
            </a:r>
            <a:r>
              <a:rPr lang="en-US" altLang="zh-CN" dirty="0"/>
              <a:t>2~4</a:t>
            </a:r>
            <a:r>
              <a:rPr lang="zh-CN" altLang="en-US" dirty="0"/>
              <a:t>步，直到所有实例被正确分类，即不存在反例为止。</a:t>
            </a:r>
          </a:p>
        </p:txBody>
      </p:sp>
      <p:sp>
        <p:nvSpPr>
          <p:cNvPr id="2" name="灯片编号占位符 1">
            <a:extLst>
              <a:ext uri="{FF2B5EF4-FFF2-40B4-BE49-F238E27FC236}">
                <a16:creationId xmlns:a16="http://schemas.microsoft.com/office/drawing/2014/main" id="{3C711DB4-A3F2-4A38-A287-B48A8AAE0892}"/>
              </a:ext>
            </a:extLst>
          </p:cNvPr>
          <p:cNvSpPr>
            <a:spLocks noGrp="1"/>
          </p:cNvSpPr>
          <p:nvPr>
            <p:ph type="sldNum" sz="quarter" idx="12"/>
          </p:nvPr>
        </p:nvSpPr>
        <p:spPr/>
        <p:txBody>
          <a:bodyPr/>
          <a:lstStyle/>
          <a:p>
            <a:fld id="{893ACD7D-9A68-44C8-A49A-4B94202CE741}" type="slidenum">
              <a:rPr lang="zh-CN" altLang="en-US" smtClean="0"/>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54737-A035-4E91-ADDF-DD186073D7BE}"/>
              </a:ext>
            </a:extLst>
          </p:cNvPr>
          <p:cNvSpPr>
            <a:spLocks noGrp="1"/>
          </p:cNvSpPr>
          <p:nvPr>
            <p:ph type="title"/>
          </p:nvPr>
        </p:nvSpPr>
        <p:spPr/>
        <p:txBody>
          <a:bodyPr/>
          <a:lstStyle/>
          <a:p>
            <a:r>
              <a:rPr lang="en-US" altLang="zh-CN" dirty="0"/>
              <a:t>ID3 </a:t>
            </a:r>
            <a:r>
              <a:rPr lang="zh-CN" altLang="en-US" dirty="0"/>
              <a:t>算法伪代码 </a:t>
            </a:r>
            <a:r>
              <a:rPr lang="en-US" altLang="zh-CN" dirty="0"/>
              <a:t>Iterative </a:t>
            </a:r>
            <a:r>
              <a:rPr lang="en-US" altLang="zh-CN" dirty="0" err="1"/>
              <a:t>Dichotomiser</a:t>
            </a:r>
            <a:r>
              <a:rPr lang="en-US" altLang="zh-CN" dirty="0"/>
              <a:t> 3</a:t>
            </a:r>
            <a:endParaRPr lang="zh-CN" altLang="en-US" dirty="0"/>
          </a:p>
        </p:txBody>
      </p:sp>
      <p:sp>
        <p:nvSpPr>
          <p:cNvPr id="3" name="内容占位符 2">
            <a:extLst>
              <a:ext uri="{FF2B5EF4-FFF2-40B4-BE49-F238E27FC236}">
                <a16:creationId xmlns:a16="http://schemas.microsoft.com/office/drawing/2014/main" id="{FDACF789-A1CB-46B9-BF49-6A401B3C619D}"/>
              </a:ext>
            </a:extLst>
          </p:cNvPr>
          <p:cNvSpPr>
            <a:spLocks noGrp="1"/>
          </p:cNvSpPr>
          <p:nvPr>
            <p:ph idx="1"/>
          </p:nvPr>
        </p:nvSpPr>
        <p:spPr/>
        <p:txBody>
          <a:bodyPr>
            <a:normAutofit fontScale="70000" lnSpcReduction="20000"/>
          </a:bodyPr>
          <a:lstStyle/>
          <a:p>
            <a:pPr marL="0" indent="0" algn="l">
              <a:buNone/>
            </a:pPr>
            <a:r>
              <a:rPr lang="en-US" altLang="zh-CN" b="0" dirty="0">
                <a:solidFill>
                  <a:srgbClr val="4D4D4D"/>
                </a:solidFill>
                <a:effectLst/>
                <a:latin typeface="Times New Roman" panose="02020603050405020304" pitchFamily="18" charset="0"/>
                <a:ea typeface="Microsoft YaHei" panose="020B0503020204020204" pitchFamily="34" charset="-122"/>
              </a:rPr>
              <a:t>(1) </a:t>
            </a:r>
            <a:r>
              <a:rPr lang="zh-CN" altLang="en-US" b="0" dirty="0">
                <a:solidFill>
                  <a:srgbClr val="4D4D4D"/>
                </a:solidFill>
                <a:effectLst/>
                <a:latin typeface="宋体" panose="02010600030101010101" pitchFamily="2" charset="-122"/>
                <a:ea typeface="宋体" panose="02010600030101010101" pitchFamily="2" charset="-122"/>
              </a:rPr>
              <a:t>创建结点</a:t>
            </a:r>
            <a:r>
              <a:rPr lang="zh-CN" altLang="en-US" b="0" dirty="0">
                <a:solidFill>
                  <a:srgbClr val="4D4D4D"/>
                </a:solidFill>
                <a:effectLst/>
                <a:latin typeface="Times New Roman" panose="02020603050405020304" pitchFamily="18" charset="0"/>
                <a:ea typeface="Microsoft YaHei" panose="020B0503020204020204" pitchFamily="34" charset="-122"/>
              </a:rPr>
              <a:t> </a:t>
            </a:r>
            <a:r>
              <a:rPr lang="en-US" altLang="zh-CN" b="0" dirty="0">
                <a:solidFill>
                  <a:srgbClr val="4D4D4D"/>
                </a:solidFill>
                <a:effectLst/>
                <a:latin typeface="Times New Roman" panose="02020603050405020304" pitchFamily="18" charset="0"/>
                <a:ea typeface="Microsoft YaHei" panose="020B0503020204020204" pitchFamily="34" charset="-122"/>
              </a:rPr>
              <a:t>N</a:t>
            </a:r>
            <a:r>
              <a:rPr lang="zh-CN" altLang="en-US" b="0" dirty="0">
                <a:solidFill>
                  <a:srgbClr val="4D4D4D"/>
                </a:solidFill>
                <a:effectLst/>
                <a:latin typeface="宋体" panose="02010600030101010101" pitchFamily="2" charset="-122"/>
                <a:ea typeface="宋体" panose="02010600030101010101" pitchFamily="2" charset="-122"/>
              </a:rPr>
              <a:t>；</a:t>
            </a:r>
            <a:endParaRPr lang="en-US" altLang="zh-CN" b="0" dirty="0">
              <a:solidFill>
                <a:srgbClr val="4D4D4D"/>
              </a:solidFill>
              <a:effectLst/>
              <a:latin typeface="Microsoft YaHei" panose="020B0503020204020204" pitchFamily="34" charset="-122"/>
              <a:ea typeface="Microsoft YaHei" panose="020B0503020204020204" pitchFamily="34" charset="-122"/>
            </a:endParaRPr>
          </a:p>
          <a:p>
            <a:pPr marL="0" indent="0" algn="l">
              <a:buNone/>
            </a:pPr>
            <a:r>
              <a:rPr lang="en-US" altLang="zh-CN" b="0" dirty="0">
                <a:solidFill>
                  <a:srgbClr val="4D4D4D"/>
                </a:solidFill>
                <a:effectLst/>
                <a:latin typeface="Times New Roman" panose="02020603050405020304" pitchFamily="18" charset="0"/>
                <a:ea typeface="Microsoft YaHei" panose="020B0503020204020204" pitchFamily="34" charset="-122"/>
              </a:rPr>
              <a:t>(2) if samples </a:t>
            </a:r>
            <a:r>
              <a:rPr lang="zh-CN" altLang="en-US" b="0" dirty="0">
                <a:solidFill>
                  <a:srgbClr val="4D4D4D"/>
                </a:solidFill>
                <a:effectLst/>
                <a:latin typeface="宋体" panose="02010600030101010101" pitchFamily="2" charset="-122"/>
                <a:ea typeface="宋体" panose="02010600030101010101" pitchFamily="2" charset="-122"/>
              </a:rPr>
              <a:t>都在同一个类</a:t>
            </a:r>
            <a:r>
              <a:rPr lang="en-US" altLang="zh-CN" b="0" dirty="0">
                <a:solidFill>
                  <a:srgbClr val="4D4D4D"/>
                </a:solidFill>
                <a:effectLst/>
                <a:latin typeface="Times New Roman" panose="02020603050405020304" pitchFamily="18" charset="0"/>
                <a:ea typeface="Microsoft YaHei" panose="020B0503020204020204" pitchFamily="34" charset="-122"/>
              </a:rPr>
              <a:t>C then</a:t>
            </a:r>
            <a:r>
              <a:rPr lang="en-US" altLang="zh-CN" b="0" dirty="0">
                <a:solidFill>
                  <a:srgbClr val="4D4D4D"/>
                </a:solidFill>
                <a:effectLst/>
                <a:latin typeface="Microsoft YaHei" panose="020B0503020204020204" pitchFamily="34" charset="-122"/>
                <a:ea typeface="Microsoft YaHei" panose="020B0503020204020204" pitchFamily="34" charset="-122"/>
              </a:rPr>
              <a:t>   </a:t>
            </a:r>
            <a:r>
              <a:rPr lang="en-US" altLang="zh-CN" b="0" dirty="0">
                <a:solidFill>
                  <a:srgbClr val="4D4D4D"/>
                </a:solidFill>
                <a:effectLst/>
                <a:latin typeface="Times New Roman" panose="02020603050405020304" pitchFamily="18" charset="0"/>
                <a:ea typeface="Microsoft YaHei" panose="020B0503020204020204" pitchFamily="34" charset="-122"/>
              </a:rPr>
              <a:t>//</a:t>
            </a:r>
            <a:r>
              <a:rPr lang="zh-CN" altLang="en-US" b="0" dirty="0">
                <a:solidFill>
                  <a:srgbClr val="4D4D4D"/>
                </a:solidFill>
                <a:effectLst/>
                <a:latin typeface="宋体" panose="02010600030101010101" pitchFamily="2" charset="-122"/>
                <a:ea typeface="宋体" panose="02010600030101010101" pitchFamily="2" charset="-122"/>
              </a:rPr>
              <a:t>类标号属性的值均为</a:t>
            </a:r>
            <a:r>
              <a:rPr lang="en-US" altLang="zh-CN" b="0" dirty="0">
                <a:solidFill>
                  <a:srgbClr val="4D4D4D"/>
                </a:solidFill>
                <a:effectLst/>
                <a:latin typeface="Times New Roman" panose="02020603050405020304" pitchFamily="18" charset="0"/>
                <a:ea typeface="Microsoft YaHei" panose="020B0503020204020204" pitchFamily="34" charset="-122"/>
              </a:rPr>
              <a:t>C</a:t>
            </a:r>
            <a:r>
              <a:rPr lang="zh-CN" altLang="en-US" b="0" dirty="0">
                <a:solidFill>
                  <a:srgbClr val="4D4D4D"/>
                </a:solidFill>
                <a:effectLst/>
                <a:latin typeface="宋体" panose="02010600030101010101" pitchFamily="2" charset="-122"/>
                <a:ea typeface="宋体" panose="02010600030101010101" pitchFamily="2" charset="-122"/>
              </a:rPr>
              <a:t>，其候选属性值不考虑</a:t>
            </a:r>
            <a:endParaRPr lang="zh-CN" altLang="en-US" b="0" dirty="0">
              <a:solidFill>
                <a:srgbClr val="4D4D4D"/>
              </a:solidFill>
              <a:effectLst/>
              <a:latin typeface="Microsoft YaHei" panose="020B0503020204020204" pitchFamily="34" charset="-122"/>
              <a:ea typeface="Microsoft YaHei" panose="020B0503020204020204" pitchFamily="34" charset="-122"/>
            </a:endParaRPr>
          </a:p>
          <a:p>
            <a:pPr marL="0" indent="0" algn="l">
              <a:buNone/>
            </a:pPr>
            <a:r>
              <a:rPr lang="en-US" altLang="zh-CN" b="0" dirty="0">
                <a:solidFill>
                  <a:srgbClr val="4D4D4D"/>
                </a:solidFill>
                <a:effectLst/>
                <a:latin typeface="Times New Roman" panose="02020603050405020304" pitchFamily="18" charset="0"/>
                <a:ea typeface="Microsoft YaHei" panose="020B0503020204020204" pitchFamily="34" charset="-122"/>
              </a:rPr>
              <a:t>(3)         return N </a:t>
            </a:r>
            <a:r>
              <a:rPr lang="zh-CN" altLang="en-US" b="0" dirty="0">
                <a:solidFill>
                  <a:srgbClr val="4D4D4D"/>
                </a:solidFill>
                <a:effectLst/>
                <a:latin typeface="宋体" panose="02010600030101010101" pitchFamily="2" charset="-122"/>
                <a:ea typeface="宋体" panose="02010600030101010101" pitchFamily="2" charset="-122"/>
              </a:rPr>
              <a:t>作为叶结点，以类</a:t>
            </a:r>
            <a:r>
              <a:rPr lang="en-US" altLang="zh-CN" b="0" dirty="0">
                <a:solidFill>
                  <a:srgbClr val="4D4D4D"/>
                </a:solidFill>
                <a:effectLst/>
                <a:latin typeface="Times New Roman" panose="02020603050405020304" pitchFamily="18" charset="0"/>
                <a:ea typeface="Microsoft YaHei" panose="020B0503020204020204" pitchFamily="34" charset="-122"/>
              </a:rPr>
              <a:t>C </a:t>
            </a:r>
            <a:r>
              <a:rPr lang="zh-CN" altLang="en-US" b="0" dirty="0">
                <a:solidFill>
                  <a:srgbClr val="4D4D4D"/>
                </a:solidFill>
                <a:effectLst/>
                <a:latin typeface="宋体" panose="02010600030101010101" pitchFamily="2" charset="-122"/>
                <a:ea typeface="宋体" panose="02010600030101010101" pitchFamily="2" charset="-122"/>
              </a:rPr>
              <a:t>标记；</a:t>
            </a:r>
            <a:endParaRPr lang="zh-CN" altLang="en-US" b="0" dirty="0">
              <a:solidFill>
                <a:srgbClr val="4D4D4D"/>
              </a:solidFill>
              <a:effectLst/>
              <a:latin typeface="Microsoft YaHei" panose="020B0503020204020204" pitchFamily="34" charset="-122"/>
              <a:ea typeface="Microsoft YaHei" panose="020B0503020204020204" pitchFamily="34" charset="-122"/>
            </a:endParaRPr>
          </a:p>
          <a:p>
            <a:pPr marL="0" indent="0" algn="l">
              <a:buNone/>
            </a:pPr>
            <a:r>
              <a:rPr lang="en-US" altLang="zh-CN" b="0" dirty="0">
                <a:solidFill>
                  <a:srgbClr val="4D4D4D"/>
                </a:solidFill>
                <a:effectLst/>
                <a:latin typeface="Times New Roman" panose="02020603050405020304" pitchFamily="18" charset="0"/>
                <a:ea typeface="Microsoft YaHei" panose="020B0503020204020204" pitchFamily="34" charset="-122"/>
              </a:rPr>
              <a:t>(4) if </a:t>
            </a:r>
            <a:r>
              <a:rPr lang="en-US" altLang="zh-CN" b="0" dirty="0" err="1">
                <a:solidFill>
                  <a:srgbClr val="4D4D4D"/>
                </a:solidFill>
                <a:effectLst/>
                <a:latin typeface="Times New Roman" panose="02020603050405020304" pitchFamily="18" charset="0"/>
                <a:ea typeface="Microsoft YaHei" panose="020B0503020204020204" pitchFamily="34" charset="-122"/>
              </a:rPr>
              <a:t>attribute_list</a:t>
            </a:r>
            <a:r>
              <a:rPr lang="en-US" altLang="zh-CN" b="0" dirty="0">
                <a:solidFill>
                  <a:srgbClr val="4D4D4D"/>
                </a:solidFill>
                <a:effectLst/>
                <a:latin typeface="Times New Roman" panose="02020603050405020304" pitchFamily="18" charset="0"/>
                <a:ea typeface="Microsoft YaHei" panose="020B0503020204020204" pitchFamily="34" charset="-122"/>
              </a:rPr>
              <a:t> </a:t>
            </a:r>
            <a:r>
              <a:rPr lang="zh-CN" altLang="en-US" b="0" dirty="0">
                <a:solidFill>
                  <a:srgbClr val="4D4D4D"/>
                </a:solidFill>
                <a:effectLst/>
                <a:latin typeface="宋体" panose="02010600030101010101" pitchFamily="2" charset="-122"/>
                <a:ea typeface="宋体" panose="02010600030101010101" pitchFamily="2" charset="-122"/>
              </a:rPr>
              <a:t>为空</a:t>
            </a:r>
            <a:r>
              <a:rPr lang="zh-CN" altLang="en-US" b="0" dirty="0">
                <a:solidFill>
                  <a:srgbClr val="4D4D4D"/>
                </a:solidFill>
                <a:effectLst/>
                <a:latin typeface="Times New Roman" panose="02020603050405020304" pitchFamily="18" charset="0"/>
                <a:ea typeface="Microsoft YaHei" panose="020B0503020204020204" pitchFamily="34" charset="-122"/>
              </a:rPr>
              <a:t> </a:t>
            </a:r>
            <a:r>
              <a:rPr lang="en-US" altLang="zh-CN" b="0" dirty="0">
                <a:solidFill>
                  <a:srgbClr val="4D4D4D"/>
                </a:solidFill>
                <a:effectLst/>
                <a:latin typeface="Times New Roman" panose="02020603050405020304" pitchFamily="18" charset="0"/>
                <a:ea typeface="Microsoft YaHei" panose="020B0503020204020204" pitchFamily="34" charset="-122"/>
              </a:rPr>
              <a:t>then</a:t>
            </a:r>
            <a:r>
              <a:rPr lang="en-US" altLang="zh-CN" b="0" dirty="0">
                <a:solidFill>
                  <a:srgbClr val="4D4D4D"/>
                </a:solidFill>
                <a:effectLst/>
                <a:latin typeface="Microsoft YaHei" panose="020B0503020204020204" pitchFamily="34" charset="-122"/>
                <a:ea typeface="Microsoft YaHei" panose="020B0503020204020204" pitchFamily="34" charset="-122"/>
              </a:rPr>
              <a:t>      </a:t>
            </a:r>
          </a:p>
          <a:p>
            <a:pPr marL="0" indent="0" algn="l">
              <a:buNone/>
            </a:pPr>
            <a:r>
              <a:rPr lang="en-US" altLang="zh-CN" b="0" dirty="0">
                <a:solidFill>
                  <a:srgbClr val="4D4D4D"/>
                </a:solidFill>
                <a:effectLst/>
                <a:latin typeface="Times New Roman" panose="02020603050405020304" pitchFamily="18" charset="0"/>
                <a:ea typeface="Microsoft YaHei" panose="020B0503020204020204" pitchFamily="34" charset="-122"/>
              </a:rPr>
              <a:t>(5)         return N </a:t>
            </a:r>
            <a:r>
              <a:rPr lang="zh-CN" altLang="en-US" b="0" dirty="0">
                <a:solidFill>
                  <a:srgbClr val="4D4D4D"/>
                </a:solidFill>
                <a:effectLst/>
                <a:latin typeface="宋体" panose="02010600030101010101" pitchFamily="2" charset="-122"/>
                <a:ea typeface="宋体" panose="02010600030101010101" pitchFamily="2" charset="-122"/>
              </a:rPr>
              <a:t>作为叶结点，标记为</a:t>
            </a:r>
            <a:r>
              <a:rPr lang="zh-CN" altLang="en-US" b="0" dirty="0">
                <a:solidFill>
                  <a:srgbClr val="4D4D4D"/>
                </a:solidFill>
                <a:effectLst/>
                <a:latin typeface="Times New Roman" panose="02020603050405020304" pitchFamily="18" charset="0"/>
                <a:ea typeface="Microsoft YaHei" panose="020B0503020204020204" pitchFamily="34" charset="-122"/>
              </a:rPr>
              <a:t> </a:t>
            </a:r>
            <a:r>
              <a:rPr lang="en-US" altLang="zh-CN" b="0" dirty="0">
                <a:solidFill>
                  <a:srgbClr val="4D4D4D"/>
                </a:solidFill>
                <a:effectLst/>
                <a:latin typeface="Times New Roman" panose="02020603050405020304" pitchFamily="18" charset="0"/>
                <a:ea typeface="Microsoft YaHei" panose="020B0503020204020204" pitchFamily="34" charset="-122"/>
              </a:rPr>
              <a:t>samples </a:t>
            </a:r>
            <a:r>
              <a:rPr lang="zh-CN" altLang="en-US" b="0" dirty="0">
                <a:solidFill>
                  <a:srgbClr val="4D4D4D"/>
                </a:solidFill>
                <a:effectLst/>
                <a:latin typeface="宋体" panose="02010600030101010101" pitchFamily="2" charset="-122"/>
                <a:ea typeface="宋体" panose="02010600030101010101" pitchFamily="2" charset="-122"/>
              </a:rPr>
              <a:t>中最普通的类；</a:t>
            </a:r>
            <a:r>
              <a:rPr lang="zh-CN" altLang="en-US" b="0" dirty="0">
                <a:solidFill>
                  <a:srgbClr val="4D4D4D"/>
                </a:solidFill>
                <a:effectLst/>
                <a:latin typeface="Times New Roman" panose="02020603050405020304" pitchFamily="18" charset="0"/>
                <a:ea typeface="Microsoft YaHei" panose="020B0503020204020204" pitchFamily="34" charset="-122"/>
              </a:rPr>
              <a:t> </a:t>
            </a:r>
            <a:r>
              <a:rPr lang="en-US" altLang="zh-CN" b="0" dirty="0">
                <a:solidFill>
                  <a:srgbClr val="4D4D4D"/>
                </a:solidFill>
                <a:effectLst/>
                <a:latin typeface="Times New Roman" panose="02020603050405020304" pitchFamily="18" charset="0"/>
                <a:ea typeface="Microsoft YaHei" panose="020B0503020204020204" pitchFamily="34" charset="-122"/>
              </a:rPr>
              <a:t>//</a:t>
            </a:r>
            <a:r>
              <a:rPr lang="zh-CN" altLang="en-US" b="0" dirty="0">
                <a:solidFill>
                  <a:srgbClr val="4D4D4D"/>
                </a:solidFill>
                <a:effectLst/>
                <a:latin typeface="宋体" panose="02010600030101010101" pitchFamily="2" charset="-122"/>
                <a:ea typeface="宋体" panose="02010600030101010101" pitchFamily="2" charset="-122"/>
              </a:rPr>
              <a:t>类标号属性值数量最大的那个</a:t>
            </a:r>
            <a:endParaRPr lang="zh-CN" altLang="en-US" b="0" dirty="0">
              <a:solidFill>
                <a:srgbClr val="4D4D4D"/>
              </a:solidFill>
              <a:effectLst/>
              <a:latin typeface="Microsoft YaHei" panose="020B0503020204020204" pitchFamily="34" charset="-122"/>
              <a:ea typeface="Microsoft YaHei" panose="020B0503020204020204" pitchFamily="34" charset="-122"/>
            </a:endParaRPr>
          </a:p>
          <a:p>
            <a:pPr marL="0" indent="0" algn="l">
              <a:buNone/>
            </a:pPr>
            <a:r>
              <a:rPr lang="en-US" altLang="zh-CN" b="0" dirty="0">
                <a:solidFill>
                  <a:srgbClr val="4D4D4D"/>
                </a:solidFill>
                <a:effectLst/>
                <a:latin typeface="Times New Roman" panose="02020603050405020304" pitchFamily="18" charset="0"/>
                <a:ea typeface="Microsoft YaHei" panose="020B0503020204020204" pitchFamily="34" charset="-122"/>
              </a:rPr>
              <a:t>(6) </a:t>
            </a:r>
            <a:r>
              <a:rPr lang="zh-CN" altLang="en-US" sz="3400" b="1" dirty="0">
                <a:solidFill>
                  <a:srgbClr val="FF0000"/>
                </a:solidFill>
                <a:latin typeface="宋体" panose="02010600030101010101" pitchFamily="2" charset="-122"/>
                <a:ea typeface="宋体" panose="02010600030101010101" pitchFamily="2" charset="-122"/>
              </a:rPr>
              <a:t>计算</a:t>
            </a:r>
            <a:r>
              <a:rPr lang="en-US" altLang="zh-CN" b="0" dirty="0" err="1">
                <a:solidFill>
                  <a:srgbClr val="4D4D4D"/>
                </a:solidFill>
                <a:effectLst/>
                <a:latin typeface="Times New Roman" panose="02020603050405020304" pitchFamily="18" charset="0"/>
                <a:ea typeface="Microsoft YaHei" panose="020B0503020204020204" pitchFamily="34" charset="-122"/>
              </a:rPr>
              <a:t>attribute_list</a:t>
            </a:r>
            <a:r>
              <a:rPr lang="en-US" altLang="zh-CN" b="0" dirty="0">
                <a:solidFill>
                  <a:srgbClr val="4D4D4D"/>
                </a:solidFill>
                <a:effectLst/>
                <a:latin typeface="Times New Roman" panose="02020603050405020304" pitchFamily="18" charset="0"/>
                <a:ea typeface="Microsoft YaHei" panose="020B0503020204020204" pitchFamily="34" charset="-122"/>
              </a:rPr>
              <a:t> </a:t>
            </a:r>
            <a:r>
              <a:rPr lang="zh-CN" altLang="en-US" b="0" dirty="0">
                <a:solidFill>
                  <a:srgbClr val="4D4D4D"/>
                </a:solidFill>
                <a:effectLst/>
                <a:latin typeface="宋体" panose="02010600030101010101" pitchFamily="2" charset="-122"/>
                <a:ea typeface="宋体" panose="02010600030101010101" pitchFamily="2" charset="-122"/>
              </a:rPr>
              <a:t>中具有最高</a:t>
            </a:r>
            <a:r>
              <a:rPr lang="zh-CN" altLang="en-US" sz="3400" b="1" dirty="0">
                <a:solidFill>
                  <a:srgbClr val="FF0000"/>
                </a:solidFill>
                <a:effectLst/>
                <a:latin typeface="宋体" panose="02010600030101010101" pitchFamily="2" charset="-122"/>
                <a:ea typeface="宋体" panose="02010600030101010101" pitchFamily="2" charset="-122"/>
              </a:rPr>
              <a:t>信息增益</a:t>
            </a:r>
            <a:r>
              <a:rPr lang="zh-CN" altLang="en-US" b="0" dirty="0">
                <a:solidFill>
                  <a:srgbClr val="4D4D4D"/>
                </a:solidFill>
                <a:effectLst/>
                <a:latin typeface="宋体" panose="02010600030101010101" pitchFamily="2" charset="-122"/>
                <a:ea typeface="宋体" panose="02010600030101010101" pitchFamily="2" charset="-122"/>
              </a:rPr>
              <a:t>的属性</a:t>
            </a:r>
            <a:r>
              <a:rPr lang="en-US" altLang="zh-CN" b="0" dirty="0">
                <a:solidFill>
                  <a:srgbClr val="4D4D4D"/>
                </a:solidFill>
                <a:effectLst/>
                <a:latin typeface="宋体" panose="02010600030101010101" pitchFamily="2" charset="-122"/>
                <a:ea typeface="宋体" panose="02010600030101010101" pitchFamily="2" charset="-122"/>
              </a:rPr>
              <a:t>,</a:t>
            </a:r>
            <a:r>
              <a:rPr lang="zh-CN" altLang="en-US" b="0" dirty="0">
                <a:solidFill>
                  <a:srgbClr val="4D4D4D"/>
                </a:solidFill>
                <a:effectLst/>
                <a:latin typeface="宋体" panose="02010600030101010101" pitchFamily="2" charset="-122"/>
                <a:ea typeface="宋体" panose="02010600030101010101" pitchFamily="2" charset="-122"/>
              </a:rPr>
              <a:t>记作</a:t>
            </a:r>
            <a:r>
              <a:rPr lang="en-US" altLang="zh-CN" b="0" dirty="0" err="1">
                <a:solidFill>
                  <a:srgbClr val="4D4D4D"/>
                </a:solidFill>
                <a:effectLst/>
                <a:latin typeface="Times New Roman" panose="02020603050405020304" pitchFamily="18" charset="0"/>
                <a:ea typeface="Microsoft YaHei" panose="020B0503020204020204" pitchFamily="34" charset="-122"/>
              </a:rPr>
              <a:t>best_attribute</a:t>
            </a:r>
            <a:r>
              <a:rPr lang="zh-CN" altLang="en-US" b="0" dirty="0">
                <a:solidFill>
                  <a:srgbClr val="4D4D4D"/>
                </a:solidFill>
                <a:effectLst/>
                <a:latin typeface="宋体" panose="02010600030101010101" pitchFamily="2" charset="-122"/>
                <a:ea typeface="宋体" panose="02010600030101010101" pitchFamily="2" charset="-122"/>
              </a:rPr>
              <a:t>；</a:t>
            </a:r>
            <a:r>
              <a:rPr lang="en-US" altLang="zh-CN" b="0" dirty="0">
                <a:solidFill>
                  <a:srgbClr val="4D4D4D"/>
                </a:solidFill>
                <a:effectLst/>
                <a:latin typeface="Times New Roman" panose="02020603050405020304" pitchFamily="18" charset="0"/>
                <a:ea typeface="Microsoft YaHei" panose="020B0503020204020204" pitchFamily="34" charset="-122"/>
              </a:rPr>
              <a:t>//</a:t>
            </a:r>
            <a:r>
              <a:rPr lang="zh-CN" altLang="en-US" b="0" dirty="0">
                <a:solidFill>
                  <a:srgbClr val="4D4D4D"/>
                </a:solidFill>
                <a:effectLst/>
                <a:latin typeface="宋体" panose="02010600030101010101" pitchFamily="2" charset="-122"/>
                <a:ea typeface="宋体" panose="02010600030101010101" pitchFamily="2" charset="-122"/>
              </a:rPr>
              <a:t>找出最好的划分属性</a:t>
            </a:r>
            <a:endParaRPr lang="zh-CN" altLang="en-US" b="0" dirty="0">
              <a:solidFill>
                <a:srgbClr val="4D4D4D"/>
              </a:solidFill>
              <a:effectLst/>
              <a:latin typeface="Microsoft YaHei" panose="020B0503020204020204" pitchFamily="34" charset="-122"/>
              <a:ea typeface="Microsoft YaHei" panose="020B0503020204020204" pitchFamily="34" charset="-122"/>
            </a:endParaRPr>
          </a:p>
          <a:p>
            <a:pPr marL="0" indent="0" algn="l">
              <a:buNone/>
            </a:pPr>
            <a:r>
              <a:rPr lang="en-US" altLang="zh-CN" b="0" dirty="0">
                <a:solidFill>
                  <a:srgbClr val="4D4D4D"/>
                </a:solidFill>
                <a:effectLst/>
                <a:latin typeface="Times New Roman" panose="02020603050405020304" pitchFamily="18" charset="0"/>
                <a:ea typeface="Microsoft YaHei" panose="020B0503020204020204" pitchFamily="34" charset="-122"/>
              </a:rPr>
              <a:t>(7)  N</a:t>
            </a:r>
            <a:r>
              <a:rPr lang="zh-CN" altLang="en-US" sz="2800" dirty="0">
                <a:solidFill>
                  <a:srgbClr val="4D4D4D"/>
                </a:solidFill>
                <a:latin typeface="宋体" panose="02010600030101010101" pitchFamily="2" charset="-122"/>
                <a:ea typeface="宋体" panose="02010600030101010101" pitchFamily="2" charset="-122"/>
              </a:rPr>
              <a:t>的决策属性赋值为</a:t>
            </a:r>
            <a:r>
              <a:rPr lang="en-US" altLang="zh-CN" b="0" dirty="0" err="1">
                <a:solidFill>
                  <a:srgbClr val="4D4D4D"/>
                </a:solidFill>
                <a:effectLst/>
                <a:latin typeface="Times New Roman" panose="02020603050405020304" pitchFamily="18" charset="0"/>
                <a:ea typeface="Microsoft YaHei" panose="020B0503020204020204" pitchFamily="34" charset="-122"/>
              </a:rPr>
              <a:t>best_attribute</a:t>
            </a:r>
            <a:r>
              <a:rPr lang="zh-CN" altLang="en-US" b="0" dirty="0">
                <a:solidFill>
                  <a:srgbClr val="4D4D4D"/>
                </a:solidFill>
                <a:effectLst/>
                <a:latin typeface="宋体" panose="02010600030101010101" pitchFamily="2" charset="-122"/>
                <a:ea typeface="宋体" panose="02010600030101010101" pitchFamily="2" charset="-122"/>
              </a:rPr>
              <a:t>；</a:t>
            </a:r>
            <a:endParaRPr lang="en-US" altLang="zh-CN" b="0" dirty="0">
              <a:solidFill>
                <a:srgbClr val="4D4D4D"/>
              </a:solidFill>
              <a:effectLst/>
              <a:latin typeface="Microsoft YaHei" panose="020B0503020204020204" pitchFamily="34" charset="-122"/>
              <a:ea typeface="Microsoft YaHei" panose="020B0503020204020204" pitchFamily="34" charset="-122"/>
            </a:endParaRPr>
          </a:p>
          <a:p>
            <a:pPr marL="0" indent="0" algn="l">
              <a:buNone/>
            </a:pPr>
            <a:r>
              <a:rPr lang="en-US" altLang="zh-CN" b="0" dirty="0">
                <a:solidFill>
                  <a:srgbClr val="4D4D4D"/>
                </a:solidFill>
                <a:effectLst/>
                <a:latin typeface="Times New Roman" panose="02020603050405020304" pitchFamily="18" charset="0"/>
                <a:ea typeface="Microsoft YaHei" panose="020B0503020204020204" pitchFamily="34" charset="-122"/>
              </a:rPr>
              <a:t>(8) for each </a:t>
            </a:r>
            <a:r>
              <a:rPr lang="en-US" altLang="zh-CN" b="0" dirty="0" err="1">
                <a:solidFill>
                  <a:srgbClr val="4D4D4D"/>
                </a:solidFill>
                <a:effectLst/>
                <a:latin typeface="Times New Roman" panose="02020603050405020304" pitchFamily="18" charset="0"/>
                <a:ea typeface="Microsoft YaHei" panose="020B0503020204020204" pitchFamily="34" charset="-122"/>
              </a:rPr>
              <a:t>best_attribute</a:t>
            </a:r>
            <a:r>
              <a:rPr lang="en-US" altLang="zh-CN" b="0" dirty="0">
                <a:solidFill>
                  <a:srgbClr val="4D4D4D"/>
                </a:solidFill>
                <a:effectLst/>
                <a:latin typeface="Times New Roman" panose="02020603050405020304" pitchFamily="18" charset="0"/>
                <a:ea typeface="Microsoft YaHei" panose="020B0503020204020204" pitchFamily="34" charset="-122"/>
              </a:rPr>
              <a:t> </a:t>
            </a:r>
            <a:r>
              <a:rPr lang="zh-CN" altLang="en-US" b="0" dirty="0">
                <a:solidFill>
                  <a:srgbClr val="4D4D4D"/>
                </a:solidFill>
                <a:effectLst/>
                <a:latin typeface="宋体" panose="02010600030101010101" pitchFamily="2" charset="-122"/>
                <a:ea typeface="宋体" panose="02010600030101010101" pitchFamily="2" charset="-122"/>
              </a:rPr>
              <a:t>中的未知值</a:t>
            </a:r>
            <a:r>
              <a:rPr lang="en-US" altLang="zh-CN" b="0" dirty="0" err="1">
                <a:solidFill>
                  <a:srgbClr val="4D4D4D"/>
                </a:solidFill>
                <a:effectLst/>
                <a:latin typeface="Times New Roman" panose="02020603050405020304" pitchFamily="18" charset="0"/>
                <a:ea typeface="Microsoft YaHei" panose="020B0503020204020204" pitchFamily="34" charset="-122"/>
              </a:rPr>
              <a:t>v_i</a:t>
            </a:r>
            <a:r>
              <a:rPr lang="en-US" altLang="zh-CN" b="0" dirty="0">
                <a:solidFill>
                  <a:srgbClr val="4D4D4D"/>
                </a:solidFill>
                <a:effectLst/>
                <a:latin typeface="Times New Roman" panose="02020603050405020304" pitchFamily="18" charset="0"/>
                <a:ea typeface="Microsoft YaHei" panose="020B0503020204020204" pitchFamily="34" charset="-122"/>
              </a:rPr>
              <a:t> //</a:t>
            </a:r>
            <a:r>
              <a:rPr lang="zh-CN" altLang="en-US" b="0" dirty="0">
                <a:solidFill>
                  <a:srgbClr val="4D4D4D"/>
                </a:solidFill>
                <a:effectLst/>
                <a:latin typeface="宋体" panose="02010600030101010101" pitchFamily="2" charset="-122"/>
                <a:ea typeface="宋体" panose="02010600030101010101" pitchFamily="2" charset="-122"/>
              </a:rPr>
              <a:t>将样本</a:t>
            </a:r>
            <a:r>
              <a:rPr lang="en-US" altLang="zh-CN" b="0" dirty="0">
                <a:solidFill>
                  <a:srgbClr val="4D4D4D"/>
                </a:solidFill>
                <a:effectLst/>
                <a:latin typeface="Times New Roman" panose="02020603050405020304" pitchFamily="18" charset="0"/>
                <a:ea typeface="Microsoft YaHei" panose="020B0503020204020204" pitchFamily="34" charset="-122"/>
              </a:rPr>
              <a:t>samples</a:t>
            </a:r>
            <a:r>
              <a:rPr lang="zh-CN" altLang="en-US" b="0" dirty="0">
                <a:solidFill>
                  <a:srgbClr val="4D4D4D"/>
                </a:solidFill>
                <a:effectLst/>
                <a:latin typeface="宋体" panose="02010600030101010101" pitchFamily="2" charset="-122"/>
                <a:ea typeface="宋体" panose="02010600030101010101" pitchFamily="2" charset="-122"/>
              </a:rPr>
              <a:t>按照</a:t>
            </a:r>
            <a:r>
              <a:rPr lang="en-US" altLang="zh-CN" b="0" dirty="0" err="1">
                <a:solidFill>
                  <a:srgbClr val="4D4D4D"/>
                </a:solidFill>
                <a:effectLst/>
                <a:latin typeface="Times New Roman" panose="02020603050405020304" pitchFamily="18" charset="0"/>
                <a:ea typeface="Microsoft YaHei" panose="020B0503020204020204" pitchFamily="34" charset="-122"/>
              </a:rPr>
              <a:t>best_attribute</a:t>
            </a:r>
            <a:r>
              <a:rPr lang="zh-CN" altLang="en-US" b="0" dirty="0">
                <a:solidFill>
                  <a:srgbClr val="4D4D4D"/>
                </a:solidFill>
                <a:effectLst/>
                <a:latin typeface="宋体" panose="02010600030101010101" pitchFamily="2" charset="-122"/>
                <a:ea typeface="宋体" panose="02010600030101010101" pitchFamily="2" charset="-122"/>
              </a:rPr>
              <a:t>进行划分</a:t>
            </a:r>
            <a:endParaRPr lang="zh-CN" altLang="en-US" b="0" dirty="0">
              <a:solidFill>
                <a:srgbClr val="4D4D4D"/>
              </a:solidFill>
              <a:effectLst/>
              <a:latin typeface="Microsoft YaHei" panose="020B0503020204020204" pitchFamily="34" charset="-122"/>
              <a:ea typeface="Microsoft YaHei" panose="020B0503020204020204" pitchFamily="34" charset="-122"/>
            </a:endParaRPr>
          </a:p>
          <a:p>
            <a:pPr marL="0" indent="0" algn="l">
              <a:buNone/>
            </a:pPr>
            <a:r>
              <a:rPr lang="en-US" altLang="zh-CN" b="0" dirty="0">
                <a:solidFill>
                  <a:srgbClr val="4D4D4D"/>
                </a:solidFill>
                <a:effectLst/>
                <a:latin typeface="Times New Roman" panose="02020603050405020304" pitchFamily="18" charset="0"/>
                <a:ea typeface="Microsoft YaHei" panose="020B0503020204020204" pitchFamily="34" charset="-122"/>
              </a:rPr>
              <a:t>(9)         </a:t>
            </a:r>
            <a:r>
              <a:rPr lang="zh-CN" altLang="en-US" b="0" dirty="0">
                <a:solidFill>
                  <a:srgbClr val="4D4D4D"/>
                </a:solidFill>
                <a:effectLst/>
                <a:latin typeface="宋体" panose="02010600030101010101" pitchFamily="2" charset="-122"/>
                <a:ea typeface="宋体" panose="02010600030101010101" pitchFamily="2" charset="-122"/>
              </a:rPr>
              <a:t>由结点</a:t>
            </a:r>
            <a:r>
              <a:rPr lang="zh-CN" altLang="en-US" b="0" dirty="0">
                <a:solidFill>
                  <a:srgbClr val="4D4D4D"/>
                </a:solidFill>
                <a:effectLst/>
                <a:latin typeface="Times New Roman" panose="02020603050405020304" pitchFamily="18" charset="0"/>
                <a:ea typeface="Microsoft YaHei" panose="020B0503020204020204" pitchFamily="34" charset="-122"/>
              </a:rPr>
              <a:t> </a:t>
            </a:r>
            <a:r>
              <a:rPr lang="en-US" altLang="zh-CN" b="0" dirty="0">
                <a:solidFill>
                  <a:srgbClr val="4D4D4D"/>
                </a:solidFill>
                <a:effectLst/>
                <a:latin typeface="Times New Roman" panose="02020603050405020304" pitchFamily="18" charset="0"/>
                <a:ea typeface="Microsoft YaHei" panose="020B0503020204020204" pitchFamily="34" charset="-122"/>
              </a:rPr>
              <a:t>N </a:t>
            </a:r>
            <a:r>
              <a:rPr lang="zh-CN" altLang="en-US" b="0" dirty="0">
                <a:solidFill>
                  <a:srgbClr val="4D4D4D"/>
                </a:solidFill>
                <a:effectLst/>
                <a:latin typeface="宋体" panose="02010600030101010101" pitchFamily="2" charset="-122"/>
                <a:ea typeface="宋体" panose="02010600030101010101" pitchFamily="2" charset="-122"/>
              </a:rPr>
              <a:t>长出一个条件为</a:t>
            </a:r>
            <a:r>
              <a:rPr lang="zh-CN" altLang="en-US" b="0" dirty="0">
                <a:solidFill>
                  <a:srgbClr val="4D4D4D"/>
                </a:solidFill>
                <a:effectLst/>
                <a:latin typeface="Times New Roman" panose="02020603050405020304" pitchFamily="18" charset="0"/>
                <a:ea typeface="Microsoft YaHei" panose="020B0503020204020204" pitchFamily="34" charset="-122"/>
              </a:rPr>
              <a:t> </a:t>
            </a:r>
            <a:r>
              <a:rPr lang="en-US" altLang="zh-CN" sz="2900" dirty="0" err="1">
                <a:solidFill>
                  <a:srgbClr val="4D4D4D"/>
                </a:solidFill>
                <a:latin typeface="Times New Roman" panose="02020603050405020304" pitchFamily="18" charset="0"/>
                <a:ea typeface="Microsoft YaHei" panose="020B0503020204020204" pitchFamily="34" charset="-122"/>
              </a:rPr>
              <a:t>best_attribute</a:t>
            </a:r>
            <a:r>
              <a:rPr lang="en-US" altLang="zh-CN" sz="2900" dirty="0">
                <a:solidFill>
                  <a:srgbClr val="4D4D4D"/>
                </a:solidFill>
                <a:latin typeface="Times New Roman" panose="02020603050405020304" pitchFamily="18" charset="0"/>
                <a:ea typeface="Microsoft YaHei" panose="020B0503020204020204" pitchFamily="34" charset="-122"/>
              </a:rPr>
              <a:t> = </a:t>
            </a:r>
            <a:r>
              <a:rPr lang="en-US" altLang="zh-CN" sz="2900" dirty="0" err="1">
                <a:solidFill>
                  <a:srgbClr val="4D4D4D"/>
                </a:solidFill>
                <a:latin typeface="Times New Roman" panose="02020603050405020304" pitchFamily="18" charset="0"/>
                <a:ea typeface="Microsoft YaHei" panose="020B0503020204020204" pitchFamily="34" charset="-122"/>
              </a:rPr>
              <a:t>v_i</a:t>
            </a:r>
            <a:r>
              <a:rPr lang="en-US" altLang="zh-CN" sz="2900" dirty="0">
                <a:solidFill>
                  <a:srgbClr val="4D4D4D"/>
                </a:solidFill>
                <a:latin typeface="Times New Roman" panose="02020603050405020304" pitchFamily="18" charset="0"/>
                <a:ea typeface="Microsoft YaHei" panose="020B0503020204020204" pitchFamily="34" charset="-122"/>
              </a:rPr>
              <a:t> </a:t>
            </a:r>
            <a:r>
              <a:rPr lang="zh-CN" altLang="en-US" b="0" dirty="0">
                <a:solidFill>
                  <a:srgbClr val="4D4D4D"/>
                </a:solidFill>
                <a:effectLst/>
                <a:latin typeface="宋体" panose="02010600030101010101" pitchFamily="2" charset="-122"/>
                <a:ea typeface="宋体" panose="02010600030101010101" pitchFamily="2" charset="-122"/>
              </a:rPr>
              <a:t>的分枝；</a:t>
            </a:r>
            <a:endParaRPr lang="zh-CN" altLang="en-US" b="0" dirty="0">
              <a:solidFill>
                <a:srgbClr val="4D4D4D"/>
              </a:solidFill>
              <a:effectLst/>
              <a:latin typeface="Microsoft YaHei" panose="020B0503020204020204" pitchFamily="34" charset="-122"/>
              <a:ea typeface="Microsoft YaHei" panose="020B0503020204020204" pitchFamily="34" charset="-122"/>
            </a:endParaRPr>
          </a:p>
          <a:p>
            <a:pPr marL="0" indent="0" algn="l">
              <a:buNone/>
            </a:pPr>
            <a:r>
              <a:rPr lang="en-US" altLang="zh-CN" b="0" dirty="0">
                <a:solidFill>
                  <a:srgbClr val="4D4D4D"/>
                </a:solidFill>
                <a:effectLst/>
                <a:latin typeface="Times New Roman" panose="02020603050405020304" pitchFamily="18" charset="0"/>
                <a:ea typeface="Microsoft YaHei" panose="020B0503020204020204" pitchFamily="34" charset="-122"/>
              </a:rPr>
              <a:t>(10)       </a:t>
            </a:r>
            <a:r>
              <a:rPr lang="zh-CN" altLang="en-US" b="0" dirty="0">
                <a:solidFill>
                  <a:srgbClr val="4D4D4D"/>
                </a:solidFill>
                <a:effectLst/>
                <a:latin typeface="宋体" panose="02010600030101010101" pitchFamily="2" charset="-122"/>
                <a:ea typeface="宋体" panose="02010600030101010101" pitchFamily="2" charset="-122"/>
              </a:rPr>
              <a:t>设</a:t>
            </a:r>
            <a:r>
              <a:rPr lang="en-US" altLang="zh-CN" b="0" dirty="0" err="1">
                <a:solidFill>
                  <a:srgbClr val="4D4D4D"/>
                </a:solidFill>
                <a:effectLst/>
                <a:latin typeface="Times New Roman" panose="02020603050405020304" pitchFamily="18" charset="0"/>
                <a:ea typeface="Microsoft YaHei" panose="020B0503020204020204" pitchFamily="34" charset="-122"/>
              </a:rPr>
              <a:t>s_i</a:t>
            </a:r>
            <a:r>
              <a:rPr lang="en-US" altLang="zh-CN" b="0" dirty="0">
                <a:solidFill>
                  <a:srgbClr val="4D4D4D"/>
                </a:solidFill>
                <a:effectLst/>
                <a:latin typeface="Times New Roman" panose="02020603050405020304" pitchFamily="18" charset="0"/>
                <a:ea typeface="Microsoft YaHei" panose="020B0503020204020204" pitchFamily="34" charset="-122"/>
              </a:rPr>
              <a:t> </a:t>
            </a:r>
            <a:r>
              <a:rPr lang="zh-CN" altLang="en-US" b="0" dirty="0">
                <a:solidFill>
                  <a:srgbClr val="4D4D4D"/>
                </a:solidFill>
                <a:effectLst/>
                <a:latin typeface="宋体" panose="02010600030101010101" pitchFamily="2" charset="-122"/>
                <a:ea typeface="宋体" panose="02010600030101010101" pitchFamily="2" charset="-122"/>
              </a:rPr>
              <a:t>是</a:t>
            </a:r>
            <a:r>
              <a:rPr lang="en-US" altLang="zh-CN" b="0" dirty="0">
                <a:solidFill>
                  <a:srgbClr val="4D4D4D"/>
                </a:solidFill>
                <a:effectLst/>
                <a:latin typeface="Times New Roman" panose="02020603050405020304" pitchFamily="18" charset="0"/>
                <a:ea typeface="Microsoft YaHei" panose="020B0503020204020204" pitchFamily="34" charset="-122"/>
              </a:rPr>
              <a:t>samples </a:t>
            </a:r>
            <a:r>
              <a:rPr lang="zh-CN" altLang="en-US" b="0" dirty="0">
                <a:solidFill>
                  <a:srgbClr val="4D4D4D"/>
                </a:solidFill>
                <a:effectLst/>
                <a:latin typeface="宋体" panose="02010600030101010101" pitchFamily="2" charset="-122"/>
                <a:ea typeface="宋体" panose="02010600030101010101" pitchFamily="2" charset="-122"/>
              </a:rPr>
              <a:t>中</a:t>
            </a:r>
            <a:r>
              <a:rPr lang="en-US" altLang="zh-CN" b="0" dirty="0" err="1">
                <a:solidFill>
                  <a:srgbClr val="4D4D4D"/>
                </a:solidFill>
                <a:effectLst/>
                <a:latin typeface="Times New Roman" panose="02020603050405020304" pitchFamily="18" charset="0"/>
                <a:ea typeface="Microsoft YaHei" panose="020B0503020204020204" pitchFamily="34" charset="-122"/>
              </a:rPr>
              <a:t>best_attribute</a:t>
            </a:r>
            <a:r>
              <a:rPr lang="en-US" altLang="zh-CN" b="0" dirty="0">
                <a:solidFill>
                  <a:srgbClr val="4D4D4D"/>
                </a:solidFill>
                <a:effectLst/>
                <a:latin typeface="Times New Roman" panose="02020603050405020304" pitchFamily="18" charset="0"/>
                <a:ea typeface="Microsoft YaHei" panose="020B0503020204020204" pitchFamily="34" charset="-122"/>
              </a:rPr>
              <a:t> = </a:t>
            </a:r>
            <a:r>
              <a:rPr lang="en-US" altLang="zh-CN" b="0" dirty="0" err="1" smtClean="0">
                <a:solidFill>
                  <a:srgbClr val="4D4D4D"/>
                </a:solidFill>
                <a:effectLst/>
                <a:latin typeface="Times New Roman" panose="02020603050405020304" pitchFamily="18" charset="0"/>
                <a:ea typeface="Microsoft YaHei" panose="020B0503020204020204" pitchFamily="34" charset="-122"/>
              </a:rPr>
              <a:t>v_i</a:t>
            </a:r>
            <a:r>
              <a:rPr lang="en-US" altLang="zh-CN" b="0" dirty="0">
                <a:solidFill>
                  <a:srgbClr val="4D4D4D"/>
                </a:solidFill>
                <a:effectLst/>
                <a:latin typeface="Times New Roman" panose="02020603050405020304" pitchFamily="18" charset="0"/>
                <a:ea typeface="Microsoft YaHei" panose="020B0503020204020204" pitchFamily="34" charset="-122"/>
              </a:rPr>
              <a:t> </a:t>
            </a:r>
            <a:r>
              <a:rPr lang="zh-CN" altLang="en-US" b="0" dirty="0">
                <a:solidFill>
                  <a:srgbClr val="4D4D4D"/>
                </a:solidFill>
                <a:effectLst/>
                <a:latin typeface="宋体" panose="02010600030101010101" pitchFamily="2" charset="-122"/>
                <a:ea typeface="宋体" panose="02010600030101010101" pitchFamily="2" charset="-122"/>
              </a:rPr>
              <a:t>的样本的集合；</a:t>
            </a:r>
            <a:r>
              <a:rPr lang="en-US" altLang="zh-CN" b="0" dirty="0">
                <a:solidFill>
                  <a:srgbClr val="4D4D4D"/>
                </a:solidFill>
                <a:effectLst/>
                <a:latin typeface="Times New Roman" panose="02020603050405020304" pitchFamily="18" charset="0"/>
                <a:ea typeface="Microsoft YaHei" panose="020B0503020204020204" pitchFamily="34" charset="-122"/>
              </a:rPr>
              <a:t>//a partition</a:t>
            </a:r>
            <a:endParaRPr lang="en-US" altLang="zh-CN" b="0" dirty="0">
              <a:solidFill>
                <a:srgbClr val="4D4D4D"/>
              </a:solidFill>
              <a:effectLst/>
              <a:latin typeface="Microsoft YaHei" panose="020B0503020204020204" pitchFamily="34" charset="-122"/>
              <a:ea typeface="Microsoft YaHei" panose="020B0503020204020204" pitchFamily="34" charset="-122"/>
            </a:endParaRPr>
          </a:p>
          <a:p>
            <a:pPr marL="0" indent="0" algn="l">
              <a:buNone/>
            </a:pPr>
            <a:r>
              <a:rPr lang="en-US" altLang="zh-CN" b="0" dirty="0">
                <a:solidFill>
                  <a:srgbClr val="4D4D4D"/>
                </a:solidFill>
                <a:effectLst/>
                <a:latin typeface="Times New Roman" panose="02020603050405020304" pitchFamily="18" charset="0"/>
                <a:ea typeface="Microsoft YaHei" panose="020B0503020204020204" pitchFamily="34" charset="-122"/>
              </a:rPr>
              <a:t>(11)       if </a:t>
            </a:r>
            <a:r>
              <a:rPr lang="en-US" altLang="zh-CN" b="0" dirty="0" err="1">
                <a:solidFill>
                  <a:srgbClr val="4D4D4D"/>
                </a:solidFill>
                <a:effectLst/>
                <a:latin typeface="Times New Roman" panose="02020603050405020304" pitchFamily="18" charset="0"/>
                <a:ea typeface="Microsoft YaHei" panose="020B0503020204020204" pitchFamily="34" charset="-122"/>
              </a:rPr>
              <a:t>s_i</a:t>
            </a:r>
            <a:r>
              <a:rPr lang="en-US" altLang="zh-CN" b="0" dirty="0">
                <a:solidFill>
                  <a:srgbClr val="4D4D4D"/>
                </a:solidFill>
                <a:effectLst/>
                <a:latin typeface="Times New Roman" panose="02020603050405020304" pitchFamily="18" charset="0"/>
                <a:ea typeface="Microsoft YaHei" panose="020B0503020204020204" pitchFamily="34" charset="-122"/>
              </a:rPr>
              <a:t> </a:t>
            </a:r>
            <a:r>
              <a:rPr lang="zh-CN" altLang="en-US" b="0" dirty="0">
                <a:solidFill>
                  <a:srgbClr val="4D4D4D"/>
                </a:solidFill>
                <a:effectLst/>
                <a:latin typeface="宋体" panose="02010600030101010101" pitchFamily="2" charset="-122"/>
                <a:ea typeface="宋体" panose="02010600030101010101" pitchFamily="2" charset="-122"/>
              </a:rPr>
              <a:t>为空</a:t>
            </a:r>
            <a:r>
              <a:rPr lang="zh-CN" altLang="en-US" b="0" dirty="0">
                <a:solidFill>
                  <a:srgbClr val="4D4D4D"/>
                </a:solidFill>
                <a:effectLst/>
                <a:latin typeface="Times New Roman" panose="02020603050405020304" pitchFamily="18" charset="0"/>
                <a:ea typeface="Microsoft YaHei" panose="020B0503020204020204" pitchFamily="34" charset="-122"/>
              </a:rPr>
              <a:t> </a:t>
            </a:r>
            <a:r>
              <a:rPr lang="en-US" altLang="zh-CN" b="0" dirty="0">
                <a:solidFill>
                  <a:srgbClr val="4D4D4D"/>
                </a:solidFill>
                <a:effectLst/>
                <a:latin typeface="Times New Roman" panose="02020603050405020304" pitchFamily="18" charset="0"/>
                <a:ea typeface="Microsoft YaHei" panose="020B0503020204020204" pitchFamily="34" charset="-122"/>
              </a:rPr>
              <a:t>then</a:t>
            </a:r>
            <a:endParaRPr lang="en-US" altLang="zh-CN" b="0" dirty="0">
              <a:solidFill>
                <a:srgbClr val="4D4D4D"/>
              </a:solidFill>
              <a:effectLst/>
              <a:latin typeface="Microsoft YaHei" panose="020B0503020204020204" pitchFamily="34" charset="-122"/>
              <a:ea typeface="Microsoft YaHei" panose="020B0503020204020204" pitchFamily="34" charset="-122"/>
            </a:endParaRPr>
          </a:p>
          <a:p>
            <a:pPr marL="0" indent="0" algn="l">
              <a:buNone/>
            </a:pPr>
            <a:r>
              <a:rPr lang="en-US" altLang="zh-CN" b="0" dirty="0">
                <a:solidFill>
                  <a:srgbClr val="4D4D4D"/>
                </a:solidFill>
                <a:effectLst/>
                <a:latin typeface="Times New Roman" panose="02020603050405020304" pitchFamily="18" charset="0"/>
                <a:ea typeface="Microsoft YaHei" panose="020B0503020204020204" pitchFamily="34" charset="-122"/>
              </a:rPr>
              <a:t>(12)           </a:t>
            </a:r>
            <a:r>
              <a:rPr lang="zh-CN" altLang="en-US" b="0" dirty="0">
                <a:solidFill>
                  <a:srgbClr val="4D4D4D"/>
                </a:solidFill>
                <a:effectLst/>
                <a:latin typeface="宋体" panose="02010600030101010101" pitchFamily="2" charset="-122"/>
                <a:ea typeface="宋体" panose="02010600030101010101" pitchFamily="2" charset="-122"/>
              </a:rPr>
              <a:t>加上一个树叶，标记为</a:t>
            </a:r>
            <a:r>
              <a:rPr lang="zh-CN" altLang="en-US" b="0" dirty="0">
                <a:solidFill>
                  <a:srgbClr val="4D4D4D"/>
                </a:solidFill>
                <a:effectLst/>
                <a:latin typeface="Times New Roman" panose="02020603050405020304" pitchFamily="18" charset="0"/>
                <a:ea typeface="Microsoft YaHei" panose="020B0503020204020204" pitchFamily="34" charset="-122"/>
              </a:rPr>
              <a:t> </a:t>
            </a:r>
            <a:r>
              <a:rPr lang="en-US" altLang="zh-CN" b="0" dirty="0">
                <a:solidFill>
                  <a:srgbClr val="4D4D4D"/>
                </a:solidFill>
                <a:effectLst/>
                <a:latin typeface="Times New Roman" panose="02020603050405020304" pitchFamily="18" charset="0"/>
                <a:ea typeface="Microsoft YaHei" panose="020B0503020204020204" pitchFamily="34" charset="-122"/>
              </a:rPr>
              <a:t>samples </a:t>
            </a:r>
            <a:r>
              <a:rPr lang="zh-CN" altLang="en-US" b="0" dirty="0">
                <a:solidFill>
                  <a:srgbClr val="4D4D4D"/>
                </a:solidFill>
                <a:effectLst/>
                <a:latin typeface="宋体" panose="02010600030101010101" pitchFamily="2" charset="-122"/>
                <a:ea typeface="宋体" panose="02010600030101010101" pitchFamily="2" charset="-122"/>
              </a:rPr>
              <a:t>中最普通的类；</a:t>
            </a:r>
            <a:r>
              <a:rPr lang="en-US" altLang="zh-CN" b="0" dirty="0">
                <a:solidFill>
                  <a:srgbClr val="4D4D4D"/>
                </a:solidFill>
                <a:effectLst/>
                <a:latin typeface="Times New Roman" panose="02020603050405020304" pitchFamily="18" charset="0"/>
                <a:ea typeface="Microsoft YaHei" panose="020B0503020204020204" pitchFamily="34" charset="-122"/>
              </a:rPr>
              <a:t>//</a:t>
            </a:r>
            <a:r>
              <a:rPr lang="zh-CN" altLang="en-US" b="0" dirty="0">
                <a:solidFill>
                  <a:srgbClr val="4D4D4D"/>
                </a:solidFill>
                <a:effectLst/>
                <a:latin typeface="宋体" panose="02010600030101010101" pitchFamily="2" charset="-122"/>
                <a:ea typeface="宋体" panose="02010600030101010101" pitchFamily="2" charset="-122"/>
              </a:rPr>
              <a:t>找出类标号数量最多的，作为标记</a:t>
            </a:r>
            <a:endParaRPr lang="zh-CN" altLang="en-US" b="0" dirty="0">
              <a:solidFill>
                <a:srgbClr val="4D4D4D"/>
              </a:solidFill>
              <a:effectLst/>
              <a:latin typeface="Microsoft YaHei" panose="020B0503020204020204" pitchFamily="34" charset="-122"/>
              <a:ea typeface="Microsoft YaHei" panose="020B0503020204020204" pitchFamily="34" charset="-122"/>
            </a:endParaRPr>
          </a:p>
          <a:p>
            <a:pPr marL="0" indent="0" algn="l">
              <a:buNone/>
            </a:pPr>
            <a:r>
              <a:rPr lang="en-US" altLang="zh-CN" b="0" dirty="0">
                <a:solidFill>
                  <a:srgbClr val="4D4D4D"/>
                </a:solidFill>
                <a:effectLst/>
                <a:latin typeface="Times New Roman" panose="02020603050405020304" pitchFamily="18" charset="0"/>
                <a:ea typeface="Microsoft YaHei" panose="020B0503020204020204" pitchFamily="34" charset="-122"/>
              </a:rPr>
              <a:t>(13)       else </a:t>
            </a:r>
            <a:r>
              <a:rPr lang="zh-CN" altLang="en-US" b="0" dirty="0">
                <a:solidFill>
                  <a:srgbClr val="4D4D4D"/>
                </a:solidFill>
                <a:effectLst/>
                <a:latin typeface="宋体" panose="02010600030101010101" pitchFamily="2" charset="-122"/>
                <a:ea typeface="宋体" panose="02010600030101010101" pitchFamily="2" charset="-122"/>
              </a:rPr>
              <a:t>加上一个由</a:t>
            </a:r>
            <a:r>
              <a:rPr lang="zh-CN" altLang="en-US" b="0" dirty="0">
                <a:solidFill>
                  <a:srgbClr val="4D4D4D"/>
                </a:solidFill>
                <a:effectLst/>
                <a:latin typeface="Times New Roman" panose="02020603050405020304" pitchFamily="18" charset="0"/>
                <a:ea typeface="Microsoft YaHei" panose="020B0503020204020204" pitchFamily="34" charset="-122"/>
              </a:rPr>
              <a:t> </a:t>
            </a:r>
            <a:r>
              <a:rPr lang="en-US" altLang="zh-CN" b="0" dirty="0">
                <a:solidFill>
                  <a:srgbClr val="4D4D4D"/>
                </a:solidFill>
                <a:effectLst/>
                <a:latin typeface="Times New Roman" panose="02020603050405020304" pitchFamily="18" charset="0"/>
                <a:ea typeface="Microsoft YaHei" panose="020B0503020204020204" pitchFamily="34" charset="-122"/>
              </a:rPr>
              <a:t>ID3(</a:t>
            </a:r>
            <a:r>
              <a:rPr lang="en-US" altLang="zh-CN" b="0" dirty="0" err="1">
                <a:solidFill>
                  <a:srgbClr val="4D4D4D"/>
                </a:solidFill>
                <a:effectLst/>
                <a:latin typeface="Times New Roman" panose="02020603050405020304" pitchFamily="18" charset="0"/>
                <a:ea typeface="Microsoft YaHei" panose="020B0503020204020204" pitchFamily="34" charset="-122"/>
              </a:rPr>
              <a:t>si</a:t>
            </a:r>
            <a:r>
              <a:rPr lang="en-US" altLang="zh-CN" b="0" dirty="0">
                <a:solidFill>
                  <a:srgbClr val="4D4D4D"/>
                </a:solidFill>
                <a:effectLst/>
                <a:latin typeface="Times New Roman" panose="02020603050405020304" pitchFamily="18" charset="0"/>
                <a:ea typeface="Microsoft YaHei" panose="020B0503020204020204" pitchFamily="34" charset="-122"/>
              </a:rPr>
              <a:t>, </a:t>
            </a:r>
            <a:r>
              <a:rPr lang="en-US" altLang="zh-CN" b="0" dirty="0" err="1">
                <a:solidFill>
                  <a:srgbClr val="4D4D4D"/>
                </a:solidFill>
                <a:effectLst/>
                <a:latin typeface="Times New Roman" panose="02020603050405020304" pitchFamily="18" charset="0"/>
                <a:ea typeface="Microsoft YaHei" panose="020B0503020204020204" pitchFamily="34" charset="-122"/>
              </a:rPr>
              <a:t>attribute_list</a:t>
            </a:r>
            <a:r>
              <a:rPr lang="en-US" altLang="zh-CN" b="0" dirty="0">
                <a:solidFill>
                  <a:srgbClr val="4D4D4D"/>
                </a:solidFill>
                <a:effectLst/>
                <a:latin typeface="宋体" panose="02010600030101010101" pitchFamily="2" charset="-122"/>
                <a:ea typeface="宋体" panose="02010600030101010101" pitchFamily="2" charset="-122"/>
              </a:rPr>
              <a:t>–</a:t>
            </a:r>
            <a:r>
              <a:rPr lang="en-US" altLang="zh-CN" b="0" dirty="0" err="1">
                <a:solidFill>
                  <a:srgbClr val="4D4D4D"/>
                </a:solidFill>
                <a:effectLst/>
                <a:latin typeface="Times New Roman" panose="02020603050405020304" pitchFamily="18" charset="0"/>
                <a:ea typeface="Microsoft YaHei" panose="020B0503020204020204" pitchFamily="34" charset="-122"/>
              </a:rPr>
              <a:t>best_attribute</a:t>
            </a:r>
            <a:r>
              <a:rPr lang="en-US" altLang="zh-CN" b="0" dirty="0">
                <a:solidFill>
                  <a:srgbClr val="4D4D4D"/>
                </a:solidFill>
                <a:effectLst/>
                <a:latin typeface="Times New Roman" panose="02020603050405020304" pitchFamily="18" charset="0"/>
                <a:ea typeface="Microsoft YaHei" panose="020B0503020204020204" pitchFamily="34" charset="-122"/>
              </a:rPr>
              <a:t>)</a:t>
            </a:r>
            <a:r>
              <a:rPr lang="zh-CN" altLang="en-US" b="0" dirty="0">
                <a:solidFill>
                  <a:srgbClr val="4D4D4D"/>
                </a:solidFill>
                <a:effectLst/>
                <a:latin typeface="宋体" panose="02010600030101010101" pitchFamily="2" charset="-122"/>
                <a:ea typeface="宋体" panose="02010600030101010101" pitchFamily="2" charset="-122"/>
              </a:rPr>
              <a:t>返回的结点；</a:t>
            </a:r>
            <a:endParaRPr lang="en-US" altLang="zh-CN" b="0" dirty="0">
              <a:solidFill>
                <a:srgbClr val="4D4D4D"/>
              </a:solidFill>
              <a:effectLst/>
              <a:latin typeface="宋体" panose="02010600030101010101" pitchFamily="2" charset="-122"/>
              <a:ea typeface="宋体" panose="02010600030101010101" pitchFamily="2" charset="-122"/>
            </a:endParaRPr>
          </a:p>
          <a:p>
            <a:pPr marL="0" indent="0" algn="l">
              <a:buNone/>
            </a:pPr>
            <a:r>
              <a:rPr lang="en-US" altLang="zh-CN" dirty="0">
                <a:solidFill>
                  <a:srgbClr val="4D4D4D"/>
                </a:solidFill>
                <a:latin typeface="宋体" panose="02010600030101010101" pitchFamily="2" charset="-122"/>
                <a:ea typeface="宋体" panose="02010600030101010101" pitchFamily="2" charset="-122"/>
              </a:rPr>
              <a:t>            </a:t>
            </a:r>
            <a:r>
              <a:rPr lang="en-US" altLang="zh-CN" b="0" dirty="0">
                <a:solidFill>
                  <a:srgbClr val="4D4D4D"/>
                </a:solidFill>
                <a:effectLst/>
                <a:latin typeface="Times New Roman" panose="02020603050405020304" pitchFamily="18" charset="0"/>
                <a:ea typeface="Microsoft YaHei" panose="020B0503020204020204" pitchFamily="34" charset="-122"/>
              </a:rPr>
              <a:t>//</a:t>
            </a:r>
            <a:r>
              <a:rPr lang="zh-CN" altLang="en-US" b="0" dirty="0">
                <a:solidFill>
                  <a:srgbClr val="4D4D4D"/>
                </a:solidFill>
                <a:effectLst/>
                <a:latin typeface="宋体" panose="02010600030101010101" pitchFamily="2" charset="-122"/>
                <a:ea typeface="宋体" panose="02010600030101010101" pitchFamily="2" charset="-122"/>
              </a:rPr>
              <a:t>对数据子集</a:t>
            </a:r>
            <a:r>
              <a:rPr lang="en-US" altLang="zh-CN" b="0" dirty="0" err="1">
                <a:solidFill>
                  <a:srgbClr val="4D4D4D"/>
                </a:solidFill>
                <a:effectLst/>
                <a:latin typeface="Times New Roman" panose="02020603050405020304" pitchFamily="18" charset="0"/>
                <a:ea typeface="Microsoft YaHei" panose="020B0503020204020204" pitchFamily="34" charset="-122"/>
              </a:rPr>
              <a:t>si</a:t>
            </a:r>
            <a:r>
              <a:rPr lang="en-US" altLang="zh-CN" b="0" dirty="0">
                <a:solidFill>
                  <a:srgbClr val="4D4D4D"/>
                </a:solidFill>
                <a:effectLst/>
                <a:latin typeface="Times New Roman" panose="02020603050405020304" pitchFamily="18" charset="0"/>
                <a:ea typeface="Microsoft YaHei" panose="020B0503020204020204" pitchFamily="34" charset="-122"/>
              </a:rPr>
              <a:t>,</a:t>
            </a:r>
            <a:r>
              <a:rPr lang="zh-CN" altLang="en-US" b="0" dirty="0">
                <a:solidFill>
                  <a:srgbClr val="4D4D4D"/>
                </a:solidFill>
                <a:effectLst/>
                <a:latin typeface="宋体" panose="02010600030101010101" pitchFamily="2" charset="-122"/>
                <a:ea typeface="宋体" panose="02010600030101010101" pitchFamily="2" charset="-122"/>
              </a:rPr>
              <a:t>递归调用，此时候选属性已删除</a:t>
            </a:r>
            <a:r>
              <a:rPr lang="en-US" altLang="zh-CN" b="0" dirty="0" err="1">
                <a:solidFill>
                  <a:srgbClr val="4D4D4D"/>
                </a:solidFill>
                <a:effectLst/>
                <a:latin typeface="Times New Roman" panose="02020603050405020304" pitchFamily="18" charset="0"/>
                <a:ea typeface="Microsoft YaHei" panose="020B0503020204020204" pitchFamily="34" charset="-122"/>
              </a:rPr>
              <a:t>best_attribute</a:t>
            </a:r>
            <a:endParaRPr lang="en-US" altLang="zh-CN" b="0" dirty="0">
              <a:solidFill>
                <a:srgbClr val="4D4D4D"/>
              </a:solidFill>
              <a:effectLst/>
              <a:latin typeface="Microsoft YaHei" panose="020B0503020204020204" pitchFamily="34" charset="-122"/>
              <a:ea typeface="Microsoft YaHei" panose="020B0503020204020204" pitchFamily="34" charset="-122"/>
            </a:endParaRPr>
          </a:p>
          <a:p>
            <a:endParaRPr lang="zh-CN" altLang="en-US" dirty="0"/>
          </a:p>
        </p:txBody>
      </p:sp>
      <p:sp>
        <p:nvSpPr>
          <p:cNvPr id="4" name="灯片编号占位符 3">
            <a:extLst>
              <a:ext uri="{FF2B5EF4-FFF2-40B4-BE49-F238E27FC236}">
                <a16:creationId xmlns:a16="http://schemas.microsoft.com/office/drawing/2014/main" id="{6B403F57-90EA-41AC-9CAA-7DF1364C2F8D}"/>
              </a:ext>
            </a:extLst>
          </p:cNvPr>
          <p:cNvSpPr>
            <a:spLocks noGrp="1"/>
          </p:cNvSpPr>
          <p:nvPr>
            <p:ph type="sldNum" sz="quarter" idx="12"/>
          </p:nvPr>
        </p:nvSpPr>
        <p:spPr/>
        <p:txBody>
          <a:bodyPr/>
          <a:lstStyle/>
          <a:p>
            <a:fld id="{893ACD7D-9A68-44C8-A49A-4B94202CE741}" type="slidenum">
              <a:rPr lang="zh-CN" altLang="en-US" smtClean="0"/>
              <a:t>27</a:t>
            </a:fld>
            <a:endParaRPr lang="zh-CN" altLang="en-US"/>
          </a:p>
        </p:txBody>
      </p:sp>
    </p:spTree>
    <p:extLst>
      <p:ext uri="{BB962C8B-B14F-4D97-AF65-F5344CB8AC3E}">
        <p14:creationId xmlns:p14="http://schemas.microsoft.com/office/powerpoint/2010/main" val="37259938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16E2B-B858-4013-8940-B6875647CD11}"/>
              </a:ext>
            </a:extLst>
          </p:cNvPr>
          <p:cNvSpPr>
            <a:spLocks noGrp="1"/>
          </p:cNvSpPr>
          <p:nvPr>
            <p:ph type="title"/>
          </p:nvPr>
        </p:nvSpPr>
        <p:spPr/>
        <p:txBody>
          <a:bodyPr/>
          <a:lstStyle/>
          <a:p>
            <a:r>
              <a:rPr lang="zh-CN" altLang="en-US" dirty="0"/>
              <a:t>信息熵</a:t>
            </a:r>
          </a:p>
        </p:txBody>
      </p:sp>
      <p:sp>
        <p:nvSpPr>
          <p:cNvPr id="3" name="内容占位符 2">
            <a:extLst>
              <a:ext uri="{FF2B5EF4-FFF2-40B4-BE49-F238E27FC236}">
                <a16:creationId xmlns:a16="http://schemas.microsoft.com/office/drawing/2014/main" id="{75E7EB5A-2DF9-4E00-B13C-CFD47EBAE5CC}"/>
              </a:ext>
            </a:extLst>
          </p:cNvPr>
          <p:cNvSpPr>
            <a:spLocks noGrp="1"/>
          </p:cNvSpPr>
          <p:nvPr>
            <p:ph idx="1"/>
          </p:nvPr>
        </p:nvSpPr>
        <p:spPr/>
        <p:txBody>
          <a:bodyPr/>
          <a:lstStyle/>
          <a:p>
            <a:pPr eaLnBrk="1" hangingPunct="1"/>
            <a:r>
              <a:rPr lang="zh-CN" altLang="en-US" sz="2800" b="1" dirty="0">
                <a:latin typeface="宋体" panose="02010600030101010101" pitchFamily="2" charset="-122"/>
              </a:rPr>
              <a:t>若</a:t>
            </a:r>
            <a:r>
              <a:rPr lang="en-US" altLang="zh-CN" sz="2800" b="1" i="1" dirty="0">
                <a:latin typeface="Times New Roman" panose="02020603050405020304" pitchFamily="18" charset="0"/>
                <a:cs typeface="Times New Roman" panose="02020603050405020304" pitchFamily="18" charset="0"/>
              </a:rPr>
              <a:t>X</a:t>
            </a:r>
            <a:r>
              <a:rPr lang="zh-CN" altLang="en-US" sz="2800" b="1" dirty="0">
                <a:latin typeface="宋体" panose="02010600030101010101" pitchFamily="2" charset="-122"/>
              </a:rPr>
              <a:t>是一个离散型随机变量，其概率分布为：</a:t>
            </a:r>
          </a:p>
          <a:p>
            <a:pPr algn="ctr" eaLnBrk="1" hangingPunct="1">
              <a:buFont typeface="Wingdings" panose="05000000000000000000" pitchFamily="2" charset="2"/>
              <a:buNone/>
            </a:pPr>
            <a:r>
              <a:rPr lang="en-US" altLang="zh-CN" sz="2800" b="1" dirty="0">
                <a:latin typeface="Times New Roman" panose="02020603050405020304" pitchFamily="18" charset="0"/>
              </a:rPr>
              <a:t>p(x) = P(X = x)</a:t>
            </a:r>
            <a:r>
              <a:rPr lang="zh-CN" altLang="en-US" sz="2800" b="1" dirty="0">
                <a:latin typeface="宋体" panose="02010600030101010101" pitchFamily="2" charset="-122"/>
              </a:rPr>
              <a:t>，</a:t>
            </a:r>
            <a:r>
              <a:rPr lang="en-US" altLang="zh-CN" sz="2800" b="1" dirty="0">
                <a:latin typeface="Times New Roman" panose="02020603050405020304" pitchFamily="18" charset="0"/>
              </a:rPr>
              <a:t>x </a:t>
            </a:r>
            <a:r>
              <a:rPr lang="en-US" altLang="zh-CN" sz="2800" b="1" dirty="0">
                <a:latin typeface="宋体" panose="02010600030101010101" pitchFamily="2" charset="-122"/>
              </a:rPr>
              <a:t>∈</a:t>
            </a:r>
            <a:r>
              <a:rPr lang="en-US" altLang="zh-CN" sz="2800" b="1" i="1" dirty="0">
                <a:latin typeface="Times New Roman" panose="02020603050405020304" pitchFamily="18" charset="0"/>
              </a:rPr>
              <a:t>X</a:t>
            </a:r>
            <a:r>
              <a:rPr lang="zh-CN" altLang="en-US" sz="2800" b="1" dirty="0">
                <a:latin typeface="Times New Roman" panose="02020603050405020304" pitchFamily="18" charset="0"/>
              </a:rPr>
              <a:t>，则</a:t>
            </a:r>
          </a:p>
          <a:p>
            <a:pPr eaLnBrk="1" hangingPunct="1"/>
            <a:r>
              <a:rPr lang="en-US" altLang="zh-CN" sz="2800" b="1" i="1" dirty="0">
                <a:latin typeface="Times New Roman" panose="02020603050405020304" pitchFamily="18" charset="0"/>
              </a:rPr>
              <a:t>X</a:t>
            </a:r>
            <a:r>
              <a:rPr lang="zh-CN" altLang="en-US" sz="2800" b="1" dirty="0">
                <a:latin typeface="宋体" panose="02010600030101010101" pitchFamily="2" charset="-122"/>
              </a:rPr>
              <a:t>的</a:t>
            </a:r>
            <a:r>
              <a:rPr lang="zh-CN" altLang="en-US" sz="2800" b="1" dirty="0">
                <a:solidFill>
                  <a:schemeClr val="tx2"/>
                </a:solidFill>
                <a:latin typeface="宋体" panose="02010600030101010101" pitchFamily="2" charset="-122"/>
              </a:rPr>
              <a:t>熵</a:t>
            </a:r>
            <a:r>
              <a:rPr lang="en-US" altLang="zh-CN" sz="2800" b="1" i="1" dirty="0">
                <a:latin typeface="Times New Roman" panose="02020603050405020304" pitchFamily="18" charset="0"/>
              </a:rPr>
              <a:t>H</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宋体" panose="02010600030101010101" pitchFamily="2" charset="-122"/>
              </a:rPr>
              <a:t>为：</a:t>
            </a:r>
            <a:r>
              <a:rPr lang="en-US" altLang="zh-CN" sz="2800" b="1" i="1" dirty="0">
                <a:solidFill>
                  <a:schemeClr val="tx2"/>
                </a:solidFill>
                <a:latin typeface="Times New Roman" panose="02020603050405020304" pitchFamily="18" charset="0"/>
              </a:rPr>
              <a:t>H</a:t>
            </a:r>
            <a:r>
              <a:rPr lang="en-US" altLang="zh-CN" sz="2800" b="1" dirty="0">
                <a:solidFill>
                  <a:schemeClr val="tx2"/>
                </a:solidFill>
                <a:latin typeface="Times New Roman" panose="02020603050405020304" pitchFamily="18" charset="0"/>
              </a:rPr>
              <a:t>(</a:t>
            </a:r>
            <a:r>
              <a:rPr lang="en-US" altLang="zh-CN" sz="2800" b="1" i="1" dirty="0">
                <a:solidFill>
                  <a:schemeClr val="tx2"/>
                </a:solidFill>
                <a:latin typeface="Times New Roman" panose="02020603050405020304" pitchFamily="18" charset="0"/>
              </a:rPr>
              <a:t>X</a:t>
            </a:r>
            <a:r>
              <a:rPr lang="en-US" altLang="zh-CN" sz="2800" b="1" dirty="0">
                <a:solidFill>
                  <a:schemeClr val="tx2"/>
                </a:solidFill>
                <a:latin typeface="Times New Roman" panose="02020603050405020304" pitchFamily="18" charset="0"/>
              </a:rPr>
              <a:t>)=</a:t>
            </a:r>
            <a:r>
              <a:rPr lang="en-US" altLang="zh-CN" sz="2800" b="1" dirty="0">
                <a:solidFill>
                  <a:schemeClr val="tx2"/>
                </a:solidFill>
                <a:latin typeface="Symbol" panose="05050102010706020507" pitchFamily="18" charset="2"/>
              </a:rPr>
              <a:t> - </a:t>
            </a:r>
            <a:r>
              <a:rPr lang="en-US" altLang="zh-CN" sz="2800" b="1" dirty="0">
                <a:solidFill>
                  <a:schemeClr val="tx2"/>
                </a:solidFill>
                <a:latin typeface="宋体" panose="02010600030101010101" pitchFamily="2" charset="-122"/>
              </a:rPr>
              <a:t>∑</a:t>
            </a:r>
            <a:r>
              <a:rPr lang="en-US" altLang="zh-CN" sz="2800" b="1" baseline="-15000" dirty="0">
                <a:solidFill>
                  <a:schemeClr val="tx2"/>
                </a:solidFill>
                <a:latin typeface="Times New Roman" panose="02020603050405020304" pitchFamily="18" charset="0"/>
              </a:rPr>
              <a:t>x </a:t>
            </a:r>
            <a:r>
              <a:rPr lang="en-US" altLang="zh-CN" sz="2800" b="1" baseline="-15000" dirty="0">
                <a:solidFill>
                  <a:schemeClr val="tx2"/>
                </a:solidFill>
                <a:latin typeface="宋体" panose="02010600030101010101" pitchFamily="2" charset="-122"/>
              </a:rPr>
              <a:t>∈</a:t>
            </a:r>
            <a:r>
              <a:rPr lang="en-US" altLang="zh-CN" sz="2800" b="1" i="1" baseline="-15000" dirty="0">
                <a:solidFill>
                  <a:schemeClr val="tx2"/>
                </a:solidFill>
                <a:latin typeface="Times New Roman" panose="02020603050405020304" pitchFamily="18" charset="0"/>
              </a:rPr>
              <a:t>X</a:t>
            </a:r>
            <a:r>
              <a:rPr lang="en-US" altLang="zh-CN" sz="2800" b="1" dirty="0">
                <a:solidFill>
                  <a:schemeClr val="tx2"/>
                </a:solidFill>
                <a:latin typeface="Times New Roman" panose="02020603050405020304" pitchFamily="18" charset="0"/>
              </a:rPr>
              <a:t> </a:t>
            </a:r>
            <a:r>
              <a:rPr lang="en-US" altLang="zh-CN" sz="2800" b="1" i="1" dirty="0">
                <a:solidFill>
                  <a:schemeClr val="tx2"/>
                </a:solidFill>
                <a:latin typeface="Times New Roman" panose="02020603050405020304" pitchFamily="18" charset="0"/>
              </a:rPr>
              <a:t>p</a:t>
            </a:r>
            <a:r>
              <a:rPr lang="en-US" altLang="zh-CN" sz="2800" b="1" dirty="0">
                <a:solidFill>
                  <a:schemeClr val="tx2"/>
                </a:solidFill>
                <a:latin typeface="Times New Roman" panose="02020603050405020304" pitchFamily="18" charset="0"/>
              </a:rPr>
              <a:t> (</a:t>
            </a:r>
            <a:r>
              <a:rPr lang="en-US" altLang="zh-CN" sz="2800" b="1" i="1" dirty="0">
                <a:solidFill>
                  <a:schemeClr val="tx2"/>
                </a:solidFill>
                <a:latin typeface="Times New Roman" panose="02020603050405020304" pitchFamily="18" charset="0"/>
              </a:rPr>
              <a:t>x</a:t>
            </a:r>
            <a:r>
              <a:rPr lang="en-US" altLang="zh-CN" sz="2800" b="1" dirty="0">
                <a:solidFill>
                  <a:schemeClr val="tx2"/>
                </a:solidFill>
                <a:latin typeface="Times New Roman" panose="02020603050405020304" pitchFamily="18" charset="0"/>
              </a:rPr>
              <a:t>) log</a:t>
            </a:r>
            <a:r>
              <a:rPr lang="en-US" altLang="zh-CN" sz="2800" b="1" baseline="-30000" dirty="0">
                <a:solidFill>
                  <a:schemeClr val="tx2"/>
                </a:solidFill>
                <a:latin typeface="Times New Roman" panose="02020603050405020304" pitchFamily="18" charset="0"/>
              </a:rPr>
              <a:t>2 </a:t>
            </a:r>
            <a:r>
              <a:rPr lang="en-US" altLang="zh-CN" sz="2800" b="1" i="1" dirty="0">
                <a:solidFill>
                  <a:schemeClr val="tx2"/>
                </a:solidFill>
                <a:latin typeface="Times New Roman" panose="02020603050405020304" pitchFamily="18" charset="0"/>
              </a:rPr>
              <a:t>p</a:t>
            </a:r>
            <a:r>
              <a:rPr lang="en-US" altLang="zh-CN" sz="2800" b="1" dirty="0">
                <a:solidFill>
                  <a:schemeClr val="tx2"/>
                </a:solidFill>
                <a:latin typeface="Times New Roman" panose="02020603050405020304" pitchFamily="18" charset="0"/>
              </a:rPr>
              <a:t> (</a:t>
            </a:r>
            <a:r>
              <a:rPr lang="en-US" altLang="zh-CN" sz="2800" b="1" i="1" dirty="0">
                <a:solidFill>
                  <a:schemeClr val="tx2"/>
                </a:solidFill>
                <a:latin typeface="Times New Roman" panose="02020603050405020304" pitchFamily="18" charset="0"/>
              </a:rPr>
              <a:t>x</a:t>
            </a:r>
            <a:r>
              <a:rPr lang="en-US" altLang="zh-CN" sz="2800" b="1" dirty="0">
                <a:solidFill>
                  <a:schemeClr val="tx2"/>
                </a:solidFill>
                <a:latin typeface="Times New Roman" panose="02020603050405020304" pitchFamily="18" charset="0"/>
              </a:rPr>
              <a:t>)</a:t>
            </a:r>
            <a:r>
              <a:rPr lang="zh-CN" altLang="en-US" sz="2800" b="1" dirty="0">
                <a:latin typeface="Times New Roman" panose="02020603050405020304" pitchFamily="18" charset="0"/>
              </a:rPr>
              <a:t>，</a:t>
            </a:r>
            <a:r>
              <a:rPr lang="zh-CN" altLang="en-US" sz="2800" b="1" dirty="0">
                <a:latin typeface="宋体" panose="02010600030101010101" pitchFamily="2" charset="-122"/>
              </a:rPr>
              <a:t>其中，约定</a:t>
            </a:r>
            <a:r>
              <a:rPr lang="en-US" altLang="zh-CN" sz="2800" b="1" dirty="0">
                <a:latin typeface="Times New Roman" panose="02020603050405020304" pitchFamily="18" charset="0"/>
              </a:rPr>
              <a:t>0</a:t>
            </a:r>
            <a:r>
              <a:rPr lang="en-US" altLang="zh-CN" sz="2800" b="1" i="1" dirty="0">
                <a:latin typeface="Times New Roman" panose="02020603050405020304" pitchFamily="18" charset="0"/>
              </a:rPr>
              <a:t>log</a:t>
            </a:r>
            <a:r>
              <a:rPr lang="en-US" altLang="zh-CN" sz="2800" b="1" baseline="-30000" dirty="0">
                <a:latin typeface="Times New Roman" panose="02020603050405020304" pitchFamily="18" charset="0"/>
              </a:rPr>
              <a:t>2</a:t>
            </a:r>
            <a:r>
              <a:rPr lang="en-US" altLang="zh-CN" sz="2800" b="1" i="1" dirty="0">
                <a:latin typeface="Times New Roman" panose="02020603050405020304" pitchFamily="18" charset="0"/>
              </a:rPr>
              <a:t> </a:t>
            </a:r>
            <a:r>
              <a:rPr lang="en-US" altLang="zh-CN" sz="2800" b="1" dirty="0">
                <a:latin typeface="Times New Roman" panose="02020603050405020304" pitchFamily="18" charset="0"/>
              </a:rPr>
              <a:t>0 = 0</a:t>
            </a:r>
            <a:r>
              <a:rPr lang="zh-CN" altLang="en-US" sz="2800" b="1" dirty="0">
                <a:latin typeface="Times New Roman" panose="02020603050405020304" pitchFamily="18" charset="0"/>
              </a:rPr>
              <a:t>，</a:t>
            </a:r>
            <a:r>
              <a:rPr lang="zh-CN" altLang="en-US" sz="2800" b="1" dirty="0">
                <a:latin typeface="宋体" panose="02010600030101010101" pitchFamily="2" charset="-122"/>
              </a:rPr>
              <a:t>通常单位为</a:t>
            </a:r>
            <a:r>
              <a:rPr lang="en-US" altLang="zh-CN" sz="2800" b="1" dirty="0">
                <a:latin typeface="Times New Roman" panose="02020603050405020304" pitchFamily="18" charset="0"/>
              </a:rPr>
              <a:t>bits</a:t>
            </a:r>
          </a:p>
          <a:p>
            <a:pPr eaLnBrk="1" hangingPunct="1"/>
            <a:r>
              <a:rPr lang="zh-CN" altLang="en-US" sz="2800" b="1" dirty="0">
                <a:latin typeface="宋体" panose="02010600030101010101" pitchFamily="2" charset="-122"/>
              </a:rPr>
              <a:t>一个随机变量的熵越大，它的不确定性就越大，正确估计其值的可能性就越小。越不确定的随机变量越需要大的信息量用以确定其值</a:t>
            </a:r>
          </a:p>
          <a:p>
            <a:pPr eaLnBrk="1" hangingPunct="1"/>
            <a:r>
              <a:rPr lang="zh-CN" altLang="en-US" sz="2800" b="1" dirty="0">
                <a:latin typeface="宋体" panose="02010600030101010101" pitchFamily="2" charset="-122"/>
              </a:rPr>
              <a:t>熵又称为</a:t>
            </a:r>
            <a:r>
              <a:rPr lang="zh-CN" altLang="en-US" sz="2800" b="1" dirty="0">
                <a:solidFill>
                  <a:schemeClr val="tx2"/>
                </a:solidFill>
                <a:latin typeface="宋体" panose="02010600030101010101" pitchFamily="2" charset="-122"/>
              </a:rPr>
              <a:t>自信息</a:t>
            </a:r>
            <a:r>
              <a:rPr lang="zh-CN" altLang="en-US" sz="2800" b="1" dirty="0">
                <a:latin typeface="宋体" panose="02010600030101010101" pitchFamily="2" charset="-122"/>
              </a:rPr>
              <a:t>（</a:t>
            </a:r>
            <a:r>
              <a:rPr lang="en-US" altLang="zh-CN" sz="2800" b="1" dirty="0">
                <a:latin typeface="Arial Narrow" panose="020B0606020202030204" pitchFamily="34" charset="0"/>
              </a:rPr>
              <a:t>self-information</a:t>
            </a:r>
            <a:r>
              <a:rPr lang="zh-CN" altLang="en-US" sz="2800" b="1" dirty="0">
                <a:latin typeface="宋体" panose="02010600030101010101" pitchFamily="2" charset="-122"/>
              </a:rPr>
              <a:t>），表示信源</a:t>
            </a:r>
            <a:r>
              <a:rPr lang="en-US" altLang="zh-CN" sz="2800" b="1" dirty="0">
                <a:latin typeface="Times New Roman" panose="02020603050405020304" pitchFamily="18" charset="0"/>
              </a:rPr>
              <a:t>X</a:t>
            </a:r>
            <a:r>
              <a:rPr lang="zh-CN" altLang="en-US" sz="2800" b="1" dirty="0">
                <a:latin typeface="宋体" panose="02010600030101010101" pitchFamily="2" charset="-122"/>
              </a:rPr>
              <a:t>每发一个符号（不论发什么符号）所提供的平均信息量</a:t>
            </a:r>
          </a:p>
          <a:p>
            <a:endParaRPr lang="zh-CN" altLang="en-US" dirty="0"/>
          </a:p>
        </p:txBody>
      </p:sp>
      <p:sp>
        <p:nvSpPr>
          <p:cNvPr id="4" name="灯片编号占位符 3">
            <a:extLst>
              <a:ext uri="{FF2B5EF4-FFF2-40B4-BE49-F238E27FC236}">
                <a16:creationId xmlns:a16="http://schemas.microsoft.com/office/drawing/2014/main" id="{4D4B3419-6BF9-43D9-B236-7D94C276AD1D}"/>
              </a:ext>
            </a:extLst>
          </p:cNvPr>
          <p:cNvSpPr>
            <a:spLocks noGrp="1"/>
          </p:cNvSpPr>
          <p:nvPr>
            <p:ph type="sldNum" sz="quarter" idx="12"/>
          </p:nvPr>
        </p:nvSpPr>
        <p:spPr/>
        <p:txBody>
          <a:bodyPr/>
          <a:lstStyle/>
          <a:p>
            <a:fld id="{893ACD7D-9A68-44C8-A49A-4B94202CE741}" type="slidenum">
              <a:rPr lang="zh-CN" altLang="en-US" smtClean="0"/>
              <a:t>28</a:t>
            </a:fld>
            <a:endParaRPr lang="zh-CN" altLang="en-US"/>
          </a:p>
        </p:txBody>
      </p:sp>
    </p:spTree>
    <p:extLst>
      <p:ext uri="{BB962C8B-B14F-4D97-AF65-F5344CB8AC3E}">
        <p14:creationId xmlns:p14="http://schemas.microsoft.com/office/powerpoint/2010/main" val="25334893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3F8D62-3F70-4AB1-ACC6-F4234E720C3C}"/>
              </a:ext>
            </a:extLst>
          </p:cNvPr>
          <p:cNvSpPr>
            <a:spLocks noGrp="1"/>
          </p:cNvSpPr>
          <p:nvPr>
            <p:ph type="title"/>
          </p:nvPr>
        </p:nvSpPr>
        <p:spPr/>
        <p:txBody>
          <a:bodyPr/>
          <a:lstStyle/>
          <a:p>
            <a:r>
              <a:rPr lang="zh-CN" altLang="en-US" dirty="0"/>
              <a:t>条件熵</a:t>
            </a:r>
          </a:p>
        </p:txBody>
      </p:sp>
      <p:sp>
        <p:nvSpPr>
          <p:cNvPr id="3" name="内容占位符 2">
            <a:extLst>
              <a:ext uri="{FF2B5EF4-FFF2-40B4-BE49-F238E27FC236}">
                <a16:creationId xmlns:a16="http://schemas.microsoft.com/office/drawing/2014/main" id="{6153EF98-6054-402A-A474-C771A31918CD}"/>
              </a:ext>
            </a:extLst>
          </p:cNvPr>
          <p:cNvSpPr>
            <a:spLocks noGrp="1"/>
          </p:cNvSpPr>
          <p:nvPr>
            <p:ph idx="1"/>
          </p:nvPr>
        </p:nvSpPr>
        <p:spPr/>
        <p:txBody>
          <a:bodyPr/>
          <a:lstStyle/>
          <a:p>
            <a:pPr eaLnBrk="1" hangingPunct="1"/>
            <a:r>
              <a:rPr lang="zh-CN" altLang="en-US" sz="3000" b="1" dirty="0">
                <a:solidFill>
                  <a:schemeClr val="tx2"/>
                </a:solidFill>
              </a:rPr>
              <a:t>条件熵</a:t>
            </a:r>
            <a:r>
              <a:rPr lang="zh-CN" altLang="en-US" sz="3000" b="1" dirty="0"/>
              <a:t>：</a:t>
            </a:r>
          </a:p>
          <a:p>
            <a:pPr algn="ctr" eaLnBrk="1" hangingPunct="1">
              <a:buFont typeface="Wingdings" panose="05000000000000000000" pitchFamily="2" charset="2"/>
              <a:buNone/>
            </a:pPr>
            <a:r>
              <a:rPr lang="en-US" altLang="zh-CN" sz="2800" b="1" dirty="0">
                <a:latin typeface="Times New Roman" panose="02020603050405020304" pitchFamily="18" charset="0"/>
                <a:ea typeface="黑体,Bold" charset="-122"/>
              </a:rPr>
              <a:t>H(U| </a:t>
            </a:r>
            <a:r>
              <a:rPr lang="en-US" altLang="zh-CN" sz="2800" b="1" dirty="0">
                <a:latin typeface="宋体" panose="02010600030101010101" pitchFamily="2" charset="-122"/>
              </a:rPr>
              <a:t>V</a:t>
            </a:r>
            <a:r>
              <a:rPr lang="en-US" altLang="zh-CN" sz="2800" b="1" dirty="0">
                <a:latin typeface="Times New Roman" panose="02020603050405020304" pitchFamily="18" charset="0"/>
                <a:ea typeface="黑体,Bold" charset="-122"/>
              </a:rPr>
              <a:t>) =</a:t>
            </a:r>
            <a:r>
              <a:rPr lang="en-US" altLang="zh-CN" sz="2800" b="1" dirty="0">
                <a:latin typeface="宋体" panose="02010600030101010101" pitchFamily="2" charset="-122"/>
              </a:rPr>
              <a:t> -∑∑</a:t>
            </a:r>
            <a:r>
              <a:rPr lang="en-US" altLang="zh-CN" sz="2800" b="1" dirty="0">
                <a:latin typeface="Times New Roman" panose="02020603050405020304" pitchFamily="18" charset="0"/>
              </a:rPr>
              <a:t> P</a:t>
            </a:r>
            <a:r>
              <a:rPr lang="en-US" altLang="zh-CN" sz="2800" b="1" dirty="0">
                <a:latin typeface="宋体" panose="02010600030101010101" pitchFamily="2" charset="-122"/>
              </a:rPr>
              <a:t>(</a:t>
            </a:r>
            <a:r>
              <a:rPr lang="en-US" altLang="zh-CN" sz="2800" b="1" dirty="0" err="1">
                <a:latin typeface="宋体" panose="02010600030101010101" pitchFamily="2" charset="-122"/>
              </a:rPr>
              <a:t>u,v</a:t>
            </a:r>
            <a:r>
              <a:rPr lang="en-US" altLang="zh-CN" sz="2800" b="1" dirty="0">
                <a:latin typeface="宋体" panose="02010600030101010101" pitchFamily="2" charset="-122"/>
              </a:rPr>
              <a:t>)</a:t>
            </a:r>
            <a:r>
              <a:rPr lang="en-US" altLang="zh-CN" sz="2800" b="1" dirty="0">
                <a:latin typeface="Times New Roman" panose="02020603050405020304" pitchFamily="18" charset="0"/>
              </a:rPr>
              <a:t> log</a:t>
            </a:r>
            <a:r>
              <a:rPr lang="en-US" altLang="zh-CN" sz="2800" b="1" baseline="-15000" dirty="0">
                <a:latin typeface="宋体" panose="02010600030101010101" pitchFamily="2" charset="-122"/>
              </a:rPr>
              <a:t>2</a:t>
            </a:r>
            <a:r>
              <a:rPr lang="en-US" altLang="zh-CN" sz="2800" b="1" dirty="0">
                <a:latin typeface="Times New Roman" panose="02020603050405020304" pitchFamily="18" charset="0"/>
              </a:rPr>
              <a:t> P(</a:t>
            </a:r>
            <a:r>
              <a:rPr lang="en-US" altLang="zh-CN" sz="2800" b="1" dirty="0" err="1">
                <a:latin typeface="宋体" panose="02010600030101010101" pitchFamily="2" charset="-122"/>
              </a:rPr>
              <a:t>u</a:t>
            </a:r>
            <a:r>
              <a:rPr lang="en-US" altLang="zh-CN" sz="2800" b="1" dirty="0" err="1">
                <a:latin typeface="Times New Roman" panose="02020603050405020304" pitchFamily="18" charset="0"/>
              </a:rPr>
              <a:t>|</a:t>
            </a:r>
            <a:r>
              <a:rPr lang="en-US" altLang="zh-CN" sz="2800" b="1" dirty="0" err="1">
                <a:latin typeface="宋体" panose="02010600030101010101" pitchFamily="2" charset="-122"/>
              </a:rPr>
              <a:t>v</a:t>
            </a:r>
            <a:r>
              <a:rPr lang="en-US" altLang="zh-CN" sz="2800" b="1" dirty="0">
                <a:latin typeface="Times New Roman" panose="02020603050405020304" pitchFamily="18" charset="0"/>
              </a:rPr>
              <a:t>)</a:t>
            </a:r>
            <a:endParaRPr lang="en-US" altLang="zh-CN" sz="2800" b="1" dirty="0">
              <a:latin typeface="Times New Roman" panose="02020603050405020304" pitchFamily="18" charset="0"/>
              <a:ea typeface="黑体,Bold" charset="-122"/>
            </a:endParaRPr>
          </a:p>
          <a:p>
            <a:pPr algn="ctr" eaLnBrk="1" hangingPunct="1">
              <a:buFont typeface="Wingdings" panose="05000000000000000000" pitchFamily="2" charset="2"/>
              <a:buNone/>
            </a:pPr>
            <a:r>
              <a:rPr lang="en-US" altLang="zh-CN" sz="2800" b="1" dirty="0">
                <a:latin typeface="Times New Roman" panose="02020603050405020304" pitchFamily="18" charset="0"/>
                <a:ea typeface="黑体,Bold" charset="-122"/>
              </a:rPr>
              <a:t>= -</a:t>
            </a:r>
            <a:r>
              <a:rPr lang="en-US" altLang="zh-CN" sz="2800" b="1" dirty="0">
                <a:latin typeface="宋体" panose="02010600030101010101" pitchFamily="2" charset="-122"/>
              </a:rPr>
              <a:t>∑</a:t>
            </a:r>
            <a:r>
              <a:rPr lang="en-US" altLang="zh-CN" sz="2800" b="1" baseline="-25000" dirty="0">
                <a:latin typeface="宋体" panose="02010600030101010101" pitchFamily="2" charset="-122"/>
              </a:rPr>
              <a:t>j=1,…,q</a:t>
            </a:r>
            <a:r>
              <a:rPr lang="en-US" altLang="zh-CN" sz="2800" b="1" dirty="0">
                <a:latin typeface="Times New Roman" panose="02020603050405020304" pitchFamily="18" charset="0"/>
              </a:rPr>
              <a:t> P(</a:t>
            </a:r>
            <a:r>
              <a:rPr lang="en-US" altLang="zh-CN" sz="2800" b="1" dirty="0" err="1">
                <a:latin typeface="宋体" panose="02010600030101010101" pitchFamily="2" charset="-122"/>
              </a:rPr>
              <a:t>v</a:t>
            </a:r>
            <a:r>
              <a:rPr lang="en-US" altLang="zh-CN" sz="2800" b="1" baseline="-25000" dirty="0" err="1">
                <a:latin typeface="宋体" panose="02010600030101010101" pitchFamily="2" charset="-122"/>
              </a:rPr>
              <a:t>j</a:t>
            </a:r>
            <a:r>
              <a:rPr lang="en-US" altLang="zh-CN" sz="2800" b="1" dirty="0">
                <a:latin typeface="Times New Roman" panose="02020603050405020304" pitchFamily="18" charset="0"/>
              </a:rPr>
              <a:t>)</a:t>
            </a:r>
            <a:r>
              <a:rPr lang="en-US" altLang="zh-CN" sz="2800" b="1" dirty="0">
                <a:latin typeface="宋体" panose="02010600030101010101" pitchFamily="2" charset="-122"/>
              </a:rPr>
              <a:t>∑</a:t>
            </a:r>
            <a:r>
              <a:rPr lang="en-US" altLang="zh-CN" sz="2800" b="1" baseline="-25000" dirty="0" err="1">
                <a:latin typeface="宋体" panose="02010600030101010101" pitchFamily="2" charset="-122"/>
              </a:rPr>
              <a:t>i</a:t>
            </a:r>
            <a:r>
              <a:rPr lang="en-US" altLang="zh-CN" sz="2800" b="1" baseline="-25000" dirty="0">
                <a:latin typeface="宋体" panose="02010600030101010101" pitchFamily="2" charset="-122"/>
              </a:rPr>
              <a:t>=1,…,r</a:t>
            </a:r>
            <a:r>
              <a:rPr lang="en-US" altLang="zh-CN" sz="2800" b="1" dirty="0">
                <a:latin typeface="Times New Roman" panose="02020603050405020304" pitchFamily="18" charset="0"/>
              </a:rPr>
              <a:t> P(</a:t>
            </a:r>
            <a:r>
              <a:rPr lang="en-US" altLang="zh-CN" sz="2800" b="1" dirty="0" err="1">
                <a:latin typeface="宋体" panose="02010600030101010101" pitchFamily="2" charset="-122"/>
              </a:rPr>
              <a:t>u</a:t>
            </a:r>
            <a:r>
              <a:rPr lang="en-US" altLang="zh-CN" sz="2800" b="1" baseline="-25000" dirty="0" err="1">
                <a:latin typeface="宋体" panose="02010600030101010101" pitchFamily="2" charset="-122"/>
              </a:rPr>
              <a:t>i</a:t>
            </a:r>
            <a:r>
              <a:rPr lang="en-US" altLang="zh-CN" sz="2800" b="1" dirty="0" err="1">
                <a:latin typeface="Times New Roman" panose="02020603050405020304" pitchFamily="18" charset="0"/>
              </a:rPr>
              <a:t>|</a:t>
            </a:r>
            <a:r>
              <a:rPr lang="en-US" altLang="zh-CN" sz="2800" b="1" dirty="0" err="1">
                <a:latin typeface="宋体" panose="02010600030101010101" pitchFamily="2" charset="-122"/>
              </a:rPr>
              <a:t>v</a:t>
            </a:r>
            <a:r>
              <a:rPr lang="en-US" altLang="zh-CN" sz="2800" b="1" baseline="-25000" dirty="0" err="1">
                <a:latin typeface="宋体" panose="02010600030101010101" pitchFamily="2" charset="-122"/>
              </a:rPr>
              <a:t>j</a:t>
            </a:r>
            <a:r>
              <a:rPr lang="en-US" altLang="zh-CN" sz="2800" b="1" dirty="0">
                <a:latin typeface="Times New Roman" panose="02020603050405020304" pitchFamily="18" charset="0"/>
              </a:rPr>
              <a:t>) log</a:t>
            </a:r>
            <a:r>
              <a:rPr lang="en-US" altLang="zh-CN" sz="2800" b="1" baseline="-15000" dirty="0">
                <a:latin typeface="宋体" panose="02010600030101010101" pitchFamily="2" charset="-122"/>
              </a:rPr>
              <a:t>2</a:t>
            </a:r>
            <a:r>
              <a:rPr lang="en-US" altLang="zh-CN" sz="2800" b="1" dirty="0">
                <a:latin typeface="Times New Roman" panose="02020603050405020304" pitchFamily="18" charset="0"/>
              </a:rPr>
              <a:t>P(</a:t>
            </a:r>
            <a:r>
              <a:rPr lang="en-US" altLang="zh-CN" sz="2800" b="1" dirty="0" err="1">
                <a:latin typeface="宋体" panose="02010600030101010101" pitchFamily="2" charset="-122"/>
              </a:rPr>
              <a:t>u</a:t>
            </a:r>
            <a:r>
              <a:rPr lang="en-US" altLang="zh-CN" sz="2800" b="1" baseline="-25000" dirty="0" err="1">
                <a:latin typeface="宋体" panose="02010600030101010101" pitchFamily="2" charset="-122"/>
              </a:rPr>
              <a:t>i</a:t>
            </a:r>
            <a:r>
              <a:rPr lang="en-US" altLang="zh-CN" sz="2800" b="1" dirty="0" err="1">
                <a:latin typeface="Times New Roman" panose="02020603050405020304" pitchFamily="18" charset="0"/>
              </a:rPr>
              <a:t>|</a:t>
            </a:r>
            <a:r>
              <a:rPr lang="en-US" altLang="zh-CN" sz="2800" b="1" dirty="0" err="1">
                <a:latin typeface="宋体" panose="02010600030101010101" pitchFamily="2" charset="-122"/>
              </a:rPr>
              <a:t>v</a:t>
            </a:r>
            <a:r>
              <a:rPr lang="en-US" altLang="zh-CN" sz="2800" b="1" baseline="-25000" dirty="0" err="1">
                <a:latin typeface="宋体" panose="02010600030101010101" pitchFamily="2" charset="-122"/>
              </a:rPr>
              <a:t>j</a:t>
            </a:r>
            <a:r>
              <a:rPr lang="en-US" altLang="zh-CN" sz="2800" b="1" dirty="0">
                <a:latin typeface="Times New Roman" panose="02020603050405020304" pitchFamily="18" charset="0"/>
              </a:rPr>
              <a:t>)</a:t>
            </a:r>
            <a:endParaRPr lang="en-US" altLang="zh-CN" sz="2800" b="1" dirty="0"/>
          </a:p>
          <a:p>
            <a:pPr eaLnBrk="1" hangingPunct="1"/>
            <a:r>
              <a:rPr lang="zh-CN" altLang="en-US" sz="3000" b="1" dirty="0"/>
              <a:t>条件熵即信道疑义度，对后验熵在输出符号集</a:t>
            </a:r>
            <a:r>
              <a:rPr lang="en-US" altLang="zh-CN" sz="3000" b="1" dirty="0"/>
              <a:t>V</a:t>
            </a:r>
            <a:r>
              <a:rPr lang="zh-CN" altLang="en-US" sz="3000" b="1" dirty="0"/>
              <a:t>中求期望值，表示在信宿端接收到全部输出符号</a:t>
            </a:r>
            <a:r>
              <a:rPr lang="en-US" altLang="zh-CN" sz="3000" b="1" dirty="0"/>
              <a:t>V</a:t>
            </a:r>
            <a:r>
              <a:rPr lang="zh-CN" altLang="en-US" sz="3000" b="1" dirty="0"/>
              <a:t>后，对信源端</a:t>
            </a:r>
            <a:r>
              <a:rPr lang="en-US" altLang="zh-CN" sz="3000" b="1" dirty="0"/>
              <a:t>U</a:t>
            </a:r>
            <a:r>
              <a:rPr lang="zh-CN" altLang="en-US" sz="3000" b="1" dirty="0"/>
              <a:t>尚存在的不确定性</a:t>
            </a:r>
          </a:p>
          <a:p>
            <a:pPr eaLnBrk="1" hangingPunct="1"/>
            <a:r>
              <a:rPr lang="zh-CN" altLang="en-US" sz="3000" b="1" dirty="0"/>
              <a:t>在通信后总能消除一些关于信源端的不确定性，所以存在关系：</a:t>
            </a:r>
            <a:r>
              <a:rPr lang="en-US" altLang="zh-CN" sz="3000" b="1" dirty="0">
                <a:latin typeface="Times New Roman" panose="02020603050405020304" pitchFamily="18" charset="0"/>
                <a:ea typeface="黑体,Bold" charset="-122"/>
              </a:rPr>
              <a:t>H(U| </a:t>
            </a:r>
            <a:r>
              <a:rPr lang="en-US" altLang="zh-CN" sz="3000" b="1" dirty="0">
                <a:latin typeface="宋体" panose="02010600030101010101" pitchFamily="2" charset="-122"/>
              </a:rPr>
              <a:t>V</a:t>
            </a:r>
            <a:r>
              <a:rPr lang="en-US" altLang="zh-CN" sz="3000" b="1" dirty="0">
                <a:latin typeface="Times New Roman" panose="02020603050405020304" pitchFamily="18" charset="0"/>
                <a:ea typeface="黑体,Bold" charset="-122"/>
              </a:rPr>
              <a:t>) &lt; H(U) </a:t>
            </a:r>
          </a:p>
          <a:p>
            <a:endParaRPr lang="zh-CN" altLang="en-US" dirty="0"/>
          </a:p>
        </p:txBody>
      </p:sp>
      <p:sp>
        <p:nvSpPr>
          <p:cNvPr id="4" name="灯片编号占位符 3">
            <a:extLst>
              <a:ext uri="{FF2B5EF4-FFF2-40B4-BE49-F238E27FC236}">
                <a16:creationId xmlns:a16="http://schemas.microsoft.com/office/drawing/2014/main" id="{D1E1146E-E5C6-4DCA-BE5C-B355C6CAEB0B}"/>
              </a:ext>
            </a:extLst>
          </p:cNvPr>
          <p:cNvSpPr>
            <a:spLocks noGrp="1"/>
          </p:cNvSpPr>
          <p:nvPr>
            <p:ph type="sldNum" sz="quarter" idx="12"/>
          </p:nvPr>
        </p:nvSpPr>
        <p:spPr/>
        <p:txBody>
          <a:bodyPr/>
          <a:lstStyle/>
          <a:p>
            <a:fld id="{893ACD7D-9A68-44C8-A49A-4B94202CE741}" type="slidenum">
              <a:rPr lang="zh-CN" altLang="en-US" smtClean="0"/>
              <a:t>29</a:t>
            </a:fld>
            <a:endParaRPr lang="zh-CN" altLang="en-US"/>
          </a:p>
        </p:txBody>
      </p:sp>
    </p:spTree>
    <p:extLst>
      <p:ext uri="{BB962C8B-B14F-4D97-AF65-F5344CB8AC3E}">
        <p14:creationId xmlns:p14="http://schemas.microsoft.com/office/powerpoint/2010/main" val="364828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516" name="Picture 4">
            <a:extLst>
              <a:ext uri="{FF2B5EF4-FFF2-40B4-BE49-F238E27FC236}">
                <a16:creationId xmlns:a16="http://schemas.microsoft.com/office/drawing/2014/main" id="{D66F6299-43E0-4A73-BC2C-87FE39320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94" y="0"/>
            <a:ext cx="1177065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a:extLst>
              <a:ext uri="{FF2B5EF4-FFF2-40B4-BE49-F238E27FC236}">
                <a16:creationId xmlns:a16="http://schemas.microsoft.com/office/drawing/2014/main" id="{6AC4C6C8-8E06-4E46-A187-25FDA3A67A08}"/>
              </a:ext>
            </a:extLst>
          </p:cNvPr>
          <p:cNvSpPr>
            <a:spLocks noGrp="1"/>
          </p:cNvSpPr>
          <p:nvPr>
            <p:ph type="sldNum" sz="quarter" idx="12"/>
          </p:nvPr>
        </p:nvSpPr>
        <p:spPr/>
        <p:txBody>
          <a:bodyPr/>
          <a:lstStyle/>
          <a:p>
            <a:fld id="{551A9787-E7B2-407C-8320-231A765912EF}" type="slidenum">
              <a:rPr lang="en-US" altLang="zh-CN" smtClean="0"/>
              <a:pPr/>
              <a:t>3</a:t>
            </a:fld>
            <a:endParaRPr lang="en-US" altLang="zh-CN"/>
          </a:p>
        </p:txBody>
      </p:sp>
    </p:spTree>
    <p:extLst>
      <p:ext uri="{BB962C8B-B14F-4D97-AF65-F5344CB8AC3E}">
        <p14:creationId xmlns:p14="http://schemas.microsoft.com/office/powerpoint/2010/main" val="95311419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3E1C1-7EA1-4A51-97AD-2E899A76F3A2}"/>
              </a:ext>
            </a:extLst>
          </p:cNvPr>
          <p:cNvSpPr>
            <a:spLocks noGrp="1"/>
          </p:cNvSpPr>
          <p:nvPr>
            <p:ph type="title"/>
          </p:nvPr>
        </p:nvSpPr>
        <p:spPr/>
        <p:txBody>
          <a:bodyPr/>
          <a:lstStyle/>
          <a:p>
            <a:r>
              <a:rPr lang="zh-CN" altLang="en-US" dirty="0"/>
              <a:t>增益</a:t>
            </a:r>
          </a:p>
        </p:txBody>
      </p:sp>
      <p:sp>
        <p:nvSpPr>
          <p:cNvPr id="3" name="内容占位符 2">
            <a:extLst>
              <a:ext uri="{FF2B5EF4-FFF2-40B4-BE49-F238E27FC236}">
                <a16:creationId xmlns:a16="http://schemas.microsoft.com/office/drawing/2014/main" id="{24C3D0FE-1B1B-4F37-BEC0-2A45FABFD1E9}"/>
              </a:ext>
            </a:extLst>
          </p:cNvPr>
          <p:cNvSpPr>
            <a:spLocks noGrp="1"/>
          </p:cNvSpPr>
          <p:nvPr>
            <p:ph idx="1"/>
          </p:nvPr>
        </p:nvSpPr>
        <p:spPr/>
        <p:txBody>
          <a:bodyPr/>
          <a:lstStyle/>
          <a:p>
            <a:pPr eaLnBrk="1" hangingPunct="1">
              <a:lnSpc>
                <a:spcPct val="90000"/>
              </a:lnSpc>
            </a:pPr>
            <a:r>
              <a:rPr lang="zh-CN" altLang="en-US" sz="2800" b="1" dirty="0">
                <a:solidFill>
                  <a:schemeClr val="tx2"/>
                </a:solidFill>
              </a:rPr>
              <a:t>互信息</a:t>
            </a:r>
            <a:r>
              <a:rPr lang="en-US" altLang="zh-CN" sz="2800" b="1" dirty="0">
                <a:solidFill>
                  <a:schemeClr val="tx2"/>
                </a:solidFill>
              </a:rPr>
              <a:t>(</a:t>
            </a:r>
            <a:r>
              <a:rPr lang="zh-CN" altLang="en-US" sz="2800" b="1" dirty="0">
                <a:solidFill>
                  <a:schemeClr val="tx2"/>
                </a:solidFill>
              </a:rPr>
              <a:t>信息增益</a:t>
            </a:r>
            <a:r>
              <a:rPr lang="en-US" altLang="zh-CN" sz="2800" b="1" dirty="0">
                <a:solidFill>
                  <a:schemeClr val="tx2"/>
                </a:solidFill>
              </a:rPr>
              <a:t>)</a:t>
            </a:r>
            <a:r>
              <a:rPr lang="zh-CN" altLang="en-US" sz="2800" b="1" dirty="0"/>
              <a:t>：衡量通过信道传输进行通信后所消除的不确定性的大小，定义为：</a:t>
            </a:r>
          </a:p>
          <a:p>
            <a:pPr algn="ctr" eaLnBrk="1" hangingPunct="1">
              <a:lnSpc>
                <a:spcPct val="90000"/>
              </a:lnSpc>
              <a:buFont typeface="Wingdings" panose="05000000000000000000" pitchFamily="2" charset="2"/>
              <a:buNone/>
            </a:pPr>
            <a:r>
              <a:rPr lang="en-US" altLang="zh-CN" sz="2800" b="1" dirty="0">
                <a:latin typeface="Times New Roman" panose="02020603050405020304" pitchFamily="18" charset="0"/>
                <a:ea typeface="黑体,Bold" charset="-122"/>
              </a:rPr>
              <a:t>Gain = I(U, </a:t>
            </a:r>
            <a:r>
              <a:rPr lang="en-US" altLang="zh-CN" sz="2800" b="1" dirty="0">
                <a:latin typeface="宋体" panose="02010600030101010101" pitchFamily="2" charset="-122"/>
              </a:rPr>
              <a:t>V</a:t>
            </a:r>
            <a:r>
              <a:rPr lang="en-US" altLang="zh-CN" sz="2800" b="1" dirty="0">
                <a:latin typeface="Times New Roman" panose="02020603050405020304" pitchFamily="18" charset="0"/>
                <a:ea typeface="黑体,Bold" charset="-122"/>
              </a:rPr>
              <a:t>) = H(U) - H(U | </a:t>
            </a:r>
            <a:r>
              <a:rPr lang="en-US" altLang="zh-CN" sz="2800" b="1" dirty="0">
                <a:latin typeface="宋体" panose="02010600030101010101" pitchFamily="2" charset="-122"/>
              </a:rPr>
              <a:t>V</a:t>
            </a:r>
            <a:r>
              <a:rPr lang="en-US" altLang="zh-CN" sz="2800" b="1" dirty="0">
                <a:latin typeface="Times New Roman" panose="02020603050405020304" pitchFamily="18" charset="0"/>
                <a:ea typeface="黑体,Bold" charset="-122"/>
              </a:rPr>
              <a:t>) </a:t>
            </a:r>
            <a:endParaRPr lang="en-US" altLang="zh-CN" sz="2800" b="1" dirty="0"/>
          </a:p>
          <a:p>
            <a:pPr eaLnBrk="1" hangingPunct="1">
              <a:lnSpc>
                <a:spcPct val="90000"/>
              </a:lnSpc>
            </a:pPr>
            <a:r>
              <a:rPr lang="zh-CN" altLang="en-US" sz="2800" b="1" dirty="0"/>
              <a:t>表示接收到</a:t>
            </a:r>
            <a:r>
              <a:rPr lang="en-US" altLang="zh-CN" sz="2800" b="1" dirty="0"/>
              <a:t>V</a:t>
            </a:r>
            <a:r>
              <a:rPr lang="zh-CN" altLang="en-US" sz="2800" b="1" dirty="0"/>
              <a:t>后获得的关于</a:t>
            </a:r>
            <a:r>
              <a:rPr lang="en-US" altLang="zh-CN" sz="2800" b="1" dirty="0"/>
              <a:t>U</a:t>
            </a:r>
            <a:r>
              <a:rPr lang="zh-CN" altLang="en-US" sz="2800" b="1" dirty="0"/>
              <a:t>的信息量，是不确定性的消除，是信宿端所获得的信息量，其中：</a:t>
            </a:r>
          </a:p>
          <a:p>
            <a:pPr algn="ctr" eaLnBrk="1" hangingPunct="1">
              <a:lnSpc>
                <a:spcPct val="90000"/>
              </a:lnSpc>
              <a:buFont typeface="Wingdings" panose="05000000000000000000" pitchFamily="2" charset="2"/>
              <a:buNone/>
            </a:pPr>
            <a:r>
              <a:rPr lang="en-US" altLang="zh-CN" sz="2800" b="1" i="1" dirty="0">
                <a:latin typeface="Times New Roman" panose="02020603050405020304" pitchFamily="18" charset="0"/>
                <a:cs typeface="Times New Roman" panose="02020603050405020304" pitchFamily="18" charset="0"/>
              </a:rPr>
              <a:t>H</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rPr>
              <a:t>U)=</a:t>
            </a:r>
            <a:r>
              <a:rPr lang="en-US" altLang="zh-CN" sz="2800" b="1" dirty="0">
                <a:latin typeface="Symbol" panose="05050102010706020507" pitchFamily="18" charset="2"/>
              </a:rPr>
              <a:t> - </a:t>
            </a:r>
            <a:r>
              <a:rPr lang="en-US" altLang="zh-CN" sz="2800" b="1" dirty="0">
                <a:latin typeface="宋体" panose="02010600030101010101" pitchFamily="2" charset="-122"/>
              </a:rPr>
              <a:t>∑</a:t>
            </a:r>
            <a:r>
              <a:rPr lang="en-US" altLang="zh-CN" sz="2800" b="1" baseline="-25000" dirty="0" err="1">
                <a:latin typeface="宋体" panose="02010600030101010101" pitchFamily="2" charset="-122"/>
              </a:rPr>
              <a:t>i</a:t>
            </a:r>
            <a:r>
              <a:rPr lang="en-US" altLang="zh-CN" sz="2800" b="1" baseline="-25000" dirty="0">
                <a:latin typeface="宋体" panose="02010600030101010101" pitchFamily="2" charset="-122"/>
              </a:rPr>
              <a:t>=1,2,,…,r</a:t>
            </a:r>
            <a:r>
              <a:rPr lang="en-US" altLang="zh-CN" sz="2800" b="1" dirty="0">
                <a:latin typeface="Times New Roman" panose="02020603050405020304" pitchFamily="18" charset="0"/>
              </a:rPr>
              <a:t> P(</a:t>
            </a:r>
            <a:r>
              <a:rPr lang="en-US" altLang="zh-CN" sz="2800" b="1" dirty="0" err="1">
                <a:latin typeface="宋体" panose="02010600030101010101" pitchFamily="2" charset="-122"/>
              </a:rPr>
              <a:t>u</a:t>
            </a:r>
            <a:r>
              <a:rPr lang="en-US" altLang="zh-CN" sz="2800" b="1" baseline="-25000" dirty="0" err="1">
                <a:latin typeface="宋体" panose="02010600030101010101" pitchFamily="2" charset="-122"/>
              </a:rPr>
              <a:t>i</a:t>
            </a:r>
            <a:r>
              <a:rPr lang="en-US" altLang="zh-CN" sz="2800" b="1" dirty="0">
                <a:latin typeface="Times New Roman" panose="02020603050405020304" pitchFamily="18" charset="0"/>
              </a:rPr>
              <a:t>) log</a:t>
            </a:r>
            <a:r>
              <a:rPr lang="en-US" altLang="zh-CN" sz="2800" b="1" baseline="-30000" dirty="0">
                <a:latin typeface="Times New Roman" panose="02020603050405020304" pitchFamily="18" charset="0"/>
              </a:rPr>
              <a:t>2 </a:t>
            </a:r>
            <a:r>
              <a:rPr lang="en-US" altLang="zh-CN" sz="2800" b="1" dirty="0">
                <a:latin typeface="Times New Roman" panose="02020603050405020304" pitchFamily="18" charset="0"/>
              </a:rPr>
              <a:t>P(</a:t>
            </a:r>
            <a:r>
              <a:rPr lang="en-US" altLang="zh-CN" sz="2800" b="1" dirty="0" err="1">
                <a:latin typeface="宋体" panose="02010600030101010101" pitchFamily="2" charset="-122"/>
              </a:rPr>
              <a:t>u</a:t>
            </a:r>
            <a:r>
              <a:rPr lang="en-US" altLang="zh-CN" sz="2800" b="1" baseline="-25000" dirty="0" err="1">
                <a:latin typeface="宋体" panose="02010600030101010101" pitchFamily="2" charset="-122"/>
              </a:rPr>
              <a:t>i</a:t>
            </a:r>
            <a:r>
              <a:rPr lang="en-US" altLang="zh-CN" sz="2800" b="1" dirty="0">
                <a:latin typeface="Times New Roman" panose="02020603050405020304" pitchFamily="18" charset="0"/>
              </a:rPr>
              <a:t>)</a:t>
            </a:r>
          </a:p>
          <a:p>
            <a:pPr algn="ctr" eaLnBrk="1" hangingPunct="1">
              <a:lnSpc>
                <a:spcPct val="90000"/>
              </a:lnSpc>
              <a:buFont typeface="Wingdings" panose="05000000000000000000" pitchFamily="2" charset="2"/>
              <a:buNone/>
            </a:pPr>
            <a:r>
              <a:rPr lang="en-US" altLang="zh-CN" sz="2800" b="1" dirty="0">
                <a:latin typeface="Times New Roman" panose="02020603050405020304" pitchFamily="18" charset="0"/>
                <a:ea typeface="黑体,Bold" charset="-122"/>
              </a:rPr>
              <a:t>H(U| </a:t>
            </a:r>
            <a:r>
              <a:rPr lang="en-US" altLang="zh-CN" sz="2800" b="1" dirty="0">
                <a:latin typeface="宋体" panose="02010600030101010101" pitchFamily="2" charset="-122"/>
              </a:rPr>
              <a:t>V</a:t>
            </a:r>
            <a:r>
              <a:rPr lang="en-US" altLang="zh-CN" sz="2800" b="1" dirty="0">
                <a:latin typeface="Times New Roman" panose="02020603050405020304" pitchFamily="18" charset="0"/>
                <a:ea typeface="黑体,Bold" charset="-122"/>
              </a:rPr>
              <a:t>) = -</a:t>
            </a:r>
            <a:r>
              <a:rPr lang="en-US" altLang="zh-CN" sz="2800" b="1" dirty="0">
                <a:latin typeface="宋体" panose="02010600030101010101" pitchFamily="2" charset="-122"/>
              </a:rPr>
              <a:t>∑</a:t>
            </a:r>
            <a:r>
              <a:rPr lang="en-US" altLang="zh-CN" sz="2800" b="1" baseline="-25000" dirty="0">
                <a:latin typeface="宋体" panose="02010600030101010101" pitchFamily="2" charset="-122"/>
              </a:rPr>
              <a:t>j=1,…,q</a:t>
            </a:r>
            <a:r>
              <a:rPr lang="en-US" altLang="zh-CN" sz="2800" b="1" dirty="0">
                <a:latin typeface="Times New Roman" panose="02020603050405020304" pitchFamily="18" charset="0"/>
              </a:rPr>
              <a:t> P(</a:t>
            </a:r>
            <a:r>
              <a:rPr lang="en-US" altLang="zh-CN" sz="2800" b="1" dirty="0" err="1">
                <a:latin typeface="宋体" panose="02010600030101010101" pitchFamily="2" charset="-122"/>
              </a:rPr>
              <a:t>v</a:t>
            </a:r>
            <a:r>
              <a:rPr lang="en-US" altLang="zh-CN" sz="2800" b="1" baseline="-25000" dirty="0" err="1">
                <a:latin typeface="宋体" panose="02010600030101010101" pitchFamily="2" charset="-122"/>
              </a:rPr>
              <a:t>j</a:t>
            </a:r>
            <a:r>
              <a:rPr lang="en-US" altLang="zh-CN" sz="2800" b="1" dirty="0">
                <a:latin typeface="Times New Roman" panose="02020603050405020304" pitchFamily="18" charset="0"/>
              </a:rPr>
              <a:t>)</a:t>
            </a:r>
            <a:r>
              <a:rPr lang="en-US" altLang="zh-CN" sz="2800" b="1" dirty="0">
                <a:latin typeface="宋体" panose="02010600030101010101" pitchFamily="2" charset="-122"/>
              </a:rPr>
              <a:t>∑</a:t>
            </a:r>
            <a:r>
              <a:rPr lang="en-US" altLang="zh-CN" sz="2800" b="1" baseline="-25000" dirty="0" err="1">
                <a:latin typeface="宋体" panose="02010600030101010101" pitchFamily="2" charset="-122"/>
              </a:rPr>
              <a:t>i</a:t>
            </a:r>
            <a:r>
              <a:rPr lang="en-US" altLang="zh-CN" sz="2800" b="1" baseline="-25000" dirty="0">
                <a:latin typeface="宋体" panose="02010600030101010101" pitchFamily="2" charset="-122"/>
              </a:rPr>
              <a:t>=1,…,r</a:t>
            </a:r>
            <a:r>
              <a:rPr lang="en-US" altLang="zh-CN" sz="2800" b="1" dirty="0">
                <a:latin typeface="Times New Roman" panose="02020603050405020304" pitchFamily="18" charset="0"/>
              </a:rPr>
              <a:t> P(</a:t>
            </a:r>
            <a:r>
              <a:rPr lang="en-US" altLang="zh-CN" sz="2800" b="1" dirty="0" err="1">
                <a:latin typeface="宋体" panose="02010600030101010101" pitchFamily="2" charset="-122"/>
              </a:rPr>
              <a:t>u</a:t>
            </a:r>
            <a:r>
              <a:rPr lang="en-US" altLang="zh-CN" sz="2800" b="1" baseline="-25000" dirty="0" err="1">
                <a:latin typeface="宋体" panose="02010600030101010101" pitchFamily="2" charset="-122"/>
              </a:rPr>
              <a:t>i</a:t>
            </a:r>
            <a:r>
              <a:rPr lang="en-US" altLang="zh-CN" sz="2800" b="1" dirty="0" err="1">
                <a:latin typeface="Times New Roman" panose="02020603050405020304" pitchFamily="18" charset="0"/>
              </a:rPr>
              <a:t>|</a:t>
            </a:r>
            <a:r>
              <a:rPr lang="en-US" altLang="zh-CN" sz="2800" b="1" dirty="0" err="1">
                <a:latin typeface="宋体" panose="02010600030101010101" pitchFamily="2" charset="-122"/>
              </a:rPr>
              <a:t>v</a:t>
            </a:r>
            <a:r>
              <a:rPr lang="en-US" altLang="zh-CN" sz="2800" b="1" baseline="-25000" dirty="0" err="1">
                <a:latin typeface="宋体" panose="02010600030101010101" pitchFamily="2" charset="-122"/>
              </a:rPr>
              <a:t>j</a:t>
            </a:r>
            <a:r>
              <a:rPr lang="en-US" altLang="zh-CN" sz="2800" b="1" dirty="0">
                <a:latin typeface="Times New Roman" panose="02020603050405020304" pitchFamily="18" charset="0"/>
              </a:rPr>
              <a:t>) log</a:t>
            </a:r>
            <a:r>
              <a:rPr lang="en-US" altLang="zh-CN" sz="2800" b="1" baseline="-15000" dirty="0">
                <a:latin typeface="宋体" panose="02010600030101010101" pitchFamily="2" charset="-122"/>
              </a:rPr>
              <a:t>2</a:t>
            </a:r>
            <a:r>
              <a:rPr lang="en-US" altLang="zh-CN" sz="2800" b="1" dirty="0">
                <a:latin typeface="Times New Roman" panose="02020603050405020304" pitchFamily="18" charset="0"/>
              </a:rPr>
              <a:t>P(</a:t>
            </a:r>
            <a:r>
              <a:rPr lang="en-US" altLang="zh-CN" sz="2800" b="1" dirty="0" err="1">
                <a:latin typeface="宋体" panose="02010600030101010101" pitchFamily="2" charset="-122"/>
              </a:rPr>
              <a:t>u</a:t>
            </a:r>
            <a:r>
              <a:rPr lang="en-US" altLang="zh-CN" sz="2800" b="1" baseline="-25000" dirty="0" err="1">
                <a:latin typeface="宋体" panose="02010600030101010101" pitchFamily="2" charset="-122"/>
              </a:rPr>
              <a:t>i</a:t>
            </a:r>
            <a:r>
              <a:rPr lang="en-US" altLang="zh-CN" sz="2800" b="1" dirty="0" err="1">
                <a:latin typeface="Times New Roman" panose="02020603050405020304" pitchFamily="18" charset="0"/>
              </a:rPr>
              <a:t>|</a:t>
            </a:r>
            <a:r>
              <a:rPr lang="en-US" altLang="zh-CN" sz="2800" b="1" dirty="0" err="1">
                <a:latin typeface="宋体" panose="02010600030101010101" pitchFamily="2" charset="-122"/>
              </a:rPr>
              <a:t>v</a:t>
            </a:r>
            <a:r>
              <a:rPr lang="en-US" altLang="zh-CN" sz="2800" b="1" baseline="-25000" dirty="0" err="1">
                <a:latin typeface="宋体" panose="02010600030101010101" pitchFamily="2" charset="-122"/>
              </a:rPr>
              <a:t>j</a:t>
            </a:r>
            <a:r>
              <a:rPr lang="en-US" altLang="zh-CN" sz="2800" b="1" dirty="0">
                <a:latin typeface="Times New Roman" panose="02020603050405020304" pitchFamily="18" charset="0"/>
              </a:rPr>
              <a:t>)</a:t>
            </a:r>
            <a:endParaRPr lang="en-US" altLang="zh-CN" sz="2800" b="1" dirty="0"/>
          </a:p>
          <a:p>
            <a:endParaRPr lang="zh-CN" altLang="en-US" dirty="0"/>
          </a:p>
        </p:txBody>
      </p:sp>
      <p:sp>
        <p:nvSpPr>
          <p:cNvPr id="4" name="灯片编号占位符 3">
            <a:extLst>
              <a:ext uri="{FF2B5EF4-FFF2-40B4-BE49-F238E27FC236}">
                <a16:creationId xmlns:a16="http://schemas.microsoft.com/office/drawing/2014/main" id="{D190BF34-BC33-4911-8E47-80FCED9BB2B4}"/>
              </a:ext>
            </a:extLst>
          </p:cNvPr>
          <p:cNvSpPr>
            <a:spLocks noGrp="1"/>
          </p:cNvSpPr>
          <p:nvPr>
            <p:ph type="sldNum" sz="quarter" idx="12"/>
          </p:nvPr>
        </p:nvSpPr>
        <p:spPr/>
        <p:txBody>
          <a:bodyPr/>
          <a:lstStyle/>
          <a:p>
            <a:fld id="{893ACD7D-9A68-44C8-A49A-4B94202CE741}" type="slidenum">
              <a:rPr lang="zh-CN" altLang="en-US" smtClean="0"/>
              <a:t>30</a:t>
            </a:fld>
            <a:endParaRPr lang="zh-CN" altLang="en-US"/>
          </a:p>
        </p:txBody>
      </p:sp>
    </p:spTree>
    <p:extLst>
      <p:ext uri="{BB962C8B-B14F-4D97-AF65-F5344CB8AC3E}">
        <p14:creationId xmlns:p14="http://schemas.microsoft.com/office/powerpoint/2010/main" val="2464961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6943F-9DB9-403E-9185-B823391C36DB}"/>
              </a:ext>
            </a:extLst>
          </p:cNvPr>
          <p:cNvSpPr>
            <a:spLocks noGrp="1"/>
          </p:cNvSpPr>
          <p:nvPr>
            <p:ph type="title"/>
          </p:nvPr>
        </p:nvSpPr>
        <p:spPr/>
        <p:txBody>
          <a:bodyPr/>
          <a:lstStyle/>
          <a:p>
            <a:r>
              <a:rPr lang="zh-CN" altLang="en-US" dirty="0"/>
              <a:t>西瓜数据集</a:t>
            </a:r>
          </a:p>
        </p:txBody>
      </p:sp>
      <p:sp>
        <p:nvSpPr>
          <p:cNvPr id="3" name="内容占位符 2">
            <a:extLst>
              <a:ext uri="{FF2B5EF4-FFF2-40B4-BE49-F238E27FC236}">
                <a16:creationId xmlns:a16="http://schemas.microsoft.com/office/drawing/2014/main" id="{F39818D0-EA95-48EE-872A-CE2F33F683C6}"/>
              </a:ext>
            </a:extLst>
          </p:cNvPr>
          <p:cNvSpPr>
            <a:spLocks noGrp="1"/>
          </p:cNvSpPr>
          <p:nvPr>
            <p:ph idx="1"/>
          </p:nvPr>
        </p:nvSpPr>
        <p:spPr/>
        <p:txBody>
          <a:bodyPr>
            <a:normAutofit fontScale="47500" lnSpcReduction="20000"/>
          </a:bodyPr>
          <a:lstStyle/>
          <a:p>
            <a:r>
              <a:rPr lang="zh-CN" altLang="en-US" b="0" i="0" dirty="0">
                <a:solidFill>
                  <a:srgbClr val="24292E"/>
                </a:solidFill>
                <a:effectLst/>
                <a:latin typeface="SFMono-Regular"/>
              </a:rPr>
              <a:t>编号</a:t>
            </a:r>
            <a:r>
              <a:rPr lang="en-US" altLang="zh-CN" b="0" i="0" dirty="0">
                <a:solidFill>
                  <a:srgbClr val="24292E"/>
                </a:solidFill>
                <a:effectLst/>
                <a:latin typeface="SFMono-Regular"/>
              </a:rPr>
              <a:t>,</a:t>
            </a:r>
            <a:r>
              <a:rPr lang="zh-CN" altLang="en-US" b="0" i="0" dirty="0">
                <a:solidFill>
                  <a:srgbClr val="24292E"/>
                </a:solidFill>
                <a:effectLst/>
                <a:latin typeface="SFMono-Regular"/>
              </a:rPr>
              <a:t>色泽</a:t>
            </a:r>
            <a:r>
              <a:rPr lang="en-US" altLang="zh-CN" b="0" i="0" dirty="0">
                <a:solidFill>
                  <a:srgbClr val="24292E"/>
                </a:solidFill>
                <a:effectLst/>
                <a:latin typeface="SFMono-Regular"/>
              </a:rPr>
              <a:t>,</a:t>
            </a:r>
            <a:r>
              <a:rPr lang="zh-CN" altLang="en-US" b="0" i="0" dirty="0">
                <a:solidFill>
                  <a:srgbClr val="24292E"/>
                </a:solidFill>
                <a:effectLst/>
                <a:latin typeface="SFMono-Regular"/>
              </a:rPr>
              <a:t>根蒂</a:t>
            </a:r>
            <a:r>
              <a:rPr lang="en-US" altLang="zh-CN" b="0" i="0" dirty="0">
                <a:solidFill>
                  <a:srgbClr val="24292E"/>
                </a:solidFill>
                <a:effectLst/>
                <a:latin typeface="SFMono-Regular"/>
              </a:rPr>
              <a:t>,</a:t>
            </a:r>
            <a:r>
              <a:rPr lang="zh-CN" altLang="en-US" b="0" i="0" dirty="0">
                <a:solidFill>
                  <a:srgbClr val="24292E"/>
                </a:solidFill>
                <a:effectLst/>
                <a:latin typeface="SFMono-Regular"/>
              </a:rPr>
              <a:t>敲声</a:t>
            </a:r>
            <a:r>
              <a:rPr lang="en-US" altLang="zh-CN" b="0" i="0" dirty="0">
                <a:solidFill>
                  <a:srgbClr val="24292E"/>
                </a:solidFill>
                <a:effectLst/>
                <a:latin typeface="SFMono-Regular"/>
              </a:rPr>
              <a:t>,</a:t>
            </a:r>
            <a:r>
              <a:rPr lang="zh-CN" altLang="en-US" b="0" i="0" dirty="0">
                <a:solidFill>
                  <a:srgbClr val="24292E"/>
                </a:solidFill>
                <a:effectLst/>
                <a:latin typeface="SFMono-Regular"/>
              </a:rPr>
              <a:t>纹理</a:t>
            </a:r>
            <a:r>
              <a:rPr lang="en-US" altLang="zh-CN" b="0" i="0" dirty="0">
                <a:solidFill>
                  <a:srgbClr val="24292E"/>
                </a:solidFill>
                <a:effectLst/>
                <a:latin typeface="SFMono-Regular"/>
              </a:rPr>
              <a:t>,</a:t>
            </a:r>
            <a:r>
              <a:rPr lang="zh-CN" altLang="en-US" b="0" i="0" dirty="0">
                <a:solidFill>
                  <a:srgbClr val="24292E"/>
                </a:solidFill>
                <a:effectLst/>
                <a:latin typeface="SFMono-Regular"/>
              </a:rPr>
              <a:t>脐部</a:t>
            </a:r>
            <a:r>
              <a:rPr lang="en-US" altLang="zh-CN" b="0" i="0" dirty="0">
                <a:solidFill>
                  <a:srgbClr val="24292E"/>
                </a:solidFill>
                <a:effectLst/>
                <a:latin typeface="SFMono-Regular"/>
              </a:rPr>
              <a:t>,</a:t>
            </a:r>
            <a:r>
              <a:rPr lang="zh-CN" altLang="en-US" b="0" i="0" dirty="0">
                <a:solidFill>
                  <a:srgbClr val="24292E"/>
                </a:solidFill>
                <a:effectLst/>
                <a:latin typeface="SFMono-Regular"/>
              </a:rPr>
              <a:t>触感</a:t>
            </a:r>
            <a:r>
              <a:rPr lang="en-US" altLang="zh-CN" b="0" i="0" dirty="0">
                <a:solidFill>
                  <a:srgbClr val="24292E"/>
                </a:solidFill>
                <a:effectLst/>
                <a:latin typeface="SFMono-Regular"/>
              </a:rPr>
              <a:t>,</a:t>
            </a:r>
            <a:r>
              <a:rPr lang="zh-CN" altLang="en-US" b="0" i="0" dirty="0">
                <a:solidFill>
                  <a:srgbClr val="24292E"/>
                </a:solidFill>
                <a:effectLst/>
                <a:latin typeface="SFMono-Regular"/>
              </a:rPr>
              <a:t>密度</a:t>
            </a:r>
            <a:r>
              <a:rPr lang="en-US" altLang="zh-CN" b="0" i="0" dirty="0">
                <a:solidFill>
                  <a:srgbClr val="24292E"/>
                </a:solidFill>
                <a:effectLst/>
                <a:latin typeface="SFMono-Regular"/>
              </a:rPr>
              <a:t>,</a:t>
            </a:r>
            <a:r>
              <a:rPr lang="zh-CN" altLang="en-US" b="0" i="0" dirty="0">
                <a:solidFill>
                  <a:srgbClr val="24292E"/>
                </a:solidFill>
                <a:effectLst/>
                <a:latin typeface="SFMono-Regular"/>
              </a:rPr>
              <a:t>含糖率</a:t>
            </a:r>
            <a:r>
              <a:rPr lang="en-US" altLang="zh-CN" b="0" i="0" dirty="0">
                <a:solidFill>
                  <a:srgbClr val="24292E"/>
                </a:solidFill>
                <a:effectLst/>
                <a:latin typeface="SFMono-Regular"/>
              </a:rPr>
              <a:t>,</a:t>
            </a:r>
            <a:r>
              <a:rPr lang="zh-CN" altLang="en-US" b="0" i="0" dirty="0">
                <a:solidFill>
                  <a:srgbClr val="24292E"/>
                </a:solidFill>
                <a:effectLst/>
                <a:latin typeface="SFMono-Regular"/>
              </a:rPr>
              <a:t>好瓜</a:t>
            </a:r>
            <a:endParaRPr lang="en-US" altLang="zh-CN" dirty="0"/>
          </a:p>
          <a:p>
            <a:r>
              <a:rPr lang="en-US" altLang="zh-CN" dirty="0"/>
              <a:t>1,</a:t>
            </a:r>
            <a:r>
              <a:rPr lang="zh-CN" altLang="en-US" dirty="0"/>
              <a:t>青绿</a:t>
            </a:r>
            <a:r>
              <a:rPr lang="en-US" altLang="zh-CN" dirty="0"/>
              <a:t>,</a:t>
            </a:r>
            <a:r>
              <a:rPr lang="zh-CN" altLang="en-US" dirty="0"/>
              <a:t>蜷缩</a:t>
            </a:r>
            <a:r>
              <a:rPr lang="en-US" altLang="zh-CN" dirty="0"/>
              <a:t>,</a:t>
            </a:r>
            <a:r>
              <a:rPr lang="zh-CN" altLang="en-US" dirty="0"/>
              <a:t>浊响</a:t>
            </a:r>
            <a:r>
              <a:rPr lang="en-US" altLang="zh-CN" dirty="0"/>
              <a:t>,</a:t>
            </a:r>
            <a:r>
              <a:rPr lang="zh-CN" altLang="en-US" dirty="0"/>
              <a:t>清晰</a:t>
            </a:r>
            <a:r>
              <a:rPr lang="en-US" altLang="zh-CN" dirty="0"/>
              <a:t>,</a:t>
            </a:r>
            <a:r>
              <a:rPr lang="zh-CN" altLang="en-US" dirty="0"/>
              <a:t>凹陷</a:t>
            </a:r>
            <a:r>
              <a:rPr lang="en-US" altLang="zh-CN" dirty="0"/>
              <a:t>,</a:t>
            </a:r>
            <a:r>
              <a:rPr lang="zh-CN" altLang="en-US" dirty="0"/>
              <a:t>硬滑</a:t>
            </a:r>
            <a:r>
              <a:rPr lang="en-US" altLang="zh-CN" dirty="0"/>
              <a:t>,0.697,0.46,</a:t>
            </a:r>
            <a:r>
              <a:rPr lang="zh-CN" altLang="en-US" dirty="0"/>
              <a:t>是</a:t>
            </a:r>
          </a:p>
          <a:p>
            <a:r>
              <a:rPr lang="en-US" altLang="zh-CN" dirty="0"/>
              <a:t>2,</a:t>
            </a:r>
            <a:r>
              <a:rPr lang="zh-CN" altLang="en-US" dirty="0"/>
              <a:t>乌黑</a:t>
            </a:r>
            <a:r>
              <a:rPr lang="en-US" altLang="zh-CN" dirty="0"/>
              <a:t>,</a:t>
            </a:r>
            <a:r>
              <a:rPr lang="zh-CN" altLang="en-US" dirty="0"/>
              <a:t>蜷缩</a:t>
            </a:r>
            <a:r>
              <a:rPr lang="en-US" altLang="zh-CN" dirty="0"/>
              <a:t>,</a:t>
            </a:r>
            <a:r>
              <a:rPr lang="zh-CN" altLang="en-US" dirty="0"/>
              <a:t>沉闷</a:t>
            </a:r>
            <a:r>
              <a:rPr lang="en-US" altLang="zh-CN" dirty="0"/>
              <a:t>,</a:t>
            </a:r>
            <a:r>
              <a:rPr lang="zh-CN" altLang="en-US" dirty="0"/>
              <a:t>清晰</a:t>
            </a:r>
            <a:r>
              <a:rPr lang="en-US" altLang="zh-CN" dirty="0"/>
              <a:t>,</a:t>
            </a:r>
            <a:r>
              <a:rPr lang="zh-CN" altLang="en-US" dirty="0"/>
              <a:t>凹陷</a:t>
            </a:r>
            <a:r>
              <a:rPr lang="en-US" altLang="zh-CN" dirty="0"/>
              <a:t>,</a:t>
            </a:r>
            <a:r>
              <a:rPr lang="zh-CN" altLang="en-US" dirty="0"/>
              <a:t>硬滑</a:t>
            </a:r>
            <a:r>
              <a:rPr lang="en-US" altLang="zh-CN" dirty="0"/>
              <a:t>,0.774,0.376,</a:t>
            </a:r>
            <a:r>
              <a:rPr lang="zh-CN" altLang="en-US" dirty="0"/>
              <a:t>是</a:t>
            </a:r>
          </a:p>
          <a:p>
            <a:r>
              <a:rPr lang="en-US" altLang="zh-CN" dirty="0"/>
              <a:t>3,</a:t>
            </a:r>
            <a:r>
              <a:rPr lang="zh-CN" altLang="en-US" dirty="0"/>
              <a:t>乌黑</a:t>
            </a:r>
            <a:r>
              <a:rPr lang="en-US" altLang="zh-CN" dirty="0"/>
              <a:t>,</a:t>
            </a:r>
            <a:r>
              <a:rPr lang="zh-CN" altLang="en-US" dirty="0"/>
              <a:t>蜷缩</a:t>
            </a:r>
            <a:r>
              <a:rPr lang="en-US" altLang="zh-CN" dirty="0"/>
              <a:t>,</a:t>
            </a:r>
            <a:r>
              <a:rPr lang="zh-CN" altLang="en-US" dirty="0"/>
              <a:t>浊响</a:t>
            </a:r>
            <a:r>
              <a:rPr lang="en-US" altLang="zh-CN" dirty="0"/>
              <a:t>,</a:t>
            </a:r>
            <a:r>
              <a:rPr lang="zh-CN" altLang="en-US" dirty="0"/>
              <a:t>清晰</a:t>
            </a:r>
            <a:r>
              <a:rPr lang="en-US" altLang="zh-CN" dirty="0"/>
              <a:t>,</a:t>
            </a:r>
            <a:r>
              <a:rPr lang="zh-CN" altLang="en-US" dirty="0"/>
              <a:t>凹陷</a:t>
            </a:r>
            <a:r>
              <a:rPr lang="en-US" altLang="zh-CN" dirty="0"/>
              <a:t>,</a:t>
            </a:r>
            <a:r>
              <a:rPr lang="zh-CN" altLang="en-US" dirty="0"/>
              <a:t>硬滑</a:t>
            </a:r>
            <a:r>
              <a:rPr lang="en-US" altLang="zh-CN" dirty="0"/>
              <a:t>,0.634,0.264,</a:t>
            </a:r>
            <a:r>
              <a:rPr lang="zh-CN" altLang="en-US" dirty="0"/>
              <a:t>是</a:t>
            </a:r>
          </a:p>
          <a:p>
            <a:r>
              <a:rPr lang="en-US" altLang="zh-CN" dirty="0"/>
              <a:t>4,</a:t>
            </a:r>
            <a:r>
              <a:rPr lang="zh-CN" altLang="en-US" dirty="0"/>
              <a:t>青绿</a:t>
            </a:r>
            <a:r>
              <a:rPr lang="en-US" altLang="zh-CN" dirty="0"/>
              <a:t>,</a:t>
            </a:r>
            <a:r>
              <a:rPr lang="zh-CN" altLang="en-US" dirty="0"/>
              <a:t>蜷缩</a:t>
            </a:r>
            <a:r>
              <a:rPr lang="en-US" altLang="zh-CN" dirty="0"/>
              <a:t>,</a:t>
            </a:r>
            <a:r>
              <a:rPr lang="zh-CN" altLang="en-US" dirty="0"/>
              <a:t>沉闷</a:t>
            </a:r>
            <a:r>
              <a:rPr lang="en-US" altLang="zh-CN" dirty="0"/>
              <a:t>,</a:t>
            </a:r>
            <a:r>
              <a:rPr lang="zh-CN" altLang="en-US" dirty="0"/>
              <a:t>清晰</a:t>
            </a:r>
            <a:r>
              <a:rPr lang="en-US" altLang="zh-CN" dirty="0"/>
              <a:t>,</a:t>
            </a:r>
            <a:r>
              <a:rPr lang="zh-CN" altLang="en-US" dirty="0"/>
              <a:t>凹陷</a:t>
            </a:r>
            <a:r>
              <a:rPr lang="en-US" altLang="zh-CN" dirty="0"/>
              <a:t>,</a:t>
            </a:r>
            <a:r>
              <a:rPr lang="zh-CN" altLang="en-US" dirty="0"/>
              <a:t>硬滑</a:t>
            </a:r>
            <a:r>
              <a:rPr lang="en-US" altLang="zh-CN" dirty="0"/>
              <a:t>,0.608,0.318,</a:t>
            </a:r>
            <a:r>
              <a:rPr lang="zh-CN" altLang="en-US" dirty="0"/>
              <a:t>是</a:t>
            </a:r>
          </a:p>
          <a:p>
            <a:r>
              <a:rPr lang="en-US" altLang="zh-CN" dirty="0"/>
              <a:t>5,</a:t>
            </a:r>
            <a:r>
              <a:rPr lang="zh-CN" altLang="en-US" dirty="0"/>
              <a:t>浅白</a:t>
            </a:r>
            <a:r>
              <a:rPr lang="en-US" altLang="zh-CN" dirty="0"/>
              <a:t>,</a:t>
            </a:r>
            <a:r>
              <a:rPr lang="zh-CN" altLang="en-US" dirty="0"/>
              <a:t>蜷缩</a:t>
            </a:r>
            <a:r>
              <a:rPr lang="en-US" altLang="zh-CN" dirty="0"/>
              <a:t>,</a:t>
            </a:r>
            <a:r>
              <a:rPr lang="zh-CN" altLang="en-US" dirty="0"/>
              <a:t>浊响</a:t>
            </a:r>
            <a:r>
              <a:rPr lang="en-US" altLang="zh-CN" dirty="0"/>
              <a:t>,</a:t>
            </a:r>
            <a:r>
              <a:rPr lang="zh-CN" altLang="en-US" dirty="0"/>
              <a:t>清晰</a:t>
            </a:r>
            <a:r>
              <a:rPr lang="en-US" altLang="zh-CN" dirty="0"/>
              <a:t>,</a:t>
            </a:r>
            <a:r>
              <a:rPr lang="zh-CN" altLang="en-US" dirty="0"/>
              <a:t>凹陷</a:t>
            </a:r>
            <a:r>
              <a:rPr lang="en-US" altLang="zh-CN" dirty="0"/>
              <a:t>,</a:t>
            </a:r>
            <a:r>
              <a:rPr lang="zh-CN" altLang="en-US" dirty="0"/>
              <a:t>硬滑</a:t>
            </a:r>
            <a:r>
              <a:rPr lang="en-US" altLang="zh-CN" dirty="0"/>
              <a:t>,0.556,0.215,</a:t>
            </a:r>
            <a:r>
              <a:rPr lang="zh-CN" altLang="en-US" dirty="0"/>
              <a:t>是</a:t>
            </a:r>
          </a:p>
          <a:p>
            <a:r>
              <a:rPr lang="en-US" altLang="zh-CN" dirty="0"/>
              <a:t>6,</a:t>
            </a:r>
            <a:r>
              <a:rPr lang="zh-CN" altLang="en-US" dirty="0"/>
              <a:t>青绿</a:t>
            </a:r>
            <a:r>
              <a:rPr lang="en-US" altLang="zh-CN" dirty="0"/>
              <a:t>,</a:t>
            </a:r>
            <a:r>
              <a:rPr lang="zh-CN" altLang="en-US" dirty="0"/>
              <a:t>稍蜷</a:t>
            </a:r>
            <a:r>
              <a:rPr lang="en-US" altLang="zh-CN" dirty="0"/>
              <a:t>,</a:t>
            </a:r>
            <a:r>
              <a:rPr lang="zh-CN" altLang="en-US" dirty="0"/>
              <a:t>浊响</a:t>
            </a:r>
            <a:r>
              <a:rPr lang="en-US" altLang="zh-CN" dirty="0"/>
              <a:t>,</a:t>
            </a:r>
            <a:r>
              <a:rPr lang="zh-CN" altLang="en-US" dirty="0"/>
              <a:t>清晰</a:t>
            </a:r>
            <a:r>
              <a:rPr lang="en-US" altLang="zh-CN" dirty="0"/>
              <a:t>,</a:t>
            </a:r>
            <a:r>
              <a:rPr lang="zh-CN" altLang="en-US" dirty="0"/>
              <a:t>稍凹</a:t>
            </a:r>
            <a:r>
              <a:rPr lang="en-US" altLang="zh-CN" dirty="0"/>
              <a:t>,</a:t>
            </a:r>
            <a:r>
              <a:rPr lang="zh-CN" altLang="en-US" dirty="0"/>
              <a:t>软粘</a:t>
            </a:r>
            <a:r>
              <a:rPr lang="en-US" altLang="zh-CN" dirty="0"/>
              <a:t>,0.403,0.237,</a:t>
            </a:r>
            <a:r>
              <a:rPr lang="zh-CN" altLang="en-US" dirty="0"/>
              <a:t>是</a:t>
            </a:r>
          </a:p>
          <a:p>
            <a:r>
              <a:rPr lang="en-US" altLang="zh-CN" dirty="0"/>
              <a:t>7,</a:t>
            </a:r>
            <a:r>
              <a:rPr lang="zh-CN" altLang="en-US" dirty="0"/>
              <a:t>乌黑</a:t>
            </a:r>
            <a:r>
              <a:rPr lang="en-US" altLang="zh-CN" dirty="0"/>
              <a:t>,</a:t>
            </a:r>
            <a:r>
              <a:rPr lang="zh-CN" altLang="en-US" dirty="0"/>
              <a:t>稍蜷</a:t>
            </a:r>
            <a:r>
              <a:rPr lang="en-US" altLang="zh-CN" dirty="0"/>
              <a:t>,</a:t>
            </a:r>
            <a:r>
              <a:rPr lang="zh-CN" altLang="en-US" dirty="0"/>
              <a:t>浊响</a:t>
            </a:r>
            <a:r>
              <a:rPr lang="en-US" altLang="zh-CN" dirty="0"/>
              <a:t>,</a:t>
            </a:r>
            <a:r>
              <a:rPr lang="zh-CN" altLang="en-US" dirty="0"/>
              <a:t>稍糊</a:t>
            </a:r>
            <a:r>
              <a:rPr lang="en-US" altLang="zh-CN" dirty="0"/>
              <a:t>,</a:t>
            </a:r>
            <a:r>
              <a:rPr lang="zh-CN" altLang="en-US" dirty="0"/>
              <a:t>稍凹</a:t>
            </a:r>
            <a:r>
              <a:rPr lang="en-US" altLang="zh-CN" dirty="0"/>
              <a:t>,</a:t>
            </a:r>
            <a:r>
              <a:rPr lang="zh-CN" altLang="en-US" dirty="0"/>
              <a:t>软粘</a:t>
            </a:r>
            <a:r>
              <a:rPr lang="en-US" altLang="zh-CN" dirty="0"/>
              <a:t>,0.481,0.149,</a:t>
            </a:r>
            <a:r>
              <a:rPr lang="zh-CN" altLang="en-US" dirty="0"/>
              <a:t>是</a:t>
            </a:r>
          </a:p>
          <a:p>
            <a:r>
              <a:rPr lang="en-US" altLang="zh-CN" dirty="0"/>
              <a:t>8,</a:t>
            </a:r>
            <a:r>
              <a:rPr lang="zh-CN" altLang="en-US" dirty="0"/>
              <a:t>乌黑</a:t>
            </a:r>
            <a:r>
              <a:rPr lang="en-US" altLang="zh-CN" dirty="0"/>
              <a:t>,</a:t>
            </a:r>
            <a:r>
              <a:rPr lang="zh-CN" altLang="en-US" dirty="0"/>
              <a:t>稍蜷</a:t>
            </a:r>
            <a:r>
              <a:rPr lang="en-US" altLang="zh-CN" dirty="0"/>
              <a:t>,</a:t>
            </a:r>
            <a:r>
              <a:rPr lang="zh-CN" altLang="en-US" dirty="0"/>
              <a:t>浊响</a:t>
            </a:r>
            <a:r>
              <a:rPr lang="en-US" altLang="zh-CN" dirty="0"/>
              <a:t>,</a:t>
            </a:r>
            <a:r>
              <a:rPr lang="zh-CN" altLang="en-US" dirty="0"/>
              <a:t>清晰</a:t>
            </a:r>
            <a:r>
              <a:rPr lang="en-US" altLang="zh-CN" dirty="0"/>
              <a:t>,</a:t>
            </a:r>
            <a:r>
              <a:rPr lang="zh-CN" altLang="en-US" dirty="0"/>
              <a:t>稍凹</a:t>
            </a:r>
            <a:r>
              <a:rPr lang="en-US" altLang="zh-CN" dirty="0"/>
              <a:t>,</a:t>
            </a:r>
            <a:r>
              <a:rPr lang="zh-CN" altLang="en-US" dirty="0"/>
              <a:t>硬滑</a:t>
            </a:r>
            <a:r>
              <a:rPr lang="en-US" altLang="zh-CN" dirty="0"/>
              <a:t>,0.437,0.211,</a:t>
            </a:r>
            <a:r>
              <a:rPr lang="zh-CN" altLang="en-US" dirty="0"/>
              <a:t>是</a:t>
            </a:r>
          </a:p>
          <a:p>
            <a:r>
              <a:rPr lang="en-US" altLang="zh-CN" dirty="0"/>
              <a:t>9,</a:t>
            </a:r>
            <a:r>
              <a:rPr lang="zh-CN" altLang="en-US" dirty="0"/>
              <a:t>乌黑</a:t>
            </a:r>
            <a:r>
              <a:rPr lang="en-US" altLang="zh-CN" dirty="0"/>
              <a:t>,</a:t>
            </a:r>
            <a:r>
              <a:rPr lang="zh-CN" altLang="en-US" dirty="0"/>
              <a:t>稍蜷</a:t>
            </a:r>
            <a:r>
              <a:rPr lang="en-US" altLang="zh-CN" dirty="0"/>
              <a:t>,</a:t>
            </a:r>
            <a:r>
              <a:rPr lang="zh-CN" altLang="en-US" dirty="0"/>
              <a:t>沉闷</a:t>
            </a:r>
            <a:r>
              <a:rPr lang="en-US" altLang="zh-CN" dirty="0"/>
              <a:t>,</a:t>
            </a:r>
            <a:r>
              <a:rPr lang="zh-CN" altLang="en-US" dirty="0"/>
              <a:t>稍糊</a:t>
            </a:r>
            <a:r>
              <a:rPr lang="en-US" altLang="zh-CN" dirty="0"/>
              <a:t>,</a:t>
            </a:r>
            <a:r>
              <a:rPr lang="zh-CN" altLang="en-US" dirty="0"/>
              <a:t>稍凹</a:t>
            </a:r>
            <a:r>
              <a:rPr lang="en-US" altLang="zh-CN" dirty="0"/>
              <a:t>,</a:t>
            </a:r>
            <a:r>
              <a:rPr lang="zh-CN" altLang="en-US" dirty="0"/>
              <a:t>硬滑</a:t>
            </a:r>
            <a:r>
              <a:rPr lang="en-US" altLang="zh-CN" dirty="0"/>
              <a:t>,0.666,0.091,</a:t>
            </a:r>
            <a:r>
              <a:rPr lang="zh-CN" altLang="en-US" dirty="0"/>
              <a:t>否</a:t>
            </a:r>
          </a:p>
          <a:p>
            <a:r>
              <a:rPr lang="en-US" altLang="zh-CN" dirty="0"/>
              <a:t>10,</a:t>
            </a:r>
            <a:r>
              <a:rPr lang="zh-CN" altLang="en-US" dirty="0"/>
              <a:t>青绿</a:t>
            </a:r>
            <a:r>
              <a:rPr lang="en-US" altLang="zh-CN" dirty="0"/>
              <a:t>,</a:t>
            </a:r>
            <a:r>
              <a:rPr lang="zh-CN" altLang="en-US" dirty="0"/>
              <a:t>硬挺</a:t>
            </a:r>
            <a:r>
              <a:rPr lang="en-US" altLang="zh-CN" dirty="0"/>
              <a:t>,</a:t>
            </a:r>
            <a:r>
              <a:rPr lang="zh-CN" altLang="en-US" dirty="0"/>
              <a:t>清脆</a:t>
            </a:r>
            <a:r>
              <a:rPr lang="en-US" altLang="zh-CN" dirty="0"/>
              <a:t>,</a:t>
            </a:r>
            <a:r>
              <a:rPr lang="zh-CN" altLang="en-US" dirty="0"/>
              <a:t>清晰</a:t>
            </a:r>
            <a:r>
              <a:rPr lang="en-US" altLang="zh-CN" dirty="0"/>
              <a:t>,</a:t>
            </a:r>
            <a:r>
              <a:rPr lang="zh-CN" altLang="en-US" dirty="0"/>
              <a:t>平坦</a:t>
            </a:r>
            <a:r>
              <a:rPr lang="en-US" altLang="zh-CN" dirty="0"/>
              <a:t>,</a:t>
            </a:r>
            <a:r>
              <a:rPr lang="zh-CN" altLang="en-US" dirty="0"/>
              <a:t>软粘</a:t>
            </a:r>
            <a:r>
              <a:rPr lang="en-US" altLang="zh-CN" dirty="0"/>
              <a:t>,0.243,0.267,</a:t>
            </a:r>
            <a:r>
              <a:rPr lang="zh-CN" altLang="en-US" dirty="0"/>
              <a:t>否</a:t>
            </a:r>
          </a:p>
          <a:p>
            <a:r>
              <a:rPr lang="en-US" altLang="zh-CN" dirty="0"/>
              <a:t>11,</a:t>
            </a:r>
            <a:r>
              <a:rPr lang="zh-CN" altLang="en-US" dirty="0"/>
              <a:t>浅白</a:t>
            </a:r>
            <a:r>
              <a:rPr lang="en-US" altLang="zh-CN" dirty="0"/>
              <a:t>,</a:t>
            </a:r>
            <a:r>
              <a:rPr lang="zh-CN" altLang="en-US" dirty="0"/>
              <a:t>硬挺</a:t>
            </a:r>
            <a:r>
              <a:rPr lang="en-US" altLang="zh-CN" dirty="0"/>
              <a:t>,</a:t>
            </a:r>
            <a:r>
              <a:rPr lang="zh-CN" altLang="en-US" dirty="0"/>
              <a:t>清脆</a:t>
            </a:r>
            <a:r>
              <a:rPr lang="en-US" altLang="zh-CN" dirty="0"/>
              <a:t>,</a:t>
            </a:r>
            <a:r>
              <a:rPr lang="zh-CN" altLang="en-US" dirty="0"/>
              <a:t>模糊</a:t>
            </a:r>
            <a:r>
              <a:rPr lang="en-US" altLang="zh-CN" dirty="0"/>
              <a:t>,</a:t>
            </a:r>
            <a:r>
              <a:rPr lang="zh-CN" altLang="en-US" dirty="0"/>
              <a:t>平坦</a:t>
            </a:r>
            <a:r>
              <a:rPr lang="en-US" altLang="zh-CN" dirty="0"/>
              <a:t>,</a:t>
            </a:r>
            <a:r>
              <a:rPr lang="zh-CN" altLang="en-US" dirty="0"/>
              <a:t>硬滑</a:t>
            </a:r>
            <a:r>
              <a:rPr lang="en-US" altLang="zh-CN" dirty="0"/>
              <a:t>,0.245,0.057,</a:t>
            </a:r>
            <a:r>
              <a:rPr lang="zh-CN" altLang="en-US" dirty="0"/>
              <a:t>否</a:t>
            </a:r>
          </a:p>
          <a:p>
            <a:r>
              <a:rPr lang="en-US" altLang="zh-CN" dirty="0"/>
              <a:t>12,</a:t>
            </a:r>
            <a:r>
              <a:rPr lang="zh-CN" altLang="en-US" dirty="0"/>
              <a:t>浅白</a:t>
            </a:r>
            <a:r>
              <a:rPr lang="en-US" altLang="zh-CN" dirty="0"/>
              <a:t>,</a:t>
            </a:r>
            <a:r>
              <a:rPr lang="zh-CN" altLang="en-US" dirty="0"/>
              <a:t>蜷缩</a:t>
            </a:r>
            <a:r>
              <a:rPr lang="en-US" altLang="zh-CN" dirty="0"/>
              <a:t>,</a:t>
            </a:r>
            <a:r>
              <a:rPr lang="zh-CN" altLang="en-US" dirty="0"/>
              <a:t>浊响</a:t>
            </a:r>
            <a:r>
              <a:rPr lang="en-US" altLang="zh-CN" dirty="0"/>
              <a:t>,</a:t>
            </a:r>
            <a:r>
              <a:rPr lang="zh-CN" altLang="en-US" dirty="0"/>
              <a:t>模糊</a:t>
            </a:r>
            <a:r>
              <a:rPr lang="en-US" altLang="zh-CN" dirty="0"/>
              <a:t>,</a:t>
            </a:r>
            <a:r>
              <a:rPr lang="zh-CN" altLang="en-US" dirty="0"/>
              <a:t>平坦</a:t>
            </a:r>
            <a:r>
              <a:rPr lang="en-US" altLang="zh-CN" dirty="0"/>
              <a:t>,</a:t>
            </a:r>
            <a:r>
              <a:rPr lang="zh-CN" altLang="en-US" dirty="0"/>
              <a:t>软粘</a:t>
            </a:r>
            <a:r>
              <a:rPr lang="en-US" altLang="zh-CN" dirty="0"/>
              <a:t>,0.343,0.099,</a:t>
            </a:r>
            <a:r>
              <a:rPr lang="zh-CN" altLang="en-US" dirty="0"/>
              <a:t>否</a:t>
            </a:r>
          </a:p>
          <a:p>
            <a:r>
              <a:rPr lang="en-US" altLang="zh-CN" dirty="0"/>
              <a:t>13,</a:t>
            </a:r>
            <a:r>
              <a:rPr lang="zh-CN" altLang="en-US" dirty="0"/>
              <a:t>青绿</a:t>
            </a:r>
            <a:r>
              <a:rPr lang="en-US" altLang="zh-CN" dirty="0"/>
              <a:t>,</a:t>
            </a:r>
            <a:r>
              <a:rPr lang="zh-CN" altLang="en-US" dirty="0"/>
              <a:t>稍蜷</a:t>
            </a:r>
            <a:r>
              <a:rPr lang="en-US" altLang="zh-CN" dirty="0"/>
              <a:t>,</a:t>
            </a:r>
            <a:r>
              <a:rPr lang="zh-CN" altLang="en-US" dirty="0"/>
              <a:t>浊响</a:t>
            </a:r>
            <a:r>
              <a:rPr lang="en-US" altLang="zh-CN" dirty="0"/>
              <a:t>,</a:t>
            </a:r>
            <a:r>
              <a:rPr lang="zh-CN" altLang="en-US" dirty="0"/>
              <a:t>稍糊</a:t>
            </a:r>
            <a:r>
              <a:rPr lang="en-US" altLang="zh-CN" dirty="0"/>
              <a:t>,</a:t>
            </a:r>
            <a:r>
              <a:rPr lang="zh-CN" altLang="en-US" dirty="0"/>
              <a:t>凹陷</a:t>
            </a:r>
            <a:r>
              <a:rPr lang="en-US" altLang="zh-CN" dirty="0"/>
              <a:t>,</a:t>
            </a:r>
            <a:r>
              <a:rPr lang="zh-CN" altLang="en-US" dirty="0"/>
              <a:t>硬滑</a:t>
            </a:r>
            <a:r>
              <a:rPr lang="en-US" altLang="zh-CN" dirty="0"/>
              <a:t>,0.639,0.161,</a:t>
            </a:r>
            <a:r>
              <a:rPr lang="zh-CN" altLang="en-US" dirty="0"/>
              <a:t>否</a:t>
            </a:r>
          </a:p>
          <a:p>
            <a:r>
              <a:rPr lang="en-US" altLang="zh-CN" dirty="0"/>
              <a:t>14,</a:t>
            </a:r>
            <a:r>
              <a:rPr lang="zh-CN" altLang="en-US" dirty="0"/>
              <a:t>浅白</a:t>
            </a:r>
            <a:r>
              <a:rPr lang="en-US" altLang="zh-CN" dirty="0"/>
              <a:t>,</a:t>
            </a:r>
            <a:r>
              <a:rPr lang="zh-CN" altLang="en-US" dirty="0"/>
              <a:t>稍蜷</a:t>
            </a:r>
            <a:r>
              <a:rPr lang="en-US" altLang="zh-CN" dirty="0"/>
              <a:t>,</a:t>
            </a:r>
            <a:r>
              <a:rPr lang="zh-CN" altLang="en-US" dirty="0"/>
              <a:t>沉闷</a:t>
            </a:r>
            <a:r>
              <a:rPr lang="en-US" altLang="zh-CN" dirty="0"/>
              <a:t>,</a:t>
            </a:r>
            <a:r>
              <a:rPr lang="zh-CN" altLang="en-US" dirty="0"/>
              <a:t>稍糊</a:t>
            </a:r>
            <a:r>
              <a:rPr lang="en-US" altLang="zh-CN" dirty="0"/>
              <a:t>,</a:t>
            </a:r>
            <a:r>
              <a:rPr lang="zh-CN" altLang="en-US" dirty="0"/>
              <a:t>凹陷</a:t>
            </a:r>
            <a:r>
              <a:rPr lang="en-US" altLang="zh-CN" dirty="0"/>
              <a:t>,</a:t>
            </a:r>
            <a:r>
              <a:rPr lang="zh-CN" altLang="en-US" dirty="0"/>
              <a:t>硬滑</a:t>
            </a:r>
            <a:r>
              <a:rPr lang="en-US" altLang="zh-CN" dirty="0"/>
              <a:t>,0.657,0.198,</a:t>
            </a:r>
            <a:r>
              <a:rPr lang="zh-CN" altLang="en-US" dirty="0"/>
              <a:t>否</a:t>
            </a:r>
          </a:p>
          <a:p>
            <a:r>
              <a:rPr lang="en-US" altLang="zh-CN" dirty="0"/>
              <a:t>15,</a:t>
            </a:r>
            <a:r>
              <a:rPr lang="zh-CN" altLang="en-US" dirty="0"/>
              <a:t>乌黑</a:t>
            </a:r>
            <a:r>
              <a:rPr lang="en-US" altLang="zh-CN" dirty="0"/>
              <a:t>,</a:t>
            </a:r>
            <a:r>
              <a:rPr lang="zh-CN" altLang="en-US" dirty="0"/>
              <a:t>稍蜷</a:t>
            </a:r>
            <a:r>
              <a:rPr lang="en-US" altLang="zh-CN" dirty="0"/>
              <a:t>,</a:t>
            </a:r>
            <a:r>
              <a:rPr lang="zh-CN" altLang="en-US" dirty="0"/>
              <a:t>浊响</a:t>
            </a:r>
            <a:r>
              <a:rPr lang="en-US" altLang="zh-CN" dirty="0"/>
              <a:t>,</a:t>
            </a:r>
            <a:r>
              <a:rPr lang="zh-CN" altLang="en-US" dirty="0"/>
              <a:t>清晰</a:t>
            </a:r>
            <a:r>
              <a:rPr lang="en-US" altLang="zh-CN" dirty="0"/>
              <a:t>,</a:t>
            </a:r>
            <a:r>
              <a:rPr lang="zh-CN" altLang="en-US" dirty="0"/>
              <a:t>稍凹</a:t>
            </a:r>
            <a:r>
              <a:rPr lang="en-US" altLang="zh-CN" dirty="0"/>
              <a:t>,</a:t>
            </a:r>
            <a:r>
              <a:rPr lang="zh-CN" altLang="en-US" dirty="0"/>
              <a:t>软粘</a:t>
            </a:r>
            <a:r>
              <a:rPr lang="en-US" altLang="zh-CN" dirty="0"/>
              <a:t>,0.36,0.37,</a:t>
            </a:r>
            <a:r>
              <a:rPr lang="zh-CN" altLang="en-US" dirty="0"/>
              <a:t>否</a:t>
            </a:r>
          </a:p>
          <a:p>
            <a:r>
              <a:rPr lang="en-US" altLang="zh-CN" dirty="0"/>
              <a:t>16,</a:t>
            </a:r>
            <a:r>
              <a:rPr lang="zh-CN" altLang="en-US" dirty="0"/>
              <a:t>浅白</a:t>
            </a:r>
            <a:r>
              <a:rPr lang="en-US" altLang="zh-CN" dirty="0"/>
              <a:t>,</a:t>
            </a:r>
            <a:r>
              <a:rPr lang="zh-CN" altLang="en-US" dirty="0"/>
              <a:t>蜷缩</a:t>
            </a:r>
            <a:r>
              <a:rPr lang="en-US" altLang="zh-CN" dirty="0"/>
              <a:t>,</a:t>
            </a:r>
            <a:r>
              <a:rPr lang="zh-CN" altLang="en-US" dirty="0"/>
              <a:t>浊响</a:t>
            </a:r>
            <a:r>
              <a:rPr lang="en-US" altLang="zh-CN" dirty="0"/>
              <a:t>,</a:t>
            </a:r>
            <a:r>
              <a:rPr lang="zh-CN" altLang="en-US" dirty="0"/>
              <a:t>模糊</a:t>
            </a:r>
            <a:r>
              <a:rPr lang="en-US" altLang="zh-CN" dirty="0"/>
              <a:t>,</a:t>
            </a:r>
            <a:r>
              <a:rPr lang="zh-CN" altLang="en-US" dirty="0"/>
              <a:t>平坦</a:t>
            </a:r>
            <a:r>
              <a:rPr lang="en-US" altLang="zh-CN" dirty="0"/>
              <a:t>,</a:t>
            </a:r>
            <a:r>
              <a:rPr lang="zh-CN" altLang="en-US" dirty="0"/>
              <a:t>硬滑</a:t>
            </a:r>
            <a:r>
              <a:rPr lang="en-US" altLang="zh-CN" dirty="0"/>
              <a:t>,0.593,0.042,</a:t>
            </a:r>
            <a:r>
              <a:rPr lang="zh-CN" altLang="en-US" dirty="0"/>
              <a:t>否</a:t>
            </a:r>
          </a:p>
          <a:p>
            <a:r>
              <a:rPr lang="en-US" altLang="zh-CN" dirty="0"/>
              <a:t>17,</a:t>
            </a:r>
            <a:r>
              <a:rPr lang="zh-CN" altLang="en-US" dirty="0"/>
              <a:t>青绿</a:t>
            </a:r>
            <a:r>
              <a:rPr lang="en-US" altLang="zh-CN" dirty="0"/>
              <a:t>,</a:t>
            </a:r>
            <a:r>
              <a:rPr lang="zh-CN" altLang="en-US" dirty="0"/>
              <a:t>蜷缩</a:t>
            </a:r>
            <a:r>
              <a:rPr lang="en-US" altLang="zh-CN" dirty="0"/>
              <a:t>,</a:t>
            </a:r>
            <a:r>
              <a:rPr lang="zh-CN" altLang="en-US" dirty="0"/>
              <a:t>沉闷</a:t>
            </a:r>
            <a:r>
              <a:rPr lang="en-US" altLang="zh-CN" dirty="0"/>
              <a:t>,</a:t>
            </a:r>
            <a:r>
              <a:rPr lang="zh-CN" altLang="en-US" dirty="0"/>
              <a:t>稍糊</a:t>
            </a:r>
            <a:r>
              <a:rPr lang="en-US" altLang="zh-CN" dirty="0"/>
              <a:t>,</a:t>
            </a:r>
            <a:r>
              <a:rPr lang="zh-CN" altLang="en-US" dirty="0"/>
              <a:t>稍凹</a:t>
            </a:r>
            <a:r>
              <a:rPr lang="en-US" altLang="zh-CN" dirty="0"/>
              <a:t>,</a:t>
            </a:r>
            <a:r>
              <a:rPr lang="zh-CN" altLang="en-US" dirty="0"/>
              <a:t>硬滑</a:t>
            </a:r>
            <a:r>
              <a:rPr lang="en-US" altLang="zh-CN" dirty="0"/>
              <a:t>,0.719,0.103,</a:t>
            </a:r>
            <a:r>
              <a:rPr lang="zh-CN" altLang="en-US" dirty="0"/>
              <a:t>否</a:t>
            </a:r>
          </a:p>
        </p:txBody>
      </p:sp>
      <p:sp>
        <p:nvSpPr>
          <p:cNvPr id="4" name="灯片编号占位符 3">
            <a:extLst>
              <a:ext uri="{FF2B5EF4-FFF2-40B4-BE49-F238E27FC236}">
                <a16:creationId xmlns:a16="http://schemas.microsoft.com/office/drawing/2014/main" id="{29E92094-A974-4A39-BD93-71FA6A816B95}"/>
              </a:ext>
            </a:extLst>
          </p:cNvPr>
          <p:cNvSpPr>
            <a:spLocks noGrp="1"/>
          </p:cNvSpPr>
          <p:nvPr>
            <p:ph type="sldNum" sz="quarter" idx="12"/>
          </p:nvPr>
        </p:nvSpPr>
        <p:spPr/>
        <p:txBody>
          <a:bodyPr/>
          <a:lstStyle/>
          <a:p>
            <a:fld id="{893ACD7D-9A68-44C8-A49A-4B94202CE741}" type="slidenum">
              <a:rPr lang="zh-CN" altLang="en-US" smtClean="0"/>
              <a:t>31</a:t>
            </a:fld>
            <a:endParaRPr lang="zh-CN" altLang="en-US"/>
          </a:p>
        </p:txBody>
      </p:sp>
    </p:spTree>
    <p:extLst>
      <p:ext uri="{BB962C8B-B14F-4D97-AF65-F5344CB8AC3E}">
        <p14:creationId xmlns:p14="http://schemas.microsoft.com/office/powerpoint/2010/main" val="208614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EF77A-D237-46B0-98BA-C90E8FAD9D7F}"/>
              </a:ext>
            </a:extLst>
          </p:cNvPr>
          <p:cNvSpPr>
            <a:spLocks noGrp="1"/>
          </p:cNvSpPr>
          <p:nvPr>
            <p:ph type="title"/>
          </p:nvPr>
        </p:nvSpPr>
        <p:spPr/>
        <p:txBody>
          <a:bodyPr/>
          <a:lstStyle/>
          <a:p>
            <a:r>
              <a:rPr lang="zh-CN" altLang="en-US" dirty="0"/>
              <a:t>信息增益计算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3A1CEAC-596A-4D65-B788-3123550D6547}"/>
                  </a:ext>
                </a:extLst>
              </p:cNvPr>
              <p:cNvSpPr>
                <a:spLocks noGrp="1"/>
              </p:cNvSpPr>
              <p:nvPr>
                <p:ph idx="1"/>
              </p:nvPr>
            </p:nvSpPr>
            <p:spPr/>
            <p:txBody>
              <a:bodyPr>
                <a:normAutofit fontScale="92500" lnSpcReduction="20000"/>
              </a:bodyPr>
              <a:lstStyle/>
              <a:p>
                <a:pPr marL="0" indent="0">
                  <a:lnSpc>
                    <a:spcPct val="140000"/>
                  </a:lnSpc>
                  <a:spcBef>
                    <a:spcPts val="0"/>
                  </a:spcBef>
                  <a:buNone/>
                </a:pPr>
                <a:r>
                  <a:rPr lang="zh-CN" altLang="en-US" sz="2000" dirty="0"/>
                  <a:t>色泽的信息增益：</a:t>
                </a:r>
                <a:endParaRPr lang="en-US" altLang="zh-CN" sz="2000" dirty="0"/>
              </a:p>
              <a:p>
                <a:pPr marL="0" indent="0">
                  <a:lnSpc>
                    <a:spcPct val="140000"/>
                  </a:lnSpc>
                  <a:spcBef>
                    <a:spcPts val="0"/>
                  </a:spcBef>
                  <a:buNone/>
                </a:pPr>
                <a:r>
                  <a:rPr lang="en-US" altLang="zh-CN" sz="2000" dirty="0"/>
                  <a:t>H(U) =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nary>
                      <m:naryPr>
                        <m:chr m:val="∑"/>
                        <m:ctrlPr>
                          <a:rPr lang="en-US" altLang="zh-CN"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2</m:t>
                        </m:r>
                      </m:sup>
                      <m:e>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𝑈</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e>
                    </m:nary>
                    <m:func>
                      <m:funcPr>
                        <m:ctrlPr>
                          <a:rPr lang="en-US" altLang="zh-CN" sz="2000" i="1" smtClean="0">
                            <a:latin typeface="Cambria Math" panose="02040503050406030204" pitchFamily="18" charset="0"/>
                          </a:rPr>
                        </m:ctrlPr>
                      </m:funcPr>
                      <m:fName>
                        <m:sSub>
                          <m:sSubPr>
                            <m:ctrlPr>
                              <a:rPr lang="en-US" altLang="zh-CN" sz="2000" i="1" smtClean="0">
                                <a:latin typeface="Cambria Math" panose="02040503050406030204" pitchFamily="18" charset="0"/>
                              </a:rPr>
                            </m:ctrlPr>
                          </m:sSubPr>
                          <m:e>
                            <m:r>
                              <m:rPr>
                                <m:sty m:val="p"/>
                              </m:rPr>
                              <a:rPr lang="en-US" altLang="zh-CN" sz="2000" i="0" smtClean="0">
                                <a:latin typeface="Cambria Math" panose="02040503050406030204" pitchFamily="18" charset="0"/>
                              </a:rPr>
                              <m:t>log</m:t>
                            </m:r>
                          </m:e>
                          <m:sub>
                            <m:r>
                              <a:rPr lang="en-US" altLang="zh-CN" sz="2000" b="0" i="1" smtClean="0">
                                <a:latin typeface="Cambria Math" panose="02040503050406030204" pitchFamily="18" charset="0"/>
                              </a:rPr>
                              <m:t>2</m:t>
                            </m:r>
                          </m:sub>
                        </m:sSub>
                      </m:fName>
                      <m:e>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𝑈</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e>
                    </m:func>
                  </m:oMath>
                </a14:m>
                <a:r>
                  <a:rPr lang="en-US" altLang="zh-CN" sz="2000" dirty="0"/>
                  <a:t>=</a:t>
                </a:r>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d>
                      <m:dPr>
                        <m:ctrlPr>
                          <a:rPr lang="en-US" altLang="zh-CN" sz="2000" i="1" smtClean="0">
                            <a:latin typeface="Cambria Math" panose="02040503050406030204" pitchFamily="18" charset="0"/>
                            <a:ea typeface="Cambria Math" panose="02040503050406030204" pitchFamily="18" charset="0"/>
                          </a:rPr>
                        </m:ctrlPr>
                      </m:dPr>
                      <m:e>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8</m:t>
                            </m:r>
                          </m:num>
                          <m:den>
                            <m:r>
                              <a:rPr lang="en-US" altLang="zh-CN" sz="2000" b="0" i="1" smtClean="0">
                                <a:latin typeface="Cambria Math" panose="02040503050406030204" pitchFamily="18" charset="0"/>
                                <a:ea typeface="Cambria Math" panose="02040503050406030204" pitchFamily="18" charset="0"/>
                              </a:rPr>
                              <m:t>17</m:t>
                            </m:r>
                          </m:den>
                        </m:f>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8</m:t>
                            </m:r>
                          </m:num>
                          <m:den>
                            <m:r>
                              <a:rPr lang="en-US" altLang="zh-CN" sz="2000" i="1">
                                <a:latin typeface="Cambria Math" panose="02040503050406030204" pitchFamily="18" charset="0"/>
                                <a:ea typeface="Cambria Math" panose="02040503050406030204" pitchFamily="18" charset="0"/>
                              </a:rPr>
                              <m:t>17</m:t>
                            </m:r>
                          </m:den>
                        </m:f>
                        <m:r>
                          <a:rPr lang="en-US" altLang="zh-CN" sz="2000" i="1" smtClean="0">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9</m:t>
                            </m:r>
                          </m:num>
                          <m:den>
                            <m:r>
                              <a:rPr lang="en-US" altLang="zh-CN" sz="2000" i="1">
                                <a:latin typeface="Cambria Math" panose="02040503050406030204" pitchFamily="18" charset="0"/>
                                <a:ea typeface="Cambria Math" panose="02040503050406030204" pitchFamily="18" charset="0"/>
                              </a:rPr>
                              <m:t>17</m:t>
                            </m:r>
                          </m:den>
                        </m:f>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9</m:t>
                            </m:r>
                          </m:num>
                          <m:den>
                            <m:r>
                              <a:rPr lang="en-US" altLang="zh-CN" sz="2000" i="1">
                                <a:latin typeface="Cambria Math" panose="02040503050406030204" pitchFamily="18" charset="0"/>
                                <a:ea typeface="Cambria Math" panose="02040503050406030204" pitchFamily="18" charset="0"/>
                              </a:rPr>
                              <m:t>17</m:t>
                            </m:r>
                          </m:den>
                        </m:f>
                      </m:e>
                    </m:d>
                  </m:oMath>
                </a14:m>
                <a:r>
                  <a:rPr lang="en-US" altLang="zh-CN" sz="2000" dirty="0">
                    <a:ea typeface="Cambria Math" panose="02040503050406030204" pitchFamily="18" charset="0"/>
                  </a:rPr>
                  <a:t> = 0.998</a:t>
                </a:r>
              </a:p>
              <a:p>
                <a:pPr marL="0" indent="0">
                  <a:lnSpc>
                    <a:spcPct val="140000"/>
                  </a:lnSpc>
                  <a:spcBef>
                    <a:spcPts val="0"/>
                  </a:spcBef>
                  <a:buNone/>
                </a:pP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=1</m:t>
                    </m:r>
                  </m:oMath>
                </a14:m>
                <a:r>
                  <a:rPr lang="zh-CN" altLang="en-US" sz="2000" dirty="0"/>
                  <a:t>：色泽</a:t>
                </a:r>
                <a:r>
                  <a:rPr lang="en-US" altLang="zh-CN" sz="2000" dirty="0"/>
                  <a:t>=</a:t>
                </a:r>
                <a:r>
                  <a:rPr lang="zh-CN" altLang="en-US" sz="2000" dirty="0"/>
                  <a:t>青绿，</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=2</m:t>
                    </m:r>
                    <m:r>
                      <a:rPr lang="zh-CN" altLang="en-US" sz="2000" i="1" smtClean="0">
                        <a:latin typeface="Cambria Math" panose="02040503050406030204" pitchFamily="18" charset="0"/>
                      </a:rPr>
                      <m:t>：</m:t>
                    </m:r>
                    <m:r>
                      <m:rPr>
                        <m:nor/>
                      </m:rPr>
                      <a:rPr lang="zh-CN" altLang="en-US" sz="2000" dirty="0"/>
                      <m:t>色泽</m:t>
                    </m:r>
                    <m:r>
                      <m:rPr>
                        <m:nor/>
                      </m:rPr>
                      <a:rPr lang="en-US" altLang="zh-CN" sz="2000" dirty="0"/>
                      <m:t>=</m:t>
                    </m:r>
                    <m:r>
                      <a:rPr lang="zh-CN" altLang="en-US" sz="2000" i="1" dirty="0" smtClean="0">
                        <a:latin typeface="Cambria Math" panose="02040503050406030204" pitchFamily="18" charset="0"/>
                      </a:rPr>
                      <m:t>乌黑</m:t>
                    </m:r>
                    <m:r>
                      <m:rPr>
                        <m:nor/>
                      </m:rPr>
                      <a:rPr lang="zh-CN" altLang="en-US" sz="2000" dirty="0"/>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=3</m:t>
                    </m:r>
                    <m:r>
                      <a:rPr lang="zh-CN" altLang="en-US" sz="2000" i="1">
                        <a:latin typeface="Cambria Math" panose="02040503050406030204" pitchFamily="18" charset="0"/>
                      </a:rPr>
                      <m:t>：</m:t>
                    </m:r>
                    <m:r>
                      <m:rPr>
                        <m:nor/>
                      </m:rPr>
                      <a:rPr lang="zh-CN" altLang="en-US" sz="2000" dirty="0"/>
                      <m:t>色泽</m:t>
                    </m:r>
                    <m:r>
                      <m:rPr>
                        <m:nor/>
                      </m:rPr>
                      <a:rPr lang="en-US" altLang="zh-CN" sz="2000" dirty="0"/>
                      <m:t>=</m:t>
                    </m:r>
                    <m:r>
                      <a:rPr lang="zh-CN" altLang="en-US" sz="2000" i="1" dirty="0">
                        <a:latin typeface="Cambria Math" panose="02040503050406030204" pitchFamily="18" charset="0"/>
                      </a:rPr>
                      <m:t>浅白</m:t>
                    </m:r>
                  </m:oMath>
                </a14:m>
                <a:endParaRPr lang="en-US" altLang="zh-CN" sz="2000" dirty="0"/>
              </a:p>
              <a:p>
                <a:pPr marL="0" indent="0">
                  <a:lnSpc>
                    <a:spcPct val="140000"/>
                  </a:lnSpc>
                  <a:spcBef>
                    <a:spcPts val="0"/>
                  </a:spcBef>
                  <a:buNone/>
                </a:pPr>
                <a:r>
                  <a:rPr lang="en-US" altLang="zh-CN" sz="2000" dirty="0"/>
                  <a:t>H(U|</a:t>
                </a:r>
                <a:r>
                  <a:rPr lang="en-US" altLang="zh-CN" sz="2000" i="1" dirty="0"/>
                  <a:t>V</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m:t>
                        </m:r>
                      </m:sub>
                    </m:sSub>
                  </m:oMath>
                </a14:m>
                <a:r>
                  <a:rPr lang="en-US" altLang="zh-CN" sz="2000" dirty="0"/>
                  <a:t>) =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nary>
                      <m:naryPr>
                        <m:chr m:val="∑"/>
                        <m:ctrlPr>
                          <a:rPr lang="en-US" altLang="zh-CN" sz="2000" i="1">
                            <a:latin typeface="Cambria Math" panose="02040503050406030204" pitchFamily="18" charset="0"/>
                          </a:rPr>
                        </m:ctrlPr>
                      </m:naryPr>
                      <m:sub>
                        <m:r>
                          <a:rPr lang="en-US" altLang="zh-CN" sz="2000" b="0" i="1" smtClean="0">
                            <a:latin typeface="Cambria Math" panose="02040503050406030204" pitchFamily="18" charset="0"/>
                          </a:rPr>
                          <m:t>𝑘</m:t>
                        </m:r>
                        <m:r>
                          <a:rPr lang="en-US" altLang="zh-CN" sz="2000" i="1">
                            <a:latin typeface="Cambria Math" panose="02040503050406030204" pitchFamily="18" charset="0"/>
                          </a:rPr>
                          <m:t>=1</m:t>
                        </m:r>
                      </m:sub>
                      <m:sup>
                        <m:r>
                          <a:rPr lang="en-US" altLang="zh-CN" sz="2000" i="1">
                            <a:latin typeface="Cambria Math" panose="02040503050406030204" pitchFamily="18" charset="0"/>
                          </a:rPr>
                          <m:t>2</m:t>
                        </m:r>
                      </m:sup>
                      <m:e>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𝑈</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b="0" i="1" smtClean="0">
                            <a:latin typeface="Cambria Math" panose="02040503050406030204" pitchFamily="18" charset="0"/>
                          </a:rPr>
                          <m:t>|</m:t>
                        </m:r>
                        <m:r>
                          <m:rPr>
                            <m:nor/>
                          </m:rPr>
                          <a:rPr lang="en-US" altLang="zh-CN" sz="2000" i="1" dirty="0"/>
                          <m:t>V</m:t>
                        </m:r>
                        <m:r>
                          <m:rPr>
                            <m:nor/>
                          </m:rPr>
                          <a:rPr lang="en-US" altLang="zh-CN" sz="2000" dirty="0"/>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e>
                    </m:nary>
                  </m:oMath>
                </a14:m>
                <a:r>
                  <a:rPr lang="en-US" altLang="zh-CN" sz="2000" dirty="0">
                    <a:ea typeface="Cambria Math" panose="02040503050406030204" pitchFamily="18" charset="0"/>
                  </a:rPr>
                  <a:t> </a:t>
                </a:r>
                <a14:m>
                  <m:oMath xmlns:m="http://schemas.openxmlformats.org/officeDocument/2006/math">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Name>
                      <m:e>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𝑈</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r>
                          <m:rPr>
                            <m:nor/>
                          </m:rPr>
                          <a:rPr lang="en-US" altLang="zh-CN" sz="2000" i="1" dirty="0"/>
                          <m:t>V</m:t>
                        </m:r>
                        <m:r>
                          <m:rPr>
                            <m:nor/>
                          </m:rPr>
                          <a:rPr lang="en-US" altLang="zh-CN" sz="2000" dirty="0"/>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e>
                    </m:func>
                    <m:r>
                      <a:rPr lang="en-US" altLang="zh-CN" sz="2000" i="1">
                        <a:latin typeface="Cambria Math" panose="02040503050406030204" pitchFamily="18" charset="0"/>
                      </a:rPr>
                      <m:t> </m:t>
                    </m:r>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d>
                      <m:dPr>
                        <m:ctrlPr>
                          <a:rPr lang="en-US" altLang="zh-CN" sz="2000" i="1">
                            <a:latin typeface="Cambria Math" panose="02040503050406030204" pitchFamily="18" charset="0"/>
                            <a:ea typeface="Cambria Math" panose="02040503050406030204" pitchFamily="18" charset="0"/>
                          </a:rPr>
                        </m:ctrlPr>
                      </m:dPr>
                      <m:e>
                        <m:f>
                          <m:fPr>
                            <m:ctrlPr>
                              <a:rPr lang="en-US" altLang="zh-CN" sz="2000" i="1">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3</m:t>
                            </m:r>
                          </m:num>
                          <m:den>
                            <m:r>
                              <a:rPr lang="en-US" altLang="zh-CN" sz="2000" b="0" i="1" smtClean="0">
                                <a:latin typeface="Cambria Math" panose="02040503050406030204" pitchFamily="18" charset="0"/>
                                <a:ea typeface="Cambria Math" panose="02040503050406030204" pitchFamily="18" charset="0"/>
                              </a:rPr>
                              <m:t>6</m:t>
                            </m:r>
                          </m:den>
                        </m:f>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3</m:t>
                            </m:r>
                          </m:num>
                          <m:den>
                            <m:r>
                              <a:rPr lang="en-US" altLang="zh-CN" sz="2000" b="0" i="1" smtClean="0">
                                <a:latin typeface="Cambria Math" panose="02040503050406030204" pitchFamily="18" charset="0"/>
                                <a:ea typeface="Cambria Math" panose="02040503050406030204" pitchFamily="18" charset="0"/>
                              </a:rPr>
                              <m:t>6</m:t>
                            </m:r>
                          </m:den>
                        </m:f>
                        <m:r>
                          <a:rPr lang="en-US" altLang="zh-CN" sz="2000" i="1">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3</m:t>
                            </m:r>
                          </m:num>
                          <m:den>
                            <m:r>
                              <a:rPr lang="en-US" altLang="zh-CN" sz="2000" b="0" i="1" smtClean="0">
                                <a:latin typeface="Cambria Math" panose="02040503050406030204" pitchFamily="18" charset="0"/>
                                <a:ea typeface="Cambria Math" panose="02040503050406030204" pitchFamily="18" charset="0"/>
                              </a:rPr>
                              <m:t>6</m:t>
                            </m:r>
                          </m:den>
                        </m:f>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3</m:t>
                            </m:r>
                          </m:num>
                          <m:den>
                            <m:r>
                              <a:rPr lang="en-US" altLang="zh-CN" sz="2000" b="0" i="1" smtClean="0">
                                <a:latin typeface="Cambria Math" panose="02040503050406030204" pitchFamily="18" charset="0"/>
                                <a:ea typeface="Cambria Math" panose="02040503050406030204" pitchFamily="18" charset="0"/>
                              </a:rPr>
                              <m:t>6</m:t>
                            </m:r>
                          </m:den>
                        </m:f>
                      </m:e>
                    </m:d>
                  </m:oMath>
                </a14:m>
                <a:r>
                  <a:rPr lang="en-US" altLang="zh-CN" sz="2000" dirty="0">
                    <a:ea typeface="Cambria Math" panose="02040503050406030204" pitchFamily="18" charset="0"/>
                  </a:rPr>
                  <a:t>=1.000</a:t>
                </a:r>
              </a:p>
              <a:p>
                <a:pPr marL="0" indent="0">
                  <a:lnSpc>
                    <a:spcPct val="140000"/>
                  </a:lnSpc>
                  <a:spcBef>
                    <a:spcPts val="0"/>
                  </a:spcBef>
                  <a:buNone/>
                </a:pPr>
                <a:r>
                  <a:rPr lang="en-US" altLang="zh-CN" sz="2000" dirty="0"/>
                  <a:t>H(U|</a:t>
                </a:r>
                <a:r>
                  <a:rPr lang="en-US" altLang="zh-CN" sz="2000" i="1" dirty="0"/>
                  <a:t>V</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2</m:t>
                        </m:r>
                      </m:sub>
                    </m:sSub>
                  </m:oMath>
                </a14:m>
                <a:r>
                  <a:rPr lang="en-US" altLang="zh-CN" sz="2000" dirty="0"/>
                  <a:t>) =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nary>
                      <m:naryPr>
                        <m:chr m:val="∑"/>
                        <m:ctrlPr>
                          <a:rPr lang="en-US" altLang="zh-CN" sz="2000" i="1">
                            <a:latin typeface="Cambria Math" panose="02040503050406030204" pitchFamily="18" charset="0"/>
                          </a:rPr>
                        </m:ctrlPr>
                      </m:naryPr>
                      <m:sub>
                        <m:r>
                          <a:rPr lang="en-US" altLang="zh-CN" sz="2000" b="0" i="1" smtClean="0">
                            <a:latin typeface="Cambria Math" panose="02040503050406030204" pitchFamily="18" charset="0"/>
                          </a:rPr>
                          <m:t>𝑘</m:t>
                        </m:r>
                        <m:r>
                          <a:rPr lang="en-US" altLang="zh-CN" sz="2000" i="1">
                            <a:latin typeface="Cambria Math" panose="02040503050406030204" pitchFamily="18" charset="0"/>
                          </a:rPr>
                          <m:t>=1</m:t>
                        </m:r>
                      </m:sub>
                      <m:sup>
                        <m:r>
                          <a:rPr lang="en-US" altLang="zh-CN" sz="2000" i="1">
                            <a:latin typeface="Cambria Math" panose="02040503050406030204" pitchFamily="18" charset="0"/>
                          </a:rPr>
                          <m:t>2</m:t>
                        </m:r>
                      </m:sup>
                      <m:e>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𝑈</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b="0" i="1" smtClean="0">
                            <a:latin typeface="Cambria Math" panose="02040503050406030204" pitchFamily="18" charset="0"/>
                          </a:rPr>
                          <m:t>|</m:t>
                        </m:r>
                        <m:r>
                          <m:rPr>
                            <m:nor/>
                          </m:rPr>
                          <a:rPr lang="en-US" altLang="zh-CN" sz="2000" i="1" dirty="0"/>
                          <m:t>V</m:t>
                        </m:r>
                        <m:r>
                          <m:rPr>
                            <m:nor/>
                          </m:rPr>
                          <a:rPr lang="en-US" altLang="zh-CN" sz="2000" dirty="0"/>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e>
                    </m:nary>
                  </m:oMath>
                </a14:m>
                <a:r>
                  <a:rPr lang="en-US" altLang="zh-CN" sz="2000" dirty="0">
                    <a:ea typeface="Cambria Math" panose="02040503050406030204" pitchFamily="18" charset="0"/>
                  </a:rPr>
                  <a:t> </a:t>
                </a:r>
                <a14:m>
                  <m:oMath xmlns:m="http://schemas.openxmlformats.org/officeDocument/2006/math">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Name>
                      <m:e>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𝑈</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r>
                          <m:rPr>
                            <m:nor/>
                          </m:rPr>
                          <a:rPr lang="en-US" altLang="zh-CN" sz="2000" i="1" dirty="0"/>
                          <m:t>V</m:t>
                        </m:r>
                        <m:r>
                          <m:rPr>
                            <m:nor/>
                          </m:rPr>
                          <a:rPr lang="en-US" altLang="zh-CN" sz="2000" dirty="0"/>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e>
                    </m:func>
                    <m:r>
                      <a:rPr lang="en-US" altLang="zh-CN" sz="2000" i="1">
                        <a:latin typeface="Cambria Math" panose="02040503050406030204" pitchFamily="18" charset="0"/>
                      </a:rPr>
                      <m:t> </m:t>
                    </m:r>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d>
                      <m:dPr>
                        <m:ctrlPr>
                          <a:rPr lang="en-US" altLang="zh-CN" sz="2000" i="1">
                            <a:latin typeface="Cambria Math" panose="02040503050406030204" pitchFamily="18" charset="0"/>
                            <a:ea typeface="Cambria Math" panose="02040503050406030204" pitchFamily="18" charset="0"/>
                          </a:rPr>
                        </m:ctrlPr>
                      </m:dPr>
                      <m:e>
                        <m:f>
                          <m:fPr>
                            <m:ctrlPr>
                              <a:rPr lang="en-US" altLang="zh-CN" sz="2000" i="1">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4</m:t>
                            </m:r>
                          </m:num>
                          <m:den>
                            <m:r>
                              <a:rPr lang="en-US" altLang="zh-CN" sz="2000" b="0" i="1" smtClean="0">
                                <a:latin typeface="Cambria Math" panose="02040503050406030204" pitchFamily="18" charset="0"/>
                                <a:ea typeface="Cambria Math" panose="02040503050406030204" pitchFamily="18" charset="0"/>
                              </a:rPr>
                              <m:t>6</m:t>
                            </m:r>
                          </m:den>
                        </m:f>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4</m:t>
                            </m:r>
                          </m:num>
                          <m:den>
                            <m:r>
                              <a:rPr lang="en-US" altLang="zh-CN" sz="2000" b="0" i="1" smtClean="0">
                                <a:latin typeface="Cambria Math" panose="02040503050406030204" pitchFamily="18" charset="0"/>
                                <a:ea typeface="Cambria Math" panose="02040503050406030204" pitchFamily="18" charset="0"/>
                              </a:rPr>
                              <m:t>6</m:t>
                            </m:r>
                          </m:den>
                        </m:f>
                        <m:r>
                          <a:rPr lang="en-US" altLang="zh-CN" sz="2000" i="1">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2</m:t>
                            </m:r>
                          </m:num>
                          <m:den>
                            <m:r>
                              <a:rPr lang="en-US" altLang="zh-CN" sz="2000" b="0" i="1" smtClean="0">
                                <a:latin typeface="Cambria Math" panose="02040503050406030204" pitchFamily="18" charset="0"/>
                                <a:ea typeface="Cambria Math" panose="02040503050406030204" pitchFamily="18" charset="0"/>
                              </a:rPr>
                              <m:t>6</m:t>
                            </m:r>
                          </m:den>
                        </m:f>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2</m:t>
                            </m:r>
                          </m:num>
                          <m:den>
                            <m:r>
                              <a:rPr lang="en-US" altLang="zh-CN" sz="2000" b="0" i="1" smtClean="0">
                                <a:latin typeface="Cambria Math" panose="02040503050406030204" pitchFamily="18" charset="0"/>
                                <a:ea typeface="Cambria Math" panose="02040503050406030204" pitchFamily="18" charset="0"/>
                              </a:rPr>
                              <m:t>6</m:t>
                            </m:r>
                          </m:den>
                        </m:f>
                      </m:e>
                    </m:d>
                  </m:oMath>
                </a14:m>
                <a:r>
                  <a:rPr lang="en-US" altLang="zh-CN" sz="2000" dirty="0">
                    <a:ea typeface="Cambria Math" panose="02040503050406030204" pitchFamily="18" charset="0"/>
                  </a:rPr>
                  <a:t>=0.918 </a:t>
                </a:r>
              </a:p>
              <a:p>
                <a:pPr marL="0" indent="0">
                  <a:lnSpc>
                    <a:spcPct val="140000"/>
                  </a:lnSpc>
                  <a:spcBef>
                    <a:spcPts val="0"/>
                  </a:spcBef>
                  <a:buNone/>
                </a:pPr>
                <a:r>
                  <a:rPr lang="en-US" altLang="zh-CN" sz="2000" dirty="0"/>
                  <a:t>H(U|</a:t>
                </a:r>
                <a:r>
                  <a:rPr lang="en-US" altLang="zh-CN" sz="2000" i="1" dirty="0"/>
                  <a:t>V</a:t>
                </a: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3</m:t>
                        </m:r>
                      </m:sub>
                    </m:sSub>
                  </m:oMath>
                </a14:m>
                <a:r>
                  <a:rPr lang="en-US" altLang="zh-CN" sz="2000" dirty="0"/>
                  <a:t>) =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nary>
                      <m:naryPr>
                        <m:chr m:val="∑"/>
                        <m:ctrlPr>
                          <a:rPr lang="en-US" altLang="zh-CN" sz="2000" i="1">
                            <a:latin typeface="Cambria Math" panose="02040503050406030204" pitchFamily="18" charset="0"/>
                          </a:rPr>
                        </m:ctrlPr>
                      </m:naryPr>
                      <m:sub>
                        <m:r>
                          <a:rPr lang="en-US" altLang="zh-CN" sz="2000" b="0" i="1" smtClean="0">
                            <a:latin typeface="Cambria Math" panose="02040503050406030204" pitchFamily="18" charset="0"/>
                          </a:rPr>
                          <m:t>𝑘</m:t>
                        </m:r>
                        <m:r>
                          <a:rPr lang="en-US" altLang="zh-CN" sz="2000" i="1">
                            <a:latin typeface="Cambria Math" panose="02040503050406030204" pitchFamily="18" charset="0"/>
                          </a:rPr>
                          <m:t>=1</m:t>
                        </m:r>
                      </m:sub>
                      <m:sup>
                        <m:r>
                          <a:rPr lang="en-US" altLang="zh-CN" sz="2000" i="1">
                            <a:latin typeface="Cambria Math" panose="02040503050406030204" pitchFamily="18" charset="0"/>
                          </a:rPr>
                          <m:t>2</m:t>
                        </m:r>
                      </m:sup>
                      <m:e>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𝑈</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b="0" i="1" smtClean="0">
                            <a:latin typeface="Cambria Math" panose="02040503050406030204" pitchFamily="18" charset="0"/>
                          </a:rPr>
                          <m:t>|</m:t>
                        </m:r>
                        <m:r>
                          <m:rPr>
                            <m:nor/>
                          </m:rPr>
                          <a:rPr lang="en-US" altLang="zh-CN" sz="2000" i="1" dirty="0"/>
                          <m:t>V</m:t>
                        </m:r>
                        <m:r>
                          <m:rPr>
                            <m:nor/>
                          </m:rPr>
                          <a:rPr lang="en-US" altLang="zh-CN" sz="2000" dirty="0"/>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b="0" i="1" smtClean="0">
                                <a:latin typeface="Cambria Math" panose="02040503050406030204" pitchFamily="18" charset="0"/>
                              </a:rPr>
                              <m:t>3</m:t>
                            </m:r>
                          </m:sub>
                        </m:sSub>
                        <m:r>
                          <a:rPr lang="en-US" altLang="zh-CN" sz="2000" i="1">
                            <a:latin typeface="Cambria Math" panose="02040503050406030204" pitchFamily="18" charset="0"/>
                          </a:rPr>
                          <m:t>}</m:t>
                        </m:r>
                      </m:e>
                    </m:nary>
                  </m:oMath>
                </a14:m>
                <a:r>
                  <a:rPr lang="en-US" altLang="zh-CN" sz="2000" dirty="0">
                    <a:ea typeface="Cambria Math" panose="02040503050406030204" pitchFamily="18" charset="0"/>
                  </a:rPr>
                  <a:t> </a:t>
                </a:r>
                <a14:m>
                  <m:oMath xmlns:m="http://schemas.openxmlformats.org/officeDocument/2006/math">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Name>
                      <m:e>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𝑈</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r>
                          <m:rPr>
                            <m:nor/>
                          </m:rPr>
                          <a:rPr lang="en-US" altLang="zh-CN" sz="2000" i="1" dirty="0"/>
                          <m:t>V</m:t>
                        </m:r>
                        <m:r>
                          <m:rPr>
                            <m:nor/>
                          </m:rPr>
                          <a:rPr lang="en-US" altLang="zh-CN" sz="2000" dirty="0"/>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b="0" i="1" smtClean="0">
                                <a:latin typeface="Cambria Math" panose="02040503050406030204" pitchFamily="18" charset="0"/>
                              </a:rPr>
                              <m:t>3</m:t>
                            </m:r>
                          </m:sub>
                        </m:sSub>
                        <m:r>
                          <a:rPr lang="en-US" altLang="zh-CN" sz="2000" i="1">
                            <a:latin typeface="Cambria Math" panose="02040503050406030204" pitchFamily="18" charset="0"/>
                          </a:rPr>
                          <m:t>}</m:t>
                        </m:r>
                      </m:e>
                    </m:func>
                    <m:r>
                      <a:rPr lang="en-US" altLang="zh-CN" sz="2000" i="1">
                        <a:latin typeface="Cambria Math" panose="02040503050406030204" pitchFamily="18" charset="0"/>
                      </a:rPr>
                      <m:t> </m:t>
                    </m:r>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d>
                      <m:dPr>
                        <m:ctrlPr>
                          <a:rPr lang="en-US" altLang="zh-CN" sz="2000" i="1">
                            <a:latin typeface="Cambria Math" panose="02040503050406030204" pitchFamily="18" charset="0"/>
                            <a:ea typeface="Cambria Math" panose="02040503050406030204" pitchFamily="18" charset="0"/>
                          </a:rPr>
                        </m:ctrlPr>
                      </m:dPr>
                      <m:e>
                        <m:f>
                          <m:fPr>
                            <m:ctrlPr>
                              <a:rPr lang="en-US" altLang="zh-CN" sz="2000" i="1">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5</m:t>
                            </m:r>
                          </m:den>
                        </m:f>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5</m:t>
                            </m:r>
                          </m:den>
                        </m:f>
                        <m:r>
                          <a:rPr lang="en-US" altLang="zh-CN" sz="2000" i="1">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4</m:t>
                            </m:r>
                          </m:num>
                          <m:den>
                            <m:r>
                              <a:rPr lang="en-US" altLang="zh-CN" sz="2000" b="0" i="1" smtClean="0">
                                <a:latin typeface="Cambria Math" panose="02040503050406030204" pitchFamily="18" charset="0"/>
                                <a:ea typeface="Cambria Math" panose="02040503050406030204" pitchFamily="18" charset="0"/>
                              </a:rPr>
                              <m:t>5</m:t>
                            </m:r>
                          </m:den>
                        </m:f>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4</m:t>
                            </m:r>
                          </m:num>
                          <m:den>
                            <m:r>
                              <a:rPr lang="en-US" altLang="zh-CN" sz="2000" b="0" i="1" smtClean="0">
                                <a:latin typeface="Cambria Math" panose="02040503050406030204" pitchFamily="18" charset="0"/>
                                <a:ea typeface="Cambria Math" panose="02040503050406030204" pitchFamily="18" charset="0"/>
                              </a:rPr>
                              <m:t>5</m:t>
                            </m:r>
                          </m:den>
                        </m:f>
                      </m:e>
                    </m:d>
                  </m:oMath>
                </a14:m>
                <a:r>
                  <a:rPr lang="en-US" altLang="zh-CN" sz="2000" dirty="0">
                    <a:ea typeface="Cambria Math" panose="02040503050406030204" pitchFamily="18" charset="0"/>
                  </a:rPr>
                  <a:t>=0.722</a:t>
                </a:r>
              </a:p>
              <a:p>
                <a:pPr marL="0" indent="0" algn="ctr">
                  <a:lnSpc>
                    <a:spcPct val="140000"/>
                  </a:lnSpc>
                  <a:buNone/>
                </a:pPr>
                <a:r>
                  <a:rPr lang="en-US" altLang="zh-CN" sz="2000" dirty="0"/>
                  <a:t>Gain(</a:t>
                </a:r>
                <a:r>
                  <a:rPr lang="zh-CN" altLang="en-US" sz="2000" dirty="0"/>
                  <a:t>色泽</a:t>
                </a:r>
                <a:r>
                  <a:rPr lang="en-US" altLang="zh-CN" sz="2000" dirty="0"/>
                  <a:t>)= H(U)</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r>
                      <m:rPr>
                        <m:nor/>
                      </m:rPr>
                      <a:rPr lang="en-US" altLang="zh-CN" sz="2000" dirty="0"/>
                      <m:t>H</m:t>
                    </m:r>
                    <m:r>
                      <m:rPr>
                        <m:nor/>
                      </m:rPr>
                      <a:rPr lang="en-US" altLang="zh-CN" sz="2000" b="0" i="0" dirty="0" smtClean="0"/>
                      <m:t>(</m:t>
                    </m:r>
                    <m:r>
                      <m:rPr>
                        <m:nor/>
                      </m:rPr>
                      <a:rPr lang="en-US" altLang="zh-CN" sz="2000" dirty="0"/>
                      <m:t>U</m:t>
                    </m:r>
                    <m:r>
                      <m:rPr>
                        <m:nor/>
                      </m:rPr>
                      <a:rPr lang="en-US" altLang="zh-CN" sz="2000" dirty="0"/>
                      <m:t>|</m:t>
                    </m:r>
                    <m:r>
                      <m:rPr>
                        <m:nor/>
                      </m:rPr>
                      <a:rPr lang="en-US" altLang="zh-CN" sz="2000" dirty="0"/>
                      <m:t>V</m:t>
                    </m:r>
                    <m:r>
                      <a:rPr lang="en-US" altLang="zh-CN" sz="2000" b="0" i="1" dirty="0" smtClean="0">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nary>
                      <m:naryPr>
                        <m:chr m:val="∑"/>
                        <m:ctrlPr>
                          <a:rPr lang="en-US" altLang="zh-CN" sz="2000" i="1" smtClean="0">
                            <a:latin typeface="Cambria Math" panose="02040503050406030204" pitchFamily="18" charset="0"/>
                            <a:ea typeface="Cambria Math" panose="02040503050406030204" pitchFamily="18" charset="0"/>
                          </a:rPr>
                        </m:ctrlPr>
                      </m:naryPr>
                      <m:sub>
                        <m:r>
                          <m:rPr>
                            <m:brk m:alnAt="23"/>
                          </m:rPr>
                          <a:rPr lang="en-US" altLang="zh-CN" sz="2000" b="0" i="1" smtClean="0">
                            <a:latin typeface="Cambria Math" panose="02040503050406030204" pitchFamily="18" charset="0"/>
                            <a:ea typeface="Cambria Math" panose="02040503050406030204" pitchFamily="18" charset="0"/>
                          </a:rPr>
                          <m:t>𝑗</m:t>
                        </m:r>
                        <m:r>
                          <a:rPr lang="en-US" altLang="zh-CN" sz="2000" b="0" i="1" smtClean="0">
                            <a:latin typeface="Cambria Math" panose="02040503050406030204" pitchFamily="18" charset="0"/>
                            <a:ea typeface="Cambria Math" panose="02040503050406030204" pitchFamily="18" charset="0"/>
                          </a:rPr>
                          <m:t>=1</m:t>
                        </m:r>
                      </m:sub>
                      <m:sup>
                        <m:r>
                          <a:rPr lang="en-US" altLang="zh-CN" sz="2000" b="0" i="1" smtClean="0">
                            <a:latin typeface="Cambria Math" panose="02040503050406030204" pitchFamily="18" charset="0"/>
                            <a:ea typeface="Cambria Math" panose="02040503050406030204" pitchFamily="18" charset="0"/>
                          </a:rPr>
                          <m:t>3</m:t>
                        </m:r>
                      </m:sup>
                      <m:e>
                        <m:r>
                          <a:rPr lang="en-US" altLang="zh-CN" sz="2000" i="1">
                            <a:latin typeface="Cambria Math" panose="02040503050406030204" pitchFamily="18" charset="0"/>
                          </a:rPr>
                          <m:t>𝑃</m:t>
                        </m:r>
                        <m:d>
                          <m:dPr>
                            <m:begChr m:val="{"/>
                            <m:endChr m:val="}"/>
                            <m:ctrlPr>
                              <a:rPr lang="en-US" altLang="zh-CN" sz="2000" i="1">
                                <a:latin typeface="Cambria Math" panose="02040503050406030204" pitchFamily="18" charset="0"/>
                              </a:rPr>
                            </m:ctrlPr>
                          </m:dPr>
                          <m:e>
                            <m:r>
                              <m:rPr>
                                <m:nor/>
                              </m:rPr>
                              <a:rPr lang="en-US" altLang="zh-CN" sz="2000" i="1" dirty="0"/>
                              <m:t>V</m:t>
                            </m:r>
                            <m:r>
                              <m:rPr>
                                <m:nor/>
                              </m:rPr>
                              <a:rPr lang="en-US" altLang="zh-CN" sz="2000" dirty="0"/>
                              <m:t>= </m:t>
                            </m:r>
                            <m:r>
                              <a:rPr lang="en-US" altLang="zh-CN" sz="2000" i="1">
                                <a:latin typeface="Cambria Math" panose="02040503050406030204" pitchFamily="18" charset="0"/>
                              </a:rPr>
                              <m:t>𝑗</m:t>
                            </m:r>
                          </m:e>
                        </m:d>
                      </m:e>
                    </m:nary>
                    <m:nary>
                      <m:naryPr>
                        <m:chr m:val="∑"/>
                        <m:ctrlPr>
                          <a:rPr lang="en-US" altLang="zh-CN" sz="2000" i="1" smtClean="0">
                            <a:latin typeface="Cambria Math" panose="02040503050406030204" pitchFamily="18" charset="0"/>
                          </a:rPr>
                        </m:ctrlPr>
                      </m:naryPr>
                      <m:sub>
                        <m:r>
                          <a:rPr lang="en-US" altLang="zh-CN" sz="2000" b="0" i="1" smtClean="0">
                            <a:latin typeface="Cambria Math" panose="02040503050406030204" pitchFamily="18" charset="0"/>
                          </a:rPr>
                          <m:t>𝑘</m:t>
                        </m:r>
                        <m:r>
                          <a:rPr lang="en-US" altLang="zh-CN" sz="2000" i="1">
                            <a:latin typeface="Cambria Math" panose="02040503050406030204" pitchFamily="18" charset="0"/>
                          </a:rPr>
                          <m:t>=1</m:t>
                        </m:r>
                      </m:sub>
                      <m:sup>
                        <m:r>
                          <a:rPr lang="en-US" altLang="zh-CN" sz="2000" i="1">
                            <a:latin typeface="Cambria Math" panose="02040503050406030204" pitchFamily="18" charset="0"/>
                          </a:rPr>
                          <m:t>2</m:t>
                        </m:r>
                      </m:sup>
                      <m:e>
                        <m:r>
                          <a:rPr lang="en-US" altLang="zh-CN" sz="2000" i="1">
                            <a:latin typeface="Cambria Math" panose="02040503050406030204" pitchFamily="18" charset="0"/>
                          </a:rPr>
                          <m:t>𝑃</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𝑈</m:t>
                            </m:r>
                            <m:r>
                              <a:rPr lang="en-US" altLang="zh-CN" sz="2000" i="1">
                                <a:latin typeface="Cambria Math" panose="02040503050406030204" pitchFamily="18" charset="0"/>
                              </a:rPr>
                              <m:t>=</m:t>
                            </m:r>
                            <m:r>
                              <a:rPr lang="en-US" altLang="zh-CN" sz="2000" i="1">
                                <a:latin typeface="Cambria Math" panose="02040503050406030204" pitchFamily="18" charset="0"/>
                              </a:rPr>
                              <m:t>𝑘</m:t>
                            </m:r>
                          </m:e>
                          <m:e>
                            <m:r>
                              <m:rPr>
                                <m:nor/>
                              </m:rPr>
                              <a:rPr lang="en-US" altLang="zh-CN" sz="2000" i="1" dirty="0"/>
                              <m:t>V</m:t>
                            </m:r>
                            <m:r>
                              <m:rPr>
                                <m:nor/>
                              </m:rPr>
                              <a:rPr lang="en-US" altLang="zh-CN" sz="2000" dirty="0"/>
                              <m:t>= </m:t>
                            </m:r>
                            <m:r>
                              <a:rPr lang="en-US" altLang="zh-CN" sz="2000" i="1" smtClean="0">
                                <a:latin typeface="Cambria Math" panose="02040503050406030204" pitchFamily="18" charset="0"/>
                              </a:rPr>
                              <m:t>𝑗</m:t>
                            </m:r>
                          </m:e>
                        </m:d>
                      </m:e>
                    </m:nary>
                  </m:oMath>
                </a14:m>
                <a:r>
                  <a:rPr lang="en-US" altLang="zh-CN" sz="2000" dirty="0"/>
                  <a:t> </a:t>
                </a:r>
                <a14:m>
                  <m:oMath xmlns:m="http://schemas.openxmlformats.org/officeDocument/2006/math">
                    <m:func>
                      <m:funcPr>
                        <m:ctrlPr>
                          <a:rPr lang="en-US" altLang="zh-CN" sz="2000" i="1" smtClean="0">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Name>
                      <m:e>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𝑈</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r>
                          <m:rPr>
                            <m:nor/>
                          </m:rPr>
                          <a:rPr lang="en-US" altLang="zh-CN" sz="2000" i="1" dirty="0"/>
                          <m:t>V</m:t>
                        </m:r>
                        <m:r>
                          <m:rPr>
                            <m:nor/>
                          </m:rPr>
                          <a:rPr lang="en-US" altLang="zh-CN" sz="2000" dirty="0"/>
                          <m:t>= </m:t>
                        </m:r>
                        <m:r>
                          <a:rPr lang="en-US" altLang="zh-CN" sz="2000" b="0" i="1" smtClean="0">
                            <a:latin typeface="Cambria Math" panose="02040503050406030204" pitchFamily="18" charset="0"/>
                          </a:rPr>
                          <m:t>𝑗</m:t>
                        </m:r>
                        <m:r>
                          <a:rPr lang="en-US" altLang="zh-CN" sz="2000" i="1">
                            <a:latin typeface="Cambria Math" panose="02040503050406030204" pitchFamily="18" charset="0"/>
                          </a:rPr>
                          <m:t>}</m:t>
                        </m:r>
                      </m:e>
                    </m:func>
                  </m:oMath>
                </a14:m>
                <a:endParaRPr lang="en-US" altLang="zh-CN" sz="2000" dirty="0"/>
              </a:p>
              <a:p>
                <a:pPr marL="0" indent="0" algn="ctr">
                  <a:lnSpc>
                    <a:spcPct val="140000"/>
                  </a:lnSpc>
                  <a:buNone/>
                </a:pPr>
                <a:r>
                  <a:rPr lang="en-US" altLang="zh-CN" sz="2000" dirty="0">
                    <a:ea typeface="Cambria Math" panose="02040503050406030204" pitchFamily="18" charset="0"/>
                  </a:rPr>
                  <a:t>= 0.998</a:t>
                </a:r>
                <a14:m>
                  <m:oMath xmlns:m="http://schemas.openxmlformats.org/officeDocument/2006/math">
                    <m:r>
                      <a:rPr lang="en-US" altLang="zh-CN" sz="2000" b="0" i="0" smtClean="0">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m:t>
                    </m:r>
                    <m:d>
                      <m:dPr>
                        <m:ctrlPr>
                          <a:rPr lang="en-US" altLang="zh-CN" sz="2000" i="1">
                            <a:latin typeface="Cambria Math" panose="02040503050406030204" pitchFamily="18" charset="0"/>
                            <a:ea typeface="Cambria Math" panose="02040503050406030204" pitchFamily="18" charset="0"/>
                          </a:rPr>
                        </m:ctrlPr>
                      </m:dPr>
                      <m:e>
                        <m:f>
                          <m:fPr>
                            <m:ctrlPr>
                              <a:rPr lang="en-US" altLang="zh-CN" sz="2000" i="1">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6</m:t>
                            </m:r>
                          </m:num>
                          <m:den>
                            <m:r>
                              <a:rPr lang="en-US" altLang="zh-CN" sz="2000" i="1">
                                <a:latin typeface="Cambria Math" panose="02040503050406030204" pitchFamily="18" charset="0"/>
                                <a:ea typeface="Cambria Math" panose="02040503050406030204" pitchFamily="18" charset="0"/>
                              </a:rPr>
                              <m:t>17</m:t>
                            </m:r>
                          </m:den>
                        </m:f>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1.000+</m:t>
                        </m:r>
                        <m:f>
                          <m:fPr>
                            <m:ctrlPr>
                              <a:rPr lang="en-US" altLang="zh-CN" sz="2000" i="1">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6</m:t>
                            </m:r>
                          </m:num>
                          <m:den>
                            <m:r>
                              <a:rPr lang="en-US" altLang="zh-CN" sz="2000" i="1">
                                <a:latin typeface="Cambria Math" panose="02040503050406030204" pitchFamily="18" charset="0"/>
                                <a:ea typeface="Cambria Math" panose="02040503050406030204" pitchFamily="18" charset="0"/>
                              </a:rPr>
                              <m:t>17</m:t>
                            </m:r>
                          </m:den>
                        </m:f>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0.918</m:t>
                        </m:r>
                        <m:r>
                          <a:rPr lang="en-US" altLang="zh-CN" sz="2000" i="1">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5</m:t>
                            </m:r>
                          </m:num>
                          <m:den>
                            <m:r>
                              <a:rPr lang="en-US" altLang="zh-CN" sz="2000" i="1">
                                <a:latin typeface="Cambria Math" panose="02040503050406030204" pitchFamily="18" charset="0"/>
                                <a:ea typeface="Cambria Math" panose="02040503050406030204" pitchFamily="18" charset="0"/>
                              </a:rPr>
                              <m:t>17</m:t>
                            </m:r>
                          </m:den>
                        </m:f>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722</m:t>
                        </m:r>
                      </m:e>
                    </m:d>
                  </m:oMath>
                </a14:m>
                <a:r>
                  <a:rPr lang="en-US" altLang="zh-CN" sz="2000" dirty="0">
                    <a:ea typeface="Cambria Math" panose="02040503050406030204" pitchFamily="18" charset="0"/>
                  </a:rPr>
                  <a:t> = 0.109</a:t>
                </a:r>
              </a:p>
              <a:p>
                <a:pPr marL="0" indent="0">
                  <a:lnSpc>
                    <a:spcPct val="140000"/>
                  </a:lnSpc>
                  <a:buNone/>
                </a:pPr>
                <a:r>
                  <a:rPr lang="en-US" altLang="zh-CN" sz="2000" dirty="0"/>
                  <a:t>Gain(</a:t>
                </a:r>
                <a:r>
                  <a:rPr lang="zh-CN" altLang="en-US" sz="2000" dirty="0"/>
                  <a:t>根蒂</a:t>
                </a:r>
                <a:r>
                  <a:rPr lang="en-US" altLang="zh-CN" sz="2000" dirty="0"/>
                  <a:t>)=0.143</a:t>
                </a:r>
                <a:r>
                  <a:rPr lang="zh-CN" altLang="en-US" sz="2000" dirty="0"/>
                  <a:t>， </a:t>
                </a:r>
                <a:r>
                  <a:rPr lang="en-US" altLang="zh-CN" sz="2000" dirty="0"/>
                  <a:t>Gain(</a:t>
                </a:r>
                <a:r>
                  <a:rPr lang="zh-CN" altLang="en-US" sz="2000" dirty="0"/>
                  <a:t>敲声</a:t>
                </a:r>
                <a:r>
                  <a:rPr lang="en-US" altLang="zh-CN" sz="2000" dirty="0"/>
                  <a:t>)=0.141</a:t>
                </a:r>
                <a:r>
                  <a:rPr lang="zh-CN" altLang="en-US" sz="2000" dirty="0"/>
                  <a:t>，</a:t>
                </a:r>
                <a:r>
                  <a:rPr lang="en-US" altLang="zh-CN" sz="2000" dirty="0"/>
                  <a:t> </a:t>
                </a:r>
                <a:r>
                  <a:rPr lang="en-US" altLang="zh-CN" sz="2000" b="1" dirty="0">
                    <a:solidFill>
                      <a:srgbClr val="FF0000"/>
                    </a:solidFill>
                  </a:rPr>
                  <a:t>Gain(</a:t>
                </a:r>
                <a:r>
                  <a:rPr lang="zh-CN" altLang="en-US" sz="2000" b="1" dirty="0">
                    <a:solidFill>
                      <a:srgbClr val="FF0000"/>
                    </a:solidFill>
                  </a:rPr>
                  <a:t>纹理</a:t>
                </a:r>
                <a:r>
                  <a:rPr lang="en-US" altLang="zh-CN" sz="2000" b="1" dirty="0">
                    <a:solidFill>
                      <a:srgbClr val="FF0000"/>
                    </a:solidFill>
                  </a:rPr>
                  <a:t>)=0.381</a:t>
                </a:r>
                <a:r>
                  <a:rPr lang="zh-CN" altLang="en-US" sz="2000" b="1" dirty="0">
                    <a:solidFill>
                      <a:srgbClr val="FF0000"/>
                    </a:solidFill>
                  </a:rPr>
                  <a:t>，</a:t>
                </a:r>
                <a:r>
                  <a:rPr lang="en-US" altLang="zh-CN" sz="2000" b="1" dirty="0">
                    <a:solidFill>
                      <a:srgbClr val="FF0000"/>
                    </a:solidFill>
                  </a:rPr>
                  <a:t> </a:t>
                </a:r>
                <a:r>
                  <a:rPr lang="en-US" altLang="zh-CN" sz="2000" dirty="0"/>
                  <a:t>Gain(</a:t>
                </a:r>
                <a:r>
                  <a:rPr lang="zh-CN" altLang="en-US" sz="2000" dirty="0"/>
                  <a:t>脐部</a:t>
                </a:r>
                <a:r>
                  <a:rPr lang="en-US" altLang="zh-CN" sz="2000" dirty="0"/>
                  <a:t>)=0.289</a:t>
                </a:r>
                <a:r>
                  <a:rPr lang="zh-CN" altLang="en-US" sz="2000" dirty="0"/>
                  <a:t>，</a:t>
                </a:r>
                <a:r>
                  <a:rPr lang="en-US" altLang="zh-CN" sz="2000" dirty="0"/>
                  <a:t> Gain(</a:t>
                </a:r>
                <a:r>
                  <a:rPr lang="zh-CN" altLang="en-US" sz="2000" dirty="0"/>
                  <a:t>触感</a:t>
                </a:r>
                <a:r>
                  <a:rPr lang="en-US" altLang="zh-CN" sz="2000" dirty="0"/>
                  <a:t>)=0.006</a:t>
                </a:r>
                <a:r>
                  <a:rPr lang="zh-CN" altLang="en-US" sz="2000" dirty="0"/>
                  <a:t>，</a:t>
                </a:r>
                <a:endParaRPr lang="en-US" altLang="zh-CN" sz="2000" dirty="0">
                  <a:ea typeface="Cambria Math" panose="02040503050406030204" pitchFamily="18" charset="0"/>
                </a:endParaRPr>
              </a:p>
              <a:p>
                <a:pPr marL="0" indent="0" algn="ctr">
                  <a:lnSpc>
                    <a:spcPct val="140000"/>
                  </a:lnSpc>
                  <a:buNone/>
                </a:pPr>
                <a:endParaRPr lang="en-US" altLang="zh-CN" sz="2000" dirty="0">
                  <a:ea typeface="Cambria Math" panose="02040503050406030204" pitchFamily="18" charset="0"/>
                </a:endParaRPr>
              </a:p>
              <a:p>
                <a:pPr marL="0" indent="0">
                  <a:lnSpc>
                    <a:spcPct val="140000"/>
                  </a:lnSpc>
                  <a:buNone/>
                </a:pPr>
                <a:endParaRPr lang="en-US" altLang="zh-CN" sz="2000" dirty="0">
                  <a:ea typeface="Cambria Math" panose="02040503050406030204" pitchFamily="18" charset="0"/>
                </a:endParaRPr>
              </a:p>
              <a:p>
                <a:pPr>
                  <a:lnSpc>
                    <a:spcPct val="140000"/>
                  </a:lnSpc>
                </a:pPr>
                <a:endParaRPr lang="zh-CN" altLang="en-US" sz="2000" dirty="0"/>
              </a:p>
            </p:txBody>
          </p:sp>
        </mc:Choice>
        <mc:Fallback xmlns="">
          <p:sp>
            <p:nvSpPr>
              <p:cNvPr id="3" name="内容占位符 2">
                <a:extLst>
                  <a:ext uri="{FF2B5EF4-FFF2-40B4-BE49-F238E27FC236}">
                    <a16:creationId xmlns:a16="http://schemas.microsoft.com/office/drawing/2014/main" id="{33A1CEAC-596A-4D65-B788-3123550D6547}"/>
                  </a:ext>
                </a:extLst>
              </p:cNvPr>
              <p:cNvSpPr>
                <a:spLocks noGrp="1" noRot="1" noChangeAspect="1" noMove="1" noResize="1" noEditPoints="1" noAdjustHandles="1" noChangeArrowheads="1" noChangeShapeType="1" noTextEdit="1"/>
              </p:cNvSpPr>
              <p:nvPr>
                <p:ph idx="1"/>
              </p:nvPr>
            </p:nvSpPr>
            <p:spPr>
              <a:blipFill>
                <a:blip r:embed="rId3"/>
                <a:stretch>
                  <a:fillRect l="-580" b="-137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0DE508C5-93F8-4A9E-86E5-9E851133908B}"/>
              </a:ext>
            </a:extLst>
          </p:cNvPr>
          <p:cNvSpPr>
            <a:spLocks noGrp="1"/>
          </p:cNvSpPr>
          <p:nvPr>
            <p:ph type="sldNum" sz="quarter" idx="12"/>
          </p:nvPr>
        </p:nvSpPr>
        <p:spPr/>
        <p:txBody>
          <a:bodyPr/>
          <a:lstStyle/>
          <a:p>
            <a:fld id="{893ACD7D-9A68-44C8-A49A-4B94202CE741}" type="slidenum">
              <a:rPr lang="zh-CN" altLang="en-US" smtClean="0"/>
              <a:t>32</a:t>
            </a:fld>
            <a:endParaRPr lang="zh-CN" altLang="en-US"/>
          </a:p>
        </p:txBody>
      </p:sp>
    </p:spTree>
    <p:extLst>
      <p:ext uri="{BB962C8B-B14F-4D97-AF65-F5344CB8AC3E}">
        <p14:creationId xmlns:p14="http://schemas.microsoft.com/office/powerpoint/2010/main" val="2719168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23F49-C771-411B-9666-07409B743C35}"/>
              </a:ext>
            </a:extLst>
          </p:cNvPr>
          <p:cNvSpPr>
            <a:spLocks noGrp="1"/>
          </p:cNvSpPr>
          <p:nvPr>
            <p:ph type="title"/>
          </p:nvPr>
        </p:nvSpPr>
        <p:spPr/>
        <p:txBody>
          <a:bodyPr/>
          <a:lstStyle/>
          <a:p>
            <a:r>
              <a:rPr lang="zh-CN" altLang="en-US" dirty="0"/>
              <a:t>基于纹理对根节点划分 及 生成的决策树</a:t>
            </a:r>
          </a:p>
        </p:txBody>
      </p:sp>
      <p:sp>
        <p:nvSpPr>
          <p:cNvPr id="3" name="内容占位符 2">
            <a:extLst>
              <a:ext uri="{FF2B5EF4-FFF2-40B4-BE49-F238E27FC236}">
                <a16:creationId xmlns:a16="http://schemas.microsoft.com/office/drawing/2014/main" id="{C9DE83E3-B606-473D-8A82-948A2834BD04}"/>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6871DD9-1A9F-4A76-86DA-DC6075EEA18E}"/>
              </a:ext>
            </a:extLst>
          </p:cNvPr>
          <p:cNvSpPr>
            <a:spLocks noGrp="1"/>
          </p:cNvSpPr>
          <p:nvPr>
            <p:ph type="sldNum" sz="quarter" idx="12"/>
          </p:nvPr>
        </p:nvSpPr>
        <p:spPr/>
        <p:txBody>
          <a:bodyPr/>
          <a:lstStyle/>
          <a:p>
            <a:fld id="{893ACD7D-9A68-44C8-A49A-4B94202CE741}" type="slidenum">
              <a:rPr lang="zh-CN" altLang="en-US" smtClean="0"/>
              <a:t>33</a:t>
            </a:fld>
            <a:endParaRPr lang="zh-CN" altLang="en-US"/>
          </a:p>
        </p:txBody>
      </p:sp>
      <p:pic>
        <p:nvPicPr>
          <p:cNvPr id="10242" name="Picture 2" descr="image">
            <a:extLst>
              <a:ext uri="{FF2B5EF4-FFF2-40B4-BE49-F238E27FC236}">
                <a16:creationId xmlns:a16="http://schemas.microsoft.com/office/drawing/2014/main" id="{E1C78EDA-0B6E-41B2-9A6F-40F7174DC2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344"/>
          <a:stretch/>
        </p:blipFill>
        <p:spPr bwMode="auto">
          <a:xfrm>
            <a:off x="5407081" y="2015939"/>
            <a:ext cx="6086475" cy="37122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388">
            <a:extLst>
              <a:ext uri="{FF2B5EF4-FFF2-40B4-BE49-F238E27FC236}">
                <a16:creationId xmlns:a16="http://schemas.microsoft.com/office/drawing/2014/main" id="{8D5B3566-6114-46A3-840E-5BDA4F59769A}"/>
              </a:ext>
            </a:extLst>
          </p:cNvPr>
          <p:cNvGrpSpPr>
            <a:grpSpLocks/>
          </p:cNvGrpSpPr>
          <p:nvPr/>
        </p:nvGrpSpPr>
        <p:grpSpPr bwMode="auto">
          <a:xfrm>
            <a:off x="565207" y="2189862"/>
            <a:ext cx="3711575" cy="3662363"/>
            <a:chOff x="3470" y="1440"/>
            <a:chExt cx="2338" cy="2307"/>
          </a:xfrm>
        </p:grpSpPr>
        <p:sp>
          <p:nvSpPr>
            <p:cNvPr id="7" name="Text Box 63">
              <a:extLst>
                <a:ext uri="{FF2B5EF4-FFF2-40B4-BE49-F238E27FC236}">
                  <a16:creationId xmlns:a16="http://schemas.microsoft.com/office/drawing/2014/main" id="{332B1E9C-DEFF-4D9D-B602-75D8B466E7E9}"/>
                </a:ext>
              </a:extLst>
            </p:cNvPr>
            <p:cNvSpPr>
              <a:spLocks noChangeArrowheads="1"/>
            </p:cNvSpPr>
            <p:nvPr/>
          </p:nvSpPr>
          <p:spPr bwMode="auto">
            <a:xfrm>
              <a:off x="4416" y="1440"/>
              <a:ext cx="816" cy="294"/>
            </a:xfrm>
            <a:prstGeom prst="rect">
              <a:avLst/>
            </a:prstGeom>
            <a:noFill/>
            <a:ln w="9525" cap="flat" algn="ctr">
              <a:solidFill>
                <a:srgbClr val="007A77"/>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dirty="0"/>
                <a:t>纹理</a:t>
              </a:r>
              <a:r>
                <a:rPr lang="en-US" altLang="zh-CN" sz="2400" b="1" dirty="0"/>
                <a:t>=</a:t>
              </a:r>
              <a:r>
                <a:rPr lang="zh-CN" altLang="en-US" sz="2400" b="1" dirty="0"/>
                <a:t>？</a:t>
              </a:r>
            </a:p>
          </p:txBody>
        </p:sp>
        <p:sp>
          <p:nvSpPr>
            <p:cNvPr id="8" name="Line 64">
              <a:extLst>
                <a:ext uri="{FF2B5EF4-FFF2-40B4-BE49-F238E27FC236}">
                  <a16:creationId xmlns:a16="http://schemas.microsoft.com/office/drawing/2014/main" id="{DB336FE5-499B-4C3B-BF98-F435E67EC9E0}"/>
                </a:ext>
              </a:extLst>
            </p:cNvPr>
            <p:cNvSpPr>
              <a:spLocks noChangeShapeType="1"/>
            </p:cNvSpPr>
            <p:nvPr/>
          </p:nvSpPr>
          <p:spPr bwMode="auto">
            <a:xfrm flipH="1">
              <a:off x="4032" y="1728"/>
              <a:ext cx="720" cy="480"/>
            </a:xfrm>
            <a:prstGeom prst="line">
              <a:avLst/>
            </a:prstGeom>
            <a:noFill/>
            <a:ln w="9525" cap="flat" algn="ctr">
              <a:solidFill>
                <a:srgbClr val="007A77"/>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65">
              <a:extLst>
                <a:ext uri="{FF2B5EF4-FFF2-40B4-BE49-F238E27FC236}">
                  <a16:creationId xmlns:a16="http://schemas.microsoft.com/office/drawing/2014/main" id="{BD1488D4-24C8-4790-8984-8E75655CB053}"/>
                </a:ext>
              </a:extLst>
            </p:cNvPr>
            <p:cNvSpPr>
              <a:spLocks noChangeShapeType="1"/>
            </p:cNvSpPr>
            <p:nvPr/>
          </p:nvSpPr>
          <p:spPr bwMode="auto">
            <a:xfrm>
              <a:off x="4944" y="1728"/>
              <a:ext cx="672" cy="480"/>
            </a:xfrm>
            <a:prstGeom prst="line">
              <a:avLst/>
            </a:prstGeom>
            <a:noFill/>
            <a:ln w="9525" cap="flat" algn="ctr">
              <a:solidFill>
                <a:srgbClr val="007A77"/>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66">
              <a:extLst>
                <a:ext uri="{FF2B5EF4-FFF2-40B4-BE49-F238E27FC236}">
                  <a16:creationId xmlns:a16="http://schemas.microsoft.com/office/drawing/2014/main" id="{84E007B7-486B-458A-9248-220AFBCD15B7}"/>
                </a:ext>
              </a:extLst>
            </p:cNvPr>
            <p:cNvSpPr>
              <a:spLocks noChangeShapeType="1"/>
            </p:cNvSpPr>
            <p:nvPr/>
          </p:nvSpPr>
          <p:spPr bwMode="auto">
            <a:xfrm>
              <a:off x="4848" y="1728"/>
              <a:ext cx="0" cy="528"/>
            </a:xfrm>
            <a:prstGeom prst="line">
              <a:avLst/>
            </a:prstGeom>
            <a:noFill/>
            <a:ln w="9525" cap="flat" algn="ctr">
              <a:solidFill>
                <a:srgbClr val="007A77"/>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Text Box 68">
              <a:extLst>
                <a:ext uri="{FF2B5EF4-FFF2-40B4-BE49-F238E27FC236}">
                  <a16:creationId xmlns:a16="http://schemas.microsoft.com/office/drawing/2014/main" id="{2C09B85D-7440-424A-8FF4-AE9F84DAB77B}"/>
                </a:ext>
              </a:extLst>
            </p:cNvPr>
            <p:cNvSpPr>
              <a:spLocks noChangeArrowheads="1"/>
            </p:cNvSpPr>
            <p:nvPr/>
          </p:nvSpPr>
          <p:spPr bwMode="auto">
            <a:xfrm>
              <a:off x="3840" y="1871"/>
              <a:ext cx="4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dirty="0"/>
                <a:t>清晰</a:t>
              </a:r>
            </a:p>
          </p:txBody>
        </p:sp>
        <p:sp>
          <p:nvSpPr>
            <p:cNvPr id="13" name="Text Box 69">
              <a:extLst>
                <a:ext uri="{FF2B5EF4-FFF2-40B4-BE49-F238E27FC236}">
                  <a16:creationId xmlns:a16="http://schemas.microsoft.com/office/drawing/2014/main" id="{08BBCC25-6AA1-46A0-B1BE-35F6F4C5732D}"/>
                </a:ext>
              </a:extLst>
            </p:cNvPr>
            <p:cNvSpPr>
              <a:spLocks noChangeArrowheads="1"/>
            </p:cNvSpPr>
            <p:nvPr/>
          </p:nvSpPr>
          <p:spPr bwMode="auto">
            <a:xfrm>
              <a:off x="5300" y="1854"/>
              <a:ext cx="4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dirty="0"/>
                <a:t>模糊</a:t>
              </a:r>
            </a:p>
          </p:txBody>
        </p:sp>
        <p:sp>
          <p:nvSpPr>
            <p:cNvPr id="14" name="Text Box 70">
              <a:extLst>
                <a:ext uri="{FF2B5EF4-FFF2-40B4-BE49-F238E27FC236}">
                  <a16:creationId xmlns:a16="http://schemas.microsoft.com/office/drawing/2014/main" id="{6B4289A0-81B1-403C-9C90-7B26AFDEF761}"/>
                </a:ext>
              </a:extLst>
            </p:cNvPr>
            <p:cNvSpPr>
              <a:spLocks noChangeArrowheads="1"/>
            </p:cNvSpPr>
            <p:nvPr/>
          </p:nvSpPr>
          <p:spPr bwMode="auto">
            <a:xfrm>
              <a:off x="4560" y="1872"/>
              <a:ext cx="56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dirty="0"/>
                <a:t>稍糊</a:t>
              </a:r>
            </a:p>
          </p:txBody>
        </p:sp>
        <p:sp>
          <p:nvSpPr>
            <p:cNvPr id="15" name="Text Box 71">
              <a:extLst>
                <a:ext uri="{FF2B5EF4-FFF2-40B4-BE49-F238E27FC236}">
                  <a16:creationId xmlns:a16="http://schemas.microsoft.com/office/drawing/2014/main" id="{B9164BE5-4710-42AC-9545-6B3479C321A9}"/>
                </a:ext>
              </a:extLst>
            </p:cNvPr>
            <p:cNvSpPr>
              <a:spLocks noChangeArrowheads="1"/>
            </p:cNvSpPr>
            <p:nvPr/>
          </p:nvSpPr>
          <p:spPr bwMode="auto">
            <a:xfrm>
              <a:off x="3470" y="2261"/>
              <a:ext cx="1124"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dirty="0"/>
                <a:t>{1,2,3,4,5,6,8,10,15}</a:t>
              </a:r>
              <a:endParaRPr lang="zh-CN" altLang="en-US" sz="1400" b="1" dirty="0"/>
            </a:p>
          </p:txBody>
        </p:sp>
        <p:sp>
          <p:nvSpPr>
            <p:cNvPr id="23" name="Text Box 79">
              <a:extLst>
                <a:ext uri="{FF2B5EF4-FFF2-40B4-BE49-F238E27FC236}">
                  <a16:creationId xmlns:a16="http://schemas.microsoft.com/office/drawing/2014/main" id="{8060A366-BB48-4A60-87CC-3BA16973CC35}"/>
                </a:ext>
              </a:extLst>
            </p:cNvPr>
            <p:cNvSpPr>
              <a:spLocks noChangeArrowheads="1"/>
            </p:cNvSpPr>
            <p:nvPr/>
          </p:nvSpPr>
          <p:spPr bwMode="auto">
            <a:xfrm>
              <a:off x="4032" y="3456"/>
              <a:ext cx="177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dirty="0"/>
                <a:t>根节点划分结果</a:t>
              </a:r>
            </a:p>
          </p:txBody>
        </p:sp>
      </p:grpSp>
      <p:sp>
        <p:nvSpPr>
          <p:cNvPr id="5" name="Text Box 71">
            <a:extLst>
              <a:ext uri="{FF2B5EF4-FFF2-40B4-BE49-F238E27FC236}">
                <a16:creationId xmlns:a16="http://schemas.microsoft.com/office/drawing/2014/main" id="{F6948CF0-68BF-4F67-AE7C-12C40D1A7DFD}"/>
              </a:ext>
            </a:extLst>
          </p:cNvPr>
          <p:cNvSpPr>
            <a:spLocks noChangeArrowheads="1"/>
          </p:cNvSpPr>
          <p:nvPr/>
        </p:nvSpPr>
        <p:spPr bwMode="auto">
          <a:xfrm>
            <a:off x="1801435" y="3866262"/>
            <a:ext cx="178435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dirty="0"/>
              <a:t>{7</a:t>
            </a:r>
            <a:r>
              <a:rPr lang="zh-CN" altLang="en-US" sz="1400" b="1" dirty="0"/>
              <a:t>，</a:t>
            </a:r>
            <a:r>
              <a:rPr lang="en-US" altLang="zh-CN" sz="1400" b="1" dirty="0"/>
              <a:t>9,13,14,17}</a:t>
            </a:r>
            <a:endParaRPr lang="zh-CN" altLang="en-US" sz="1400" b="1" dirty="0"/>
          </a:p>
        </p:txBody>
      </p:sp>
      <p:sp>
        <p:nvSpPr>
          <p:cNvPr id="25" name="Text Box 71">
            <a:extLst>
              <a:ext uri="{FF2B5EF4-FFF2-40B4-BE49-F238E27FC236}">
                <a16:creationId xmlns:a16="http://schemas.microsoft.com/office/drawing/2014/main" id="{6558CFAC-F2CD-49E8-9661-34AC3D5C79F8}"/>
              </a:ext>
            </a:extLst>
          </p:cNvPr>
          <p:cNvSpPr>
            <a:spLocks noChangeArrowheads="1"/>
          </p:cNvSpPr>
          <p:nvPr/>
        </p:nvSpPr>
        <p:spPr bwMode="auto">
          <a:xfrm>
            <a:off x="3079807" y="3452428"/>
            <a:ext cx="178435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dirty="0"/>
              <a:t>{11,12,16}</a:t>
            </a:r>
            <a:endParaRPr lang="zh-CN" altLang="en-US" sz="1400" b="1" dirty="0"/>
          </a:p>
        </p:txBody>
      </p:sp>
    </p:spTree>
    <p:extLst>
      <p:ext uri="{BB962C8B-B14F-4D97-AF65-F5344CB8AC3E}">
        <p14:creationId xmlns:p14="http://schemas.microsoft.com/office/powerpoint/2010/main" val="1572556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6" name="Rectangle 2">
            <a:extLst>
              <a:ext uri="{FF2B5EF4-FFF2-40B4-BE49-F238E27FC236}">
                <a16:creationId xmlns:a16="http://schemas.microsoft.com/office/drawing/2014/main" id="{D46C94EB-6430-4D43-A0DE-7DCC43824C9E}"/>
              </a:ext>
            </a:extLst>
          </p:cNvPr>
          <p:cNvSpPr>
            <a:spLocks noGrp="1" noChangeArrowheads="1"/>
          </p:cNvSpPr>
          <p:nvPr>
            <p:ph type="title" idx="4294967295"/>
          </p:nvPr>
        </p:nvSpPr>
        <p:spPr>
          <a:xfrm>
            <a:off x="1905000" y="457200"/>
            <a:ext cx="8534400" cy="685800"/>
          </a:xfrm>
          <a:ln/>
        </p:spPr>
        <p:txBody>
          <a:bodyPr/>
          <a:lstStyle/>
          <a:p>
            <a:pPr algn="ctr" eaLnBrk="1" hangingPunct="1"/>
            <a:r>
              <a:rPr lang="en-US" altLang="zh-CN" sz="3200" dirty="0">
                <a:solidFill>
                  <a:srgbClr val="00B050"/>
                </a:solidFill>
                <a:latin typeface="隶书" panose="02010509060101010101" pitchFamily="49" charset="-122"/>
                <a:ea typeface="隶书" panose="02010509060101010101" pitchFamily="49" charset="-122"/>
              </a:rPr>
              <a:t>ID3</a:t>
            </a:r>
            <a:r>
              <a:rPr lang="zh-CN" altLang="en-US" sz="3200" dirty="0">
                <a:solidFill>
                  <a:srgbClr val="00B050"/>
                </a:solidFill>
                <a:latin typeface="隶书" panose="02010509060101010101" pitchFamily="49" charset="-122"/>
                <a:ea typeface="隶书" panose="02010509060101010101" pitchFamily="49" charset="-122"/>
              </a:rPr>
              <a:t>算法示例</a:t>
            </a:r>
            <a:r>
              <a:rPr lang="en-US" altLang="zh-CN" sz="3200" dirty="0">
                <a:solidFill>
                  <a:srgbClr val="00B050"/>
                </a:solidFill>
                <a:latin typeface="隶书" panose="02010509060101010101" pitchFamily="49" charset="-122"/>
                <a:ea typeface="隶书" panose="02010509060101010101" pitchFamily="49" charset="-122"/>
              </a:rPr>
              <a:t>-2</a:t>
            </a:r>
          </a:p>
        </p:txBody>
      </p:sp>
      <p:sp>
        <p:nvSpPr>
          <p:cNvPr id="2377" name="Rectangle 3">
            <a:extLst>
              <a:ext uri="{FF2B5EF4-FFF2-40B4-BE49-F238E27FC236}">
                <a16:creationId xmlns:a16="http://schemas.microsoft.com/office/drawing/2014/main" id="{99DECDE6-4045-48D1-B5D3-9D11B2945D48}"/>
              </a:ext>
            </a:extLst>
          </p:cNvPr>
          <p:cNvSpPr>
            <a:spLocks noGrp="1" noChangeArrowheads="1"/>
          </p:cNvSpPr>
          <p:nvPr>
            <p:ph type="body" idx="4294967295"/>
          </p:nvPr>
        </p:nvSpPr>
        <p:spPr>
          <a:xfrm>
            <a:off x="259981" y="1196975"/>
            <a:ext cx="12093379" cy="1447800"/>
          </a:xfrm>
          <a:ln/>
        </p:spPr>
        <p:txBody>
          <a:bodyPr>
            <a:normAutofit/>
          </a:bodyPr>
          <a:lstStyle/>
          <a:p>
            <a:pPr eaLnBrk="1" hangingPunct="1">
              <a:lnSpc>
                <a:spcPct val="90000"/>
              </a:lnSpc>
            </a:pPr>
            <a:r>
              <a:rPr lang="zh-CN" altLang="en-US" b="1" dirty="0"/>
              <a:t>已知：流感训练数据集，预定义两个类别； 求：各类别的描述特征</a:t>
            </a:r>
          </a:p>
          <a:p>
            <a:pPr eaLnBrk="1" hangingPunct="1">
              <a:lnSpc>
                <a:spcPct val="90000"/>
              </a:lnSpc>
              <a:buFont typeface="Wingdings" panose="05000000000000000000" pitchFamily="2" charset="2"/>
              <a:buNone/>
            </a:pPr>
            <a:r>
              <a:rPr lang="zh-CN" altLang="en-US" b="1" dirty="0"/>
              <a:t>流感训练数据集</a:t>
            </a:r>
            <a:endParaRPr lang="zh-CN" altLang="en-US" dirty="0"/>
          </a:p>
        </p:txBody>
      </p:sp>
      <p:grpSp>
        <p:nvGrpSpPr>
          <p:cNvPr id="2436" name="Group 388">
            <a:extLst>
              <a:ext uri="{FF2B5EF4-FFF2-40B4-BE49-F238E27FC236}">
                <a16:creationId xmlns:a16="http://schemas.microsoft.com/office/drawing/2014/main" id="{01E606CA-49DD-4D3D-8B4F-D83235AB3DC2}"/>
              </a:ext>
            </a:extLst>
          </p:cNvPr>
          <p:cNvGrpSpPr>
            <a:grpSpLocks/>
          </p:cNvGrpSpPr>
          <p:nvPr/>
        </p:nvGrpSpPr>
        <p:grpSpPr bwMode="auto">
          <a:xfrm>
            <a:off x="8036858" y="2294966"/>
            <a:ext cx="3124200" cy="3662363"/>
            <a:chOff x="3840" y="1440"/>
            <a:chExt cx="1968" cy="2307"/>
          </a:xfrm>
        </p:grpSpPr>
        <p:sp>
          <p:nvSpPr>
            <p:cNvPr id="2437" name="Text Box 63">
              <a:extLst>
                <a:ext uri="{FF2B5EF4-FFF2-40B4-BE49-F238E27FC236}">
                  <a16:creationId xmlns:a16="http://schemas.microsoft.com/office/drawing/2014/main" id="{2F3930A7-5D35-48A8-84FB-AF1DB3BAFE36}"/>
                </a:ext>
              </a:extLst>
            </p:cNvPr>
            <p:cNvSpPr>
              <a:spLocks noChangeArrowheads="1"/>
            </p:cNvSpPr>
            <p:nvPr/>
          </p:nvSpPr>
          <p:spPr bwMode="auto">
            <a:xfrm>
              <a:off x="4416" y="1440"/>
              <a:ext cx="816" cy="294"/>
            </a:xfrm>
            <a:prstGeom prst="rect">
              <a:avLst/>
            </a:prstGeom>
            <a:noFill/>
            <a:ln w="9525" cap="flat" algn="ctr">
              <a:solidFill>
                <a:srgbClr val="007A77"/>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t>体温</a:t>
              </a:r>
            </a:p>
          </p:txBody>
        </p:sp>
        <p:sp>
          <p:nvSpPr>
            <p:cNvPr id="2438" name="Line 64">
              <a:extLst>
                <a:ext uri="{FF2B5EF4-FFF2-40B4-BE49-F238E27FC236}">
                  <a16:creationId xmlns:a16="http://schemas.microsoft.com/office/drawing/2014/main" id="{F8906D82-EFCB-4033-B491-7E19C1AAB34F}"/>
                </a:ext>
              </a:extLst>
            </p:cNvPr>
            <p:cNvSpPr>
              <a:spLocks noChangeShapeType="1"/>
            </p:cNvSpPr>
            <p:nvPr/>
          </p:nvSpPr>
          <p:spPr bwMode="auto">
            <a:xfrm flipH="1">
              <a:off x="4032" y="1728"/>
              <a:ext cx="720" cy="480"/>
            </a:xfrm>
            <a:prstGeom prst="line">
              <a:avLst/>
            </a:prstGeom>
            <a:noFill/>
            <a:ln w="9525" cap="flat" algn="ctr">
              <a:solidFill>
                <a:srgbClr val="007A77"/>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439" name="Line 65">
              <a:extLst>
                <a:ext uri="{FF2B5EF4-FFF2-40B4-BE49-F238E27FC236}">
                  <a16:creationId xmlns:a16="http://schemas.microsoft.com/office/drawing/2014/main" id="{87998961-D0EB-4112-B422-1D2F5897AB9F}"/>
                </a:ext>
              </a:extLst>
            </p:cNvPr>
            <p:cNvSpPr>
              <a:spLocks noChangeShapeType="1"/>
            </p:cNvSpPr>
            <p:nvPr/>
          </p:nvSpPr>
          <p:spPr bwMode="auto">
            <a:xfrm>
              <a:off x="4944" y="1728"/>
              <a:ext cx="672" cy="480"/>
            </a:xfrm>
            <a:prstGeom prst="line">
              <a:avLst/>
            </a:prstGeom>
            <a:noFill/>
            <a:ln w="9525" cap="flat" algn="ctr">
              <a:solidFill>
                <a:srgbClr val="007A77"/>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440" name="Line 66">
              <a:extLst>
                <a:ext uri="{FF2B5EF4-FFF2-40B4-BE49-F238E27FC236}">
                  <a16:creationId xmlns:a16="http://schemas.microsoft.com/office/drawing/2014/main" id="{E9BCD601-5708-460E-9B41-5086FF3F0E87}"/>
                </a:ext>
              </a:extLst>
            </p:cNvPr>
            <p:cNvSpPr>
              <a:spLocks noChangeShapeType="1"/>
            </p:cNvSpPr>
            <p:nvPr/>
          </p:nvSpPr>
          <p:spPr bwMode="auto">
            <a:xfrm>
              <a:off x="4848" y="1728"/>
              <a:ext cx="0" cy="528"/>
            </a:xfrm>
            <a:prstGeom prst="line">
              <a:avLst/>
            </a:prstGeom>
            <a:noFill/>
            <a:ln w="9525" cap="flat" algn="ctr">
              <a:solidFill>
                <a:srgbClr val="007A77"/>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441" name="Text Box 67">
              <a:extLst>
                <a:ext uri="{FF2B5EF4-FFF2-40B4-BE49-F238E27FC236}">
                  <a16:creationId xmlns:a16="http://schemas.microsoft.com/office/drawing/2014/main" id="{7F7F8536-6CA9-4E49-86CA-562CF9BA9EF6}"/>
                </a:ext>
              </a:extLst>
            </p:cNvPr>
            <p:cNvSpPr>
              <a:spLocks noChangeArrowheads="1"/>
            </p:cNvSpPr>
            <p:nvPr/>
          </p:nvSpPr>
          <p:spPr bwMode="auto">
            <a:xfrm>
              <a:off x="4416" y="2250"/>
              <a:ext cx="816" cy="294"/>
            </a:xfrm>
            <a:prstGeom prst="rect">
              <a:avLst/>
            </a:prstGeom>
            <a:noFill/>
            <a:ln w="9525" cap="flat" algn="ctr">
              <a:solidFill>
                <a:srgbClr val="007A77"/>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t>头痛</a:t>
              </a:r>
            </a:p>
          </p:txBody>
        </p:sp>
        <p:sp>
          <p:nvSpPr>
            <p:cNvPr id="2442" name="Text Box 68">
              <a:extLst>
                <a:ext uri="{FF2B5EF4-FFF2-40B4-BE49-F238E27FC236}">
                  <a16:creationId xmlns:a16="http://schemas.microsoft.com/office/drawing/2014/main" id="{5AC95ED2-79F1-4852-9139-5B5C49DCEA2A}"/>
                </a:ext>
              </a:extLst>
            </p:cNvPr>
            <p:cNvSpPr>
              <a:spLocks noChangeArrowheads="1"/>
            </p:cNvSpPr>
            <p:nvPr/>
          </p:nvSpPr>
          <p:spPr bwMode="auto">
            <a:xfrm>
              <a:off x="3984" y="1824"/>
              <a:ext cx="4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t>很高</a:t>
              </a:r>
            </a:p>
          </p:txBody>
        </p:sp>
        <p:sp>
          <p:nvSpPr>
            <p:cNvPr id="2443" name="Text Box 69">
              <a:extLst>
                <a:ext uri="{FF2B5EF4-FFF2-40B4-BE49-F238E27FC236}">
                  <a16:creationId xmlns:a16="http://schemas.microsoft.com/office/drawing/2014/main" id="{5DDA1A08-5F71-44AB-8AEF-626A27FE50BC}"/>
                </a:ext>
              </a:extLst>
            </p:cNvPr>
            <p:cNvSpPr>
              <a:spLocks noChangeArrowheads="1"/>
            </p:cNvSpPr>
            <p:nvPr/>
          </p:nvSpPr>
          <p:spPr bwMode="auto">
            <a:xfrm>
              <a:off x="5184" y="1814"/>
              <a:ext cx="4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t>正常</a:t>
              </a:r>
            </a:p>
          </p:txBody>
        </p:sp>
        <p:sp>
          <p:nvSpPr>
            <p:cNvPr id="2444" name="Text Box 70">
              <a:extLst>
                <a:ext uri="{FF2B5EF4-FFF2-40B4-BE49-F238E27FC236}">
                  <a16:creationId xmlns:a16="http://schemas.microsoft.com/office/drawing/2014/main" id="{CB4070C8-0D12-41BE-A212-3484F22A7C11}"/>
                </a:ext>
              </a:extLst>
            </p:cNvPr>
            <p:cNvSpPr>
              <a:spLocks noChangeArrowheads="1"/>
            </p:cNvSpPr>
            <p:nvPr/>
          </p:nvSpPr>
          <p:spPr bwMode="auto">
            <a:xfrm>
              <a:off x="4560" y="1872"/>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t>高</a:t>
              </a:r>
            </a:p>
          </p:txBody>
        </p:sp>
        <p:sp>
          <p:nvSpPr>
            <p:cNvPr id="2445" name="Text Box 71">
              <a:extLst>
                <a:ext uri="{FF2B5EF4-FFF2-40B4-BE49-F238E27FC236}">
                  <a16:creationId xmlns:a16="http://schemas.microsoft.com/office/drawing/2014/main" id="{D0E7BCC2-6E15-41D1-B91F-68D5A83507AA}"/>
                </a:ext>
              </a:extLst>
            </p:cNvPr>
            <p:cNvSpPr>
              <a:spLocks noChangeArrowheads="1"/>
            </p:cNvSpPr>
            <p:nvPr/>
          </p:nvSpPr>
          <p:spPr bwMode="auto">
            <a:xfrm>
              <a:off x="3840" y="2208"/>
              <a:ext cx="3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t>是</a:t>
              </a:r>
            </a:p>
          </p:txBody>
        </p:sp>
        <p:sp>
          <p:nvSpPr>
            <p:cNvPr id="2446" name="Text Box 72">
              <a:extLst>
                <a:ext uri="{FF2B5EF4-FFF2-40B4-BE49-F238E27FC236}">
                  <a16:creationId xmlns:a16="http://schemas.microsoft.com/office/drawing/2014/main" id="{0E70790D-9A08-44D8-9426-B2410A1405E3}"/>
                </a:ext>
              </a:extLst>
            </p:cNvPr>
            <p:cNvSpPr>
              <a:spLocks noChangeArrowheads="1"/>
            </p:cNvSpPr>
            <p:nvPr/>
          </p:nvSpPr>
          <p:spPr bwMode="auto">
            <a:xfrm>
              <a:off x="5376" y="2208"/>
              <a:ext cx="3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dirty="0"/>
                <a:t>否</a:t>
              </a:r>
            </a:p>
          </p:txBody>
        </p:sp>
        <p:sp>
          <p:nvSpPr>
            <p:cNvPr id="2447" name="Line 73">
              <a:extLst>
                <a:ext uri="{FF2B5EF4-FFF2-40B4-BE49-F238E27FC236}">
                  <a16:creationId xmlns:a16="http://schemas.microsoft.com/office/drawing/2014/main" id="{2F696E66-284F-4B3A-AC31-F8544E0048F6}"/>
                </a:ext>
              </a:extLst>
            </p:cNvPr>
            <p:cNvSpPr>
              <a:spLocks noChangeShapeType="1"/>
            </p:cNvSpPr>
            <p:nvPr/>
          </p:nvSpPr>
          <p:spPr bwMode="auto">
            <a:xfrm flipH="1">
              <a:off x="4416" y="2544"/>
              <a:ext cx="432" cy="480"/>
            </a:xfrm>
            <a:prstGeom prst="line">
              <a:avLst/>
            </a:prstGeom>
            <a:noFill/>
            <a:ln w="9525" cap="flat" algn="ctr">
              <a:solidFill>
                <a:srgbClr val="007A77"/>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448" name="Line 74">
              <a:extLst>
                <a:ext uri="{FF2B5EF4-FFF2-40B4-BE49-F238E27FC236}">
                  <a16:creationId xmlns:a16="http://schemas.microsoft.com/office/drawing/2014/main" id="{46CDFBF4-BE37-48A2-B85B-F995AB844D3A}"/>
                </a:ext>
              </a:extLst>
            </p:cNvPr>
            <p:cNvSpPr>
              <a:spLocks noChangeShapeType="1"/>
            </p:cNvSpPr>
            <p:nvPr/>
          </p:nvSpPr>
          <p:spPr bwMode="auto">
            <a:xfrm>
              <a:off x="4848" y="2544"/>
              <a:ext cx="432" cy="432"/>
            </a:xfrm>
            <a:prstGeom prst="line">
              <a:avLst/>
            </a:prstGeom>
            <a:noFill/>
            <a:ln w="9525" cap="flat" algn="ctr">
              <a:solidFill>
                <a:srgbClr val="007A77"/>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449" name="Text Box 75">
              <a:extLst>
                <a:ext uri="{FF2B5EF4-FFF2-40B4-BE49-F238E27FC236}">
                  <a16:creationId xmlns:a16="http://schemas.microsoft.com/office/drawing/2014/main" id="{F1D07191-CAF2-4002-B17F-44DFAB857773}"/>
                </a:ext>
              </a:extLst>
            </p:cNvPr>
            <p:cNvSpPr>
              <a:spLocks noChangeArrowheads="1"/>
            </p:cNvSpPr>
            <p:nvPr/>
          </p:nvSpPr>
          <p:spPr bwMode="auto">
            <a:xfrm>
              <a:off x="4128" y="2976"/>
              <a:ext cx="3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t>是</a:t>
              </a:r>
            </a:p>
          </p:txBody>
        </p:sp>
        <p:sp>
          <p:nvSpPr>
            <p:cNvPr id="2450" name="Text Box 76">
              <a:extLst>
                <a:ext uri="{FF2B5EF4-FFF2-40B4-BE49-F238E27FC236}">
                  <a16:creationId xmlns:a16="http://schemas.microsoft.com/office/drawing/2014/main" id="{552318F5-E973-44BE-8111-1BEAEEA37F80}"/>
                </a:ext>
              </a:extLst>
            </p:cNvPr>
            <p:cNvSpPr>
              <a:spLocks noChangeArrowheads="1"/>
            </p:cNvSpPr>
            <p:nvPr/>
          </p:nvSpPr>
          <p:spPr bwMode="auto">
            <a:xfrm>
              <a:off x="5136" y="2976"/>
              <a:ext cx="3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t>否</a:t>
              </a:r>
            </a:p>
          </p:txBody>
        </p:sp>
        <p:sp>
          <p:nvSpPr>
            <p:cNvPr id="2451" name="Text Box 77">
              <a:extLst>
                <a:ext uri="{FF2B5EF4-FFF2-40B4-BE49-F238E27FC236}">
                  <a16:creationId xmlns:a16="http://schemas.microsoft.com/office/drawing/2014/main" id="{F8890D37-455A-4320-B8A0-6184BB9E652D}"/>
                </a:ext>
              </a:extLst>
            </p:cNvPr>
            <p:cNvSpPr>
              <a:spLocks noChangeArrowheads="1"/>
            </p:cNvSpPr>
            <p:nvPr/>
          </p:nvSpPr>
          <p:spPr bwMode="auto">
            <a:xfrm>
              <a:off x="5040" y="2640"/>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t>否</a:t>
              </a:r>
            </a:p>
          </p:txBody>
        </p:sp>
        <p:sp>
          <p:nvSpPr>
            <p:cNvPr id="2452" name="Text Box 78">
              <a:extLst>
                <a:ext uri="{FF2B5EF4-FFF2-40B4-BE49-F238E27FC236}">
                  <a16:creationId xmlns:a16="http://schemas.microsoft.com/office/drawing/2014/main" id="{96545B58-AAEC-44C7-B6B6-059E992D056D}"/>
                </a:ext>
              </a:extLst>
            </p:cNvPr>
            <p:cNvSpPr>
              <a:spLocks noChangeArrowheads="1"/>
            </p:cNvSpPr>
            <p:nvPr/>
          </p:nvSpPr>
          <p:spPr bwMode="auto">
            <a:xfrm>
              <a:off x="4272" y="2640"/>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t>是</a:t>
              </a:r>
            </a:p>
          </p:txBody>
        </p:sp>
        <p:sp>
          <p:nvSpPr>
            <p:cNvPr id="2453" name="Text Box 79">
              <a:extLst>
                <a:ext uri="{FF2B5EF4-FFF2-40B4-BE49-F238E27FC236}">
                  <a16:creationId xmlns:a16="http://schemas.microsoft.com/office/drawing/2014/main" id="{437BD60D-C80F-456D-9B18-6C862BAFAEC4}"/>
                </a:ext>
              </a:extLst>
            </p:cNvPr>
            <p:cNvSpPr>
              <a:spLocks noChangeArrowheads="1"/>
            </p:cNvSpPr>
            <p:nvPr/>
          </p:nvSpPr>
          <p:spPr bwMode="auto">
            <a:xfrm>
              <a:off x="4032" y="3456"/>
              <a:ext cx="177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dirty="0"/>
                <a:t>流感例题的决策树</a:t>
              </a:r>
            </a:p>
          </p:txBody>
        </p:sp>
      </p:grpSp>
      <p:graphicFrame>
        <p:nvGraphicFramePr>
          <p:cNvPr id="5" name="Group 4">
            <a:extLst>
              <a:ext uri="{FF2B5EF4-FFF2-40B4-BE49-F238E27FC236}">
                <a16:creationId xmlns:a16="http://schemas.microsoft.com/office/drawing/2014/main" id="{35477E69-5A9A-494D-A4FE-A90310B3F241}"/>
              </a:ext>
            </a:extLst>
          </p:cNvPr>
          <p:cNvGraphicFramePr>
            <a:graphicFrameLocks noGrp="1"/>
          </p:cNvGraphicFramePr>
          <p:nvPr>
            <p:extLst>
              <p:ext uri="{D42A27DB-BD31-4B8C-83A1-F6EECF244321}">
                <p14:modId xmlns:p14="http://schemas.microsoft.com/office/powerpoint/2010/main" val="3585348335"/>
              </p:ext>
            </p:extLst>
          </p:nvPr>
        </p:nvGraphicFramePr>
        <p:xfrm>
          <a:off x="1712258" y="2146301"/>
          <a:ext cx="5715000" cy="4133850"/>
        </p:xfrm>
        <a:graphic>
          <a:graphicData uri="http://schemas.openxmlformats.org/drawingml/2006/table">
            <a:tbl>
              <a:tblPr/>
              <a:tblGrid>
                <a:gridCol w="762000">
                  <a:extLst>
                    <a:ext uri="{9D8B030D-6E8A-4147-A177-3AD203B41FA5}">
                      <a16:colId xmlns:a16="http://schemas.microsoft.com/office/drawing/2014/main" val="1987786679"/>
                    </a:ext>
                  </a:extLst>
                </a:gridCol>
                <a:gridCol w="990600">
                  <a:extLst>
                    <a:ext uri="{9D8B030D-6E8A-4147-A177-3AD203B41FA5}">
                      <a16:colId xmlns:a16="http://schemas.microsoft.com/office/drawing/2014/main" val="2765704913"/>
                    </a:ext>
                  </a:extLst>
                </a:gridCol>
                <a:gridCol w="1295400">
                  <a:extLst>
                    <a:ext uri="{9D8B030D-6E8A-4147-A177-3AD203B41FA5}">
                      <a16:colId xmlns:a16="http://schemas.microsoft.com/office/drawing/2014/main" val="334432281"/>
                    </a:ext>
                  </a:extLst>
                </a:gridCol>
                <a:gridCol w="1295400">
                  <a:extLst>
                    <a:ext uri="{9D8B030D-6E8A-4147-A177-3AD203B41FA5}">
                      <a16:colId xmlns:a16="http://schemas.microsoft.com/office/drawing/2014/main" val="3301188057"/>
                    </a:ext>
                  </a:extLst>
                </a:gridCol>
                <a:gridCol w="1371600">
                  <a:extLst>
                    <a:ext uri="{9D8B030D-6E8A-4147-A177-3AD203B41FA5}">
                      <a16:colId xmlns:a16="http://schemas.microsoft.com/office/drawing/2014/main" val="1303871660"/>
                    </a:ext>
                  </a:extLst>
                </a:gridCol>
              </a:tblGrid>
              <a:tr h="54292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头痛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肌肉痛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体温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1" u="none" strike="noStrike" cap="none" normalizeH="0" baseline="0">
                          <a:ln>
                            <a:noFill/>
                          </a:ln>
                          <a:solidFill>
                            <a:schemeClr val="tx2"/>
                          </a:solidFill>
                          <a:effectLst/>
                          <a:latin typeface="Arial" panose="020B0604020202020204" pitchFamily="34" charset="0"/>
                          <a:ea typeface="宋体" panose="02010600030101010101" pitchFamily="2" charset="-122"/>
                        </a:rPr>
                        <a:t>患流感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9996464"/>
                  </a:ext>
                </a:extLst>
              </a:tr>
              <a:tr h="50800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是</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是</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正常</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1" u="none" strike="noStrike" cap="none" normalizeH="0" baseline="0">
                          <a:ln>
                            <a:noFill/>
                          </a:ln>
                          <a:solidFill>
                            <a:schemeClr val="tx2"/>
                          </a:solidFill>
                          <a:effectLst/>
                          <a:latin typeface="Arial" panose="020B0604020202020204" pitchFamily="34" charset="0"/>
                          <a:ea typeface="宋体" panose="02010600030101010101" pitchFamily="2" charset="-122"/>
                        </a:rPr>
                        <a:t>否</a:t>
                      </a:r>
                      <a:r>
                        <a:rPr kumimoji="0" lang="en-US" altLang="zh-CN" sz="2000" b="0" i="1" u="none" strike="noStrike" cap="none" normalizeH="0" baseline="0">
                          <a:ln>
                            <a:noFill/>
                          </a:ln>
                          <a:solidFill>
                            <a:schemeClr val="tx2"/>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7729122"/>
                  </a:ext>
                </a:extLst>
              </a:tr>
              <a:tr h="50800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是</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是</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高</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1" u="none" strike="noStrike" cap="none" normalizeH="0" baseline="0">
                          <a:ln>
                            <a:noFill/>
                          </a:ln>
                          <a:solidFill>
                            <a:schemeClr val="tx2"/>
                          </a:solidFill>
                          <a:effectLst/>
                          <a:latin typeface="Arial" panose="020B0604020202020204" pitchFamily="34" charset="0"/>
                          <a:ea typeface="宋体" panose="02010600030101010101" pitchFamily="2" charset="-122"/>
                        </a:rPr>
                        <a:t>是</a:t>
                      </a:r>
                      <a:r>
                        <a:rPr kumimoji="0" lang="en-US" altLang="zh-CN" sz="2000" b="0" i="1" u="none" strike="noStrike" cap="none" normalizeH="0" baseline="0">
                          <a:ln>
                            <a:noFill/>
                          </a:ln>
                          <a:solidFill>
                            <a:schemeClr val="tx2"/>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85592972"/>
                  </a:ext>
                </a:extLst>
              </a:tr>
              <a:tr h="50800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是</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是</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很高</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1" u="none" strike="noStrike" cap="none" normalizeH="0" baseline="0">
                          <a:ln>
                            <a:noFill/>
                          </a:ln>
                          <a:solidFill>
                            <a:schemeClr val="tx2"/>
                          </a:solidFill>
                          <a:effectLst/>
                          <a:latin typeface="Arial" panose="020B0604020202020204" pitchFamily="34" charset="0"/>
                          <a:ea typeface="宋体" panose="02010600030101010101" pitchFamily="2" charset="-122"/>
                        </a:rPr>
                        <a:t>是</a:t>
                      </a:r>
                      <a:r>
                        <a:rPr kumimoji="0" lang="en-US" altLang="zh-CN" sz="2000" b="0" i="1" u="none" strike="noStrike" cap="none" normalizeH="0" baseline="0">
                          <a:ln>
                            <a:noFill/>
                          </a:ln>
                          <a:solidFill>
                            <a:schemeClr val="tx2"/>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3782020"/>
                  </a:ext>
                </a:extLst>
              </a:tr>
              <a:tr h="50800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否</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是</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正常</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1" u="none" strike="noStrike" cap="none" normalizeH="0" baseline="0">
                          <a:ln>
                            <a:noFill/>
                          </a:ln>
                          <a:solidFill>
                            <a:schemeClr val="tx2"/>
                          </a:solidFill>
                          <a:effectLst/>
                          <a:latin typeface="Arial" panose="020B0604020202020204" pitchFamily="34" charset="0"/>
                          <a:ea typeface="宋体" panose="02010600030101010101" pitchFamily="2" charset="-122"/>
                        </a:rPr>
                        <a:t>否</a:t>
                      </a:r>
                      <a:r>
                        <a:rPr kumimoji="0" lang="en-US" altLang="zh-CN" sz="2000" b="0" i="1" u="none" strike="noStrike" cap="none" normalizeH="0" baseline="0">
                          <a:ln>
                            <a:noFill/>
                          </a:ln>
                          <a:solidFill>
                            <a:schemeClr val="tx2"/>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2038050"/>
                  </a:ext>
                </a:extLst>
              </a:tr>
              <a:tr h="50800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否</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否</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高</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1" u="none" strike="noStrike" cap="none" normalizeH="0" baseline="0">
                          <a:ln>
                            <a:noFill/>
                          </a:ln>
                          <a:solidFill>
                            <a:schemeClr val="tx2"/>
                          </a:solidFill>
                          <a:effectLst/>
                          <a:latin typeface="Arial" panose="020B0604020202020204" pitchFamily="34" charset="0"/>
                          <a:ea typeface="宋体" panose="02010600030101010101" pitchFamily="2" charset="-122"/>
                        </a:rPr>
                        <a:t>否</a:t>
                      </a:r>
                      <a:r>
                        <a:rPr kumimoji="0" lang="en-US" altLang="zh-CN" sz="2000" b="0" i="1" u="none" strike="noStrike" cap="none" normalizeH="0" baseline="0">
                          <a:ln>
                            <a:noFill/>
                          </a:ln>
                          <a:solidFill>
                            <a:schemeClr val="tx2"/>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8757641"/>
                  </a:ext>
                </a:extLst>
              </a:tr>
              <a:tr h="50800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否</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是</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很高</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1" u="none" strike="noStrike" cap="none" normalizeH="0" baseline="0">
                          <a:ln>
                            <a:noFill/>
                          </a:ln>
                          <a:solidFill>
                            <a:schemeClr val="tx2"/>
                          </a:solidFill>
                          <a:effectLst/>
                          <a:latin typeface="Arial" panose="020B0604020202020204" pitchFamily="34" charset="0"/>
                          <a:ea typeface="宋体" panose="02010600030101010101" pitchFamily="2" charset="-122"/>
                        </a:rPr>
                        <a:t>是</a:t>
                      </a:r>
                      <a:r>
                        <a:rPr kumimoji="0" lang="en-US" altLang="zh-CN" sz="2000" b="0" i="1" u="none" strike="noStrike" cap="none" normalizeH="0" baseline="0">
                          <a:ln>
                            <a:noFill/>
                          </a:ln>
                          <a:solidFill>
                            <a:schemeClr val="tx2"/>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0931901"/>
                  </a:ext>
                </a:extLst>
              </a:tr>
              <a:tr h="54292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是</a:t>
                      </a: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否</a:t>
                      </a: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高</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1" u="none" strike="noStrike" cap="none" normalizeH="0" baseline="0" dirty="0">
                          <a:ln>
                            <a:noFill/>
                          </a:ln>
                          <a:solidFill>
                            <a:schemeClr val="tx2"/>
                          </a:solidFill>
                          <a:effectLst/>
                          <a:latin typeface="Arial" panose="020B0604020202020204" pitchFamily="34" charset="0"/>
                          <a:ea typeface="宋体" panose="02010600030101010101" pitchFamily="2" charset="-122"/>
                        </a:rPr>
                        <a:t>是</a:t>
                      </a:r>
                      <a:r>
                        <a:rPr kumimoji="0" lang="en-US" altLang="zh-CN" sz="2000" b="0" i="1" u="none" strike="noStrike" cap="none" normalizeH="0" baseline="0" dirty="0">
                          <a:ln>
                            <a:noFill/>
                          </a:ln>
                          <a:solidFill>
                            <a:schemeClr val="tx2"/>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48129982"/>
                  </a:ext>
                </a:extLst>
              </a:tr>
            </a:tbl>
          </a:graphicData>
        </a:graphic>
      </p:graphicFrame>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44E2177-E1E1-402D-8F29-09351A99C6A3}"/>
              </a:ext>
            </a:extLst>
          </p:cNvPr>
          <p:cNvSpPr>
            <a:spLocks noGrp="1" noChangeArrowheads="1"/>
          </p:cNvSpPr>
          <p:nvPr>
            <p:ph type="title"/>
          </p:nvPr>
        </p:nvSpPr>
        <p:spPr/>
        <p:txBody>
          <a:bodyPr/>
          <a:lstStyle/>
          <a:p>
            <a:r>
              <a:rPr lang="en-US" altLang="zh-CN" b="1" dirty="0"/>
              <a:t> </a:t>
            </a:r>
            <a:r>
              <a:rPr lang="zh-CN" altLang="en-US" b="1" dirty="0"/>
              <a:t>归纳概念学习的具体算法</a:t>
            </a:r>
            <a:r>
              <a:rPr lang="en-US" altLang="zh-CN" b="1" dirty="0"/>
              <a:t>3</a:t>
            </a:r>
            <a:endParaRPr lang="zh-CN" altLang="en-US" b="1" dirty="0"/>
          </a:p>
        </p:txBody>
      </p:sp>
      <p:sp>
        <p:nvSpPr>
          <p:cNvPr id="82947" name="Rectangle 3">
            <a:extLst>
              <a:ext uri="{FF2B5EF4-FFF2-40B4-BE49-F238E27FC236}">
                <a16:creationId xmlns:a16="http://schemas.microsoft.com/office/drawing/2014/main" id="{C9682A39-1A27-49C4-B4EB-0FE2F28046C4}"/>
              </a:ext>
            </a:extLst>
          </p:cNvPr>
          <p:cNvSpPr>
            <a:spLocks noGrp="1" noChangeArrowheads="1"/>
          </p:cNvSpPr>
          <p:nvPr>
            <p:ph type="body" idx="1"/>
          </p:nvPr>
        </p:nvSpPr>
        <p:spPr>
          <a:xfrm>
            <a:off x="1981200" y="1600201"/>
            <a:ext cx="8229600" cy="4924425"/>
          </a:xfrm>
        </p:spPr>
        <p:txBody>
          <a:bodyPr/>
          <a:lstStyle/>
          <a:p>
            <a:pPr>
              <a:lnSpc>
                <a:spcPct val="90000"/>
              </a:lnSpc>
            </a:pPr>
            <a:r>
              <a:rPr lang="en-US" altLang="zh-CN" b="1" dirty="0">
                <a:solidFill>
                  <a:schemeClr val="hlink"/>
                </a:solidFill>
              </a:rPr>
              <a:t>3. Induce</a:t>
            </a:r>
            <a:r>
              <a:rPr lang="zh-CN" altLang="en-US" b="1" dirty="0">
                <a:solidFill>
                  <a:schemeClr val="hlink"/>
                </a:solidFill>
              </a:rPr>
              <a:t>算法</a:t>
            </a:r>
            <a:endParaRPr lang="zh-CN" altLang="en-US" dirty="0"/>
          </a:p>
          <a:p>
            <a:pPr lvl="1">
              <a:lnSpc>
                <a:spcPct val="90000"/>
              </a:lnSpc>
            </a:pPr>
            <a:r>
              <a:rPr lang="en-US" altLang="zh-CN" dirty="0"/>
              <a:t>Induce</a:t>
            </a:r>
            <a:r>
              <a:rPr lang="zh-CN" altLang="en-US" dirty="0"/>
              <a:t>的主要过程可概括如下：</a:t>
            </a:r>
          </a:p>
          <a:p>
            <a:pPr marL="914400" lvl="2" indent="0">
              <a:lnSpc>
                <a:spcPct val="90000"/>
              </a:lnSpc>
              <a:buNone/>
            </a:pPr>
            <a:r>
              <a:rPr lang="zh-CN" altLang="en-US" dirty="0"/>
              <a:t>（</a:t>
            </a:r>
            <a:r>
              <a:rPr lang="en-US" altLang="zh-CN" dirty="0"/>
              <a:t>1</a:t>
            </a:r>
            <a:r>
              <a:rPr lang="zh-CN" altLang="en-US" dirty="0"/>
              <a:t>）初始化。从训练实例中随机选取规模为</a:t>
            </a:r>
            <a:r>
              <a:rPr lang="en-US" altLang="zh-CN" dirty="0"/>
              <a:t>W</a:t>
            </a:r>
            <a:r>
              <a:rPr lang="zh-CN" altLang="en-US" dirty="0"/>
              <a:t>个训练实例作为初始假设集</a:t>
            </a:r>
            <a:r>
              <a:rPr lang="en-US" altLang="zh-CN" dirty="0"/>
              <a:t>H</a:t>
            </a:r>
            <a:r>
              <a:rPr lang="zh-CN" altLang="en-US" dirty="0"/>
              <a:t>。</a:t>
            </a:r>
          </a:p>
          <a:p>
            <a:pPr marL="914400" lvl="2" indent="0">
              <a:lnSpc>
                <a:spcPct val="90000"/>
              </a:lnSpc>
              <a:buNone/>
            </a:pPr>
            <a:r>
              <a:rPr lang="zh-CN" altLang="en-US" dirty="0"/>
              <a:t>（</a:t>
            </a:r>
            <a:r>
              <a:rPr lang="en-US" altLang="zh-CN" dirty="0"/>
              <a:t>2</a:t>
            </a:r>
            <a:r>
              <a:rPr lang="zh-CN" altLang="en-US" dirty="0"/>
              <a:t>）概念生成。将</a:t>
            </a:r>
            <a:r>
              <a:rPr lang="en-US" altLang="zh-CN" dirty="0"/>
              <a:t>H</a:t>
            </a:r>
            <a:r>
              <a:rPr lang="zh-CN" altLang="en-US" dirty="0"/>
              <a:t>中的每个实例或概念使用所有可能的方式去掉单一的合取条件后，作最小的泛化，形成新的假设集</a:t>
            </a:r>
            <a:r>
              <a:rPr lang="en-US" altLang="zh-CN" dirty="0"/>
              <a:t>H</a:t>
            </a:r>
            <a:r>
              <a:rPr lang="zh-CN" altLang="en-US" dirty="0"/>
              <a:t>。</a:t>
            </a:r>
          </a:p>
          <a:p>
            <a:pPr marL="914400" lvl="2" indent="0">
              <a:lnSpc>
                <a:spcPct val="90000"/>
              </a:lnSpc>
              <a:buNone/>
            </a:pPr>
            <a:r>
              <a:rPr lang="zh-CN" altLang="en-US" dirty="0"/>
              <a:t>（</a:t>
            </a:r>
            <a:r>
              <a:rPr lang="en-US" altLang="zh-CN" dirty="0"/>
              <a:t>3</a:t>
            </a:r>
            <a:r>
              <a:rPr lang="zh-CN" altLang="en-US" dirty="0"/>
              <a:t>）修剪不合理的假设。经过修剪保留</a:t>
            </a:r>
            <a:r>
              <a:rPr lang="en-US" altLang="zh-CN" dirty="0"/>
              <a:t>H</a:t>
            </a:r>
            <a:r>
              <a:rPr lang="zh-CN" altLang="en-US" dirty="0"/>
              <a:t>中</a:t>
            </a:r>
            <a:r>
              <a:rPr lang="en-US" altLang="zh-CN" dirty="0"/>
              <a:t>W</a:t>
            </a:r>
            <a:r>
              <a:rPr lang="zh-CN" altLang="en-US" dirty="0"/>
              <a:t>个最好的概念描述。</a:t>
            </a:r>
          </a:p>
          <a:p>
            <a:pPr marL="914400" lvl="2" indent="0">
              <a:lnSpc>
                <a:spcPct val="90000"/>
              </a:lnSpc>
              <a:buNone/>
            </a:pPr>
            <a:r>
              <a:rPr lang="zh-CN" altLang="en-US" dirty="0"/>
              <a:t>（</a:t>
            </a:r>
            <a:r>
              <a:rPr lang="en-US" altLang="zh-CN" dirty="0"/>
              <a:t>4</a:t>
            </a:r>
            <a:r>
              <a:rPr lang="zh-CN" altLang="en-US" dirty="0"/>
              <a:t>）测试。检查</a:t>
            </a:r>
            <a:r>
              <a:rPr lang="en-US" altLang="zh-CN" dirty="0"/>
              <a:t>H</a:t>
            </a:r>
            <a:r>
              <a:rPr lang="zh-CN" altLang="en-US" dirty="0"/>
              <a:t>中是否存在一个概念描述覆盖了所有的或足够多的实例，如果有，将它从</a:t>
            </a:r>
            <a:r>
              <a:rPr lang="en-US" altLang="zh-CN" dirty="0"/>
              <a:t>H</a:t>
            </a:r>
            <a:r>
              <a:rPr lang="zh-CN" altLang="en-US" dirty="0"/>
              <a:t>中去掉，并放入一个目标概念集合</a:t>
            </a:r>
            <a:r>
              <a:rPr lang="en-US" altLang="zh-CN" dirty="0"/>
              <a:t>C</a:t>
            </a:r>
            <a:r>
              <a:rPr lang="zh-CN" altLang="en-US" dirty="0"/>
              <a:t>中。</a:t>
            </a:r>
          </a:p>
          <a:p>
            <a:pPr marL="914400" lvl="2" indent="0">
              <a:lnSpc>
                <a:spcPct val="90000"/>
              </a:lnSpc>
              <a:buNone/>
            </a:pPr>
            <a:r>
              <a:rPr lang="zh-CN" altLang="en-US" dirty="0"/>
              <a:t>（</a:t>
            </a:r>
            <a:r>
              <a:rPr lang="en-US" altLang="zh-CN" dirty="0"/>
              <a:t>5</a:t>
            </a:r>
            <a:r>
              <a:rPr lang="zh-CN" altLang="en-US" dirty="0"/>
              <a:t>）重复</a:t>
            </a:r>
            <a:r>
              <a:rPr lang="en-US" altLang="zh-CN" dirty="0"/>
              <a:t>2~4</a:t>
            </a:r>
            <a:r>
              <a:rPr lang="zh-CN" altLang="en-US" dirty="0"/>
              <a:t>直到</a:t>
            </a:r>
            <a:r>
              <a:rPr lang="en-US" altLang="zh-CN" dirty="0"/>
              <a:t>C</a:t>
            </a:r>
            <a:r>
              <a:rPr lang="zh-CN" altLang="en-US" dirty="0"/>
              <a:t>达到预定的规模或</a:t>
            </a:r>
            <a:r>
              <a:rPr lang="en-US" altLang="zh-CN" dirty="0"/>
              <a:t>H</a:t>
            </a:r>
            <a:r>
              <a:rPr lang="zh-CN" altLang="en-US" dirty="0"/>
              <a:t>为空。</a:t>
            </a:r>
          </a:p>
        </p:txBody>
      </p:sp>
      <p:sp>
        <p:nvSpPr>
          <p:cNvPr id="2" name="灯片编号占位符 1">
            <a:extLst>
              <a:ext uri="{FF2B5EF4-FFF2-40B4-BE49-F238E27FC236}">
                <a16:creationId xmlns:a16="http://schemas.microsoft.com/office/drawing/2014/main" id="{E9224160-3FD8-4FDE-9EE8-196BEABBD266}"/>
              </a:ext>
            </a:extLst>
          </p:cNvPr>
          <p:cNvSpPr>
            <a:spLocks noGrp="1"/>
          </p:cNvSpPr>
          <p:nvPr>
            <p:ph type="sldNum" sz="quarter" idx="12"/>
          </p:nvPr>
        </p:nvSpPr>
        <p:spPr/>
        <p:txBody>
          <a:bodyPr/>
          <a:lstStyle/>
          <a:p>
            <a:fld id="{893ACD7D-9A68-44C8-A49A-4B94202CE741}" type="slidenum">
              <a:rPr lang="zh-CN" altLang="en-US" smtClean="0"/>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F1EA16E9-D6F5-4FDA-AFB9-DB30285FFAE8}"/>
              </a:ext>
            </a:extLst>
          </p:cNvPr>
          <p:cNvSpPr>
            <a:spLocks noGrp="1" noChangeArrowheads="1"/>
          </p:cNvSpPr>
          <p:nvPr>
            <p:ph type="title"/>
          </p:nvPr>
        </p:nvSpPr>
        <p:spPr/>
        <p:txBody>
          <a:bodyPr/>
          <a:lstStyle/>
          <a:p>
            <a:r>
              <a:rPr lang="zh-CN" altLang="en-US" dirty="0"/>
              <a:t>解释学习</a:t>
            </a:r>
          </a:p>
        </p:txBody>
      </p:sp>
      <p:sp>
        <p:nvSpPr>
          <p:cNvPr id="217091" name="Rectangle 3">
            <a:extLst>
              <a:ext uri="{FF2B5EF4-FFF2-40B4-BE49-F238E27FC236}">
                <a16:creationId xmlns:a16="http://schemas.microsoft.com/office/drawing/2014/main" id="{78072616-DF75-4624-9A35-22A8500EE594}"/>
              </a:ext>
            </a:extLst>
          </p:cNvPr>
          <p:cNvSpPr>
            <a:spLocks noGrp="1" noChangeArrowheads="1"/>
          </p:cNvSpPr>
          <p:nvPr>
            <p:ph type="body" idx="1"/>
          </p:nvPr>
        </p:nvSpPr>
        <p:spPr/>
        <p:txBody>
          <a:bodyPr>
            <a:normAutofit/>
          </a:bodyPr>
          <a:lstStyle/>
          <a:p>
            <a:r>
              <a:rPr lang="zh-CN" altLang="en-US" sz="3400" dirty="0">
                <a:solidFill>
                  <a:srgbClr val="009900"/>
                </a:solidFill>
                <a:ea typeface="黑体" panose="02010609060101010101" pitchFamily="49" charset="-122"/>
              </a:rPr>
              <a:t>基于解释的学习</a:t>
            </a:r>
            <a:r>
              <a:rPr lang="en-US" altLang="zh-CN" sz="3400" dirty="0">
                <a:solidFill>
                  <a:srgbClr val="009900"/>
                </a:solidFill>
                <a:ea typeface="黑体" panose="02010609060101010101" pitchFamily="49" charset="-122"/>
              </a:rPr>
              <a:t>(Explanation-based learning, EBL)</a:t>
            </a:r>
            <a:r>
              <a:rPr lang="en-US" altLang="zh-CN" dirty="0">
                <a:ea typeface="黑体" panose="02010609060101010101" pitchFamily="49" charset="-122"/>
              </a:rPr>
              <a:t> </a:t>
            </a:r>
          </a:p>
          <a:p>
            <a:pPr>
              <a:buFont typeface="Wingdings" panose="05000000000000000000" pitchFamily="2" charset="2"/>
              <a:buNone/>
            </a:pPr>
            <a:r>
              <a:rPr lang="en-US" altLang="zh-CN" dirty="0">
                <a:ea typeface="黑体" panose="02010609060101010101" pitchFamily="49" charset="-122"/>
              </a:rPr>
              <a:t>          </a:t>
            </a:r>
            <a:r>
              <a:rPr lang="zh-CN" altLang="en-US" dirty="0">
                <a:ea typeface="黑体" panose="02010609060101010101" pitchFamily="49" charset="-122"/>
              </a:rPr>
              <a:t>解释学习兴起于</a:t>
            </a:r>
            <a:r>
              <a:rPr lang="en-US" altLang="zh-CN" dirty="0">
                <a:ea typeface="黑体" panose="02010609060101010101" pitchFamily="49" charset="-122"/>
              </a:rPr>
              <a:t>20</a:t>
            </a:r>
            <a:r>
              <a:rPr lang="zh-CN" altLang="en-US" dirty="0">
                <a:ea typeface="黑体" panose="02010609060101010101" pitchFamily="49" charset="-122"/>
              </a:rPr>
              <a:t>世纪</a:t>
            </a:r>
            <a:r>
              <a:rPr lang="en-US" altLang="zh-CN" dirty="0">
                <a:ea typeface="黑体" panose="02010609060101010101" pitchFamily="49" charset="-122"/>
              </a:rPr>
              <a:t>80</a:t>
            </a:r>
            <a:r>
              <a:rPr lang="zh-CN" altLang="en-US" dirty="0">
                <a:ea typeface="黑体" panose="02010609060101010101" pitchFamily="49" charset="-122"/>
              </a:rPr>
              <a:t>年代中期，根据任务所在领域知识和正在学习的概念知识，对当前实例进行分析和求解，得出一个表征求解过程的因果解释树，以获取新的知识。</a:t>
            </a:r>
          </a:p>
          <a:p>
            <a:r>
              <a:rPr lang="zh-CN" altLang="en-US" b="1" dirty="0">
                <a:latin typeface="华文楷体" panose="02010600040101010101" pitchFamily="2" charset="-122"/>
                <a:ea typeface="华文楷体" panose="02010600040101010101" pitchFamily="2" charset="-122"/>
              </a:rPr>
              <a:t>解释学习（分析学习）是从完善的领域理论出发演绎出有助于更有效地利用领域理论的规则。其学习目的是提高系统性能，而不是修改领域理论。</a:t>
            </a:r>
          </a:p>
          <a:p>
            <a:r>
              <a:rPr lang="zh-CN" altLang="en-US" b="1" dirty="0">
                <a:latin typeface="华文楷体" panose="02010600040101010101" pitchFamily="2" charset="-122"/>
                <a:ea typeface="华文楷体" panose="02010600040101010101" pitchFamily="2" charset="-122"/>
              </a:rPr>
              <a:t>它与归纳学习相反，只需要少量的训练例，但要求有完善的领域理论，而且学习效果也与例子表示形式、学习方法（正例学习或反例学习）、概括程度等有关。</a:t>
            </a:r>
          </a:p>
        </p:txBody>
      </p:sp>
      <p:sp>
        <p:nvSpPr>
          <p:cNvPr id="2" name="灯片编号占位符 1">
            <a:extLst>
              <a:ext uri="{FF2B5EF4-FFF2-40B4-BE49-F238E27FC236}">
                <a16:creationId xmlns:a16="http://schemas.microsoft.com/office/drawing/2014/main" id="{3EF213B9-599A-4AEC-976A-BABAD29B141F}"/>
              </a:ext>
            </a:extLst>
          </p:cNvPr>
          <p:cNvSpPr>
            <a:spLocks noGrp="1"/>
          </p:cNvSpPr>
          <p:nvPr>
            <p:ph type="sldNum" sz="quarter" idx="12"/>
          </p:nvPr>
        </p:nvSpPr>
        <p:spPr/>
        <p:txBody>
          <a:bodyPr/>
          <a:lstStyle/>
          <a:p>
            <a:fld id="{893ACD7D-9A68-44C8-A49A-4B94202CE741}" type="slidenum">
              <a:rPr lang="zh-CN" altLang="en-US" smtClean="0"/>
              <a:t>36</a:t>
            </a:fld>
            <a:endParaRPr lang="zh-CN" altLang="en-US"/>
          </a:p>
        </p:txBody>
      </p:sp>
    </p:spTree>
    <p:extLst>
      <p:ext uri="{BB962C8B-B14F-4D97-AF65-F5344CB8AC3E}">
        <p14:creationId xmlns:p14="http://schemas.microsoft.com/office/powerpoint/2010/main" val="959555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a:extLst>
              <a:ext uri="{FF2B5EF4-FFF2-40B4-BE49-F238E27FC236}">
                <a16:creationId xmlns:a16="http://schemas.microsoft.com/office/drawing/2014/main" id="{BF6E621E-5152-4AAA-90C7-01B9C32B3ECA}"/>
              </a:ext>
            </a:extLst>
          </p:cNvPr>
          <p:cNvSpPr>
            <a:spLocks noGrp="1" noChangeArrowheads="1"/>
          </p:cNvSpPr>
          <p:nvPr>
            <p:ph type="body" idx="1"/>
          </p:nvPr>
        </p:nvSpPr>
        <p:spPr>
          <a:xfrm>
            <a:off x="2247900" y="1169987"/>
            <a:ext cx="7696200" cy="5368925"/>
          </a:xfrm>
        </p:spPr>
        <p:txBody>
          <a:bodyPr/>
          <a:lstStyle/>
          <a:p>
            <a:r>
              <a:rPr lang="en-US" altLang="zh-CN" dirty="0">
                <a:ea typeface="黑体" panose="02010609060101010101" pitchFamily="49" charset="-122"/>
              </a:rPr>
              <a:t>      </a:t>
            </a:r>
            <a:r>
              <a:rPr lang="zh-CN" altLang="en-US" dirty="0">
                <a:ea typeface="黑体" panose="02010609060101010101" pitchFamily="49" charset="-122"/>
              </a:rPr>
              <a:t>例如，学生根据教师提供的目标概念、该概念的一个例子、领域理论及可操作准则，首先构造一个解释来说明为什么该例子满足目标概念，然后将解释推广为目标概念的一个满足可操作准则的充分条件。</a:t>
            </a:r>
          </a:p>
          <a:p>
            <a:r>
              <a:rPr lang="zh-CN" altLang="en-US" dirty="0">
                <a:ea typeface="黑体" panose="02010609060101010101" pitchFamily="49" charset="-122"/>
              </a:rPr>
              <a:t>      </a:t>
            </a:r>
            <a:r>
              <a:rPr lang="en-US" altLang="zh-CN" dirty="0">
                <a:ea typeface="黑体" panose="02010609060101010101" pitchFamily="49" charset="-122"/>
              </a:rPr>
              <a:t>EBL</a:t>
            </a:r>
            <a:r>
              <a:rPr lang="zh-CN" altLang="en-US" dirty="0">
                <a:ea typeface="黑体" panose="02010609060101010101" pitchFamily="49" charset="-122"/>
              </a:rPr>
              <a:t>已被广泛应用于知识库求精和改善系统的性能。著名的</a:t>
            </a:r>
            <a:r>
              <a:rPr lang="en-US" altLang="zh-CN" dirty="0">
                <a:ea typeface="黑体" panose="02010609060101010101" pitchFamily="49" charset="-122"/>
              </a:rPr>
              <a:t>EBL</a:t>
            </a:r>
            <a:r>
              <a:rPr lang="zh-CN" altLang="en-US" dirty="0">
                <a:ea typeface="黑体" panose="02010609060101010101" pitchFamily="49" charset="-122"/>
              </a:rPr>
              <a:t>系统有迪乔恩（</a:t>
            </a:r>
            <a:r>
              <a:rPr lang="en-US" altLang="zh-CN" dirty="0" err="1">
                <a:ea typeface="黑体" panose="02010609060101010101" pitchFamily="49" charset="-122"/>
              </a:rPr>
              <a:t>G.DeJong</a:t>
            </a:r>
            <a:r>
              <a:rPr lang="zh-CN" altLang="en-US" dirty="0">
                <a:ea typeface="黑体" panose="02010609060101010101" pitchFamily="49" charset="-122"/>
              </a:rPr>
              <a:t>）的</a:t>
            </a:r>
            <a:r>
              <a:rPr lang="en-US" altLang="zh-CN" dirty="0">
                <a:ea typeface="黑体" panose="02010609060101010101" pitchFamily="49" charset="-122"/>
              </a:rPr>
              <a:t>GENESIS, </a:t>
            </a:r>
            <a:r>
              <a:rPr lang="zh-CN" altLang="en-US" dirty="0">
                <a:ea typeface="黑体" panose="02010609060101010101" pitchFamily="49" charset="-122"/>
              </a:rPr>
              <a:t>米切尔（</a:t>
            </a:r>
            <a:r>
              <a:rPr lang="en-US" altLang="zh-CN" dirty="0" err="1">
                <a:ea typeface="黑体" panose="02010609060101010101" pitchFamily="49" charset="-122"/>
              </a:rPr>
              <a:t>T.Mitchell</a:t>
            </a:r>
            <a:r>
              <a:rPr lang="zh-CN" altLang="en-US" dirty="0">
                <a:ea typeface="黑体" panose="02010609060101010101" pitchFamily="49" charset="-122"/>
              </a:rPr>
              <a:t>）的</a:t>
            </a:r>
            <a:r>
              <a:rPr lang="en-US" altLang="zh-CN" dirty="0">
                <a:ea typeface="黑体" panose="02010609060101010101" pitchFamily="49" charset="-122"/>
              </a:rPr>
              <a:t>LEXII</a:t>
            </a:r>
            <a:r>
              <a:rPr lang="zh-CN" altLang="en-US" dirty="0">
                <a:ea typeface="黑体" panose="02010609060101010101" pitchFamily="49" charset="-122"/>
              </a:rPr>
              <a:t>和</a:t>
            </a:r>
            <a:r>
              <a:rPr lang="en-US" altLang="zh-CN" dirty="0">
                <a:ea typeface="黑体" panose="02010609060101010101" pitchFamily="49" charset="-122"/>
              </a:rPr>
              <a:t>LEAP, </a:t>
            </a:r>
            <a:r>
              <a:rPr lang="zh-CN" altLang="en-US" dirty="0">
                <a:ea typeface="黑体" panose="02010609060101010101" pitchFamily="49" charset="-122"/>
              </a:rPr>
              <a:t>以及明顿（</a:t>
            </a:r>
            <a:r>
              <a:rPr lang="en-US" altLang="zh-CN" dirty="0" err="1">
                <a:ea typeface="黑体" panose="02010609060101010101" pitchFamily="49" charset="-122"/>
              </a:rPr>
              <a:t>S.Minton</a:t>
            </a:r>
            <a:r>
              <a:rPr lang="zh-CN" altLang="en-US" dirty="0">
                <a:ea typeface="黑体" panose="02010609060101010101" pitchFamily="49" charset="-122"/>
              </a:rPr>
              <a:t>）等的</a:t>
            </a:r>
            <a:r>
              <a:rPr lang="en-US" altLang="zh-CN" dirty="0">
                <a:ea typeface="黑体" panose="02010609060101010101" pitchFamily="49" charset="-122"/>
              </a:rPr>
              <a:t>PRODIGY</a:t>
            </a:r>
            <a:r>
              <a:rPr lang="zh-CN" altLang="en-US" dirty="0">
                <a:ea typeface="黑体" panose="02010609060101010101" pitchFamily="49" charset="-122"/>
              </a:rPr>
              <a:t>。 </a:t>
            </a:r>
          </a:p>
          <a:p>
            <a:endParaRPr lang="en-US" altLang="zh-CN" dirty="0"/>
          </a:p>
        </p:txBody>
      </p:sp>
      <p:sp>
        <p:nvSpPr>
          <p:cNvPr id="2" name="灯片编号占位符 1">
            <a:extLst>
              <a:ext uri="{FF2B5EF4-FFF2-40B4-BE49-F238E27FC236}">
                <a16:creationId xmlns:a16="http://schemas.microsoft.com/office/drawing/2014/main" id="{6622836F-A5AC-4EDF-A819-5B1FD2421DDB}"/>
              </a:ext>
            </a:extLst>
          </p:cNvPr>
          <p:cNvSpPr>
            <a:spLocks noGrp="1"/>
          </p:cNvSpPr>
          <p:nvPr>
            <p:ph type="sldNum" sz="quarter" idx="12"/>
          </p:nvPr>
        </p:nvSpPr>
        <p:spPr/>
        <p:txBody>
          <a:bodyPr/>
          <a:lstStyle/>
          <a:p>
            <a:fld id="{893ACD7D-9A68-44C8-A49A-4B94202CE741}" type="slidenum">
              <a:rPr lang="zh-CN" altLang="en-US" smtClean="0"/>
              <a:t>37</a:t>
            </a:fld>
            <a:endParaRPr lang="zh-CN" altLang="en-US"/>
          </a:p>
        </p:txBody>
      </p:sp>
    </p:spTree>
    <p:extLst>
      <p:ext uri="{BB962C8B-B14F-4D97-AF65-F5344CB8AC3E}">
        <p14:creationId xmlns:p14="http://schemas.microsoft.com/office/powerpoint/2010/main" val="1387220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1E254284-3569-4CFF-BF7F-AC85E5E12002}"/>
              </a:ext>
            </a:extLst>
          </p:cNvPr>
          <p:cNvSpPr>
            <a:spLocks noGrp="1" noChangeArrowheads="1"/>
          </p:cNvSpPr>
          <p:nvPr>
            <p:ph type="title"/>
          </p:nvPr>
        </p:nvSpPr>
        <p:spPr>
          <a:xfrm>
            <a:off x="1981200" y="-304800"/>
            <a:ext cx="7543800" cy="1295400"/>
          </a:xfrm>
        </p:spPr>
        <p:txBody>
          <a:bodyPr/>
          <a:lstStyle/>
          <a:p>
            <a:r>
              <a:rPr lang="zh-CN" altLang="en-US"/>
              <a:t>解释学习的一般性描述</a:t>
            </a:r>
          </a:p>
        </p:txBody>
      </p:sp>
      <p:sp>
        <p:nvSpPr>
          <p:cNvPr id="152579" name="Rectangle 3">
            <a:extLst>
              <a:ext uri="{FF2B5EF4-FFF2-40B4-BE49-F238E27FC236}">
                <a16:creationId xmlns:a16="http://schemas.microsoft.com/office/drawing/2014/main" id="{2C40D260-1E6C-4B69-9B31-77EC4EA11411}"/>
              </a:ext>
            </a:extLst>
          </p:cNvPr>
          <p:cNvSpPr>
            <a:spLocks noGrp="1" noChangeArrowheads="1"/>
          </p:cNvSpPr>
          <p:nvPr>
            <p:ph type="body" idx="1"/>
          </p:nvPr>
        </p:nvSpPr>
        <p:spPr>
          <a:xfrm>
            <a:off x="1905000" y="1371601"/>
            <a:ext cx="8229600" cy="4411663"/>
          </a:xfrm>
        </p:spPr>
        <p:txBody>
          <a:bodyPr/>
          <a:lstStyle/>
          <a:p>
            <a:pPr marL="571500" indent="-571500"/>
            <a:r>
              <a:rPr lang="zh-CN" altLang="en-US" dirty="0">
                <a:latin typeface="黑体" panose="02010609060101010101" pitchFamily="49" charset="-122"/>
                <a:ea typeface="黑体" panose="02010609060101010101" pitchFamily="49" charset="-122"/>
              </a:rPr>
              <a:t>米切尔提出了一个解释学习的统一算法</a:t>
            </a:r>
            <a:r>
              <a:rPr lang="en-US" altLang="zh-CN" dirty="0">
                <a:latin typeface="黑体" panose="02010609060101010101" pitchFamily="49" charset="-122"/>
                <a:ea typeface="黑体" panose="02010609060101010101" pitchFamily="49" charset="-122"/>
              </a:rPr>
              <a:t>EBG,</a:t>
            </a:r>
            <a:r>
              <a:rPr lang="zh-CN" altLang="en-US" dirty="0">
                <a:latin typeface="黑体" panose="02010609060101010101" pitchFamily="49" charset="-122"/>
                <a:ea typeface="黑体" panose="02010609060101010101" pitchFamily="49" charset="-122"/>
              </a:rPr>
              <a:t>建立了基于解释的概括过程，并用知识的逻辑表示和演绎推理进行问题求解。其一般性描述为：</a:t>
            </a:r>
          </a:p>
          <a:p>
            <a:pPr marL="571500" indent="-571500">
              <a:buNone/>
            </a:pPr>
            <a:r>
              <a:rPr lang="zh-CN" altLang="en-US" dirty="0">
                <a:latin typeface="黑体" panose="02010609060101010101" pitchFamily="49" charset="-122"/>
                <a:ea typeface="黑体" panose="02010609060101010101" pitchFamily="49" charset="-122"/>
              </a:rPr>
              <a:t>    </a:t>
            </a:r>
            <a:r>
              <a:rPr lang="zh-CN" altLang="en-US" dirty="0">
                <a:solidFill>
                  <a:srgbClr val="009900"/>
                </a:solidFill>
                <a:latin typeface="黑体" panose="02010609060101010101" pitchFamily="49" charset="-122"/>
                <a:ea typeface="黑体" panose="02010609060101010101" pitchFamily="49" charset="-122"/>
              </a:rPr>
              <a:t>给定：</a:t>
            </a:r>
            <a:r>
              <a:rPr lang="zh-CN" altLang="en-US" dirty="0">
                <a:latin typeface="黑体" panose="02010609060101010101" pitchFamily="49" charset="-122"/>
                <a:ea typeface="黑体" panose="02010609060101010101" pitchFamily="49" charset="-122"/>
              </a:rPr>
              <a:t> 领域知识</a:t>
            </a:r>
            <a:r>
              <a:rPr lang="en-US" altLang="zh-CN" dirty="0">
                <a:latin typeface="黑体" panose="02010609060101010101" pitchFamily="49" charset="-122"/>
                <a:ea typeface="黑体" panose="02010609060101010101" pitchFamily="49" charset="-122"/>
              </a:rPr>
              <a:t>DT</a:t>
            </a:r>
          </a:p>
          <a:p>
            <a:pPr marL="571500" indent="-57150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目标概念</a:t>
            </a:r>
            <a:r>
              <a:rPr lang="en-US" altLang="zh-CN" dirty="0">
                <a:latin typeface="黑体" panose="02010609060101010101" pitchFamily="49" charset="-122"/>
                <a:ea typeface="黑体" panose="02010609060101010101" pitchFamily="49" charset="-122"/>
              </a:rPr>
              <a:t>TC</a:t>
            </a:r>
          </a:p>
          <a:p>
            <a:pPr marL="571500" indent="-57150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训练实例</a:t>
            </a:r>
            <a:r>
              <a:rPr lang="en-US" altLang="zh-CN" dirty="0">
                <a:latin typeface="黑体" panose="02010609060101010101" pitchFamily="49" charset="-122"/>
                <a:ea typeface="黑体" panose="02010609060101010101" pitchFamily="49" charset="-122"/>
              </a:rPr>
              <a:t>TE</a:t>
            </a:r>
          </a:p>
          <a:p>
            <a:pPr marL="571500" indent="-57150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操作性准则</a:t>
            </a:r>
            <a:r>
              <a:rPr lang="en-US" altLang="zh-CN" dirty="0">
                <a:latin typeface="黑体" panose="02010609060101010101" pitchFamily="49" charset="-122"/>
                <a:ea typeface="黑体" panose="02010609060101010101" pitchFamily="49" charset="-122"/>
              </a:rPr>
              <a:t>OC</a:t>
            </a:r>
          </a:p>
          <a:p>
            <a:pPr marL="571500" indent="-571500">
              <a:buNone/>
            </a:pPr>
            <a:r>
              <a:rPr lang="en-US" altLang="zh-CN" dirty="0">
                <a:latin typeface="黑体" panose="02010609060101010101" pitchFamily="49" charset="-122"/>
                <a:ea typeface="黑体" panose="02010609060101010101" pitchFamily="49" charset="-122"/>
              </a:rPr>
              <a:t>    </a:t>
            </a:r>
            <a:r>
              <a:rPr lang="zh-CN" altLang="en-US" dirty="0">
                <a:solidFill>
                  <a:srgbClr val="009900"/>
                </a:solidFill>
                <a:latin typeface="黑体" panose="02010609060101010101" pitchFamily="49" charset="-122"/>
                <a:ea typeface="黑体" panose="02010609060101010101" pitchFamily="49" charset="-122"/>
              </a:rPr>
              <a:t>找出： </a:t>
            </a:r>
            <a:r>
              <a:rPr lang="zh-CN" altLang="en-US" dirty="0">
                <a:latin typeface="黑体" panose="02010609060101010101" pitchFamily="49" charset="-122"/>
                <a:ea typeface="黑体" panose="02010609060101010101" pitchFamily="49" charset="-122"/>
              </a:rPr>
              <a:t>满足</a:t>
            </a:r>
            <a:r>
              <a:rPr lang="en-US" altLang="zh-CN" dirty="0">
                <a:latin typeface="黑体" panose="02010609060101010101" pitchFamily="49" charset="-122"/>
                <a:ea typeface="黑体" panose="02010609060101010101" pitchFamily="49" charset="-122"/>
              </a:rPr>
              <a:t>OC</a:t>
            </a:r>
            <a:r>
              <a:rPr lang="zh-CN" altLang="en-US" dirty="0">
                <a:latin typeface="黑体" panose="02010609060101010101" pitchFamily="49" charset="-122"/>
                <a:ea typeface="黑体" panose="02010609060101010101" pitchFamily="49" charset="-122"/>
              </a:rPr>
              <a:t>的关于</a:t>
            </a:r>
            <a:r>
              <a:rPr lang="en-US" altLang="zh-CN" dirty="0">
                <a:latin typeface="黑体" panose="02010609060101010101" pitchFamily="49" charset="-122"/>
                <a:ea typeface="黑体" panose="02010609060101010101" pitchFamily="49" charset="-122"/>
              </a:rPr>
              <a:t>TC</a:t>
            </a:r>
            <a:r>
              <a:rPr lang="zh-CN" altLang="en-US" dirty="0">
                <a:latin typeface="黑体" panose="02010609060101010101" pitchFamily="49" charset="-122"/>
                <a:ea typeface="黑体" panose="02010609060101010101" pitchFamily="49" charset="-122"/>
              </a:rPr>
              <a:t>的充分条件</a:t>
            </a:r>
          </a:p>
        </p:txBody>
      </p:sp>
      <p:grpSp>
        <p:nvGrpSpPr>
          <p:cNvPr id="152595" name="Group 19">
            <a:extLst>
              <a:ext uri="{FF2B5EF4-FFF2-40B4-BE49-F238E27FC236}">
                <a16:creationId xmlns:a16="http://schemas.microsoft.com/office/drawing/2014/main" id="{5E598D8B-4B8F-4A30-9A63-EE14C1D1C56D}"/>
              </a:ext>
            </a:extLst>
          </p:cNvPr>
          <p:cNvGrpSpPr>
            <a:grpSpLocks/>
          </p:cNvGrpSpPr>
          <p:nvPr/>
        </p:nvGrpSpPr>
        <p:grpSpPr bwMode="auto">
          <a:xfrm>
            <a:off x="8420100" y="2662238"/>
            <a:ext cx="3429000" cy="2271713"/>
            <a:chOff x="3312" y="1536"/>
            <a:chExt cx="2160" cy="1431"/>
          </a:xfrm>
        </p:grpSpPr>
        <p:sp>
          <p:nvSpPr>
            <p:cNvPr id="152591" name="Rectangle 15">
              <a:extLst>
                <a:ext uri="{FF2B5EF4-FFF2-40B4-BE49-F238E27FC236}">
                  <a16:creationId xmlns:a16="http://schemas.microsoft.com/office/drawing/2014/main" id="{1EB996E9-CD1B-40BD-A26D-8A78A000B5F9}"/>
                </a:ext>
              </a:extLst>
            </p:cNvPr>
            <p:cNvSpPr>
              <a:spLocks noChangeArrowheads="1"/>
            </p:cNvSpPr>
            <p:nvPr/>
          </p:nvSpPr>
          <p:spPr bwMode="auto">
            <a:xfrm>
              <a:off x="3312" y="1536"/>
              <a:ext cx="2160" cy="1392"/>
            </a:xfrm>
            <a:prstGeom prst="rect">
              <a:avLst/>
            </a:prstGeom>
            <a:solidFill>
              <a:srgbClr val="FFDD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2594" name="Group 18">
              <a:extLst>
                <a:ext uri="{FF2B5EF4-FFF2-40B4-BE49-F238E27FC236}">
                  <a16:creationId xmlns:a16="http://schemas.microsoft.com/office/drawing/2014/main" id="{273485C9-9AFF-467D-A3C7-A95CA3C4437C}"/>
                </a:ext>
              </a:extLst>
            </p:cNvPr>
            <p:cNvGrpSpPr>
              <a:grpSpLocks/>
            </p:cNvGrpSpPr>
            <p:nvPr/>
          </p:nvGrpSpPr>
          <p:grpSpPr bwMode="auto">
            <a:xfrm>
              <a:off x="3408" y="1584"/>
              <a:ext cx="1824" cy="1383"/>
              <a:chOff x="3408" y="1728"/>
              <a:chExt cx="1824" cy="1383"/>
            </a:xfrm>
          </p:grpSpPr>
          <p:sp>
            <p:nvSpPr>
              <p:cNvPr id="152580" name="Rectangle 4">
                <a:extLst>
                  <a:ext uri="{FF2B5EF4-FFF2-40B4-BE49-F238E27FC236}">
                    <a16:creationId xmlns:a16="http://schemas.microsoft.com/office/drawing/2014/main" id="{E4861921-71A3-48F2-ADFF-6F8819780B9C}"/>
                  </a:ext>
                </a:extLst>
              </p:cNvPr>
              <p:cNvSpPr>
                <a:spLocks noChangeArrowheads="1"/>
              </p:cNvSpPr>
              <p:nvPr/>
            </p:nvSpPr>
            <p:spPr bwMode="auto">
              <a:xfrm>
                <a:off x="4128" y="2160"/>
                <a:ext cx="480" cy="432"/>
              </a:xfrm>
              <a:prstGeom prst="rect">
                <a:avLst/>
              </a:prstGeom>
              <a:noFill/>
              <a:ln w="9525" algn="ctr">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81" name="Line 5">
                <a:extLst>
                  <a:ext uri="{FF2B5EF4-FFF2-40B4-BE49-F238E27FC236}">
                    <a16:creationId xmlns:a16="http://schemas.microsoft.com/office/drawing/2014/main" id="{C1E7BA02-398C-483A-AB71-537E0DA757AA}"/>
                  </a:ext>
                </a:extLst>
              </p:cNvPr>
              <p:cNvSpPr>
                <a:spLocks noChangeShapeType="1"/>
              </p:cNvSpPr>
              <p:nvPr/>
            </p:nvSpPr>
            <p:spPr bwMode="auto">
              <a:xfrm>
                <a:off x="4368" y="1920"/>
                <a:ext cx="0" cy="240"/>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582" name="Line 6">
                <a:extLst>
                  <a:ext uri="{FF2B5EF4-FFF2-40B4-BE49-F238E27FC236}">
                    <a16:creationId xmlns:a16="http://schemas.microsoft.com/office/drawing/2014/main" id="{DA30994F-C8E2-4A3D-9306-142897373D36}"/>
                  </a:ext>
                </a:extLst>
              </p:cNvPr>
              <p:cNvSpPr>
                <a:spLocks noChangeShapeType="1"/>
              </p:cNvSpPr>
              <p:nvPr/>
            </p:nvSpPr>
            <p:spPr bwMode="auto">
              <a:xfrm flipV="1">
                <a:off x="4368" y="2592"/>
                <a:ext cx="0" cy="288"/>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583" name="Line 7">
                <a:extLst>
                  <a:ext uri="{FF2B5EF4-FFF2-40B4-BE49-F238E27FC236}">
                    <a16:creationId xmlns:a16="http://schemas.microsoft.com/office/drawing/2014/main" id="{280BAD4C-0BE6-4470-B01B-4D25A67DD4DE}"/>
                  </a:ext>
                </a:extLst>
              </p:cNvPr>
              <p:cNvSpPr>
                <a:spLocks noChangeShapeType="1"/>
              </p:cNvSpPr>
              <p:nvPr/>
            </p:nvSpPr>
            <p:spPr bwMode="auto">
              <a:xfrm>
                <a:off x="4608" y="2400"/>
                <a:ext cx="624" cy="0"/>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584" name="Line 8">
                <a:extLst>
                  <a:ext uri="{FF2B5EF4-FFF2-40B4-BE49-F238E27FC236}">
                    <a16:creationId xmlns:a16="http://schemas.microsoft.com/office/drawing/2014/main" id="{24C8CDF8-4DF9-4E2C-A4D6-BC398EF84795}"/>
                  </a:ext>
                </a:extLst>
              </p:cNvPr>
              <p:cNvSpPr>
                <a:spLocks noChangeShapeType="1"/>
              </p:cNvSpPr>
              <p:nvPr/>
            </p:nvSpPr>
            <p:spPr bwMode="auto">
              <a:xfrm>
                <a:off x="3552" y="2400"/>
                <a:ext cx="576" cy="0"/>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585" name="Text Box 9">
                <a:extLst>
                  <a:ext uri="{FF2B5EF4-FFF2-40B4-BE49-F238E27FC236}">
                    <a16:creationId xmlns:a16="http://schemas.microsoft.com/office/drawing/2014/main" id="{2ADDE394-69A8-4204-86BC-87766F1176A9}"/>
                  </a:ext>
                </a:extLst>
              </p:cNvPr>
              <p:cNvSpPr txBox="1">
                <a:spLocks noChangeArrowheads="1"/>
              </p:cNvSpPr>
              <p:nvPr/>
            </p:nvSpPr>
            <p:spPr bwMode="auto">
              <a:xfrm>
                <a:off x="3408" y="2160"/>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zh-CN" altLang="en-US">
                    <a:ea typeface="黑体" panose="02010609060101010101" pitchFamily="49" charset="-122"/>
                  </a:rPr>
                  <a:t>目标概念</a:t>
                </a:r>
              </a:p>
            </p:txBody>
          </p:sp>
          <p:sp>
            <p:nvSpPr>
              <p:cNvPr id="152586" name="Text Box 10">
                <a:extLst>
                  <a:ext uri="{FF2B5EF4-FFF2-40B4-BE49-F238E27FC236}">
                    <a16:creationId xmlns:a16="http://schemas.microsoft.com/office/drawing/2014/main" id="{3095AF95-7728-4854-8328-7EE4C6B91A2C}"/>
                  </a:ext>
                </a:extLst>
              </p:cNvPr>
              <p:cNvSpPr txBox="1">
                <a:spLocks noChangeArrowheads="1"/>
              </p:cNvSpPr>
              <p:nvPr/>
            </p:nvSpPr>
            <p:spPr bwMode="auto">
              <a:xfrm>
                <a:off x="4656" y="2160"/>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zh-CN" altLang="en-US">
                    <a:ea typeface="黑体" panose="02010609060101010101" pitchFamily="49" charset="-122"/>
                  </a:rPr>
                  <a:t>新规则</a:t>
                </a:r>
              </a:p>
            </p:txBody>
          </p:sp>
          <p:sp>
            <p:nvSpPr>
              <p:cNvPr id="152587" name="Text Box 11">
                <a:extLst>
                  <a:ext uri="{FF2B5EF4-FFF2-40B4-BE49-F238E27FC236}">
                    <a16:creationId xmlns:a16="http://schemas.microsoft.com/office/drawing/2014/main" id="{654CBAD3-5AA3-49C6-B1D7-61964E17E305}"/>
                  </a:ext>
                </a:extLst>
              </p:cNvPr>
              <p:cNvSpPr txBox="1">
                <a:spLocks noChangeArrowheads="1"/>
              </p:cNvSpPr>
              <p:nvPr/>
            </p:nvSpPr>
            <p:spPr bwMode="auto">
              <a:xfrm>
                <a:off x="4032" y="1728"/>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zh-CN" altLang="en-US">
                    <a:ea typeface="黑体" panose="02010609060101010101" pitchFamily="49" charset="-122"/>
                  </a:rPr>
                  <a:t>操作准则</a:t>
                </a:r>
              </a:p>
            </p:txBody>
          </p:sp>
          <p:sp>
            <p:nvSpPr>
              <p:cNvPr id="152588" name="Text Box 12">
                <a:extLst>
                  <a:ext uri="{FF2B5EF4-FFF2-40B4-BE49-F238E27FC236}">
                    <a16:creationId xmlns:a16="http://schemas.microsoft.com/office/drawing/2014/main" id="{4C0F3F61-D038-4604-9063-37C612BDF1A2}"/>
                  </a:ext>
                </a:extLst>
              </p:cNvPr>
              <p:cNvSpPr txBox="1">
                <a:spLocks noChangeArrowheads="1"/>
              </p:cNvSpPr>
              <p:nvPr/>
            </p:nvSpPr>
            <p:spPr bwMode="auto">
              <a:xfrm>
                <a:off x="3408" y="2400"/>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zh-CN" altLang="en-US">
                    <a:ea typeface="黑体" panose="02010609060101010101" pitchFamily="49" charset="-122"/>
                  </a:rPr>
                  <a:t>训练例子</a:t>
                </a:r>
              </a:p>
            </p:txBody>
          </p:sp>
          <p:sp>
            <p:nvSpPr>
              <p:cNvPr id="152589" name="Text Box 13">
                <a:extLst>
                  <a:ext uri="{FF2B5EF4-FFF2-40B4-BE49-F238E27FC236}">
                    <a16:creationId xmlns:a16="http://schemas.microsoft.com/office/drawing/2014/main" id="{DB3A4AE6-A9C2-4DD6-A94D-450AEDF888C4}"/>
                  </a:ext>
                </a:extLst>
              </p:cNvPr>
              <p:cNvSpPr txBox="1">
                <a:spLocks noChangeArrowheads="1"/>
              </p:cNvSpPr>
              <p:nvPr/>
            </p:nvSpPr>
            <p:spPr bwMode="auto">
              <a:xfrm>
                <a:off x="4128" y="2880"/>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zh-CN" altLang="en-US">
                    <a:ea typeface="黑体" panose="02010609060101010101" pitchFamily="49" charset="-122"/>
                  </a:rPr>
                  <a:t>知识库</a:t>
                </a:r>
              </a:p>
            </p:txBody>
          </p:sp>
        </p:grpSp>
      </p:grpSp>
      <p:sp>
        <p:nvSpPr>
          <p:cNvPr id="2" name="灯片编号占位符 1">
            <a:extLst>
              <a:ext uri="{FF2B5EF4-FFF2-40B4-BE49-F238E27FC236}">
                <a16:creationId xmlns:a16="http://schemas.microsoft.com/office/drawing/2014/main" id="{78CD6E70-4458-43EA-96CF-2E1921BC429C}"/>
              </a:ext>
            </a:extLst>
          </p:cNvPr>
          <p:cNvSpPr>
            <a:spLocks noGrp="1"/>
          </p:cNvSpPr>
          <p:nvPr>
            <p:ph type="sldNum" sz="quarter" idx="12"/>
          </p:nvPr>
        </p:nvSpPr>
        <p:spPr/>
        <p:txBody>
          <a:bodyPr/>
          <a:lstStyle/>
          <a:p>
            <a:fld id="{893ACD7D-9A68-44C8-A49A-4B94202CE741}" type="slidenum">
              <a:rPr lang="zh-CN" altLang="en-US" smtClean="0"/>
              <a:t>38</a:t>
            </a:fld>
            <a:endParaRPr lang="zh-CN" altLang="en-US"/>
          </a:p>
        </p:txBody>
      </p:sp>
    </p:spTree>
    <p:extLst>
      <p:ext uri="{BB962C8B-B14F-4D97-AF65-F5344CB8AC3E}">
        <p14:creationId xmlns:p14="http://schemas.microsoft.com/office/powerpoint/2010/main" val="4242847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595"/>
                                        </p:tgtEl>
                                        <p:attrNameLst>
                                          <p:attrName>style.visibility</p:attrName>
                                        </p:attrNameLst>
                                      </p:cBhvr>
                                      <p:to>
                                        <p:strVal val="visible"/>
                                      </p:to>
                                    </p:set>
                                    <p:animEffect transition="in" filter="blinds(horizontal)">
                                      <p:cBhvr>
                                        <p:cTn id="7" dur="500"/>
                                        <p:tgtEl>
                                          <p:spTgt spid="152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19A25822-EBD5-4C08-B184-BF34745B8C55}"/>
              </a:ext>
            </a:extLst>
          </p:cNvPr>
          <p:cNvSpPr>
            <a:spLocks noGrp="1" noChangeArrowheads="1"/>
          </p:cNvSpPr>
          <p:nvPr>
            <p:ph type="title"/>
          </p:nvPr>
        </p:nvSpPr>
        <p:spPr/>
        <p:txBody>
          <a:bodyPr/>
          <a:lstStyle/>
          <a:p>
            <a:r>
              <a:rPr lang="zh-CN" altLang="en-US"/>
              <a:t>解释学习的学习过程与算法</a:t>
            </a:r>
          </a:p>
        </p:txBody>
      </p:sp>
      <p:sp>
        <p:nvSpPr>
          <p:cNvPr id="154627" name="Rectangle 3">
            <a:extLst>
              <a:ext uri="{FF2B5EF4-FFF2-40B4-BE49-F238E27FC236}">
                <a16:creationId xmlns:a16="http://schemas.microsoft.com/office/drawing/2014/main" id="{59DDE51F-2A7B-4448-A727-6E1BF1F8BBF5}"/>
              </a:ext>
            </a:extLst>
          </p:cNvPr>
          <p:cNvSpPr>
            <a:spLocks noGrp="1" noChangeArrowheads="1"/>
          </p:cNvSpPr>
          <p:nvPr>
            <p:ph type="body" idx="1"/>
          </p:nvPr>
        </p:nvSpPr>
        <p:spPr/>
        <p:txBody>
          <a:bodyPr/>
          <a:lstStyle/>
          <a:p>
            <a:pPr marL="571500" indent="-571500">
              <a:buNone/>
            </a:pPr>
            <a:r>
              <a:rPr lang="en-US" altLang="zh-CN" dirty="0">
                <a:latin typeface="黑体" panose="02010609060101010101" pitchFamily="49" charset="-122"/>
                <a:ea typeface="黑体" panose="02010609060101010101" pitchFamily="49" charset="-122"/>
              </a:rPr>
              <a:t>EBG</a:t>
            </a:r>
            <a:r>
              <a:rPr lang="zh-CN" altLang="en-US" dirty="0">
                <a:latin typeface="黑体" panose="02010609060101010101" pitchFamily="49" charset="-122"/>
                <a:ea typeface="黑体" panose="02010609060101010101" pitchFamily="49" charset="-122"/>
              </a:rPr>
              <a:t>算法可概括为两步：</a:t>
            </a:r>
          </a:p>
          <a:p>
            <a:pPr marL="571500" indent="-571500">
              <a:buNone/>
            </a:pPr>
            <a:r>
              <a:rPr lang="en-US" altLang="zh-CN" dirty="0">
                <a:solidFill>
                  <a:srgbClr val="3333CC"/>
                </a:solidFill>
                <a:ea typeface="黑体" panose="02010609060101010101" pitchFamily="49" charset="-122"/>
              </a:rPr>
              <a:t>1</a:t>
            </a:r>
            <a:r>
              <a:rPr lang="en-US" altLang="zh-CN" sz="3400" dirty="0">
                <a:solidFill>
                  <a:srgbClr val="3333CC"/>
                </a:solidFill>
                <a:ea typeface="黑体" panose="02010609060101010101" pitchFamily="49" charset="-122"/>
              </a:rPr>
              <a:t>.  </a:t>
            </a:r>
            <a:r>
              <a:rPr lang="zh-CN" altLang="en-US" sz="3400" dirty="0">
                <a:solidFill>
                  <a:srgbClr val="3333CC"/>
                </a:solidFill>
                <a:ea typeface="黑体" panose="02010609060101010101" pitchFamily="49" charset="-122"/>
              </a:rPr>
              <a:t>构造解释</a:t>
            </a:r>
            <a:r>
              <a:rPr lang="zh-CN" altLang="en-US" dirty="0">
                <a:latin typeface="黑体" panose="02010609060101010101" pitchFamily="49" charset="-122"/>
                <a:ea typeface="黑体" panose="02010609060101010101" pitchFamily="49" charset="-122"/>
              </a:rPr>
              <a:t> </a:t>
            </a:r>
          </a:p>
          <a:p>
            <a:pPr marL="571500" indent="-571500">
              <a:buNone/>
            </a:pPr>
            <a:r>
              <a:rPr lang="zh-CN" altLang="en-US" sz="2600" dirty="0">
                <a:solidFill>
                  <a:srgbClr val="3333CC"/>
                </a:solidFill>
                <a:ea typeface="黑体" panose="02010609060101010101" pitchFamily="49" charset="-122"/>
              </a:rPr>
              <a:t>            </a:t>
            </a:r>
            <a:r>
              <a:rPr lang="zh-CN" altLang="en-US" dirty="0">
                <a:ea typeface="黑体" panose="02010609060101010101" pitchFamily="49" charset="-122"/>
              </a:rPr>
              <a:t>运用领域知识进行演绎，证明提供给系统的训练实例为什么是满足目标概念的一个实例</a:t>
            </a:r>
            <a:r>
              <a:rPr lang="zh-CN" altLang="en-US" sz="2600" dirty="0">
                <a:ea typeface="黑体" panose="02010609060101010101" pitchFamily="49" charset="-122"/>
              </a:rPr>
              <a:t>。</a:t>
            </a:r>
          </a:p>
          <a:p>
            <a:pPr marL="571500" indent="-571500">
              <a:buNone/>
            </a:pPr>
            <a:r>
              <a:rPr lang="zh-CN" altLang="en-US" sz="2600" dirty="0">
                <a:ea typeface="黑体" panose="02010609060101010101" pitchFamily="49" charset="-122"/>
              </a:rPr>
              <a:t>       </a:t>
            </a:r>
            <a:r>
              <a:rPr lang="zh-CN" altLang="en-US" sz="2600" dirty="0">
                <a:solidFill>
                  <a:srgbClr val="009900"/>
                </a:solidFill>
                <a:ea typeface="黑体" panose="02010609060101010101" pitchFamily="49" charset="-122"/>
              </a:rPr>
              <a:t>例如：设要学习的目标概念是“一个物体（</a:t>
            </a:r>
            <a:r>
              <a:rPr lang="en-US" altLang="zh-CN" sz="2600" dirty="0">
                <a:solidFill>
                  <a:srgbClr val="009900"/>
                </a:solidFill>
                <a:ea typeface="黑体" panose="02010609060101010101" pitchFamily="49" charset="-122"/>
              </a:rPr>
              <a:t>Obj1</a:t>
            </a:r>
            <a:r>
              <a:rPr lang="zh-CN" altLang="en-US" sz="2600" dirty="0">
                <a:solidFill>
                  <a:srgbClr val="009900"/>
                </a:solidFill>
                <a:ea typeface="黑体" panose="02010609060101010101" pitchFamily="49" charset="-122"/>
              </a:rPr>
              <a:t>）可以安全地放置在另一个物体（</a:t>
            </a:r>
            <a:r>
              <a:rPr lang="en-US" altLang="zh-CN" sz="2600" dirty="0">
                <a:solidFill>
                  <a:srgbClr val="009900"/>
                </a:solidFill>
                <a:ea typeface="黑体" panose="02010609060101010101" pitchFamily="49" charset="-122"/>
              </a:rPr>
              <a:t>Obj2</a:t>
            </a:r>
            <a:r>
              <a:rPr lang="zh-CN" altLang="en-US" sz="2600" dirty="0">
                <a:solidFill>
                  <a:srgbClr val="009900"/>
                </a:solidFill>
                <a:ea typeface="黑体" panose="02010609060101010101" pitchFamily="49" charset="-122"/>
              </a:rPr>
              <a:t>）上”，即</a:t>
            </a:r>
          </a:p>
          <a:p>
            <a:pPr marL="571500" indent="-571500">
              <a:buNone/>
            </a:pPr>
            <a:r>
              <a:rPr lang="zh-CN" altLang="en-US" sz="2600" dirty="0">
                <a:solidFill>
                  <a:srgbClr val="009900"/>
                </a:solidFill>
                <a:ea typeface="黑体" panose="02010609060101010101" pitchFamily="49" charset="-122"/>
              </a:rPr>
              <a:t>                </a:t>
            </a:r>
            <a:r>
              <a:rPr lang="en-US" altLang="zh-CN" sz="2600" dirty="0">
                <a:solidFill>
                  <a:srgbClr val="009900"/>
                </a:solidFill>
                <a:ea typeface="黑体" panose="02010609060101010101" pitchFamily="49" charset="-122"/>
              </a:rPr>
              <a:t>Safe-To-Stack(Obj1,obj2)</a:t>
            </a:r>
          </a:p>
          <a:p>
            <a:pPr marL="571500" indent="-571500">
              <a:buNone/>
            </a:pPr>
            <a:endParaRPr lang="en-US" altLang="zh-CN" sz="2600" dirty="0">
              <a:solidFill>
                <a:srgbClr val="009900"/>
              </a:solidFill>
              <a:ea typeface="黑体" panose="02010609060101010101" pitchFamily="49" charset="-122"/>
            </a:endParaRPr>
          </a:p>
          <a:p>
            <a:pPr marL="571500" indent="-571500"/>
            <a:endParaRPr lang="en-US" altLang="zh-CN" sz="2600" dirty="0">
              <a:ea typeface="黑体" panose="02010609060101010101" pitchFamily="49" charset="-122"/>
            </a:endParaRPr>
          </a:p>
          <a:p>
            <a:pPr marL="571500" indent="-571500">
              <a:buFont typeface="Wingdings" panose="05000000000000000000" pitchFamily="2" charset="2"/>
              <a:buAutoNum type="arabicPeriod"/>
            </a:pPr>
            <a:endParaRPr lang="en-US" altLang="zh-CN" sz="2600" dirty="0"/>
          </a:p>
        </p:txBody>
      </p:sp>
      <p:sp>
        <p:nvSpPr>
          <p:cNvPr id="2" name="灯片编号占位符 1">
            <a:extLst>
              <a:ext uri="{FF2B5EF4-FFF2-40B4-BE49-F238E27FC236}">
                <a16:creationId xmlns:a16="http://schemas.microsoft.com/office/drawing/2014/main" id="{4672426C-7F38-4875-9C1A-9907D2D5A516}"/>
              </a:ext>
            </a:extLst>
          </p:cNvPr>
          <p:cNvSpPr>
            <a:spLocks noGrp="1"/>
          </p:cNvSpPr>
          <p:nvPr>
            <p:ph type="sldNum" sz="quarter" idx="12"/>
          </p:nvPr>
        </p:nvSpPr>
        <p:spPr/>
        <p:txBody>
          <a:bodyPr/>
          <a:lstStyle/>
          <a:p>
            <a:fld id="{893ACD7D-9A68-44C8-A49A-4B94202CE741}" type="slidenum">
              <a:rPr lang="zh-CN" altLang="en-US" smtClean="0"/>
              <a:t>39</a:t>
            </a:fld>
            <a:endParaRPr lang="zh-CN" altLang="en-US"/>
          </a:p>
        </p:txBody>
      </p:sp>
    </p:spTree>
    <p:extLst>
      <p:ext uri="{BB962C8B-B14F-4D97-AF65-F5344CB8AC3E}">
        <p14:creationId xmlns:p14="http://schemas.microsoft.com/office/powerpoint/2010/main" val="390955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540" name="Picture 4">
            <a:extLst>
              <a:ext uri="{FF2B5EF4-FFF2-40B4-BE49-F238E27FC236}">
                <a16:creationId xmlns:a16="http://schemas.microsoft.com/office/drawing/2014/main" id="{DFD8032B-D0C2-4D1E-AD71-F39EEA15F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a:extLst>
              <a:ext uri="{FF2B5EF4-FFF2-40B4-BE49-F238E27FC236}">
                <a16:creationId xmlns:a16="http://schemas.microsoft.com/office/drawing/2014/main" id="{8F6E8DBC-08D5-4570-9952-82171AC316B2}"/>
              </a:ext>
            </a:extLst>
          </p:cNvPr>
          <p:cNvSpPr>
            <a:spLocks noGrp="1"/>
          </p:cNvSpPr>
          <p:nvPr>
            <p:ph type="sldNum" sz="quarter" idx="12"/>
          </p:nvPr>
        </p:nvSpPr>
        <p:spPr/>
        <p:txBody>
          <a:bodyPr/>
          <a:lstStyle/>
          <a:p>
            <a:fld id="{551A9787-E7B2-407C-8320-231A765912EF}" type="slidenum">
              <a:rPr lang="en-US" altLang="zh-CN" smtClean="0"/>
              <a:pPr/>
              <a:t>4</a:t>
            </a:fld>
            <a:endParaRPr lang="en-US" altLang="zh-CN"/>
          </a:p>
        </p:txBody>
      </p:sp>
    </p:spTree>
    <p:extLst>
      <p:ext uri="{BB962C8B-B14F-4D97-AF65-F5344CB8AC3E}">
        <p14:creationId xmlns:p14="http://schemas.microsoft.com/office/powerpoint/2010/main" val="284752431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a:extLst>
              <a:ext uri="{FF2B5EF4-FFF2-40B4-BE49-F238E27FC236}">
                <a16:creationId xmlns:a16="http://schemas.microsoft.com/office/drawing/2014/main" id="{E2AF99C2-047C-411F-8286-945CCFDA119B}"/>
              </a:ext>
            </a:extLst>
          </p:cNvPr>
          <p:cNvSpPr>
            <a:spLocks noGrp="1" noChangeArrowheads="1"/>
          </p:cNvSpPr>
          <p:nvPr>
            <p:ph type="body" idx="1"/>
          </p:nvPr>
        </p:nvSpPr>
        <p:spPr>
          <a:xfrm>
            <a:off x="1587063" y="1121979"/>
            <a:ext cx="9677400" cy="5943600"/>
          </a:xfrm>
        </p:spPr>
        <p:txBody>
          <a:bodyPr>
            <a:normAutofit fontScale="92500" lnSpcReduction="10000"/>
          </a:bodyPr>
          <a:lstStyle/>
          <a:p>
            <a:pPr>
              <a:lnSpc>
                <a:spcPct val="90000"/>
              </a:lnSpc>
            </a:pPr>
            <a:r>
              <a:rPr lang="zh-CN" altLang="en-US" sz="2200" dirty="0">
                <a:solidFill>
                  <a:srgbClr val="009900"/>
                </a:solidFill>
                <a:ea typeface="黑体" panose="02010609060101010101" pitchFamily="49" charset="-122"/>
              </a:rPr>
              <a:t>训练实例为描述物体</a:t>
            </a:r>
            <a:r>
              <a:rPr lang="en-US" altLang="zh-CN" sz="2200" dirty="0">
                <a:solidFill>
                  <a:srgbClr val="009900"/>
                </a:solidFill>
                <a:ea typeface="黑体" panose="02010609060101010101" pitchFamily="49" charset="-122"/>
              </a:rPr>
              <a:t>Obj1</a:t>
            </a:r>
            <a:r>
              <a:rPr lang="zh-CN" altLang="en-US" sz="2200" dirty="0">
                <a:solidFill>
                  <a:srgbClr val="009900"/>
                </a:solidFill>
                <a:ea typeface="黑体" panose="02010609060101010101" pitchFamily="49" charset="-122"/>
              </a:rPr>
              <a:t>与</a:t>
            </a:r>
            <a:r>
              <a:rPr lang="en-US" altLang="zh-CN" sz="2200" dirty="0">
                <a:solidFill>
                  <a:srgbClr val="009900"/>
                </a:solidFill>
                <a:ea typeface="黑体" panose="02010609060101010101" pitchFamily="49" charset="-122"/>
              </a:rPr>
              <a:t>Obj2</a:t>
            </a:r>
            <a:r>
              <a:rPr lang="zh-CN" altLang="en-US" sz="2200" dirty="0">
                <a:solidFill>
                  <a:srgbClr val="009900"/>
                </a:solidFill>
                <a:ea typeface="黑体" panose="02010609060101010101" pitchFamily="49" charset="-122"/>
              </a:rPr>
              <a:t>的下述事实：</a:t>
            </a:r>
          </a:p>
          <a:p>
            <a:pPr>
              <a:lnSpc>
                <a:spcPct val="90000"/>
              </a:lnSpc>
              <a:buFont typeface="Wingdings" panose="05000000000000000000" pitchFamily="2" charset="2"/>
              <a:buNone/>
            </a:pPr>
            <a:r>
              <a:rPr lang="zh-CN" altLang="en-US" sz="2200" dirty="0">
                <a:solidFill>
                  <a:srgbClr val="009900"/>
                </a:solidFill>
                <a:ea typeface="黑体" panose="02010609060101010101" pitchFamily="49" charset="-122"/>
              </a:rPr>
              <a:t>                            </a:t>
            </a:r>
            <a:r>
              <a:rPr lang="en-US" altLang="zh-CN" sz="2200" dirty="0">
                <a:solidFill>
                  <a:srgbClr val="009900"/>
                </a:solidFill>
                <a:ea typeface="黑体" panose="02010609060101010101" pitchFamily="49" charset="-122"/>
              </a:rPr>
              <a:t>On(Obj1,Obj2)</a:t>
            </a:r>
          </a:p>
          <a:p>
            <a:pPr>
              <a:lnSpc>
                <a:spcPct val="90000"/>
              </a:lnSpc>
              <a:buFont typeface="Wingdings" panose="05000000000000000000" pitchFamily="2" charset="2"/>
              <a:buNone/>
            </a:pPr>
            <a:r>
              <a:rPr lang="en-US" altLang="zh-CN" sz="2200" dirty="0">
                <a:solidFill>
                  <a:srgbClr val="009900"/>
                </a:solidFill>
                <a:ea typeface="黑体" panose="02010609060101010101" pitchFamily="49" charset="-122"/>
              </a:rPr>
              <a:t>                            Isa(Obj1,book of AI)</a:t>
            </a:r>
          </a:p>
          <a:p>
            <a:pPr>
              <a:lnSpc>
                <a:spcPct val="90000"/>
              </a:lnSpc>
              <a:buFont typeface="Wingdings" panose="05000000000000000000" pitchFamily="2" charset="2"/>
              <a:buNone/>
            </a:pPr>
            <a:r>
              <a:rPr lang="en-US" altLang="zh-CN" sz="2200" dirty="0">
                <a:solidFill>
                  <a:srgbClr val="009900"/>
                </a:solidFill>
                <a:ea typeface="黑体" panose="02010609060101010101" pitchFamily="49" charset="-122"/>
              </a:rPr>
              <a:t>                            Isa(Obj2,table)</a:t>
            </a:r>
          </a:p>
          <a:p>
            <a:pPr>
              <a:lnSpc>
                <a:spcPct val="90000"/>
              </a:lnSpc>
              <a:buFont typeface="Wingdings" panose="05000000000000000000" pitchFamily="2" charset="2"/>
              <a:buNone/>
            </a:pPr>
            <a:r>
              <a:rPr lang="en-US" altLang="zh-CN" sz="2200" dirty="0">
                <a:solidFill>
                  <a:srgbClr val="009900"/>
                </a:solidFill>
                <a:ea typeface="黑体" panose="02010609060101010101" pitchFamily="49" charset="-122"/>
              </a:rPr>
              <a:t>                            Volume(Obj1,1)</a:t>
            </a:r>
          </a:p>
          <a:p>
            <a:pPr>
              <a:lnSpc>
                <a:spcPct val="90000"/>
              </a:lnSpc>
              <a:buFont typeface="Wingdings" panose="05000000000000000000" pitchFamily="2" charset="2"/>
              <a:buNone/>
            </a:pPr>
            <a:r>
              <a:rPr lang="en-US" altLang="zh-CN" sz="2200" dirty="0">
                <a:solidFill>
                  <a:srgbClr val="009900"/>
                </a:solidFill>
                <a:ea typeface="黑体" panose="02010609060101010101" pitchFamily="49" charset="-122"/>
              </a:rPr>
              <a:t>                            Density(Obj1,0.1)</a:t>
            </a:r>
          </a:p>
          <a:p>
            <a:pPr>
              <a:lnSpc>
                <a:spcPct val="90000"/>
              </a:lnSpc>
              <a:buFont typeface="Wingdings" panose="05000000000000000000" pitchFamily="2" charset="2"/>
              <a:buNone/>
            </a:pPr>
            <a:r>
              <a:rPr lang="en-US" altLang="zh-CN" sz="2200" dirty="0">
                <a:solidFill>
                  <a:srgbClr val="009900"/>
                </a:solidFill>
                <a:ea typeface="黑体" panose="02010609060101010101" pitchFamily="49" charset="-122"/>
              </a:rPr>
              <a:t>                            ······</a:t>
            </a:r>
          </a:p>
          <a:p>
            <a:pPr>
              <a:lnSpc>
                <a:spcPct val="90000"/>
              </a:lnSpc>
            </a:pPr>
            <a:r>
              <a:rPr lang="en-US" altLang="zh-CN" sz="2200" dirty="0">
                <a:solidFill>
                  <a:srgbClr val="009900"/>
                </a:solidFill>
                <a:ea typeface="黑体" panose="02010609060101010101" pitchFamily="49" charset="-122"/>
              </a:rPr>
              <a:t> </a:t>
            </a:r>
            <a:r>
              <a:rPr lang="zh-CN" altLang="en-US" sz="2200" dirty="0">
                <a:solidFill>
                  <a:srgbClr val="009900"/>
                </a:solidFill>
                <a:ea typeface="黑体" panose="02010609060101010101" pitchFamily="49" charset="-122"/>
              </a:rPr>
              <a:t>领域知识是把一个物体放置在另一个物体上面的安全性准则：</a:t>
            </a:r>
          </a:p>
          <a:p>
            <a:pPr>
              <a:lnSpc>
                <a:spcPct val="90000"/>
              </a:lnSpc>
              <a:buFont typeface="Wingdings" panose="05000000000000000000" pitchFamily="2" charset="2"/>
              <a:buNone/>
            </a:pPr>
            <a:r>
              <a:rPr lang="zh-CN" altLang="en-US" sz="2200" dirty="0">
                <a:solidFill>
                  <a:srgbClr val="009900"/>
                </a:solidFill>
                <a:ea typeface="黑体" panose="02010609060101010101" pitchFamily="49" charset="-122"/>
              </a:rPr>
              <a:t>         </a:t>
            </a:r>
            <a:r>
              <a:rPr lang="en-US" altLang="zh-CN" sz="2200" dirty="0">
                <a:solidFill>
                  <a:srgbClr val="009900"/>
                </a:solidFill>
                <a:ea typeface="黑体" panose="02010609060101010101" pitchFamily="49" charset="-122"/>
                <a:cs typeface="Arial" panose="020B0604020202020204" pitchFamily="34" charset="0"/>
              </a:rPr>
              <a:t>¬Fragile (y)→ Safe-To-Stack (x ,y)</a:t>
            </a:r>
          </a:p>
          <a:p>
            <a:pPr>
              <a:lnSpc>
                <a:spcPct val="90000"/>
              </a:lnSpc>
              <a:buFont typeface="Wingdings" panose="05000000000000000000" pitchFamily="2" charset="2"/>
              <a:buNone/>
            </a:pPr>
            <a:r>
              <a:rPr lang="en-US" altLang="zh-CN" sz="2200" dirty="0">
                <a:solidFill>
                  <a:srgbClr val="009900"/>
                </a:solidFill>
                <a:ea typeface="黑体" panose="02010609060101010101" pitchFamily="49" charset="-122"/>
                <a:cs typeface="Arial" panose="020B0604020202020204" pitchFamily="34" charset="0"/>
              </a:rPr>
              <a:t>         Lighter (x, y)→ Safe-To-Stack (x ,y)</a:t>
            </a:r>
          </a:p>
          <a:p>
            <a:pPr>
              <a:lnSpc>
                <a:spcPct val="90000"/>
              </a:lnSpc>
              <a:buFont typeface="Wingdings" panose="05000000000000000000" pitchFamily="2" charset="2"/>
              <a:buNone/>
            </a:pPr>
            <a:r>
              <a:rPr lang="en-US" altLang="zh-CN" sz="2200" dirty="0">
                <a:solidFill>
                  <a:srgbClr val="009900"/>
                </a:solidFill>
                <a:ea typeface="黑体" panose="02010609060101010101" pitchFamily="49" charset="-122"/>
                <a:cs typeface="Arial" panose="020B0604020202020204" pitchFamily="34" charset="0"/>
              </a:rPr>
              <a:t>         </a:t>
            </a:r>
            <a:r>
              <a:rPr lang="en-US" altLang="zh-CN" sz="2200" dirty="0">
                <a:solidFill>
                  <a:srgbClr val="009900"/>
                </a:solidFill>
                <a:ea typeface="黑体" panose="02010609060101010101" pitchFamily="49" charset="-122"/>
              </a:rPr>
              <a:t>Volume (p, v) </a:t>
            </a:r>
            <a:r>
              <a:rPr lang="en-US" altLang="zh-CN" sz="2200" dirty="0">
                <a:solidFill>
                  <a:srgbClr val="009900"/>
                </a:solidFill>
                <a:latin typeface="黑体" panose="02010609060101010101" pitchFamily="49" charset="-122"/>
                <a:ea typeface="黑体" panose="02010609060101010101" pitchFamily="49" charset="-122"/>
              </a:rPr>
              <a:t>∧</a:t>
            </a:r>
            <a:r>
              <a:rPr lang="en-US" altLang="zh-CN" sz="2200" dirty="0">
                <a:solidFill>
                  <a:srgbClr val="009900"/>
                </a:solidFill>
                <a:ea typeface="黑体" panose="02010609060101010101" pitchFamily="49" charset="-122"/>
              </a:rPr>
              <a:t>Density (p, d)∧*(v, d, w)</a:t>
            </a:r>
            <a:r>
              <a:rPr lang="en-US" altLang="zh-CN" sz="2200" dirty="0">
                <a:solidFill>
                  <a:srgbClr val="009900"/>
                </a:solidFill>
                <a:latin typeface="黑体" panose="02010609060101010101" pitchFamily="49" charset="-122"/>
                <a:ea typeface="黑体" panose="02010609060101010101" pitchFamily="49" charset="-122"/>
              </a:rPr>
              <a:t>→ </a:t>
            </a:r>
            <a:r>
              <a:rPr lang="en-US" altLang="zh-CN" sz="2200" dirty="0">
                <a:solidFill>
                  <a:srgbClr val="009900"/>
                </a:solidFill>
                <a:ea typeface="黑体" panose="02010609060101010101" pitchFamily="49" charset="-122"/>
              </a:rPr>
              <a:t>Weight (p, w)</a:t>
            </a:r>
          </a:p>
          <a:p>
            <a:pPr>
              <a:lnSpc>
                <a:spcPct val="90000"/>
              </a:lnSpc>
              <a:buFont typeface="Wingdings" panose="05000000000000000000" pitchFamily="2" charset="2"/>
              <a:buNone/>
            </a:pPr>
            <a:r>
              <a:rPr lang="en-US" altLang="zh-CN" sz="2200" dirty="0">
                <a:solidFill>
                  <a:srgbClr val="009900"/>
                </a:solidFill>
                <a:ea typeface="黑体" panose="02010609060101010101" pitchFamily="49" charset="-122"/>
              </a:rPr>
              <a:t>         Isa(</a:t>
            </a:r>
            <a:r>
              <a:rPr lang="en-US" altLang="zh-CN" sz="2200" dirty="0" err="1">
                <a:solidFill>
                  <a:srgbClr val="009900"/>
                </a:solidFill>
                <a:ea typeface="黑体" panose="02010609060101010101" pitchFamily="49" charset="-122"/>
              </a:rPr>
              <a:t>p,table</a:t>
            </a:r>
            <a:r>
              <a:rPr lang="en-US" altLang="zh-CN" sz="2200" dirty="0">
                <a:solidFill>
                  <a:srgbClr val="009900"/>
                </a:solidFill>
                <a:ea typeface="黑体" panose="02010609060101010101" pitchFamily="49" charset="-122"/>
              </a:rPr>
              <a:t>)→Weight (p, 15)</a:t>
            </a:r>
          </a:p>
          <a:p>
            <a:pPr>
              <a:lnSpc>
                <a:spcPct val="90000"/>
              </a:lnSpc>
              <a:buFont typeface="Wingdings" panose="05000000000000000000" pitchFamily="2" charset="2"/>
              <a:buNone/>
            </a:pPr>
            <a:r>
              <a:rPr lang="en-US" altLang="zh-CN" sz="2200" dirty="0">
                <a:solidFill>
                  <a:srgbClr val="009900"/>
                </a:solidFill>
                <a:ea typeface="黑体" panose="02010609060101010101" pitchFamily="49" charset="-122"/>
              </a:rPr>
              <a:t>         Weight(p1,w1)</a:t>
            </a:r>
            <a:r>
              <a:rPr lang="en-US" altLang="zh-CN" sz="2200" dirty="0">
                <a:solidFill>
                  <a:srgbClr val="009900"/>
                </a:solidFill>
                <a:latin typeface="黑体" panose="02010609060101010101" pitchFamily="49" charset="-122"/>
                <a:ea typeface="黑体" panose="02010609060101010101" pitchFamily="49" charset="-122"/>
              </a:rPr>
              <a:t>∧</a:t>
            </a:r>
            <a:r>
              <a:rPr lang="en-US" altLang="zh-CN" sz="2200" dirty="0">
                <a:solidFill>
                  <a:srgbClr val="009900"/>
                </a:solidFill>
                <a:ea typeface="黑体" panose="02010609060101010101" pitchFamily="49" charset="-122"/>
              </a:rPr>
              <a:t>Weight(p2,w2)</a:t>
            </a:r>
            <a:r>
              <a:rPr lang="en-US" altLang="zh-CN" sz="2200" dirty="0">
                <a:solidFill>
                  <a:srgbClr val="009900"/>
                </a:solidFill>
                <a:latin typeface="黑体" panose="02010609060101010101" pitchFamily="49" charset="-122"/>
                <a:ea typeface="黑体" panose="02010609060101010101" pitchFamily="49" charset="-122"/>
              </a:rPr>
              <a:t>∧</a:t>
            </a:r>
            <a:r>
              <a:rPr lang="en-US" altLang="zh-CN" sz="2200" dirty="0">
                <a:solidFill>
                  <a:srgbClr val="009900"/>
                </a:solidFill>
                <a:ea typeface="黑体" panose="02010609060101010101" pitchFamily="49" charset="-122"/>
              </a:rPr>
              <a:t>Smaller(w1,w2)→Lighter(p1,p2)</a:t>
            </a:r>
          </a:p>
          <a:p>
            <a:pPr>
              <a:lnSpc>
                <a:spcPct val="90000"/>
              </a:lnSpc>
              <a:buFont typeface="Wingdings" panose="05000000000000000000" pitchFamily="2" charset="2"/>
              <a:buNone/>
            </a:pPr>
            <a:endParaRPr lang="en-US" altLang="zh-CN" sz="2200" dirty="0">
              <a:solidFill>
                <a:srgbClr val="009900"/>
              </a:solidFill>
              <a:ea typeface="黑体" panose="02010609060101010101" pitchFamily="49" charset="-122"/>
            </a:endParaRPr>
          </a:p>
          <a:p>
            <a:pPr>
              <a:lnSpc>
                <a:spcPct val="90000"/>
              </a:lnSpc>
              <a:buFont typeface="Wingdings" panose="05000000000000000000" pitchFamily="2" charset="2"/>
              <a:buNone/>
            </a:pPr>
            <a:r>
              <a:rPr lang="en-US" altLang="zh-CN" sz="2200" dirty="0">
                <a:solidFill>
                  <a:srgbClr val="009900"/>
                </a:solidFill>
                <a:ea typeface="黑体" panose="02010609060101010101" pitchFamily="49" charset="-122"/>
              </a:rPr>
              <a:t>         </a:t>
            </a:r>
          </a:p>
        </p:txBody>
      </p:sp>
      <p:sp>
        <p:nvSpPr>
          <p:cNvPr id="2" name="灯片编号占位符 1">
            <a:extLst>
              <a:ext uri="{FF2B5EF4-FFF2-40B4-BE49-F238E27FC236}">
                <a16:creationId xmlns:a16="http://schemas.microsoft.com/office/drawing/2014/main" id="{8197D430-AE08-423E-86B0-27C4C55A0A7F}"/>
              </a:ext>
            </a:extLst>
          </p:cNvPr>
          <p:cNvSpPr>
            <a:spLocks noGrp="1"/>
          </p:cNvSpPr>
          <p:nvPr>
            <p:ph type="sldNum" sz="quarter" idx="12"/>
          </p:nvPr>
        </p:nvSpPr>
        <p:spPr/>
        <p:txBody>
          <a:bodyPr/>
          <a:lstStyle/>
          <a:p>
            <a:fld id="{893ACD7D-9A68-44C8-A49A-4B94202CE741}" type="slidenum">
              <a:rPr lang="zh-CN" altLang="en-US" smtClean="0"/>
              <a:t>40</a:t>
            </a:fld>
            <a:endParaRPr lang="zh-CN" altLang="en-US"/>
          </a:p>
        </p:txBody>
      </p:sp>
    </p:spTree>
    <p:extLst>
      <p:ext uri="{BB962C8B-B14F-4D97-AF65-F5344CB8AC3E}">
        <p14:creationId xmlns:p14="http://schemas.microsoft.com/office/powerpoint/2010/main" val="2834254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6704" name="Group 32">
            <a:extLst>
              <a:ext uri="{FF2B5EF4-FFF2-40B4-BE49-F238E27FC236}">
                <a16:creationId xmlns:a16="http://schemas.microsoft.com/office/drawing/2014/main" id="{DE34F47F-20E2-4669-9C7F-AACE2018FEA1}"/>
              </a:ext>
            </a:extLst>
          </p:cNvPr>
          <p:cNvGrpSpPr>
            <a:grpSpLocks/>
          </p:cNvGrpSpPr>
          <p:nvPr/>
        </p:nvGrpSpPr>
        <p:grpSpPr bwMode="auto">
          <a:xfrm>
            <a:off x="2362200" y="1066800"/>
            <a:ext cx="7239000" cy="3733800"/>
            <a:chOff x="576" y="576"/>
            <a:chExt cx="4560" cy="2352"/>
          </a:xfrm>
        </p:grpSpPr>
        <p:sp>
          <p:nvSpPr>
            <p:cNvPr id="156681" name="Rectangle 9">
              <a:extLst>
                <a:ext uri="{FF2B5EF4-FFF2-40B4-BE49-F238E27FC236}">
                  <a16:creationId xmlns:a16="http://schemas.microsoft.com/office/drawing/2014/main" id="{86944B85-8517-42EC-8902-974CB6FDDFC9}"/>
                </a:ext>
              </a:extLst>
            </p:cNvPr>
            <p:cNvSpPr>
              <a:spLocks noChangeArrowheads="1"/>
            </p:cNvSpPr>
            <p:nvPr/>
          </p:nvSpPr>
          <p:spPr bwMode="auto">
            <a:xfrm>
              <a:off x="1248" y="576"/>
              <a:ext cx="2304"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a:t>Safe-To-Stack(Obj1,obj2)</a:t>
              </a:r>
            </a:p>
          </p:txBody>
        </p:sp>
        <p:sp>
          <p:nvSpPr>
            <p:cNvPr id="156682" name="Line 10">
              <a:extLst>
                <a:ext uri="{FF2B5EF4-FFF2-40B4-BE49-F238E27FC236}">
                  <a16:creationId xmlns:a16="http://schemas.microsoft.com/office/drawing/2014/main" id="{D1DA1CE6-BEC7-486D-9187-765D71EAB3AE}"/>
                </a:ext>
              </a:extLst>
            </p:cNvPr>
            <p:cNvSpPr>
              <a:spLocks noChangeShapeType="1"/>
            </p:cNvSpPr>
            <p:nvPr/>
          </p:nvSpPr>
          <p:spPr bwMode="auto">
            <a:xfrm>
              <a:off x="2400" y="863"/>
              <a:ext cx="0" cy="1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683" name="Rectangle 11">
              <a:extLst>
                <a:ext uri="{FF2B5EF4-FFF2-40B4-BE49-F238E27FC236}">
                  <a16:creationId xmlns:a16="http://schemas.microsoft.com/office/drawing/2014/main" id="{407F76B9-F69C-4F03-A188-B64336FB4181}"/>
                </a:ext>
              </a:extLst>
            </p:cNvPr>
            <p:cNvSpPr>
              <a:spLocks noChangeArrowheads="1"/>
            </p:cNvSpPr>
            <p:nvPr/>
          </p:nvSpPr>
          <p:spPr bwMode="auto">
            <a:xfrm>
              <a:off x="1584" y="1008"/>
              <a:ext cx="1632"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a:t>Lighter(Obj1,obj2)</a:t>
              </a:r>
            </a:p>
          </p:txBody>
        </p:sp>
        <p:sp>
          <p:nvSpPr>
            <p:cNvPr id="156685" name="Rectangle 13">
              <a:extLst>
                <a:ext uri="{FF2B5EF4-FFF2-40B4-BE49-F238E27FC236}">
                  <a16:creationId xmlns:a16="http://schemas.microsoft.com/office/drawing/2014/main" id="{C5FFDA19-8322-4CDA-8ACA-BB27584ECCF9}"/>
                </a:ext>
              </a:extLst>
            </p:cNvPr>
            <p:cNvSpPr>
              <a:spLocks noChangeArrowheads="1"/>
            </p:cNvSpPr>
            <p:nvPr/>
          </p:nvSpPr>
          <p:spPr bwMode="auto">
            <a:xfrm>
              <a:off x="576" y="1536"/>
              <a:ext cx="1392"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a:t>Weight(Obj1,0.1)</a:t>
              </a:r>
            </a:p>
          </p:txBody>
        </p:sp>
        <p:sp>
          <p:nvSpPr>
            <p:cNvPr id="156686" name="Rectangle 14">
              <a:extLst>
                <a:ext uri="{FF2B5EF4-FFF2-40B4-BE49-F238E27FC236}">
                  <a16:creationId xmlns:a16="http://schemas.microsoft.com/office/drawing/2014/main" id="{8110DEF7-E079-400B-A926-5278B2C9D222}"/>
                </a:ext>
              </a:extLst>
            </p:cNvPr>
            <p:cNvSpPr>
              <a:spLocks noChangeArrowheads="1"/>
            </p:cNvSpPr>
            <p:nvPr/>
          </p:nvSpPr>
          <p:spPr bwMode="auto">
            <a:xfrm>
              <a:off x="2112" y="1536"/>
              <a:ext cx="1392"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a:t>Weight(Obj2,15)</a:t>
              </a:r>
            </a:p>
          </p:txBody>
        </p:sp>
        <p:sp>
          <p:nvSpPr>
            <p:cNvPr id="156687" name="Rectangle 15">
              <a:extLst>
                <a:ext uri="{FF2B5EF4-FFF2-40B4-BE49-F238E27FC236}">
                  <a16:creationId xmlns:a16="http://schemas.microsoft.com/office/drawing/2014/main" id="{799A9114-52A9-4A7F-BAE0-92393D5E87E3}"/>
                </a:ext>
              </a:extLst>
            </p:cNvPr>
            <p:cNvSpPr>
              <a:spLocks noChangeArrowheads="1"/>
            </p:cNvSpPr>
            <p:nvPr/>
          </p:nvSpPr>
          <p:spPr bwMode="auto">
            <a:xfrm>
              <a:off x="3744" y="1536"/>
              <a:ext cx="1392"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a:t>Smaller(0.1,15)</a:t>
              </a:r>
            </a:p>
          </p:txBody>
        </p:sp>
        <p:cxnSp>
          <p:nvCxnSpPr>
            <p:cNvPr id="156688" name="AutoShape 16">
              <a:extLst>
                <a:ext uri="{FF2B5EF4-FFF2-40B4-BE49-F238E27FC236}">
                  <a16:creationId xmlns:a16="http://schemas.microsoft.com/office/drawing/2014/main" id="{A38C0491-DEE9-426D-8425-C46A60EF1E43}"/>
                </a:ext>
              </a:extLst>
            </p:cNvPr>
            <p:cNvCxnSpPr>
              <a:cxnSpLocks noChangeShapeType="1"/>
              <a:stCxn id="156683" idx="2"/>
              <a:endCxn id="156685" idx="0"/>
            </p:cNvCxnSpPr>
            <p:nvPr/>
          </p:nvCxnSpPr>
          <p:spPr bwMode="auto">
            <a:xfrm flipH="1">
              <a:off x="1272" y="1296"/>
              <a:ext cx="1128" cy="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689" name="AutoShape 17">
              <a:extLst>
                <a:ext uri="{FF2B5EF4-FFF2-40B4-BE49-F238E27FC236}">
                  <a16:creationId xmlns:a16="http://schemas.microsoft.com/office/drawing/2014/main" id="{72C417FC-1819-43FA-99E5-A04BBF45E516}"/>
                </a:ext>
              </a:extLst>
            </p:cNvPr>
            <p:cNvCxnSpPr>
              <a:cxnSpLocks noChangeShapeType="1"/>
              <a:stCxn id="156683" idx="2"/>
              <a:endCxn id="156686" idx="0"/>
            </p:cNvCxnSpPr>
            <p:nvPr/>
          </p:nvCxnSpPr>
          <p:spPr bwMode="auto">
            <a:xfrm>
              <a:off x="2400" y="1296"/>
              <a:ext cx="408" cy="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690" name="AutoShape 18">
              <a:extLst>
                <a:ext uri="{FF2B5EF4-FFF2-40B4-BE49-F238E27FC236}">
                  <a16:creationId xmlns:a16="http://schemas.microsoft.com/office/drawing/2014/main" id="{0B6065EA-D4D6-4F39-BC97-06D83AC6699D}"/>
                </a:ext>
              </a:extLst>
            </p:cNvPr>
            <p:cNvCxnSpPr>
              <a:cxnSpLocks noChangeShapeType="1"/>
              <a:stCxn id="156683" idx="2"/>
              <a:endCxn id="156687" idx="0"/>
            </p:cNvCxnSpPr>
            <p:nvPr/>
          </p:nvCxnSpPr>
          <p:spPr bwMode="auto">
            <a:xfrm>
              <a:off x="2400" y="1296"/>
              <a:ext cx="2040" cy="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691" name="Rectangle 19">
              <a:extLst>
                <a:ext uri="{FF2B5EF4-FFF2-40B4-BE49-F238E27FC236}">
                  <a16:creationId xmlns:a16="http://schemas.microsoft.com/office/drawing/2014/main" id="{A065A42D-00B2-4C6C-BEC8-CB957784E4EB}"/>
                </a:ext>
              </a:extLst>
            </p:cNvPr>
            <p:cNvSpPr>
              <a:spLocks noChangeArrowheads="1"/>
            </p:cNvSpPr>
            <p:nvPr/>
          </p:nvSpPr>
          <p:spPr bwMode="auto">
            <a:xfrm>
              <a:off x="2064" y="2016"/>
              <a:ext cx="1488"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a:t>Isa(Obj2,table)</a:t>
              </a:r>
            </a:p>
          </p:txBody>
        </p:sp>
        <p:sp>
          <p:nvSpPr>
            <p:cNvPr id="156692" name="Rectangle 20">
              <a:extLst>
                <a:ext uri="{FF2B5EF4-FFF2-40B4-BE49-F238E27FC236}">
                  <a16:creationId xmlns:a16="http://schemas.microsoft.com/office/drawing/2014/main" id="{36CEA10D-E568-4DBE-84C1-3F86D360F326}"/>
                </a:ext>
              </a:extLst>
            </p:cNvPr>
            <p:cNvSpPr>
              <a:spLocks noChangeArrowheads="1"/>
            </p:cNvSpPr>
            <p:nvPr/>
          </p:nvSpPr>
          <p:spPr bwMode="auto">
            <a:xfrm>
              <a:off x="576" y="2640"/>
              <a:ext cx="1392"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a:t>Voume(Obj1,1)</a:t>
              </a:r>
            </a:p>
          </p:txBody>
        </p:sp>
        <p:sp>
          <p:nvSpPr>
            <p:cNvPr id="156693" name="Rectangle 21">
              <a:extLst>
                <a:ext uri="{FF2B5EF4-FFF2-40B4-BE49-F238E27FC236}">
                  <a16:creationId xmlns:a16="http://schemas.microsoft.com/office/drawing/2014/main" id="{F30016D1-DAA6-4AA1-861E-A7D78C8D0304}"/>
                </a:ext>
              </a:extLst>
            </p:cNvPr>
            <p:cNvSpPr>
              <a:spLocks noChangeArrowheads="1"/>
            </p:cNvSpPr>
            <p:nvPr/>
          </p:nvSpPr>
          <p:spPr bwMode="auto">
            <a:xfrm>
              <a:off x="2208" y="2640"/>
              <a:ext cx="1392"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a:t>Density(Obj1,0.1)</a:t>
              </a:r>
            </a:p>
          </p:txBody>
        </p:sp>
        <p:sp>
          <p:nvSpPr>
            <p:cNvPr id="156694" name="Rectangle 22">
              <a:extLst>
                <a:ext uri="{FF2B5EF4-FFF2-40B4-BE49-F238E27FC236}">
                  <a16:creationId xmlns:a16="http://schemas.microsoft.com/office/drawing/2014/main" id="{02CBA93C-1D21-4C60-8937-E47DF9BC43AD}"/>
                </a:ext>
              </a:extLst>
            </p:cNvPr>
            <p:cNvSpPr>
              <a:spLocks noChangeArrowheads="1"/>
            </p:cNvSpPr>
            <p:nvPr/>
          </p:nvSpPr>
          <p:spPr bwMode="auto">
            <a:xfrm>
              <a:off x="3888" y="2640"/>
              <a:ext cx="1200"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a:t>*(1,0.1,0.1)</a:t>
              </a:r>
            </a:p>
          </p:txBody>
        </p:sp>
        <p:cxnSp>
          <p:nvCxnSpPr>
            <p:cNvPr id="156695" name="AutoShape 23">
              <a:extLst>
                <a:ext uri="{FF2B5EF4-FFF2-40B4-BE49-F238E27FC236}">
                  <a16:creationId xmlns:a16="http://schemas.microsoft.com/office/drawing/2014/main" id="{62047934-7CBE-4D26-B3AB-63BEB8528658}"/>
                </a:ext>
              </a:extLst>
            </p:cNvPr>
            <p:cNvCxnSpPr>
              <a:cxnSpLocks noChangeShapeType="1"/>
              <a:stCxn id="156686" idx="2"/>
              <a:endCxn id="156691" idx="0"/>
            </p:cNvCxnSpPr>
            <p:nvPr/>
          </p:nvCxnSpPr>
          <p:spPr bwMode="auto">
            <a:xfrm>
              <a:off x="2808" y="1824"/>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696" name="AutoShape 24">
              <a:extLst>
                <a:ext uri="{FF2B5EF4-FFF2-40B4-BE49-F238E27FC236}">
                  <a16:creationId xmlns:a16="http://schemas.microsoft.com/office/drawing/2014/main" id="{01F9AEB7-6F3C-4366-A02F-27355A545C94}"/>
                </a:ext>
              </a:extLst>
            </p:cNvPr>
            <p:cNvCxnSpPr>
              <a:cxnSpLocks noChangeShapeType="1"/>
              <a:stCxn id="156685" idx="2"/>
              <a:endCxn id="156692" idx="0"/>
            </p:cNvCxnSpPr>
            <p:nvPr/>
          </p:nvCxnSpPr>
          <p:spPr bwMode="auto">
            <a:xfrm>
              <a:off x="1272" y="1824"/>
              <a:ext cx="0" cy="81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00" name="AutoShape 28">
              <a:extLst>
                <a:ext uri="{FF2B5EF4-FFF2-40B4-BE49-F238E27FC236}">
                  <a16:creationId xmlns:a16="http://schemas.microsoft.com/office/drawing/2014/main" id="{A4633AB3-4A18-4E43-B2A6-C2EC298901A8}"/>
                </a:ext>
              </a:extLst>
            </p:cNvPr>
            <p:cNvCxnSpPr>
              <a:cxnSpLocks noChangeShapeType="1"/>
            </p:cNvCxnSpPr>
            <p:nvPr/>
          </p:nvCxnSpPr>
          <p:spPr bwMode="auto">
            <a:xfrm rot="5400000" flipH="1">
              <a:off x="2772" y="972"/>
              <a:ext cx="240" cy="3192"/>
            </a:xfrm>
            <a:prstGeom prst="bentConnector2">
              <a:avLst/>
            </a:prstGeom>
            <a:noFill/>
            <a:ln w="952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702" name="Line 30">
              <a:extLst>
                <a:ext uri="{FF2B5EF4-FFF2-40B4-BE49-F238E27FC236}">
                  <a16:creationId xmlns:a16="http://schemas.microsoft.com/office/drawing/2014/main" id="{2B7BC045-6B21-42F9-9F7E-BF2B4E8B5DDF}"/>
                </a:ext>
              </a:extLst>
            </p:cNvPr>
            <p:cNvSpPr>
              <a:spLocks noChangeShapeType="1"/>
            </p:cNvSpPr>
            <p:nvPr/>
          </p:nvSpPr>
          <p:spPr bwMode="auto">
            <a:xfrm>
              <a:off x="2880" y="244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6703" name="Rectangle 31">
            <a:extLst>
              <a:ext uri="{FF2B5EF4-FFF2-40B4-BE49-F238E27FC236}">
                <a16:creationId xmlns:a16="http://schemas.microsoft.com/office/drawing/2014/main" id="{D0C74993-05D9-44FA-B1BD-C50A7C7995AE}"/>
              </a:ext>
            </a:extLst>
          </p:cNvPr>
          <p:cNvSpPr>
            <a:spLocks noChangeArrowheads="1"/>
          </p:cNvSpPr>
          <p:nvPr/>
        </p:nvSpPr>
        <p:spPr bwMode="auto">
          <a:xfrm>
            <a:off x="1752600" y="228600"/>
            <a:ext cx="5181600" cy="609600"/>
          </a:xfrm>
          <a:prstGeom prst="rect">
            <a:avLst/>
          </a:prstGeom>
          <a:solidFill>
            <a:srgbClr val="FFDD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dirty="0"/>
              <a:t>Safe-To-Stack(Obj1,obj2)</a:t>
            </a:r>
            <a:r>
              <a:rPr lang="zh-CN" altLang="en-US" sz="2200" dirty="0"/>
              <a:t>解释结构</a:t>
            </a:r>
          </a:p>
        </p:txBody>
      </p:sp>
      <p:sp>
        <p:nvSpPr>
          <p:cNvPr id="156705" name="Text Box 33">
            <a:extLst>
              <a:ext uri="{FF2B5EF4-FFF2-40B4-BE49-F238E27FC236}">
                <a16:creationId xmlns:a16="http://schemas.microsoft.com/office/drawing/2014/main" id="{E6980E68-D6F3-4CDA-A3FC-47CFA34C13E5}"/>
              </a:ext>
            </a:extLst>
          </p:cNvPr>
          <p:cNvSpPr txBox="1">
            <a:spLocks noChangeArrowheads="1"/>
          </p:cNvSpPr>
          <p:nvPr/>
        </p:nvSpPr>
        <p:spPr bwMode="auto">
          <a:xfrm>
            <a:off x="1981200" y="5181601"/>
            <a:ext cx="80772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2600" dirty="0">
                <a:solidFill>
                  <a:srgbClr val="009900"/>
                </a:solidFill>
                <a:ea typeface="黑体" panose="02010609060101010101" pitchFamily="49" charset="-122"/>
              </a:rPr>
              <a:t>              </a:t>
            </a:r>
            <a:r>
              <a:rPr lang="zh-CN" altLang="en-US" sz="2600" dirty="0">
                <a:solidFill>
                  <a:srgbClr val="009900"/>
                </a:solidFill>
                <a:ea typeface="黑体" panose="02010609060101010101" pitchFamily="49" charset="-122"/>
              </a:rPr>
              <a:t>这是一个由目标概念引导的逆向推理，最终得到了一个解释结构。</a:t>
            </a:r>
          </a:p>
        </p:txBody>
      </p:sp>
      <p:sp>
        <p:nvSpPr>
          <p:cNvPr id="2" name="灯片编号占位符 1">
            <a:extLst>
              <a:ext uri="{FF2B5EF4-FFF2-40B4-BE49-F238E27FC236}">
                <a16:creationId xmlns:a16="http://schemas.microsoft.com/office/drawing/2014/main" id="{52AC3E7E-3DC2-4F4A-AA3A-8D60ABBEF041}"/>
              </a:ext>
            </a:extLst>
          </p:cNvPr>
          <p:cNvSpPr>
            <a:spLocks noGrp="1"/>
          </p:cNvSpPr>
          <p:nvPr>
            <p:ph type="sldNum" sz="quarter" idx="12"/>
          </p:nvPr>
        </p:nvSpPr>
        <p:spPr/>
        <p:txBody>
          <a:bodyPr/>
          <a:lstStyle/>
          <a:p>
            <a:fld id="{893ACD7D-9A68-44C8-A49A-4B94202CE741}" type="slidenum">
              <a:rPr lang="zh-CN" altLang="en-US" smtClean="0"/>
              <a:t>41</a:t>
            </a:fld>
            <a:endParaRPr lang="zh-CN" altLang="en-US"/>
          </a:p>
        </p:txBody>
      </p:sp>
    </p:spTree>
    <p:extLst>
      <p:ext uri="{BB962C8B-B14F-4D97-AF65-F5344CB8AC3E}">
        <p14:creationId xmlns:p14="http://schemas.microsoft.com/office/powerpoint/2010/main" val="26458999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a:extLst>
              <a:ext uri="{FF2B5EF4-FFF2-40B4-BE49-F238E27FC236}">
                <a16:creationId xmlns:a16="http://schemas.microsoft.com/office/drawing/2014/main" id="{EF247703-0DB8-47E7-ACB7-C7E7C4BF52C7}"/>
              </a:ext>
            </a:extLst>
          </p:cNvPr>
          <p:cNvSpPr>
            <a:spLocks noGrp="1" noChangeArrowheads="1"/>
          </p:cNvSpPr>
          <p:nvPr>
            <p:ph type="body" idx="1"/>
          </p:nvPr>
        </p:nvSpPr>
        <p:spPr>
          <a:xfrm>
            <a:off x="2033752" y="1051035"/>
            <a:ext cx="8382000" cy="5216525"/>
          </a:xfrm>
        </p:spPr>
        <p:txBody>
          <a:bodyPr/>
          <a:lstStyle/>
          <a:p>
            <a:pPr>
              <a:buFont typeface="Wingdings" panose="05000000000000000000" pitchFamily="2" charset="2"/>
              <a:buNone/>
            </a:pPr>
            <a:r>
              <a:rPr lang="en-US" altLang="zh-CN" sz="3400" dirty="0">
                <a:solidFill>
                  <a:srgbClr val="3333CC"/>
                </a:solidFill>
                <a:ea typeface="黑体" panose="02010609060101010101" pitchFamily="49" charset="-122"/>
              </a:rPr>
              <a:t>2. </a:t>
            </a:r>
            <a:r>
              <a:rPr lang="zh-CN" altLang="en-US" sz="3400" dirty="0">
                <a:solidFill>
                  <a:srgbClr val="3333CC"/>
                </a:solidFill>
                <a:ea typeface="黑体" panose="02010609060101010101" pitchFamily="49" charset="-122"/>
              </a:rPr>
              <a:t>获取一般性的知识</a:t>
            </a:r>
          </a:p>
          <a:p>
            <a:pPr>
              <a:buFont typeface="Wingdings" panose="05000000000000000000" pitchFamily="2" charset="2"/>
              <a:buNone/>
            </a:pPr>
            <a:r>
              <a:rPr lang="zh-CN" altLang="en-US" sz="2600" dirty="0">
                <a:solidFill>
                  <a:srgbClr val="3333CC"/>
                </a:solidFill>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任务：对上一步得到的解释结构进行一般化的处理，从而得到关于目标概念的一般性知识。</a:t>
            </a:r>
          </a:p>
          <a:p>
            <a:pPr>
              <a:buFont typeface="Wingdings" panose="05000000000000000000" pitchFamily="2" charset="2"/>
              <a:buNone/>
            </a:pPr>
            <a:r>
              <a:rPr lang="zh-CN" altLang="en-US" sz="2600" dirty="0">
                <a:latin typeface="黑体" panose="02010609060101010101" pitchFamily="49" charset="-122"/>
                <a:ea typeface="黑体" panose="02010609060101010101" pitchFamily="49" charset="-122"/>
              </a:rPr>
              <a:t>      方法：将常量换成变量，并把某些不重要的信息去掉，只保留求解问题必须的关键信息。图</a:t>
            </a: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为图</a:t>
            </a: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的一般化解释结构，可以得到如下一般性知识：</a:t>
            </a:r>
          </a:p>
          <a:p>
            <a:pPr>
              <a:buFont typeface="Wingdings" panose="05000000000000000000" pitchFamily="2" charset="2"/>
              <a:buNone/>
            </a:pPr>
            <a:r>
              <a:rPr lang="zh-CN" altLang="en-US" sz="2600" dirty="0">
                <a:latin typeface="黑体" panose="02010609060101010101" pitchFamily="49" charset="-122"/>
                <a:ea typeface="黑体" panose="02010609060101010101" pitchFamily="49" charset="-122"/>
              </a:rPr>
              <a:t>  </a:t>
            </a:r>
            <a:r>
              <a:rPr lang="en-US" altLang="zh-CN" sz="2600" dirty="0">
                <a:solidFill>
                  <a:srgbClr val="009900"/>
                </a:solidFill>
                <a:ea typeface="黑体" panose="02010609060101010101" pitchFamily="49" charset="-122"/>
              </a:rPr>
              <a:t>Volume (O1, v1) </a:t>
            </a:r>
            <a:r>
              <a:rPr lang="en-US" altLang="zh-CN" sz="2600" dirty="0">
                <a:solidFill>
                  <a:srgbClr val="009900"/>
                </a:solidFill>
                <a:latin typeface="黑体" panose="02010609060101010101" pitchFamily="49" charset="-122"/>
                <a:ea typeface="黑体" panose="02010609060101010101" pitchFamily="49" charset="-122"/>
              </a:rPr>
              <a:t>∧</a:t>
            </a:r>
            <a:r>
              <a:rPr lang="en-US" altLang="zh-CN" sz="2600" dirty="0">
                <a:solidFill>
                  <a:srgbClr val="009900"/>
                </a:solidFill>
                <a:ea typeface="黑体" panose="02010609060101010101" pitchFamily="49" charset="-122"/>
              </a:rPr>
              <a:t>Density (O1, d1)∧*(v1, d1, w1)</a:t>
            </a:r>
            <a:r>
              <a:rPr lang="en-US" altLang="zh-CN" sz="2600" dirty="0">
                <a:solidFill>
                  <a:srgbClr val="009900"/>
                </a:solidFill>
                <a:latin typeface="黑体" panose="02010609060101010101" pitchFamily="49" charset="-122"/>
                <a:ea typeface="黑体" panose="02010609060101010101" pitchFamily="49" charset="-122"/>
              </a:rPr>
              <a:t>∧</a:t>
            </a:r>
            <a:r>
              <a:rPr lang="en-US" altLang="zh-CN" sz="2600" dirty="0">
                <a:solidFill>
                  <a:srgbClr val="009900"/>
                </a:solidFill>
                <a:ea typeface="黑体" panose="02010609060101010101" pitchFamily="49" charset="-122"/>
              </a:rPr>
              <a:t>Isa(O2,table)</a:t>
            </a:r>
            <a:r>
              <a:rPr lang="en-US" altLang="zh-CN" sz="2600" dirty="0">
                <a:solidFill>
                  <a:srgbClr val="009900"/>
                </a:solidFill>
                <a:latin typeface="黑体" panose="02010609060101010101" pitchFamily="49" charset="-122"/>
                <a:ea typeface="黑体" panose="02010609060101010101" pitchFamily="49" charset="-122"/>
                <a:cs typeface="Arial" panose="020B0604020202020204" pitchFamily="34" charset="0"/>
              </a:rPr>
              <a:t>∧ </a:t>
            </a:r>
            <a:r>
              <a:rPr lang="en-US" altLang="zh-CN" sz="2600" dirty="0">
                <a:solidFill>
                  <a:srgbClr val="009900"/>
                </a:solidFill>
                <a:ea typeface="黑体" panose="02010609060101010101" pitchFamily="49" charset="-122"/>
              </a:rPr>
              <a:t>Smaller(w1,15) → Safe-To-Stack(Obj1,obj2)</a:t>
            </a:r>
            <a:endParaRPr lang="en-US" altLang="en-US" sz="2600" dirty="0">
              <a:ea typeface="黑体" panose="02010609060101010101" pitchFamily="49" charset="-122"/>
            </a:endParaRPr>
          </a:p>
          <a:p>
            <a:pPr>
              <a:buFont typeface="Wingdings" panose="05000000000000000000" pitchFamily="2" charset="2"/>
              <a:buNone/>
            </a:pPr>
            <a:r>
              <a:rPr lang="en-US" altLang="zh-CN" sz="2600" dirty="0">
                <a:latin typeface="黑体" panose="02010609060101010101" pitchFamily="49" charset="-122"/>
                <a:ea typeface="黑体" panose="02010609060101010101" pitchFamily="49" charset="-122"/>
              </a:rPr>
              <a:t>   </a:t>
            </a:r>
          </a:p>
        </p:txBody>
      </p:sp>
      <p:sp>
        <p:nvSpPr>
          <p:cNvPr id="2" name="灯片编号占位符 1">
            <a:extLst>
              <a:ext uri="{FF2B5EF4-FFF2-40B4-BE49-F238E27FC236}">
                <a16:creationId xmlns:a16="http://schemas.microsoft.com/office/drawing/2014/main" id="{92A1087E-2FAE-451A-B3B5-788CC7359B17}"/>
              </a:ext>
            </a:extLst>
          </p:cNvPr>
          <p:cNvSpPr>
            <a:spLocks noGrp="1"/>
          </p:cNvSpPr>
          <p:nvPr>
            <p:ph type="sldNum" sz="quarter" idx="12"/>
          </p:nvPr>
        </p:nvSpPr>
        <p:spPr/>
        <p:txBody>
          <a:bodyPr/>
          <a:lstStyle/>
          <a:p>
            <a:fld id="{893ACD7D-9A68-44C8-A49A-4B94202CE741}" type="slidenum">
              <a:rPr lang="zh-CN" altLang="en-US" smtClean="0"/>
              <a:t>42</a:t>
            </a:fld>
            <a:endParaRPr lang="zh-CN" altLang="en-US"/>
          </a:p>
        </p:txBody>
      </p:sp>
    </p:spTree>
    <p:extLst>
      <p:ext uri="{BB962C8B-B14F-4D97-AF65-F5344CB8AC3E}">
        <p14:creationId xmlns:p14="http://schemas.microsoft.com/office/powerpoint/2010/main" val="1693185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744" name="Group 24">
            <a:extLst>
              <a:ext uri="{FF2B5EF4-FFF2-40B4-BE49-F238E27FC236}">
                <a16:creationId xmlns:a16="http://schemas.microsoft.com/office/drawing/2014/main" id="{9B1510D8-C02D-4F4C-A19D-EDD499A54919}"/>
              </a:ext>
            </a:extLst>
          </p:cNvPr>
          <p:cNvGrpSpPr>
            <a:grpSpLocks/>
          </p:cNvGrpSpPr>
          <p:nvPr/>
        </p:nvGrpSpPr>
        <p:grpSpPr bwMode="auto">
          <a:xfrm>
            <a:off x="2362200" y="1066800"/>
            <a:ext cx="7239000" cy="3733800"/>
            <a:chOff x="528" y="672"/>
            <a:chExt cx="4560" cy="2352"/>
          </a:xfrm>
        </p:grpSpPr>
        <p:sp>
          <p:nvSpPr>
            <p:cNvPr id="158725" name="Rectangle 5">
              <a:extLst>
                <a:ext uri="{FF2B5EF4-FFF2-40B4-BE49-F238E27FC236}">
                  <a16:creationId xmlns:a16="http://schemas.microsoft.com/office/drawing/2014/main" id="{45ACB092-CFC2-4F92-9005-9744F17F281F}"/>
                </a:ext>
              </a:extLst>
            </p:cNvPr>
            <p:cNvSpPr>
              <a:spLocks noChangeArrowheads="1"/>
            </p:cNvSpPr>
            <p:nvPr/>
          </p:nvSpPr>
          <p:spPr bwMode="auto">
            <a:xfrm>
              <a:off x="1200" y="672"/>
              <a:ext cx="2304"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dirty="0"/>
                <a:t>Safe-To-Stack(O1,O2)</a:t>
              </a:r>
            </a:p>
          </p:txBody>
        </p:sp>
        <p:sp>
          <p:nvSpPr>
            <p:cNvPr id="158726" name="Line 6">
              <a:extLst>
                <a:ext uri="{FF2B5EF4-FFF2-40B4-BE49-F238E27FC236}">
                  <a16:creationId xmlns:a16="http://schemas.microsoft.com/office/drawing/2014/main" id="{80132AAD-EEFF-4587-980C-C48ACED8238D}"/>
                </a:ext>
              </a:extLst>
            </p:cNvPr>
            <p:cNvSpPr>
              <a:spLocks noChangeShapeType="1"/>
            </p:cNvSpPr>
            <p:nvPr/>
          </p:nvSpPr>
          <p:spPr bwMode="auto">
            <a:xfrm>
              <a:off x="2352" y="959"/>
              <a:ext cx="0" cy="1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27" name="Rectangle 7">
              <a:extLst>
                <a:ext uri="{FF2B5EF4-FFF2-40B4-BE49-F238E27FC236}">
                  <a16:creationId xmlns:a16="http://schemas.microsoft.com/office/drawing/2014/main" id="{7558A297-4477-455E-BAAA-EBFF4F0FEC72}"/>
                </a:ext>
              </a:extLst>
            </p:cNvPr>
            <p:cNvSpPr>
              <a:spLocks noChangeArrowheads="1"/>
            </p:cNvSpPr>
            <p:nvPr/>
          </p:nvSpPr>
          <p:spPr bwMode="auto">
            <a:xfrm>
              <a:off x="1536" y="1104"/>
              <a:ext cx="1632"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dirty="0"/>
                <a:t>Lighter(O1,O2)</a:t>
              </a:r>
            </a:p>
          </p:txBody>
        </p:sp>
        <p:sp>
          <p:nvSpPr>
            <p:cNvPr id="158728" name="Rectangle 8">
              <a:extLst>
                <a:ext uri="{FF2B5EF4-FFF2-40B4-BE49-F238E27FC236}">
                  <a16:creationId xmlns:a16="http://schemas.microsoft.com/office/drawing/2014/main" id="{8B0977AD-C46D-4D5F-8C10-7674563066E9}"/>
                </a:ext>
              </a:extLst>
            </p:cNvPr>
            <p:cNvSpPr>
              <a:spLocks noChangeArrowheads="1"/>
            </p:cNvSpPr>
            <p:nvPr/>
          </p:nvSpPr>
          <p:spPr bwMode="auto">
            <a:xfrm>
              <a:off x="528" y="1632"/>
              <a:ext cx="1392"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dirty="0"/>
                <a:t>Weight(O1,w1)</a:t>
              </a:r>
            </a:p>
          </p:txBody>
        </p:sp>
        <p:sp>
          <p:nvSpPr>
            <p:cNvPr id="158729" name="Rectangle 9">
              <a:extLst>
                <a:ext uri="{FF2B5EF4-FFF2-40B4-BE49-F238E27FC236}">
                  <a16:creationId xmlns:a16="http://schemas.microsoft.com/office/drawing/2014/main" id="{700C48A3-168F-4773-8B3A-F00C398FDB47}"/>
                </a:ext>
              </a:extLst>
            </p:cNvPr>
            <p:cNvSpPr>
              <a:spLocks noChangeArrowheads="1"/>
            </p:cNvSpPr>
            <p:nvPr/>
          </p:nvSpPr>
          <p:spPr bwMode="auto">
            <a:xfrm>
              <a:off x="2064" y="1632"/>
              <a:ext cx="1392"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a:t>Weight(O2,15)</a:t>
              </a:r>
            </a:p>
          </p:txBody>
        </p:sp>
        <p:sp>
          <p:nvSpPr>
            <p:cNvPr id="158730" name="Rectangle 10">
              <a:extLst>
                <a:ext uri="{FF2B5EF4-FFF2-40B4-BE49-F238E27FC236}">
                  <a16:creationId xmlns:a16="http://schemas.microsoft.com/office/drawing/2014/main" id="{09AE3FFA-137E-4927-871B-D61737701F6D}"/>
                </a:ext>
              </a:extLst>
            </p:cNvPr>
            <p:cNvSpPr>
              <a:spLocks noChangeArrowheads="1"/>
            </p:cNvSpPr>
            <p:nvPr/>
          </p:nvSpPr>
          <p:spPr bwMode="auto">
            <a:xfrm>
              <a:off x="3696" y="1632"/>
              <a:ext cx="1392"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a:t>Smaller(w1,15)</a:t>
              </a:r>
            </a:p>
          </p:txBody>
        </p:sp>
        <p:cxnSp>
          <p:nvCxnSpPr>
            <p:cNvPr id="158731" name="AutoShape 11">
              <a:extLst>
                <a:ext uri="{FF2B5EF4-FFF2-40B4-BE49-F238E27FC236}">
                  <a16:creationId xmlns:a16="http://schemas.microsoft.com/office/drawing/2014/main" id="{F118A46A-2C61-4430-A855-D9EA9FC9B1A1}"/>
                </a:ext>
              </a:extLst>
            </p:cNvPr>
            <p:cNvCxnSpPr>
              <a:cxnSpLocks noChangeShapeType="1"/>
              <a:stCxn id="158727" idx="2"/>
              <a:endCxn id="158728" idx="0"/>
            </p:cNvCxnSpPr>
            <p:nvPr/>
          </p:nvCxnSpPr>
          <p:spPr bwMode="auto">
            <a:xfrm flipH="1">
              <a:off x="1224" y="1392"/>
              <a:ext cx="1128" cy="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32" name="AutoShape 12">
              <a:extLst>
                <a:ext uri="{FF2B5EF4-FFF2-40B4-BE49-F238E27FC236}">
                  <a16:creationId xmlns:a16="http://schemas.microsoft.com/office/drawing/2014/main" id="{045A3020-C9E7-402F-8C84-3E4D5FF5504B}"/>
                </a:ext>
              </a:extLst>
            </p:cNvPr>
            <p:cNvCxnSpPr>
              <a:cxnSpLocks noChangeShapeType="1"/>
              <a:stCxn id="158727" idx="2"/>
              <a:endCxn id="158729" idx="0"/>
            </p:cNvCxnSpPr>
            <p:nvPr/>
          </p:nvCxnSpPr>
          <p:spPr bwMode="auto">
            <a:xfrm>
              <a:off x="2352" y="1392"/>
              <a:ext cx="408" cy="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33" name="AutoShape 13">
              <a:extLst>
                <a:ext uri="{FF2B5EF4-FFF2-40B4-BE49-F238E27FC236}">
                  <a16:creationId xmlns:a16="http://schemas.microsoft.com/office/drawing/2014/main" id="{02108EAD-A264-451A-9F4C-351E1352C15B}"/>
                </a:ext>
              </a:extLst>
            </p:cNvPr>
            <p:cNvCxnSpPr>
              <a:cxnSpLocks noChangeShapeType="1"/>
              <a:stCxn id="158727" idx="2"/>
              <a:endCxn id="158730" idx="0"/>
            </p:cNvCxnSpPr>
            <p:nvPr/>
          </p:nvCxnSpPr>
          <p:spPr bwMode="auto">
            <a:xfrm>
              <a:off x="2352" y="1392"/>
              <a:ext cx="2040" cy="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734" name="Rectangle 14">
              <a:extLst>
                <a:ext uri="{FF2B5EF4-FFF2-40B4-BE49-F238E27FC236}">
                  <a16:creationId xmlns:a16="http://schemas.microsoft.com/office/drawing/2014/main" id="{AB38FB37-4613-4D24-AFAA-A64E67537FE1}"/>
                </a:ext>
              </a:extLst>
            </p:cNvPr>
            <p:cNvSpPr>
              <a:spLocks noChangeArrowheads="1"/>
            </p:cNvSpPr>
            <p:nvPr/>
          </p:nvSpPr>
          <p:spPr bwMode="auto">
            <a:xfrm>
              <a:off x="2016" y="2112"/>
              <a:ext cx="1488"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a:t>Isa(O2,table)</a:t>
              </a:r>
            </a:p>
          </p:txBody>
        </p:sp>
        <p:sp>
          <p:nvSpPr>
            <p:cNvPr id="158735" name="Rectangle 15">
              <a:extLst>
                <a:ext uri="{FF2B5EF4-FFF2-40B4-BE49-F238E27FC236}">
                  <a16:creationId xmlns:a16="http://schemas.microsoft.com/office/drawing/2014/main" id="{E07987AC-DB66-47CA-8B6F-414356E82F91}"/>
                </a:ext>
              </a:extLst>
            </p:cNvPr>
            <p:cNvSpPr>
              <a:spLocks noChangeArrowheads="1"/>
            </p:cNvSpPr>
            <p:nvPr/>
          </p:nvSpPr>
          <p:spPr bwMode="auto">
            <a:xfrm>
              <a:off x="528" y="2736"/>
              <a:ext cx="1392"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a:t>Voume(O1,v1)</a:t>
              </a:r>
            </a:p>
          </p:txBody>
        </p:sp>
        <p:sp>
          <p:nvSpPr>
            <p:cNvPr id="158736" name="Rectangle 16">
              <a:extLst>
                <a:ext uri="{FF2B5EF4-FFF2-40B4-BE49-F238E27FC236}">
                  <a16:creationId xmlns:a16="http://schemas.microsoft.com/office/drawing/2014/main" id="{57334070-D80E-4EF0-AAD7-B9606A5B7F4D}"/>
                </a:ext>
              </a:extLst>
            </p:cNvPr>
            <p:cNvSpPr>
              <a:spLocks noChangeArrowheads="1"/>
            </p:cNvSpPr>
            <p:nvPr/>
          </p:nvSpPr>
          <p:spPr bwMode="auto">
            <a:xfrm>
              <a:off x="2160" y="2736"/>
              <a:ext cx="1392"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a:t>Density(O1,d1)</a:t>
              </a:r>
            </a:p>
          </p:txBody>
        </p:sp>
        <p:sp>
          <p:nvSpPr>
            <p:cNvPr id="158737" name="Rectangle 17">
              <a:extLst>
                <a:ext uri="{FF2B5EF4-FFF2-40B4-BE49-F238E27FC236}">
                  <a16:creationId xmlns:a16="http://schemas.microsoft.com/office/drawing/2014/main" id="{DD9CDB58-7EFC-4DCC-8AE3-25DA9E2B6F55}"/>
                </a:ext>
              </a:extLst>
            </p:cNvPr>
            <p:cNvSpPr>
              <a:spLocks noChangeArrowheads="1"/>
            </p:cNvSpPr>
            <p:nvPr/>
          </p:nvSpPr>
          <p:spPr bwMode="auto">
            <a:xfrm>
              <a:off x="3840" y="2736"/>
              <a:ext cx="1200"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a:t>*(v1,d1,w1)</a:t>
              </a:r>
            </a:p>
          </p:txBody>
        </p:sp>
        <p:cxnSp>
          <p:nvCxnSpPr>
            <p:cNvPr id="158738" name="AutoShape 18">
              <a:extLst>
                <a:ext uri="{FF2B5EF4-FFF2-40B4-BE49-F238E27FC236}">
                  <a16:creationId xmlns:a16="http://schemas.microsoft.com/office/drawing/2014/main" id="{54A3E417-BAAA-4C89-8F43-2EEC18BFCC04}"/>
                </a:ext>
              </a:extLst>
            </p:cNvPr>
            <p:cNvCxnSpPr>
              <a:cxnSpLocks noChangeShapeType="1"/>
              <a:stCxn id="158729" idx="2"/>
              <a:endCxn id="158734" idx="0"/>
            </p:cNvCxnSpPr>
            <p:nvPr/>
          </p:nvCxnSpPr>
          <p:spPr bwMode="auto">
            <a:xfrm>
              <a:off x="2760" y="1920"/>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39" name="AutoShape 19">
              <a:extLst>
                <a:ext uri="{FF2B5EF4-FFF2-40B4-BE49-F238E27FC236}">
                  <a16:creationId xmlns:a16="http://schemas.microsoft.com/office/drawing/2014/main" id="{E5D93919-FC2F-4DFE-81AB-74B9D7C7C30F}"/>
                </a:ext>
              </a:extLst>
            </p:cNvPr>
            <p:cNvCxnSpPr>
              <a:cxnSpLocks noChangeShapeType="1"/>
              <a:stCxn id="158728" idx="2"/>
              <a:endCxn id="158735" idx="0"/>
            </p:cNvCxnSpPr>
            <p:nvPr/>
          </p:nvCxnSpPr>
          <p:spPr bwMode="auto">
            <a:xfrm>
              <a:off x="1224" y="1920"/>
              <a:ext cx="0" cy="81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40" name="AutoShape 20">
              <a:extLst>
                <a:ext uri="{FF2B5EF4-FFF2-40B4-BE49-F238E27FC236}">
                  <a16:creationId xmlns:a16="http://schemas.microsoft.com/office/drawing/2014/main" id="{7AFD1D09-21AE-4488-BB08-357D53EF2770}"/>
                </a:ext>
              </a:extLst>
            </p:cNvPr>
            <p:cNvCxnSpPr>
              <a:cxnSpLocks noChangeShapeType="1"/>
            </p:cNvCxnSpPr>
            <p:nvPr/>
          </p:nvCxnSpPr>
          <p:spPr bwMode="auto">
            <a:xfrm rot="5400000" flipH="1">
              <a:off x="2724" y="1068"/>
              <a:ext cx="240" cy="3192"/>
            </a:xfrm>
            <a:prstGeom prst="bentConnector2">
              <a:avLst/>
            </a:prstGeom>
            <a:noFill/>
            <a:ln w="952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741" name="Line 21">
              <a:extLst>
                <a:ext uri="{FF2B5EF4-FFF2-40B4-BE49-F238E27FC236}">
                  <a16:creationId xmlns:a16="http://schemas.microsoft.com/office/drawing/2014/main" id="{A503B748-D134-4A42-813D-3C641933D6CC}"/>
                </a:ext>
              </a:extLst>
            </p:cNvPr>
            <p:cNvSpPr>
              <a:spLocks noChangeShapeType="1"/>
            </p:cNvSpPr>
            <p:nvPr/>
          </p:nvSpPr>
          <p:spPr bwMode="auto">
            <a:xfrm>
              <a:off x="2832" y="254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8742" name="Rectangle 22">
            <a:extLst>
              <a:ext uri="{FF2B5EF4-FFF2-40B4-BE49-F238E27FC236}">
                <a16:creationId xmlns:a16="http://schemas.microsoft.com/office/drawing/2014/main" id="{01D97957-FF23-4F7B-9704-EE4089B97DDB}"/>
              </a:ext>
            </a:extLst>
          </p:cNvPr>
          <p:cNvSpPr>
            <a:spLocks noChangeArrowheads="1"/>
          </p:cNvSpPr>
          <p:nvPr/>
        </p:nvSpPr>
        <p:spPr bwMode="auto">
          <a:xfrm>
            <a:off x="1828800" y="228600"/>
            <a:ext cx="6324600" cy="609600"/>
          </a:xfrm>
          <a:prstGeom prst="rect">
            <a:avLst/>
          </a:prstGeom>
          <a:solidFill>
            <a:srgbClr val="FFDD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200" dirty="0"/>
              <a:t>Safe-To-Stack(O1,O2)</a:t>
            </a:r>
            <a:r>
              <a:rPr lang="zh-CN" altLang="en-US" sz="2200" dirty="0"/>
              <a:t>一般化解释结构</a:t>
            </a:r>
          </a:p>
        </p:txBody>
      </p:sp>
      <p:sp>
        <p:nvSpPr>
          <p:cNvPr id="158743" name="Text Box 23">
            <a:extLst>
              <a:ext uri="{FF2B5EF4-FFF2-40B4-BE49-F238E27FC236}">
                <a16:creationId xmlns:a16="http://schemas.microsoft.com/office/drawing/2014/main" id="{E0791319-CF81-46A7-8ECF-46151EB8F12F}"/>
              </a:ext>
            </a:extLst>
          </p:cNvPr>
          <p:cNvSpPr txBox="1">
            <a:spLocks noChangeArrowheads="1"/>
          </p:cNvSpPr>
          <p:nvPr/>
        </p:nvSpPr>
        <p:spPr bwMode="auto">
          <a:xfrm>
            <a:off x="1981200" y="5181601"/>
            <a:ext cx="80772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2600" dirty="0">
                <a:solidFill>
                  <a:srgbClr val="009900"/>
                </a:solidFill>
                <a:ea typeface="黑体" panose="02010609060101010101" pitchFamily="49" charset="-122"/>
              </a:rPr>
              <a:t>              </a:t>
            </a:r>
            <a:r>
              <a:rPr lang="zh-CN" altLang="en-US" sz="2600" dirty="0">
                <a:solidFill>
                  <a:srgbClr val="009900"/>
                </a:solidFill>
                <a:ea typeface="黑体" panose="02010609060101010101" pitchFamily="49" charset="-122"/>
              </a:rPr>
              <a:t>以后求解类似问题时，就可以直接利用这个知识进行求解，提到了系统求解问题的效率。</a:t>
            </a:r>
          </a:p>
        </p:txBody>
      </p:sp>
      <p:sp>
        <p:nvSpPr>
          <p:cNvPr id="2" name="灯片编号占位符 1">
            <a:extLst>
              <a:ext uri="{FF2B5EF4-FFF2-40B4-BE49-F238E27FC236}">
                <a16:creationId xmlns:a16="http://schemas.microsoft.com/office/drawing/2014/main" id="{AEFDDA6A-D274-4940-9440-53A71D06E444}"/>
              </a:ext>
            </a:extLst>
          </p:cNvPr>
          <p:cNvSpPr>
            <a:spLocks noGrp="1"/>
          </p:cNvSpPr>
          <p:nvPr>
            <p:ph type="sldNum" sz="quarter" idx="12"/>
          </p:nvPr>
        </p:nvSpPr>
        <p:spPr/>
        <p:txBody>
          <a:bodyPr/>
          <a:lstStyle/>
          <a:p>
            <a:fld id="{893ACD7D-9A68-44C8-A49A-4B94202CE741}" type="slidenum">
              <a:rPr lang="zh-CN" altLang="en-US" smtClean="0"/>
              <a:t>43</a:t>
            </a:fld>
            <a:endParaRPr lang="zh-CN" altLang="en-US"/>
          </a:p>
        </p:txBody>
      </p:sp>
    </p:spTree>
    <p:extLst>
      <p:ext uri="{BB962C8B-B14F-4D97-AF65-F5344CB8AC3E}">
        <p14:creationId xmlns:p14="http://schemas.microsoft.com/office/powerpoint/2010/main" val="151097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4C412B4A-5167-4A65-B19E-05A7F14FFFA0}"/>
              </a:ext>
            </a:extLst>
          </p:cNvPr>
          <p:cNvSpPr>
            <a:spLocks noGrp="1" noChangeArrowheads="1"/>
          </p:cNvSpPr>
          <p:nvPr>
            <p:ph type="title"/>
          </p:nvPr>
        </p:nvSpPr>
        <p:spPr>
          <a:xfrm>
            <a:off x="1810407" y="91172"/>
            <a:ext cx="7543800" cy="1295400"/>
          </a:xfrm>
        </p:spPr>
        <p:txBody>
          <a:bodyPr/>
          <a:lstStyle/>
          <a:p>
            <a:r>
              <a:rPr lang="zh-CN" altLang="en-US" dirty="0"/>
              <a:t>领域知识的完善性</a:t>
            </a:r>
          </a:p>
        </p:txBody>
      </p:sp>
      <p:sp>
        <p:nvSpPr>
          <p:cNvPr id="159747" name="Rectangle 3">
            <a:extLst>
              <a:ext uri="{FF2B5EF4-FFF2-40B4-BE49-F238E27FC236}">
                <a16:creationId xmlns:a16="http://schemas.microsoft.com/office/drawing/2014/main" id="{F7003C08-C27A-47F1-9D40-65C26E390AA1}"/>
              </a:ext>
            </a:extLst>
          </p:cNvPr>
          <p:cNvSpPr>
            <a:spLocks noGrp="1" noChangeArrowheads="1"/>
          </p:cNvSpPr>
          <p:nvPr>
            <p:ph type="body" idx="1"/>
          </p:nvPr>
        </p:nvSpPr>
        <p:spPr>
          <a:xfrm>
            <a:off x="1981200" y="1370806"/>
            <a:ext cx="8229600" cy="4681538"/>
          </a:xfrm>
        </p:spPr>
        <p:txBody>
          <a:bodyPr/>
          <a:lstStyle/>
          <a:p>
            <a:pPr>
              <a:lnSpc>
                <a:spcPct val="90000"/>
              </a:lnSpc>
            </a:pPr>
            <a:r>
              <a:rPr lang="zh-CN" altLang="en-US" dirty="0">
                <a:latin typeface="黑体" panose="02010609060101010101" pitchFamily="49" charset="-122"/>
                <a:ea typeface="黑体" panose="02010609060101010101" pitchFamily="49" charset="-122"/>
              </a:rPr>
              <a:t>领域知识对证明的形成起着重要的作用，只有完善的领域知识才能产生正确的学习描述。但是，不完善是难以避免的，此时有可能出现如下</a:t>
            </a:r>
            <a:r>
              <a:rPr lang="zh-CN" altLang="en-US" dirty="0">
                <a:solidFill>
                  <a:srgbClr val="3333CC"/>
                </a:solidFill>
                <a:latin typeface="黑体" panose="02010609060101010101" pitchFamily="49" charset="-122"/>
                <a:ea typeface="黑体" panose="02010609060101010101" pitchFamily="49" charset="-122"/>
              </a:rPr>
              <a:t>两种极端情况：</a:t>
            </a:r>
          </a:p>
          <a:p>
            <a:pPr>
              <a:lnSpc>
                <a:spcPct val="90000"/>
              </a:lnSpc>
              <a:buFont typeface="Wingdings" panose="05000000000000000000" pitchFamily="2" charset="2"/>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构造不出解释</a:t>
            </a:r>
          </a:p>
          <a:p>
            <a:pPr>
              <a:lnSpc>
                <a:spcPct val="90000"/>
              </a:lnSpc>
              <a:buFont typeface="Wingdings" panose="05000000000000000000" pitchFamily="2" charset="2"/>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构造出了多种解释</a:t>
            </a:r>
          </a:p>
          <a:p>
            <a:pPr>
              <a:lnSpc>
                <a:spcPct val="90000"/>
              </a:lnSpc>
            </a:pPr>
            <a:r>
              <a:rPr lang="zh-CN" altLang="en-US" dirty="0">
                <a:solidFill>
                  <a:srgbClr val="3333CC"/>
                </a:solidFill>
                <a:latin typeface="黑体" panose="02010609060101010101" pitchFamily="49" charset="-122"/>
                <a:ea typeface="黑体" panose="02010609060101010101" pitchFamily="49" charset="-122"/>
              </a:rPr>
              <a:t>解决办法：</a:t>
            </a:r>
            <a:r>
              <a:rPr lang="zh-CN" altLang="en-US" dirty="0"/>
              <a:t> </a:t>
            </a:r>
          </a:p>
          <a:p>
            <a:pPr>
              <a:lnSpc>
                <a:spcPct val="90000"/>
              </a:lnSpc>
              <a:buFont typeface="Wingdings" panose="05000000000000000000" pitchFamily="2" charset="2"/>
              <a:buNone/>
            </a:pPr>
            <a:r>
              <a:rPr lang="en-US" altLang="zh-CN" dirty="0"/>
              <a:t>1.</a:t>
            </a:r>
            <a:r>
              <a:rPr lang="zh-CN" altLang="en-US" dirty="0"/>
              <a:t>最</a:t>
            </a:r>
            <a:r>
              <a:rPr lang="zh-CN" altLang="en-US" dirty="0">
                <a:latin typeface="黑体" panose="02010609060101010101" pitchFamily="49" charset="-122"/>
                <a:ea typeface="黑体" panose="02010609060101010101" pitchFamily="49" charset="-122"/>
              </a:rPr>
              <a:t>根本的办法是提供完善的领域知识</a:t>
            </a:r>
          </a:p>
          <a:p>
            <a:pPr>
              <a:lnSpc>
                <a:spcPct val="90000"/>
              </a:lnSpc>
              <a:buFont typeface="Wingdings" panose="05000000000000000000" pitchFamily="2" charset="2"/>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学习系统也应具有测试和修正不完善知识的能力，使问题能尽早地被发现，尽快地被修正。</a:t>
            </a:r>
          </a:p>
        </p:txBody>
      </p:sp>
      <p:sp>
        <p:nvSpPr>
          <p:cNvPr id="2" name="灯片编号占位符 1">
            <a:extLst>
              <a:ext uri="{FF2B5EF4-FFF2-40B4-BE49-F238E27FC236}">
                <a16:creationId xmlns:a16="http://schemas.microsoft.com/office/drawing/2014/main" id="{11CDBB8A-2BC8-4E39-8E80-21BFDBA2A10B}"/>
              </a:ext>
            </a:extLst>
          </p:cNvPr>
          <p:cNvSpPr>
            <a:spLocks noGrp="1"/>
          </p:cNvSpPr>
          <p:nvPr>
            <p:ph type="sldNum" sz="quarter" idx="12"/>
          </p:nvPr>
        </p:nvSpPr>
        <p:spPr/>
        <p:txBody>
          <a:bodyPr/>
          <a:lstStyle/>
          <a:p>
            <a:fld id="{893ACD7D-9A68-44C8-A49A-4B94202CE741}" type="slidenum">
              <a:rPr lang="zh-CN" altLang="en-US" smtClean="0"/>
              <a:t>44</a:t>
            </a:fld>
            <a:endParaRPr lang="zh-CN" altLang="en-US"/>
          </a:p>
        </p:txBody>
      </p:sp>
    </p:spTree>
    <p:extLst>
      <p:ext uri="{BB962C8B-B14F-4D97-AF65-F5344CB8AC3E}">
        <p14:creationId xmlns:p14="http://schemas.microsoft.com/office/powerpoint/2010/main" val="3789066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24CFE-FFFD-4A1E-938D-D07A093D2E91}"/>
              </a:ext>
            </a:extLst>
          </p:cNvPr>
          <p:cNvSpPr>
            <a:spLocks noGrp="1"/>
          </p:cNvSpPr>
          <p:nvPr>
            <p:ph type="title"/>
          </p:nvPr>
        </p:nvSpPr>
        <p:spPr>
          <a:xfrm>
            <a:off x="705726" y="2228193"/>
            <a:ext cx="10515600" cy="1781229"/>
          </a:xfrm>
        </p:spPr>
        <p:txBody>
          <a:bodyPr/>
          <a:lstStyle/>
          <a:p>
            <a:r>
              <a:rPr lang="zh-CN" altLang="en-US" dirty="0"/>
              <a:t>当前机器学习主流技术：</a:t>
            </a:r>
            <a:r>
              <a:rPr lang="en-US" altLang="zh-CN" dirty="0"/>
              <a:t/>
            </a:r>
            <a:br>
              <a:rPr lang="en-US" altLang="zh-CN" dirty="0"/>
            </a:br>
            <a:r>
              <a:rPr lang="zh-CN" altLang="en-US" dirty="0"/>
              <a:t>基于样例的机器学习</a:t>
            </a:r>
          </a:p>
        </p:txBody>
      </p:sp>
      <p:sp>
        <p:nvSpPr>
          <p:cNvPr id="4" name="灯片编号占位符 3">
            <a:extLst>
              <a:ext uri="{FF2B5EF4-FFF2-40B4-BE49-F238E27FC236}">
                <a16:creationId xmlns:a16="http://schemas.microsoft.com/office/drawing/2014/main" id="{BCB878B0-CBE4-45BB-B1EA-91BD83BECF3C}"/>
              </a:ext>
            </a:extLst>
          </p:cNvPr>
          <p:cNvSpPr>
            <a:spLocks noGrp="1"/>
          </p:cNvSpPr>
          <p:nvPr>
            <p:ph type="sldNum" sz="quarter" idx="12"/>
          </p:nvPr>
        </p:nvSpPr>
        <p:spPr/>
        <p:txBody>
          <a:bodyPr/>
          <a:lstStyle/>
          <a:p>
            <a:fld id="{893ACD7D-9A68-44C8-A49A-4B94202CE741}" type="slidenum">
              <a:rPr lang="zh-CN" altLang="en-US" smtClean="0"/>
              <a:t>45</a:t>
            </a:fld>
            <a:endParaRPr lang="zh-CN" altLang="en-US"/>
          </a:p>
        </p:txBody>
      </p:sp>
    </p:spTree>
    <p:extLst>
      <p:ext uri="{BB962C8B-B14F-4D97-AF65-F5344CB8AC3E}">
        <p14:creationId xmlns:p14="http://schemas.microsoft.com/office/powerpoint/2010/main" val="4199173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D8C3DF6A-34CD-42BA-9773-7E91399035EB}"/>
              </a:ext>
            </a:extLst>
          </p:cNvPr>
          <p:cNvSpPr>
            <a:spLocks noGrp="1" noChangeArrowheads="1"/>
          </p:cNvSpPr>
          <p:nvPr>
            <p:ph type="title"/>
          </p:nvPr>
        </p:nvSpPr>
        <p:spPr>
          <a:xfrm>
            <a:off x="1981200" y="304800"/>
            <a:ext cx="7543800" cy="808038"/>
          </a:xfrm>
        </p:spPr>
        <p:txBody>
          <a:bodyPr/>
          <a:lstStyle/>
          <a:p>
            <a:r>
              <a:rPr lang="zh-CN" altLang="en-US" dirty="0"/>
              <a:t>基于样例的机器学习</a:t>
            </a:r>
          </a:p>
        </p:txBody>
      </p:sp>
      <p:sp>
        <p:nvSpPr>
          <p:cNvPr id="201731" name="Rectangle 3">
            <a:extLst>
              <a:ext uri="{FF2B5EF4-FFF2-40B4-BE49-F238E27FC236}">
                <a16:creationId xmlns:a16="http://schemas.microsoft.com/office/drawing/2014/main" id="{92BD68B8-1659-49CA-9A6A-EDE656634C8D}"/>
              </a:ext>
            </a:extLst>
          </p:cNvPr>
          <p:cNvSpPr>
            <a:spLocks noGrp="1" noChangeArrowheads="1"/>
          </p:cNvSpPr>
          <p:nvPr>
            <p:ph type="body" idx="1"/>
          </p:nvPr>
        </p:nvSpPr>
        <p:spPr>
          <a:xfrm>
            <a:off x="1981200" y="1447801"/>
            <a:ext cx="8458200" cy="4411663"/>
          </a:xfrm>
        </p:spPr>
        <p:txBody>
          <a:bodyPr/>
          <a:lstStyle/>
          <a:p>
            <a:r>
              <a:rPr lang="zh-CN" altLang="en-US" b="1" dirty="0">
                <a:latin typeface="华文楷体" panose="02010600040101010101" pitchFamily="2" charset="-122"/>
                <a:ea typeface="华文楷体" panose="02010600040101010101" pitchFamily="2" charset="-122"/>
              </a:rPr>
              <a:t>令</a:t>
            </a:r>
            <a:r>
              <a:rPr lang="en-US" altLang="zh-CN" b="1" dirty="0">
                <a:latin typeface="华文楷体" panose="02010600040101010101" pitchFamily="2" charset="-122"/>
                <a:ea typeface="华文楷体" panose="02010600040101010101" pitchFamily="2" charset="-122"/>
              </a:rPr>
              <a:t>W</a:t>
            </a:r>
            <a:r>
              <a:rPr lang="zh-CN" altLang="en-US" b="1" dirty="0">
                <a:latin typeface="华文楷体" panose="02010600040101010101" pitchFamily="2" charset="-122"/>
                <a:ea typeface="华文楷体" panose="02010600040101010101" pitchFamily="2" charset="-122"/>
              </a:rPr>
              <a:t>是这个给定世界的有限或无限所有对象的集合，由于观察能力的限制，我们只能获得这个世界的一个有限的子集</a:t>
            </a:r>
            <a:r>
              <a:rPr lang="en-US" altLang="zh-CN" b="1" dirty="0">
                <a:latin typeface="华文楷体" panose="02010600040101010101" pitchFamily="2" charset="-122"/>
                <a:ea typeface="华文楷体" panose="02010600040101010101" pitchFamily="2" charset="-122"/>
              </a:rPr>
              <a:t>Q⊂W</a:t>
            </a:r>
            <a:r>
              <a:rPr lang="zh-CN" altLang="en-US" b="1" dirty="0">
                <a:latin typeface="华文楷体" panose="02010600040101010101" pitchFamily="2" charset="-122"/>
                <a:ea typeface="华文楷体" panose="02010600040101010101" pitchFamily="2" charset="-122"/>
              </a:rPr>
              <a:t>，称为样本集。</a:t>
            </a:r>
          </a:p>
          <a:p>
            <a:r>
              <a:rPr lang="zh-CN" altLang="en-US" b="1" dirty="0">
                <a:latin typeface="华文楷体" panose="02010600040101010101" pitchFamily="2" charset="-122"/>
                <a:ea typeface="华文楷体" panose="02010600040101010101" pitchFamily="2" charset="-122"/>
              </a:rPr>
              <a:t> 机器学习就是根据这个有限样本集</a:t>
            </a:r>
            <a:r>
              <a:rPr lang="en-US" altLang="zh-CN" b="1" dirty="0">
                <a:latin typeface="华文楷体" panose="02010600040101010101" pitchFamily="2" charset="-122"/>
                <a:ea typeface="华文楷体" panose="02010600040101010101" pitchFamily="2" charset="-122"/>
              </a:rPr>
              <a:t>Q </a:t>
            </a:r>
            <a:r>
              <a:rPr lang="zh-CN" altLang="en-US" b="1" dirty="0">
                <a:latin typeface="华文楷体" panose="02010600040101010101" pitchFamily="2" charset="-122"/>
                <a:ea typeface="华文楷体" panose="02010600040101010101" pitchFamily="2" charset="-122"/>
              </a:rPr>
              <a:t>，推算这个世界的模型。</a:t>
            </a:r>
          </a:p>
        </p:txBody>
      </p:sp>
      <p:pic>
        <p:nvPicPr>
          <p:cNvPr id="201732" name="Picture 4">
            <a:extLst>
              <a:ext uri="{FF2B5EF4-FFF2-40B4-BE49-F238E27FC236}">
                <a16:creationId xmlns:a16="http://schemas.microsoft.com/office/drawing/2014/main" id="{E585B232-7327-439C-94A4-3C7AEBD174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4038600"/>
            <a:ext cx="6918325" cy="239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a:extLst>
              <a:ext uri="{FF2B5EF4-FFF2-40B4-BE49-F238E27FC236}">
                <a16:creationId xmlns:a16="http://schemas.microsoft.com/office/drawing/2014/main" id="{C201FA7B-E142-41DA-AA2E-0E955CFC34CE}"/>
              </a:ext>
            </a:extLst>
          </p:cNvPr>
          <p:cNvSpPr>
            <a:spLocks noGrp="1"/>
          </p:cNvSpPr>
          <p:nvPr>
            <p:ph type="sldNum" sz="quarter" idx="12"/>
          </p:nvPr>
        </p:nvSpPr>
        <p:spPr/>
        <p:txBody>
          <a:bodyPr/>
          <a:lstStyle/>
          <a:p>
            <a:fld id="{893ACD7D-9A68-44C8-A49A-4B94202CE741}" type="slidenum">
              <a:rPr lang="zh-CN" altLang="en-US" smtClean="0"/>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DF6F45F4-CB68-4E65-83E4-BE2D54E2045D}"/>
              </a:ext>
            </a:extLst>
          </p:cNvPr>
          <p:cNvSpPr>
            <a:spLocks noGrp="1" noChangeArrowheads="1"/>
          </p:cNvSpPr>
          <p:nvPr>
            <p:ph type="title"/>
          </p:nvPr>
        </p:nvSpPr>
        <p:spPr>
          <a:xfrm>
            <a:off x="2000451" y="360145"/>
            <a:ext cx="7543800" cy="1295400"/>
          </a:xfrm>
        </p:spPr>
        <p:txBody>
          <a:bodyPr>
            <a:normAutofit fontScale="90000"/>
          </a:bodyPr>
          <a:lstStyle/>
          <a:p>
            <a:r>
              <a:rPr lang="zh-CN" altLang="en-US" dirty="0"/>
              <a:t>基于样例机器学习的三要素</a:t>
            </a:r>
            <a:br>
              <a:rPr lang="zh-CN" altLang="en-US" dirty="0"/>
            </a:br>
            <a:endParaRPr lang="zh-CN" altLang="en-US" dirty="0"/>
          </a:p>
        </p:txBody>
      </p:sp>
      <p:sp>
        <p:nvSpPr>
          <p:cNvPr id="203779" name="Rectangle 3">
            <a:extLst>
              <a:ext uri="{FF2B5EF4-FFF2-40B4-BE49-F238E27FC236}">
                <a16:creationId xmlns:a16="http://schemas.microsoft.com/office/drawing/2014/main" id="{FDAB6BA3-F02D-4B14-A4DE-28FAEBACEBF7}"/>
              </a:ext>
            </a:extLst>
          </p:cNvPr>
          <p:cNvSpPr>
            <a:spLocks noGrp="1" noChangeArrowheads="1"/>
          </p:cNvSpPr>
          <p:nvPr>
            <p:ph type="body" idx="1"/>
          </p:nvPr>
        </p:nvSpPr>
        <p:spPr/>
        <p:txBody>
          <a:bodyPr/>
          <a:lstStyle/>
          <a:p>
            <a:r>
              <a:rPr lang="zh-CN" altLang="en-US" sz="3400" b="1" dirty="0">
                <a:ea typeface="华文楷体" panose="02010600040101010101" pitchFamily="2" charset="-122"/>
              </a:rPr>
              <a:t>一致性假设：机器学习的条件。</a:t>
            </a:r>
          </a:p>
          <a:p>
            <a:r>
              <a:rPr lang="zh-CN" altLang="en-US" sz="3400" b="1" dirty="0">
                <a:ea typeface="华文楷体" panose="02010600040101010101" pitchFamily="2" charset="-122"/>
              </a:rPr>
              <a:t>样本空间划分：决定模型对样本集合的有效性。</a:t>
            </a:r>
          </a:p>
          <a:p>
            <a:r>
              <a:rPr lang="zh-CN" altLang="en-US" sz="3400" b="1" dirty="0">
                <a:ea typeface="华文楷体" panose="02010600040101010101" pitchFamily="2" charset="-122"/>
              </a:rPr>
              <a:t>泛化能力：决定模型对世界的有效性。</a:t>
            </a:r>
          </a:p>
        </p:txBody>
      </p:sp>
      <p:sp>
        <p:nvSpPr>
          <p:cNvPr id="2" name="灯片编号占位符 1">
            <a:extLst>
              <a:ext uri="{FF2B5EF4-FFF2-40B4-BE49-F238E27FC236}">
                <a16:creationId xmlns:a16="http://schemas.microsoft.com/office/drawing/2014/main" id="{AF9AB524-2C52-4C72-9FE9-DA7B792ED18B}"/>
              </a:ext>
            </a:extLst>
          </p:cNvPr>
          <p:cNvSpPr>
            <a:spLocks noGrp="1"/>
          </p:cNvSpPr>
          <p:nvPr>
            <p:ph type="sldNum" sz="quarter" idx="12"/>
          </p:nvPr>
        </p:nvSpPr>
        <p:spPr/>
        <p:txBody>
          <a:bodyPr/>
          <a:lstStyle/>
          <a:p>
            <a:fld id="{893ACD7D-9A68-44C8-A49A-4B94202CE741}" type="slidenum">
              <a:rPr lang="zh-CN" altLang="en-US" smtClean="0"/>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D146C395-EBAC-45B5-BFF2-18C7CB7C6FA7}"/>
              </a:ext>
            </a:extLst>
          </p:cNvPr>
          <p:cNvSpPr>
            <a:spLocks noGrp="1" noChangeArrowheads="1"/>
          </p:cNvSpPr>
          <p:nvPr>
            <p:ph type="title"/>
          </p:nvPr>
        </p:nvSpPr>
        <p:spPr>
          <a:xfrm>
            <a:off x="1981200" y="340895"/>
            <a:ext cx="7543800" cy="1295400"/>
          </a:xfrm>
        </p:spPr>
        <p:txBody>
          <a:bodyPr>
            <a:normAutofit fontScale="90000"/>
          </a:bodyPr>
          <a:lstStyle/>
          <a:p>
            <a:r>
              <a:rPr lang="zh-CN" altLang="en-US" dirty="0"/>
              <a:t>要素</a:t>
            </a:r>
            <a:r>
              <a:rPr lang="en-US" altLang="zh-CN" dirty="0"/>
              <a:t>1</a:t>
            </a:r>
            <a:r>
              <a:rPr lang="zh-CN" altLang="en-US" dirty="0"/>
              <a:t>：一致性假设</a:t>
            </a:r>
            <a:br>
              <a:rPr lang="zh-CN" altLang="en-US" dirty="0"/>
            </a:br>
            <a:endParaRPr lang="zh-CN" altLang="en-US" dirty="0"/>
          </a:p>
        </p:txBody>
      </p:sp>
      <p:sp>
        <p:nvSpPr>
          <p:cNvPr id="204803" name="Rectangle 3">
            <a:extLst>
              <a:ext uri="{FF2B5EF4-FFF2-40B4-BE49-F238E27FC236}">
                <a16:creationId xmlns:a16="http://schemas.microsoft.com/office/drawing/2014/main" id="{F2CB4736-0385-4B9A-88DC-5D25E994DB77}"/>
              </a:ext>
            </a:extLst>
          </p:cNvPr>
          <p:cNvSpPr>
            <a:spLocks noGrp="1" noChangeArrowheads="1"/>
          </p:cNvSpPr>
          <p:nvPr>
            <p:ph type="body" idx="1"/>
          </p:nvPr>
        </p:nvSpPr>
        <p:spPr/>
        <p:txBody>
          <a:bodyPr/>
          <a:lstStyle/>
          <a:p>
            <a:r>
              <a:rPr lang="zh-CN" altLang="en-US" b="1" dirty="0">
                <a:ea typeface="华文楷体" panose="02010600040101010101" pitchFamily="2" charset="-122"/>
              </a:rPr>
              <a:t>假设世界</a:t>
            </a:r>
            <a:r>
              <a:rPr lang="en-US" altLang="zh-CN" b="1" dirty="0">
                <a:ea typeface="华文楷体" panose="02010600040101010101" pitchFamily="2" charset="-122"/>
              </a:rPr>
              <a:t>W</a:t>
            </a:r>
            <a:r>
              <a:rPr lang="zh-CN" altLang="en-US" b="1" dirty="0">
                <a:ea typeface="华文楷体" panose="02010600040101010101" pitchFamily="2" charset="-122"/>
              </a:rPr>
              <a:t>与样本集</a:t>
            </a:r>
            <a:r>
              <a:rPr lang="en-US" altLang="zh-CN" b="1" dirty="0">
                <a:ea typeface="华文楷体" panose="02010600040101010101" pitchFamily="2" charset="-122"/>
              </a:rPr>
              <a:t>Q</a:t>
            </a:r>
            <a:r>
              <a:rPr lang="zh-CN" altLang="en-US" b="1" dirty="0">
                <a:ea typeface="华文楷体" panose="02010600040101010101" pitchFamily="2" charset="-122"/>
              </a:rPr>
              <a:t>具有某种相同的性质。</a:t>
            </a:r>
          </a:p>
          <a:p>
            <a:r>
              <a:rPr lang="zh-CN" altLang="en-US" b="1" dirty="0">
                <a:ea typeface="华文楷体" panose="02010600040101010101" pitchFamily="2" charset="-122"/>
              </a:rPr>
              <a:t>原则上说，存在各种各样的一致性假设。</a:t>
            </a:r>
          </a:p>
          <a:p>
            <a:r>
              <a:rPr lang="zh-CN" altLang="en-US" b="1" dirty="0">
                <a:ea typeface="华文楷体" panose="02010600040101010101" pitchFamily="2" charset="-122"/>
              </a:rPr>
              <a:t>在统计意义下，一般假设：</a:t>
            </a:r>
          </a:p>
          <a:p>
            <a:pPr lvl="1"/>
            <a:r>
              <a:rPr lang="en-US" altLang="zh-CN" sz="3000" b="1" dirty="0">
                <a:ea typeface="华文楷体" panose="02010600040101010101" pitchFamily="2" charset="-122"/>
              </a:rPr>
              <a:t>W</a:t>
            </a:r>
            <a:r>
              <a:rPr lang="zh-CN" altLang="en-US" sz="3000" b="1" dirty="0">
                <a:ea typeface="华文楷体" panose="02010600040101010101" pitchFamily="2" charset="-122"/>
              </a:rPr>
              <a:t>与</a:t>
            </a:r>
            <a:r>
              <a:rPr lang="en-US" altLang="zh-CN" sz="3000" b="1" dirty="0">
                <a:ea typeface="华文楷体" panose="02010600040101010101" pitchFamily="2" charset="-122"/>
              </a:rPr>
              <a:t>Q</a:t>
            </a:r>
            <a:r>
              <a:rPr lang="zh-CN" altLang="en-US" sz="3000" b="1" dirty="0">
                <a:ea typeface="华文楷体" panose="02010600040101010101" pitchFamily="2" charset="-122"/>
              </a:rPr>
              <a:t>具有同分布。或，</a:t>
            </a:r>
          </a:p>
          <a:p>
            <a:pPr lvl="1"/>
            <a:r>
              <a:rPr lang="zh-CN" altLang="en-US" sz="3000" b="1" dirty="0">
                <a:ea typeface="华文楷体" panose="02010600040101010101" pitchFamily="2" charset="-122"/>
              </a:rPr>
              <a:t>给定世界</a:t>
            </a:r>
            <a:r>
              <a:rPr lang="en-US" altLang="zh-CN" sz="3000" b="1" dirty="0">
                <a:ea typeface="华文楷体" panose="02010600040101010101" pitchFamily="2" charset="-122"/>
              </a:rPr>
              <a:t>W</a:t>
            </a:r>
            <a:r>
              <a:rPr lang="zh-CN" altLang="en-US" sz="3000" b="1" dirty="0">
                <a:ea typeface="华文楷体" panose="02010600040101010101" pitchFamily="2" charset="-122"/>
              </a:rPr>
              <a:t>的所有对象独立同分布。</a:t>
            </a:r>
          </a:p>
        </p:txBody>
      </p:sp>
      <p:sp>
        <p:nvSpPr>
          <p:cNvPr id="2" name="灯片编号占位符 1">
            <a:extLst>
              <a:ext uri="{FF2B5EF4-FFF2-40B4-BE49-F238E27FC236}">
                <a16:creationId xmlns:a16="http://schemas.microsoft.com/office/drawing/2014/main" id="{1807C14B-465C-4050-A1D4-09BBD24CA6B3}"/>
              </a:ext>
            </a:extLst>
          </p:cNvPr>
          <p:cNvSpPr>
            <a:spLocks noGrp="1"/>
          </p:cNvSpPr>
          <p:nvPr>
            <p:ph type="sldNum" sz="quarter" idx="12"/>
          </p:nvPr>
        </p:nvSpPr>
        <p:spPr/>
        <p:txBody>
          <a:bodyPr/>
          <a:lstStyle/>
          <a:p>
            <a:fld id="{893ACD7D-9A68-44C8-A49A-4B94202CE741}" type="slidenum">
              <a:rPr lang="zh-CN" altLang="en-US" smtClean="0"/>
              <a:t>48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204802"/>
                                        </p:tgtEl>
                                        <p:attrNameLst>
                                          <p:attrName>style.visibility</p:attrName>
                                        </p:attrNameLst>
                                      </p:cBhvr>
                                      <p:to>
                                        <p:strVal val="visible"/>
                                      </p:to>
                                    </p:set>
                                    <p:anim calcmode="lin" valueType="num">
                                      <p:cBhvr>
                                        <p:cTn id="7" dur="1000" fill="hold"/>
                                        <p:tgtEl>
                                          <p:spTgt spid="204802"/>
                                        </p:tgtEl>
                                        <p:attrNameLst>
                                          <p:attrName>ppt_x</p:attrName>
                                        </p:attrNameLst>
                                      </p:cBhvr>
                                      <p:tavLst>
                                        <p:tav tm="0">
                                          <p:val>
                                            <p:strVal val="#ppt_x-.2"/>
                                          </p:val>
                                        </p:tav>
                                        <p:tav tm="100000">
                                          <p:val>
                                            <p:strVal val="#ppt_x"/>
                                          </p:val>
                                        </p:tav>
                                      </p:tavLst>
                                    </p:anim>
                                    <p:anim calcmode="lin" valueType="num">
                                      <p:cBhvr>
                                        <p:cTn id="8" dur="1000" fill="hold"/>
                                        <p:tgtEl>
                                          <p:spTgt spid="20480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480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204803">
                                            <p:txEl>
                                              <p:pRg st="0" end="0"/>
                                            </p:txEl>
                                          </p:spTgt>
                                        </p:tgtEl>
                                        <p:attrNameLst>
                                          <p:attrName>style.visibility</p:attrName>
                                        </p:attrNameLst>
                                      </p:cBhvr>
                                      <p:to>
                                        <p:strVal val="visible"/>
                                      </p:to>
                                    </p:set>
                                    <p:animEffect transition="in" filter="fade">
                                      <p:cBhvr>
                                        <p:cTn id="14" dur="500"/>
                                        <p:tgtEl>
                                          <p:spTgt spid="204803">
                                            <p:txEl>
                                              <p:pRg st="0" end="0"/>
                                            </p:txEl>
                                          </p:spTgt>
                                        </p:tgtEl>
                                      </p:cBhvr>
                                    </p:animEffect>
                                    <p:anim calcmode="lin" valueType="num">
                                      <p:cBhvr>
                                        <p:cTn id="15" dur="500" fill="hold"/>
                                        <p:tgtEl>
                                          <p:spTgt spid="20480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0480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204803">
                                            <p:txEl>
                                              <p:pRg st="1" end="1"/>
                                            </p:txEl>
                                          </p:spTgt>
                                        </p:tgtEl>
                                        <p:attrNameLst>
                                          <p:attrName>style.visibility</p:attrName>
                                        </p:attrNameLst>
                                      </p:cBhvr>
                                      <p:to>
                                        <p:strVal val="visible"/>
                                      </p:to>
                                    </p:set>
                                    <p:animEffect transition="in" filter="fade">
                                      <p:cBhvr>
                                        <p:cTn id="21" dur="500"/>
                                        <p:tgtEl>
                                          <p:spTgt spid="204803">
                                            <p:txEl>
                                              <p:pRg st="1" end="1"/>
                                            </p:txEl>
                                          </p:spTgt>
                                        </p:tgtEl>
                                      </p:cBhvr>
                                    </p:animEffect>
                                    <p:anim calcmode="lin" valueType="num">
                                      <p:cBhvr>
                                        <p:cTn id="22" dur="500" fill="hold"/>
                                        <p:tgtEl>
                                          <p:spTgt spid="20480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204803">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204803">
                                            <p:txEl>
                                              <p:pRg st="2" end="2"/>
                                            </p:txEl>
                                          </p:spTgt>
                                        </p:tgtEl>
                                        <p:attrNameLst>
                                          <p:attrName>style.visibility</p:attrName>
                                        </p:attrNameLst>
                                      </p:cBhvr>
                                      <p:to>
                                        <p:strVal val="visible"/>
                                      </p:to>
                                    </p:set>
                                    <p:animEffect transition="in" filter="fade">
                                      <p:cBhvr>
                                        <p:cTn id="28" dur="500"/>
                                        <p:tgtEl>
                                          <p:spTgt spid="204803">
                                            <p:txEl>
                                              <p:pRg st="2" end="2"/>
                                            </p:txEl>
                                          </p:spTgt>
                                        </p:tgtEl>
                                      </p:cBhvr>
                                    </p:animEffect>
                                    <p:anim calcmode="lin" valueType="num">
                                      <p:cBhvr>
                                        <p:cTn id="29" dur="500" fill="hold"/>
                                        <p:tgtEl>
                                          <p:spTgt spid="204803">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204803">
                                            <p:txEl>
                                              <p:pRg st="2" end="2"/>
                                            </p:txEl>
                                          </p:spTgt>
                                        </p:tgtEl>
                                        <p:attrNameLst>
                                          <p:attrName>ppt_y</p:attrName>
                                        </p:attrNameLst>
                                      </p:cBhvr>
                                      <p:tavLst>
                                        <p:tav tm="0">
                                          <p:val>
                                            <p:strVal val="#ppt_y+.05"/>
                                          </p:val>
                                        </p:tav>
                                        <p:tav tm="100000">
                                          <p:val>
                                            <p:strVal val="#ppt_y"/>
                                          </p:val>
                                        </p:tav>
                                      </p:tavLst>
                                    </p:anim>
                                  </p:childTnLst>
                                </p:cTn>
                              </p:par>
                              <p:par>
                                <p:cTn id="31" presetID="44" presetClass="entr" presetSubtype="0" fill="hold" grpId="0" nodeType="withEffect">
                                  <p:stCondLst>
                                    <p:cond delay="0"/>
                                  </p:stCondLst>
                                  <p:childTnLst>
                                    <p:set>
                                      <p:cBhvr>
                                        <p:cTn id="32" dur="0" fill="hold">
                                          <p:stCondLst>
                                            <p:cond delay="0"/>
                                          </p:stCondLst>
                                        </p:cTn>
                                        <p:tgtEl>
                                          <p:spTgt spid="204803">
                                            <p:txEl>
                                              <p:pRg st="3" end="3"/>
                                            </p:txEl>
                                          </p:spTgt>
                                        </p:tgtEl>
                                        <p:attrNameLst>
                                          <p:attrName>style.visibility</p:attrName>
                                        </p:attrNameLst>
                                      </p:cBhvr>
                                      <p:to>
                                        <p:strVal val="visible"/>
                                      </p:to>
                                    </p:set>
                                    <p:animEffect transition="in" filter="fade">
                                      <p:cBhvr>
                                        <p:cTn id="33" dur="500"/>
                                        <p:tgtEl>
                                          <p:spTgt spid="204803">
                                            <p:txEl>
                                              <p:pRg st="3" end="3"/>
                                            </p:txEl>
                                          </p:spTgt>
                                        </p:tgtEl>
                                      </p:cBhvr>
                                    </p:animEffect>
                                    <p:anim calcmode="lin" valueType="num">
                                      <p:cBhvr>
                                        <p:cTn id="34" dur="500" fill="hold"/>
                                        <p:tgtEl>
                                          <p:spTgt spid="204803">
                                            <p:txEl>
                                              <p:pRg st="3" end="3"/>
                                            </p:txEl>
                                          </p:spTgt>
                                        </p:tgtEl>
                                        <p:attrNameLst>
                                          <p:attrName>ppt_x</p:attrName>
                                        </p:attrNameLst>
                                      </p:cBhvr>
                                      <p:tavLst>
                                        <p:tav tm="0">
                                          <p:val>
                                            <p:strVal val="#ppt_x"/>
                                          </p:val>
                                        </p:tav>
                                        <p:tav tm="100000">
                                          <p:val>
                                            <p:strVal val="#ppt_x"/>
                                          </p:val>
                                        </p:tav>
                                      </p:tavLst>
                                    </p:anim>
                                    <p:anim calcmode="lin" valueType="num">
                                      <p:cBhvr>
                                        <p:cTn id="35" dur="500" fill="hold"/>
                                        <p:tgtEl>
                                          <p:spTgt spid="204803">
                                            <p:txEl>
                                              <p:pRg st="3" end="3"/>
                                            </p:txEl>
                                          </p:spTgt>
                                        </p:tgtEl>
                                        <p:attrNameLst>
                                          <p:attrName>ppt_y</p:attrName>
                                        </p:attrNameLst>
                                      </p:cBhvr>
                                      <p:tavLst>
                                        <p:tav tm="0">
                                          <p:val>
                                            <p:strVal val="#ppt_y+.05"/>
                                          </p:val>
                                        </p:tav>
                                        <p:tav tm="100000">
                                          <p:val>
                                            <p:strVal val="#ppt_y"/>
                                          </p:val>
                                        </p:tav>
                                      </p:tavLst>
                                    </p:anim>
                                  </p:childTnLst>
                                </p:cTn>
                              </p:par>
                              <p:par>
                                <p:cTn id="36" presetID="44" presetClass="entr" presetSubtype="0" fill="hold" grpId="0" nodeType="withEffect">
                                  <p:stCondLst>
                                    <p:cond delay="0"/>
                                  </p:stCondLst>
                                  <p:childTnLst>
                                    <p:set>
                                      <p:cBhvr>
                                        <p:cTn id="37" dur="0" fill="hold">
                                          <p:stCondLst>
                                            <p:cond delay="0"/>
                                          </p:stCondLst>
                                        </p:cTn>
                                        <p:tgtEl>
                                          <p:spTgt spid="204803">
                                            <p:txEl>
                                              <p:pRg st="4" end="4"/>
                                            </p:txEl>
                                          </p:spTgt>
                                        </p:tgtEl>
                                        <p:attrNameLst>
                                          <p:attrName>style.visibility</p:attrName>
                                        </p:attrNameLst>
                                      </p:cBhvr>
                                      <p:to>
                                        <p:strVal val="visible"/>
                                      </p:to>
                                    </p:set>
                                    <p:animEffect transition="in" filter="fade">
                                      <p:cBhvr>
                                        <p:cTn id="38" dur="500"/>
                                        <p:tgtEl>
                                          <p:spTgt spid="204803">
                                            <p:txEl>
                                              <p:pRg st="4" end="4"/>
                                            </p:txEl>
                                          </p:spTgt>
                                        </p:tgtEl>
                                      </p:cBhvr>
                                    </p:animEffect>
                                    <p:anim calcmode="lin" valueType="num">
                                      <p:cBhvr>
                                        <p:cTn id="39" dur="500" fill="hold"/>
                                        <p:tgtEl>
                                          <p:spTgt spid="204803">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204803">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p:bldP spid="20480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0AB510D6-DCF3-4C3D-B3A5-A507FFD0C2CF}"/>
              </a:ext>
            </a:extLst>
          </p:cNvPr>
          <p:cNvSpPr>
            <a:spLocks noGrp="1" noChangeArrowheads="1"/>
          </p:cNvSpPr>
          <p:nvPr>
            <p:ph type="title"/>
          </p:nvPr>
        </p:nvSpPr>
        <p:spPr/>
        <p:txBody>
          <a:bodyPr/>
          <a:lstStyle/>
          <a:p>
            <a:r>
              <a:rPr lang="zh-CN" altLang="en-US"/>
              <a:t>要素</a:t>
            </a:r>
            <a:r>
              <a:rPr lang="en-US" altLang="zh-CN"/>
              <a:t>2</a:t>
            </a:r>
            <a:r>
              <a:rPr lang="zh-CN" altLang="en-US"/>
              <a:t>：对样本空间的划分</a:t>
            </a:r>
          </a:p>
        </p:txBody>
      </p:sp>
      <p:sp>
        <p:nvSpPr>
          <p:cNvPr id="205827" name="Rectangle 3">
            <a:extLst>
              <a:ext uri="{FF2B5EF4-FFF2-40B4-BE49-F238E27FC236}">
                <a16:creationId xmlns:a16="http://schemas.microsoft.com/office/drawing/2014/main" id="{29B8FCC3-BA98-44B1-8691-DEC5DF2A1212}"/>
              </a:ext>
            </a:extLst>
          </p:cNvPr>
          <p:cNvSpPr>
            <a:spLocks noGrp="1" noChangeArrowheads="1"/>
          </p:cNvSpPr>
          <p:nvPr>
            <p:ph type="body" idx="1"/>
          </p:nvPr>
        </p:nvSpPr>
        <p:spPr/>
        <p:txBody>
          <a:bodyPr/>
          <a:lstStyle/>
          <a:p>
            <a:r>
              <a:rPr lang="zh-CN" altLang="en-US" sz="3400" b="1" dirty="0">
                <a:ea typeface="华文楷体" panose="02010600040101010101" pitchFamily="2" charset="-122"/>
              </a:rPr>
              <a:t>样本集合模型</a:t>
            </a:r>
            <a:r>
              <a:rPr lang="zh-CN" altLang="en-US" b="1" dirty="0">
                <a:ea typeface="华文楷体" panose="02010600040101010101" pitchFamily="2" charset="-122"/>
              </a:rPr>
              <a:t>：</a:t>
            </a:r>
          </a:p>
          <a:p>
            <a:pPr>
              <a:buFont typeface="Wingdings" panose="05000000000000000000" pitchFamily="2" charset="2"/>
              <a:buNone/>
            </a:pPr>
            <a:r>
              <a:rPr lang="zh-CN" altLang="en-US" b="1" dirty="0">
                <a:ea typeface="华文楷体" panose="02010600040101010101" pitchFamily="2" charset="-122"/>
              </a:rPr>
              <a:t>将样本集放到一个</a:t>
            </a:r>
            <a:r>
              <a:rPr lang="en-US" altLang="zh-CN" b="1" dirty="0">
                <a:ea typeface="华文楷体" panose="02010600040101010101" pitchFamily="2" charset="-122"/>
              </a:rPr>
              <a:t>n</a:t>
            </a:r>
          </a:p>
          <a:p>
            <a:pPr>
              <a:buFont typeface="Wingdings" panose="05000000000000000000" pitchFamily="2" charset="2"/>
              <a:buNone/>
            </a:pPr>
            <a:r>
              <a:rPr lang="zh-CN" altLang="en-US" b="1" dirty="0">
                <a:ea typeface="华文楷体" panose="02010600040101010101" pitchFamily="2" charset="-122"/>
              </a:rPr>
              <a:t>维空间，寻找一个超</a:t>
            </a:r>
          </a:p>
          <a:p>
            <a:pPr>
              <a:buFont typeface="Wingdings" panose="05000000000000000000" pitchFamily="2" charset="2"/>
              <a:buNone/>
            </a:pPr>
            <a:r>
              <a:rPr lang="zh-CN" altLang="en-US" b="1" dirty="0">
                <a:ea typeface="华文楷体" panose="02010600040101010101" pitchFamily="2" charset="-122"/>
              </a:rPr>
              <a:t>平面</a:t>
            </a:r>
            <a:r>
              <a:rPr lang="en-US" altLang="zh-CN" b="1" dirty="0">
                <a:ea typeface="华文楷体" panose="02010600040101010101" pitchFamily="2" charset="-122"/>
              </a:rPr>
              <a:t>(</a:t>
            </a:r>
            <a:r>
              <a:rPr lang="zh-CN" altLang="en-US" b="1" dirty="0">
                <a:ea typeface="华文楷体" panose="02010600040101010101" pitchFamily="2" charset="-122"/>
              </a:rPr>
              <a:t>等价关系</a:t>
            </a:r>
            <a:r>
              <a:rPr lang="en-US" altLang="zh-CN" b="1" dirty="0">
                <a:ea typeface="华文楷体" panose="02010600040101010101" pitchFamily="2" charset="-122"/>
              </a:rPr>
              <a:t>)</a:t>
            </a:r>
            <a:r>
              <a:rPr lang="zh-CN" altLang="en-US" b="1" dirty="0">
                <a:ea typeface="华文楷体" panose="02010600040101010101" pitchFamily="2" charset="-122"/>
              </a:rPr>
              <a:t>，使</a:t>
            </a:r>
          </a:p>
          <a:p>
            <a:pPr>
              <a:buFont typeface="Wingdings" panose="05000000000000000000" pitchFamily="2" charset="2"/>
              <a:buNone/>
            </a:pPr>
            <a:r>
              <a:rPr lang="zh-CN" altLang="en-US" b="1" dirty="0">
                <a:ea typeface="华文楷体" panose="02010600040101010101" pitchFamily="2" charset="-122"/>
              </a:rPr>
              <a:t>得问题决定的不同对</a:t>
            </a:r>
          </a:p>
          <a:p>
            <a:pPr>
              <a:buFont typeface="Wingdings" panose="05000000000000000000" pitchFamily="2" charset="2"/>
              <a:buNone/>
            </a:pPr>
            <a:r>
              <a:rPr lang="zh-CN" altLang="en-US" b="1" dirty="0">
                <a:ea typeface="华文楷体" panose="02010600040101010101" pitchFamily="2" charset="-122"/>
              </a:rPr>
              <a:t>象被划分在不相交的</a:t>
            </a:r>
          </a:p>
          <a:p>
            <a:pPr>
              <a:buFont typeface="Wingdings" panose="05000000000000000000" pitchFamily="2" charset="2"/>
              <a:buNone/>
            </a:pPr>
            <a:r>
              <a:rPr lang="zh-CN" altLang="en-US" b="1" dirty="0">
                <a:ea typeface="华文楷体" panose="02010600040101010101" pitchFamily="2" charset="-122"/>
              </a:rPr>
              <a:t>区域。</a:t>
            </a:r>
          </a:p>
        </p:txBody>
      </p:sp>
      <p:pic>
        <p:nvPicPr>
          <p:cNvPr id="205828" name="Picture 4">
            <a:extLst>
              <a:ext uri="{FF2B5EF4-FFF2-40B4-BE49-F238E27FC236}">
                <a16:creationId xmlns:a16="http://schemas.microsoft.com/office/drawing/2014/main" id="{A4056FDD-1CA1-420B-AA52-78CFC3E73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209800"/>
            <a:ext cx="3409950" cy="32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a:extLst>
              <a:ext uri="{FF2B5EF4-FFF2-40B4-BE49-F238E27FC236}">
                <a16:creationId xmlns:a16="http://schemas.microsoft.com/office/drawing/2014/main" id="{B998CAC4-7D80-4516-89A3-B5320C3B4FCB}"/>
              </a:ext>
            </a:extLst>
          </p:cNvPr>
          <p:cNvSpPr>
            <a:spLocks noGrp="1"/>
          </p:cNvSpPr>
          <p:nvPr>
            <p:ph type="sldNum" sz="quarter" idx="12"/>
          </p:nvPr>
        </p:nvSpPr>
        <p:spPr/>
        <p:txBody>
          <a:bodyPr/>
          <a:lstStyle/>
          <a:p>
            <a:fld id="{893ACD7D-9A68-44C8-A49A-4B94202CE741}" type="slidenum">
              <a:rPr lang="zh-CN" altLang="en-US" smtClean="0"/>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DFDC5C-8F75-47B0-AD45-6963BC833D6F}"/>
              </a:ext>
            </a:extLst>
          </p:cNvPr>
          <p:cNvSpPr>
            <a:spLocks noGrp="1"/>
          </p:cNvSpPr>
          <p:nvPr>
            <p:ph type="sldNum" sz="quarter" idx="12"/>
          </p:nvPr>
        </p:nvSpPr>
        <p:spPr/>
        <p:txBody>
          <a:bodyPr/>
          <a:lstStyle/>
          <a:p>
            <a:fld id="{551A9787-E7B2-407C-8320-231A765912EF}" type="slidenum">
              <a:rPr lang="en-US" altLang="zh-CN" smtClean="0"/>
              <a:pPr/>
              <a:t>5</a:t>
            </a:fld>
            <a:endParaRPr lang="en-US" altLang="zh-CN"/>
          </a:p>
        </p:txBody>
      </p:sp>
      <p:pic>
        <p:nvPicPr>
          <p:cNvPr id="4" name="图片 3" descr="屏幕剪辑">
            <a:extLst>
              <a:ext uri="{FF2B5EF4-FFF2-40B4-BE49-F238E27FC236}">
                <a16:creationId xmlns:a16="http://schemas.microsoft.com/office/drawing/2014/main" id="{07A75803-3C17-43FA-9AEA-0ADF25600E4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39766" y="1459273"/>
            <a:ext cx="4153009" cy="1534926"/>
          </a:xfrm>
          <a:prstGeom prst="rect">
            <a:avLst/>
          </a:prstGeom>
        </p:spPr>
      </p:pic>
      <p:pic>
        <p:nvPicPr>
          <p:cNvPr id="6" name="Picture 2" descr="âPattern Recognition handwrite numberâçå¾çæç´¢ç»æ">
            <a:extLst>
              <a:ext uri="{FF2B5EF4-FFF2-40B4-BE49-F238E27FC236}">
                <a16:creationId xmlns:a16="http://schemas.microsoft.com/office/drawing/2014/main" id="{9B3A831D-42A5-4FB1-AA74-FF0FAD67203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39766" y="3234559"/>
            <a:ext cx="3670974" cy="216416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145F44AB-C262-4CC5-B008-125D4EF7FD77}"/>
              </a:ext>
            </a:extLst>
          </p:cNvPr>
          <p:cNvSpPr txBox="1">
            <a:spLocks noChangeArrowheads="1"/>
          </p:cNvSpPr>
          <p:nvPr/>
        </p:nvSpPr>
        <p:spPr>
          <a:xfrm>
            <a:off x="168166" y="387672"/>
            <a:ext cx="12213020" cy="765777"/>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zh-CN" altLang="en-US" dirty="0">
                <a:solidFill>
                  <a:srgbClr val="00B050"/>
                </a:solidFill>
              </a:rPr>
              <a:t>更多实例：</a:t>
            </a:r>
            <a:r>
              <a:rPr lang="en-US" altLang="zh-CN" dirty="0">
                <a:solidFill>
                  <a:srgbClr val="00B050"/>
                </a:solidFill>
              </a:rPr>
              <a:t> </a:t>
            </a:r>
            <a:r>
              <a:rPr lang="zh-CN" altLang="en-US" dirty="0">
                <a:solidFill>
                  <a:srgbClr val="00B050"/>
                </a:solidFill>
              </a:rPr>
              <a:t>语音、文字识别，围棋，对话系统</a:t>
            </a:r>
            <a:r>
              <a:rPr lang="en-US" altLang="zh-CN" dirty="0">
                <a:solidFill>
                  <a:srgbClr val="00B050"/>
                </a:solidFill>
              </a:rPr>
              <a:t>…</a:t>
            </a:r>
            <a:endParaRPr lang="zh-CN" altLang="en-US" dirty="0">
              <a:solidFill>
                <a:srgbClr val="00B050"/>
              </a:solidFill>
            </a:endParaRPr>
          </a:p>
        </p:txBody>
      </p:sp>
      <p:sp>
        <p:nvSpPr>
          <p:cNvPr id="9" name="文本框 8">
            <a:extLst>
              <a:ext uri="{FF2B5EF4-FFF2-40B4-BE49-F238E27FC236}">
                <a16:creationId xmlns:a16="http://schemas.microsoft.com/office/drawing/2014/main" id="{E75D42D4-CB38-40B9-8E5D-E98F9BBFFAC7}"/>
              </a:ext>
            </a:extLst>
          </p:cNvPr>
          <p:cNvSpPr txBox="1"/>
          <p:nvPr/>
        </p:nvSpPr>
        <p:spPr>
          <a:xfrm>
            <a:off x="6274676" y="1663851"/>
            <a:ext cx="5423338" cy="3416320"/>
          </a:xfrm>
          <a:prstGeom prst="rect">
            <a:avLst/>
          </a:prstGeom>
          <a:noFill/>
        </p:spPr>
        <p:txBody>
          <a:bodyPr wrap="square">
            <a:spAutoFit/>
          </a:bodyPr>
          <a:lstStyle/>
          <a:p>
            <a:r>
              <a:rPr lang="zh-CN" altLang="en-US" sz="3600" dirty="0"/>
              <a:t>围棋 </a:t>
            </a:r>
            <a:r>
              <a:rPr lang="en-US" altLang="zh-CN" sz="3600" dirty="0"/>
              <a:t>(</a:t>
            </a:r>
            <a:r>
              <a:rPr lang="zh-CN" altLang="en-US" sz="3600" dirty="0"/>
              <a:t>第一章 已提到</a:t>
            </a:r>
            <a:r>
              <a:rPr lang="en-US" altLang="zh-CN" sz="3600" dirty="0"/>
              <a:t>)</a:t>
            </a:r>
          </a:p>
          <a:p>
            <a:endParaRPr lang="en-US" altLang="zh-CN" sz="3600" dirty="0"/>
          </a:p>
          <a:p>
            <a:endParaRPr lang="en-US" altLang="zh-CN" sz="3600" dirty="0"/>
          </a:p>
          <a:p>
            <a:endParaRPr lang="en-US" altLang="zh-TW" sz="3600" dirty="0"/>
          </a:p>
          <a:p>
            <a:r>
              <a:rPr lang="zh-CN" altLang="en-US" sz="3600" dirty="0"/>
              <a:t>对话系统</a:t>
            </a:r>
            <a:r>
              <a:rPr lang="en-US" altLang="zh-CN" sz="3600" dirty="0"/>
              <a:t>:</a:t>
            </a:r>
            <a:r>
              <a:rPr lang="zh-CN" altLang="en-US" sz="3600" dirty="0"/>
              <a:t>　</a:t>
            </a:r>
            <a:endParaRPr lang="en-US" altLang="zh-CN" sz="3600" dirty="0"/>
          </a:p>
          <a:p>
            <a:r>
              <a:rPr lang="en-US" altLang="zh-CN" sz="3600" dirty="0">
                <a:solidFill>
                  <a:srgbClr val="00B050"/>
                </a:solidFill>
              </a:rPr>
              <a:t>                 “</a:t>
            </a:r>
            <a:r>
              <a:rPr lang="zh-CN" altLang="en-US" sz="3600" dirty="0">
                <a:solidFill>
                  <a:srgbClr val="00B050"/>
                </a:solidFill>
              </a:rPr>
              <a:t>你好，我是</a:t>
            </a:r>
            <a:r>
              <a:rPr lang="en-US" altLang="zh-CN" sz="3600" dirty="0">
                <a:solidFill>
                  <a:srgbClr val="00B050"/>
                </a:solidFill>
              </a:rPr>
              <a:t>W”</a:t>
            </a:r>
            <a:endParaRPr lang="zh-CN" altLang="en-US" sz="3600" dirty="0">
              <a:solidFill>
                <a:srgbClr val="00B050"/>
              </a:solidFill>
            </a:endParaRPr>
          </a:p>
        </p:txBody>
      </p:sp>
    </p:spTree>
    <p:extLst>
      <p:ext uri="{BB962C8B-B14F-4D97-AF65-F5344CB8AC3E}">
        <p14:creationId xmlns:p14="http://schemas.microsoft.com/office/powerpoint/2010/main" val="68304929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291217F0-D82C-46FE-B5C5-0C1EE90789AE}"/>
              </a:ext>
            </a:extLst>
          </p:cNvPr>
          <p:cNvSpPr>
            <a:spLocks noGrp="1" noChangeArrowheads="1"/>
          </p:cNvSpPr>
          <p:nvPr>
            <p:ph type="title"/>
          </p:nvPr>
        </p:nvSpPr>
        <p:spPr>
          <a:xfrm>
            <a:off x="2000451" y="358541"/>
            <a:ext cx="7543800" cy="1295400"/>
          </a:xfrm>
        </p:spPr>
        <p:txBody>
          <a:bodyPr>
            <a:normAutofit fontScale="90000"/>
          </a:bodyPr>
          <a:lstStyle/>
          <a:p>
            <a:r>
              <a:rPr lang="zh-CN" altLang="en-US" dirty="0"/>
              <a:t>要素</a:t>
            </a:r>
            <a:r>
              <a:rPr lang="en-US" altLang="zh-CN" dirty="0"/>
              <a:t>3</a:t>
            </a:r>
            <a:r>
              <a:rPr lang="zh-CN" altLang="en-US" dirty="0"/>
              <a:t>： 泛化能力</a:t>
            </a:r>
            <a:br>
              <a:rPr lang="zh-CN" altLang="en-US" dirty="0"/>
            </a:br>
            <a:endParaRPr lang="zh-CN" altLang="en-US" dirty="0"/>
          </a:p>
        </p:txBody>
      </p:sp>
      <p:sp>
        <p:nvSpPr>
          <p:cNvPr id="206851" name="Rectangle 3">
            <a:extLst>
              <a:ext uri="{FF2B5EF4-FFF2-40B4-BE49-F238E27FC236}">
                <a16:creationId xmlns:a16="http://schemas.microsoft.com/office/drawing/2014/main" id="{9D31CDC3-9B87-4608-AF53-1DD32056FA03}"/>
              </a:ext>
            </a:extLst>
          </p:cNvPr>
          <p:cNvSpPr>
            <a:spLocks noGrp="1" noChangeArrowheads="1"/>
          </p:cNvSpPr>
          <p:nvPr>
            <p:ph type="body" idx="1"/>
          </p:nvPr>
        </p:nvSpPr>
        <p:spPr/>
        <p:txBody>
          <a:bodyPr/>
          <a:lstStyle/>
          <a:p>
            <a:r>
              <a:rPr lang="zh-CN" altLang="en-US" b="1" dirty="0">
                <a:latin typeface="华文楷体" panose="02010600040101010101" pitchFamily="2" charset="-122"/>
                <a:ea typeface="华文楷体" panose="02010600040101010101" pitchFamily="2" charset="-122"/>
              </a:rPr>
              <a:t>泛化能力：学习的目的是学到隐含在数据对背后的规律</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对具有同一规律的学习集以外的数据</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该系统仍具有正确的响应能力</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称为泛化能力 </a:t>
            </a:r>
            <a:r>
              <a:rPr lang="en-US" altLang="zh-CN" b="1" dirty="0">
                <a:latin typeface="华文楷体" panose="02010600040101010101" pitchFamily="2" charset="-122"/>
                <a:ea typeface="华文楷体" panose="02010600040101010101" pitchFamily="2" charset="-122"/>
              </a:rPr>
              <a:t>.</a:t>
            </a:r>
          </a:p>
          <a:p>
            <a:r>
              <a:rPr lang="zh-CN" altLang="en-US" b="1" dirty="0">
                <a:latin typeface="华文楷体" panose="02010600040101010101" pitchFamily="2" charset="-122"/>
                <a:ea typeface="华文楷体" panose="02010600040101010101" pitchFamily="2" charset="-122"/>
              </a:rPr>
              <a:t>通过机器学习方法，从给定有限样本集合计算一个模型，泛化能力是这个模型对世界为真程度的指标。</a:t>
            </a:r>
          </a:p>
          <a:p>
            <a:endParaRPr lang="en-US" altLang="zh-CN" dirty="0"/>
          </a:p>
        </p:txBody>
      </p:sp>
      <p:sp>
        <p:nvSpPr>
          <p:cNvPr id="2" name="灯片编号占位符 1">
            <a:extLst>
              <a:ext uri="{FF2B5EF4-FFF2-40B4-BE49-F238E27FC236}">
                <a16:creationId xmlns:a16="http://schemas.microsoft.com/office/drawing/2014/main" id="{CC02C277-835F-4765-8086-759B6D3462A3}"/>
              </a:ext>
            </a:extLst>
          </p:cNvPr>
          <p:cNvSpPr>
            <a:spLocks noGrp="1"/>
          </p:cNvSpPr>
          <p:nvPr>
            <p:ph type="sldNum" sz="quarter" idx="12"/>
          </p:nvPr>
        </p:nvSpPr>
        <p:spPr/>
        <p:txBody>
          <a:bodyPr/>
          <a:lstStyle/>
          <a:p>
            <a:fld id="{893ACD7D-9A68-44C8-A49A-4B94202CE741}" type="slidenum">
              <a:rPr lang="zh-CN" altLang="en-US" smtClean="0"/>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799EB57C-7731-426A-B285-B31A69070FFF}"/>
              </a:ext>
            </a:extLst>
          </p:cNvPr>
          <p:cNvSpPr>
            <a:spLocks noGrp="1" noChangeArrowheads="1"/>
          </p:cNvSpPr>
          <p:nvPr>
            <p:ph type="title"/>
          </p:nvPr>
        </p:nvSpPr>
        <p:spPr>
          <a:xfrm>
            <a:off x="2087078" y="330467"/>
            <a:ext cx="7543800" cy="1295400"/>
          </a:xfrm>
        </p:spPr>
        <p:txBody>
          <a:bodyPr>
            <a:normAutofit fontScale="90000"/>
          </a:bodyPr>
          <a:lstStyle/>
          <a:p>
            <a:r>
              <a:rPr lang="zh-CN" altLang="en-US" dirty="0"/>
              <a:t>关于三要素</a:t>
            </a:r>
            <a:br>
              <a:rPr lang="zh-CN" altLang="en-US" dirty="0"/>
            </a:br>
            <a:endParaRPr lang="zh-CN" altLang="en-US" dirty="0"/>
          </a:p>
        </p:txBody>
      </p:sp>
      <p:sp>
        <p:nvSpPr>
          <p:cNvPr id="207875" name="Rectangle 3">
            <a:extLst>
              <a:ext uri="{FF2B5EF4-FFF2-40B4-BE49-F238E27FC236}">
                <a16:creationId xmlns:a16="http://schemas.microsoft.com/office/drawing/2014/main" id="{95C31C4D-D168-4D32-9F57-E621B894CA8A}"/>
              </a:ext>
            </a:extLst>
          </p:cNvPr>
          <p:cNvSpPr>
            <a:spLocks noGrp="1" noChangeArrowheads="1"/>
          </p:cNvSpPr>
          <p:nvPr>
            <p:ph type="body" idx="1"/>
          </p:nvPr>
        </p:nvSpPr>
        <p:spPr/>
        <p:txBody>
          <a:bodyPr/>
          <a:lstStyle/>
          <a:p>
            <a:r>
              <a:rPr lang="zh-CN" altLang="en-US" b="1" dirty="0">
                <a:latin typeface="华文楷体" panose="02010600040101010101" pitchFamily="2" charset="-122"/>
                <a:ea typeface="华文楷体" panose="02010600040101010101" pitchFamily="2" charset="-122"/>
              </a:rPr>
              <a:t>不同时期，研究的侧重点不同</a:t>
            </a:r>
          </a:p>
          <a:p>
            <a:r>
              <a:rPr lang="zh-CN" altLang="en-US" b="1" dirty="0">
                <a:latin typeface="华文楷体" panose="02010600040101010101" pitchFamily="2" charset="-122"/>
                <a:ea typeface="华文楷体" panose="02010600040101010101" pitchFamily="2" charset="-122"/>
              </a:rPr>
              <a:t>划分</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早期研究主要集中在该要素上</a:t>
            </a:r>
          </a:p>
          <a:p>
            <a:r>
              <a:rPr lang="zh-CN" altLang="en-US" b="1" dirty="0">
                <a:latin typeface="华文楷体" panose="02010600040101010101" pitchFamily="2" charset="-122"/>
                <a:ea typeface="华文楷体" panose="02010600040101010101" pitchFamily="2" charset="-122"/>
              </a:rPr>
              <a:t>泛化能力</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在多项式划分</a:t>
            </a:r>
            <a:r>
              <a:rPr lang="en-US" altLang="zh-CN" b="1" dirty="0">
                <a:latin typeface="华文楷体" panose="02010600040101010101" pitchFamily="2" charset="-122"/>
                <a:ea typeface="华文楷体" panose="02010600040101010101" pitchFamily="2" charset="-122"/>
              </a:rPr>
              <a:t>):80</a:t>
            </a:r>
            <a:r>
              <a:rPr lang="zh-CN" altLang="en-US" b="1" dirty="0">
                <a:latin typeface="华文楷体" panose="02010600040101010101" pitchFamily="2" charset="-122"/>
                <a:ea typeface="华文楷体" panose="02010600040101010101" pitchFamily="2" charset="-122"/>
              </a:rPr>
              <a:t>年代以来的近期研究</a:t>
            </a:r>
          </a:p>
          <a:p>
            <a:r>
              <a:rPr lang="zh-CN" altLang="en-US" b="1" dirty="0">
                <a:latin typeface="华文楷体" panose="02010600040101010101" pitchFamily="2" charset="-122"/>
                <a:ea typeface="华文楷体" panose="02010600040101010101" pitchFamily="2" charset="-122"/>
              </a:rPr>
              <a:t>一致性假设</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未来必须考虑（</a:t>
            </a:r>
            <a:r>
              <a:rPr lang="en-US" altLang="zh-CN" b="1" dirty="0">
                <a:latin typeface="华文楷体" panose="02010600040101010101" pitchFamily="2" charset="-122"/>
                <a:ea typeface="华文楷体" panose="02010600040101010101" pitchFamily="2" charset="-122"/>
                <a:hlinkClick r:id="rId2" action="ppaction://hlinksldjump"/>
              </a:rPr>
              <a:t>Transfer learning</a:t>
            </a:r>
            <a:r>
              <a:rPr lang="zh-CN" altLang="en-US" b="1" dirty="0">
                <a:latin typeface="华文楷体" panose="02010600040101010101" pitchFamily="2" charset="-122"/>
                <a:ea typeface="华文楷体" panose="02010600040101010101" pitchFamily="2" charset="-122"/>
              </a:rPr>
              <a:t>）</a:t>
            </a:r>
          </a:p>
        </p:txBody>
      </p:sp>
      <p:sp>
        <p:nvSpPr>
          <p:cNvPr id="2" name="灯片编号占位符 1">
            <a:extLst>
              <a:ext uri="{FF2B5EF4-FFF2-40B4-BE49-F238E27FC236}">
                <a16:creationId xmlns:a16="http://schemas.microsoft.com/office/drawing/2014/main" id="{D9184454-8412-491D-92EA-428D94FC09AB}"/>
              </a:ext>
            </a:extLst>
          </p:cNvPr>
          <p:cNvSpPr>
            <a:spLocks noGrp="1"/>
          </p:cNvSpPr>
          <p:nvPr>
            <p:ph type="sldNum" sz="quarter" idx="12"/>
          </p:nvPr>
        </p:nvSpPr>
        <p:spPr/>
        <p:txBody>
          <a:bodyPr/>
          <a:lstStyle/>
          <a:p>
            <a:fld id="{893ACD7D-9A68-44C8-A49A-4B94202CE741}" type="slidenum">
              <a:rPr lang="zh-CN" altLang="en-US" smtClean="0"/>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CF19C998-B146-4BBE-A0F1-0BCBD6205924}"/>
              </a:ext>
            </a:extLst>
          </p:cNvPr>
          <p:cNvSpPr>
            <a:spLocks noGrp="1" noChangeArrowheads="1"/>
          </p:cNvSpPr>
          <p:nvPr>
            <p:ph type="title"/>
          </p:nvPr>
        </p:nvSpPr>
        <p:spPr/>
        <p:txBody>
          <a:bodyPr/>
          <a:lstStyle/>
          <a:p>
            <a:r>
              <a:rPr lang="en-US" altLang="zh-CN" sz="4300" b="0">
                <a:latin typeface="Times New Roman" panose="02020603050405020304" pitchFamily="18" charset="0"/>
                <a:ea typeface="华文楷体" panose="02010600040101010101" pitchFamily="2" charset="-122"/>
              </a:rPr>
              <a:t>Transfer learning</a:t>
            </a:r>
          </a:p>
        </p:txBody>
      </p:sp>
      <p:sp>
        <p:nvSpPr>
          <p:cNvPr id="240643" name="Rectangle 3">
            <a:extLst>
              <a:ext uri="{FF2B5EF4-FFF2-40B4-BE49-F238E27FC236}">
                <a16:creationId xmlns:a16="http://schemas.microsoft.com/office/drawing/2014/main" id="{226935F2-F895-4A25-A849-8E1C2CDE6757}"/>
              </a:ext>
            </a:extLst>
          </p:cNvPr>
          <p:cNvSpPr>
            <a:spLocks noGrp="1" noChangeArrowheads="1"/>
          </p:cNvSpPr>
          <p:nvPr>
            <p:ph type="body" idx="1"/>
          </p:nvPr>
        </p:nvSpPr>
        <p:spPr/>
        <p:txBody>
          <a:bodyPr/>
          <a:lstStyle/>
          <a:p>
            <a:r>
              <a:rPr lang="en-US" altLang="zh-CN" sz="3400" b="1" dirty="0">
                <a:latin typeface="Times New Roman" panose="02020603050405020304" pitchFamily="18" charset="0"/>
                <a:ea typeface="华文楷体" panose="02010600040101010101" pitchFamily="2" charset="-122"/>
              </a:rPr>
              <a:t>Transfer learning </a:t>
            </a:r>
            <a:r>
              <a:rPr lang="zh-CN" altLang="en-US" sz="3400" b="1" dirty="0">
                <a:latin typeface="Times New Roman" panose="02020603050405020304" pitchFamily="18" charset="0"/>
                <a:ea typeface="华文楷体" panose="02010600040101010101" pitchFamily="2" charset="-122"/>
              </a:rPr>
              <a:t>这一概念是由 </a:t>
            </a:r>
            <a:r>
              <a:rPr lang="en-US" altLang="zh-CN" sz="3400" b="1" dirty="0">
                <a:latin typeface="Times New Roman" panose="02020603050405020304" pitchFamily="18" charset="0"/>
                <a:ea typeface="华文楷体" panose="02010600040101010101" pitchFamily="2" charset="-122"/>
              </a:rPr>
              <a:t>DARPA</a:t>
            </a:r>
            <a:r>
              <a:rPr lang="zh-CN" altLang="en-US" sz="3400" b="1" dirty="0">
                <a:latin typeface="Times New Roman" panose="02020603050405020304" pitchFamily="18" charset="0"/>
                <a:ea typeface="华文楷体" panose="02010600040101010101" pitchFamily="2" charset="-122"/>
              </a:rPr>
              <a:t>（美国国防高级研究计划局）在</a:t>
            </a:r>
            <a:r>
              <a:rPr lang="en-US" altLang="zh-CN" sz="3400" b="1" dirty="0">
                <a:latin typeface="Times New Roman" panose="02020603050405020304" pitchFamily="18" charset="0"/>
                <a:ea typeface="华文楷体" panose="02010600040101010101" pitchFamily="2" charset="-122"/>
              </a:rPr>
              <a:t>2005</a:t>
            </a:r>
            <a:r>
              <a:rPr lang="zh-CN" altLang="en-US" sz="3400" b="1" dirty="0">
                <a:latin typeface="Times New Roman" panose="02020603050405020304" pitchFamily="18" charset="0"/>
                <a:ea typeface="华文楷体" panose="02010600040101010101" pitchFamily="2" charset="-122"/>
              </a:rPr>
              <a:t>年正式提出来的一项研究计划。</a:t>
            </a:r>
          </a:p>
          <a:p>
            <a:r>
              <a:rPr lang="en-US" altLang="zh-CN" b="1" dirty="0">
                <a:latin typeface="Times New Roman" panose="02020603050405020304" pitchFamily="18" charset="0"/>
                <a:ea typeface="华文楷体" panose="02010600040101010101" pitchFamily="2" charset="-122"/>
              </a:rPr>
              <a:t>Transfer Learning </a:t>
            </a:r>
            <a:r>
              <a:rPr lang="zh-CN" altLang="en-US" sz="3400" b="1" dirty="0">
                <a:latin typeface="Times New Roman" panose="02020603050405020304" pitchFamily="18" charset="0"/>
                <a:ea typeface="华文楷体" panose="02010600040101010101" pitchFamily="2" charset="-122"/>
              </a:rPr>
              <a:t>是指系统能够将在先前任务中学到的知识或技能应用于一个新的任务或新的领域。</a:t>
            </a:r>
          </a:p>
        </p:txBody>
      </p:sp>
      <p:sp>
        <p:nvSpPr>
          <p:cNvPr id="2" name="灯片编号占位符 1">
            <a:extLst>
              <a:ext uri="{FF2B5EF4-FFF2-40B4-BE49-F238E27FC236}">
                <a16:creationId xmlns:a16="http://schemas.microsoft.com/office/drawing/2014/main" id="{6C9EA2C7-F9F4-402F-ADB4-EECA30ED6063}"/>
              </a:ext>
            </a:extLst>
          </p:cNvPr>
          <p:cNvSpPr>
            <a:spLocks noGrp="1"/>
          </p:cNvSpPr>
          <p:nvPr>
            <p:ph type="sldNum" sz="quarter" idx="12"/>
          </p:nvPr>
        </p:nvSpPr>
        <p:spPr/>
        <p:txBody>
          <a:bodyPr/>
          <a:lstStyle/>
          <a:p>
            <a:fld id="{893ACD7D-9A68-44C8-A49A-4B94202CE741}" type="slidenum">
              <a:rPr lang="zh-CN" altLang="en-US" smtClean="0"/>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6A56F469-B760-4C2F-A613-F2484D7D3AEB}"/>
              </a:ext>
            </a:extLst>
          </p:cNvPr>
          <p:cNvSpPr>
            <a:spLocks noGrp="1" noChangeArrowheads="1"/>
          </p:cNvSpPr>
          <p:nvPr>
            <p:ph type="title"/>
          </p:nvPr>
        </p:nvSpPr>
        <p:spPr>
          <a:xfrm>
            <a:off x="1981200" y="122238"/>
            <a:ext cx="7543800" cy="868362"/>
          </a:xfrm>
        </p:spPr>
        <p:txBody>
          <a:bodyPr/>
          <a:lstStyle/>
          <a:p>
            <a:r>
              <a:rPr lang="zh-CN" altLang="en-US" dirty="0"/>
              <a:t>传统机器学习</a:t>
            </a:r>
            <a:r>
              <a:rPr lang="en-US" altLang="zh-CN" dirty="0"/>
              <a:t>&amp;</a:t>
            </a:r>
            <a:r>
              <a:rPr lang="zh-CN" altLang="en-US" dirty="0"/>
              <a:t>迁移学习</a:t>
            </a:r>
          </a:p>
        </p:txBody>
      </p:sp>
      <p:pic>
        <p:nvPicPr>
          <p:cNvPr id="241668" name="Picture 4">
            <a:extLst>
              <a:ext uri="{FF2B5EF4-FFF2-40B4-BE49-F238E27FC236}">
                <a16:creationId xmlns:a16="http://schemas.microsoft.com/office/drawing/2014/main" id="{314B13DF-1095-48B1-92C3-3399C749AD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481" y="1169987"/>
            <a:ext cx="8809038" cy="5546725"/>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6812A61D-0C52-4AB6-9314-7C75FC6FF0B9}"/>
              </a:ext>
            </a:extLst>
          </p:cNvPr>
          <p:cNvSpPr>
            <a:spLocks noGrp="1"/>
          </p:cNvSpPr>
          <p:nvPr>
            <p:ph type="sldNum" sz="quarter" idx="12"/>
          </p:nvPr>
        </p:nvSpPr>
        <p:spPr/>
        <p:txBody>
          <a:bodyPr/>
          <a:lstStyle/>
          <a:p>
            <a:fld id="{893ACD7D-9A68-44C8-A49A-4B94202CE741}" type="slidenum">
              <a:rPr lang="zh-CN" altLang="en-US" smtClean="0"/>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A7FC9177-3374-4829-B490-E7B4D1F636AB}"/>
              </a:ext>
            </a:extLst>
          </p:cNvPr>
          <p:cNvSpPr>
            <a:spLocks noGrp="1" noChangeArrowheads="1"/>
          </p:cNvSpPr>
          <p:nvPr>
            <p:ph type="title"/>
          </p:nvPr>
        </p:nvSpPr>
        <p:spPr/>
        <p:txBody>
          <a:bodyPr/>
          <a:lstStyle/>
          <a:p>
            <a:r>
              <a:rPr lang="en-US" altLang="zh-CN" b="0"/>
              <a:t>Transfer Learning = </a:t>
            </a:r>
            <a:r>
              <a:rPr lang="en-US" altLang="zh-CN"/>
              <a:t>“</a:t>
            </a:r>
            <a:r>
              <a:rPr lang="zh-CN" altLang="en-US"/>
              <a:t>举一反三”</a:t>
            </a:r>
          </a:p>
        </p:txBody>
      </p:sp>
      <p:sp>
        <p:nvSpPr>
          <p:cNvPr id="242692" name="Rectangle 4">
            <a:extLst>
              <a:ext uri="{FF2B5EF4-FFF2-40B4-BE49-F238E27FC236}">
                <a16:creationId xmlns:a16="http://schemas.microsoft.com/office/drawing/2014/main" id="{300DA15D-A469-4108-912B-84D50E745DC7}"/>
              </a:ext>
            </a:extLst>
          </p:cNvPr>
          <p:cNvSpPr>
            <a:spLocks noGrp="1" noChangeArrowheads="1"/>
          </p:cNvSpPr>
          <p:nvPr>
            <p:ph type="body" idx="1"/>
          </p:nvPr>
        </p:nvSpPr>
        <p:spPr>
          <a:noFill/>
          <a:ln/>
        </p:spPr>
        <p:txBody>
          <a:bodyPr/>
          <a:lstStyle/>
          <a:p>
            <a:r>
              <a:rPr lang="zh-CN" altLang="en-US" b="1" dirty="0">
                <a:latin typeface="Times New Roman" panose="02020603050405020304" pitchFamily="18" charset="0"/>
                <a:ea typeface="华文楷体" panose="02010600040101010101" pitchFamily="2" charset="-122"/>
              </a:rPr>
              <a:t>我们人类也具有这样的能力，比如我们学会了国际象棋，就可以将下棋的方法应用于跳棋，或者说学起跳棋来会更容易一些；学会了</a:t>
            </a:r>
            <a:r>
              <a:rPr lang="en-US" altLang="zh-CN" b="1" dirty="0">
                <a:latin typeface="Times New Roman" panose="02020603050405020304" pitchFamily="18" charset="0"/>
                <a:ea typeface="华文楷体" panose="02010600040101010101" pitchFamily="2" charset="-122"/>
              </a:rPr>
              <a:t>C++</a:t>
            </a:r>
            <a:r>
              <a:rPr lang="zh-CN" altLang="en-US" b="1" dirty="0">
                <a:latin typeface="Times New Roman" panose="02020603050405020304" pitchFamily="18" charset="0"/>
                <a:ea typeface="华文楷体" panose="02010600040101010101" pitchFamily="2" charset="-122"/>
              </a:rPr>
              <a:t>，可以把它的一些思想用在学习</a:t>
            </a:r>
            <a:r>
              <a:rPr lang="en-US" altLang="zh-CN" b="1" dirty="0">
                <a:latin typeface="Times New Roman" panose="02020603050405020304" pitchFamily="18" charset="0"/>
                <a:ea typeface="华文楷体" panose="02010600040101010101" pitchFamily="2" charset="-122"/>
              </a:rPr>
              <a:t>Java</a:t>
            </a:r>
            <a:r>
              <a:rPr lang="zh-CN" altLang="en-US" b="1" dirty="0">
                <a:latin typeface="Times New Roman" panose="02020603050405020304" pitchFamily="18" charset="0"/>
                <a:ea typeface="华文楷体" panose="02010600040101010101" pitchFamily="2" charset="-122"/>
              </a:rPr>
              <a:t>中；再比如某人原来是学物理的，后来学习计算机时，总习惯把物理中的某些思想和概念用于计算机科学中。用我们通俗的话总结，就是</a:t>
            </a:r>
          </a:p>
          <a:p>
            <a:r>
              <a:rPr lang="zh-CN" altLang="en-US" b="1" dirty="0">
                <a:latin typeface="Times New Roman" panose="02020603050405020304" pitchFamily="18" charset="0"/>
                <a:ea typeface="华文楷体" panose="02010600040101010101" pitchFamily="2" charset="-122"/>
              </a:rPr>
              <a:t>传统机器学习 </a:t>
            </a:r>
            <a:r>
              <a:rPr lang="en-US" altLang="zh-CN" b="1" dirty="0">
                <a:latin typeface="Times New Roman" panose="02020603050405020304" pitchFamily="18" charset="0"/>
                <a:ea typeface="华文楷体" panose="02010600040101010101" pitchFamily="2" charset="-122"/>
              </a:rPr>
              <a:t>= “</a:t>
            </a:r>
            <a:r>
              <a:rPr lang="zh-CN" altLang="en-US" b="1" dirty="0">
                <a:latin typeface="Times New Roman" panose="02020603050405020304" pitchFamily="18" charset="0"/>
                <a:ea typeface="华文楷体" panose="02010600040101010101" pitchFamily="2" charset="-122"/>
              </a:rPr>
              <a:t>种瓜得瓜，种豆得豆”</a:t>
            </a:r>
          </a:p>
          <a:p>
            <a:r>
              <a:rPr lang="zh-CN" altLang="en-US" b="1" dirty="0">
                <a:latin typeface="Times New Roman" panose="02020603050405020304" pitchFamily="18" charset="0"/>
                <a:ea typeface="华文楷体" panose="02010600040101010101" pitchFamily="2" charset="-122"/>
              </a:rPr>
              <a:t>迁移学习 </a:t>
            </a:r>
            <a:r>
              <a:rPr lang="en-US" altLang="zh-CN" b="1" dirty="0">
                <a:latin typeface="Times New Roman" panose="02020603050405020304" pitchFamily="18" charset="0"/>
                <a:ea typeface="华文楷体" panose="02010600040101010101" pitchFamily="2" charset="-122"/>
              </a:rPr>
              <a:t>= “</a:t>
            </a:r>
            <a:r>
              <a:rPr lang="zh-CN" altLang="en-US" b="1" dirty="0">
                <a:latin typeface="Times New Roman" panose="02020603050405020304" pitchFamily="18" charset="0"/>
                <a:ea typeface="华文楷体" panose="02010600040101010101" pitchFamily="2" charset="-122"/>
              </a:rPr>
              <a:t>举一反三”</a:t>
            </a:r>
          </a:p>
        </p:txBody>
      </p:sp>
      <p:sp>
        <p:nvSpPr>
          <p:cNvPr id="242693" name="AutoShape 5">
            <a:hlinkClick r:id="rId2" action="ppaction://hlinksldjump" highlightClick="1"/>
            <a:extLst>
              <a:ext uri="{FF2B5EF4-FFF2-40B4-BE49-F238E27FC236}">
                <a16:creationId xmlns:a16="http://schemas.microsoft.com/office/drawing/2014/main" id="{FEBF01A9-0140-4D0B-9631-AE0DD113557D}"/>
              </a:ext>
            </a:extLst>
          </p:cNvPr>
          <p:cNvSpPr>
            <a:spLocks noChangeArrowheads="1"/>
          </p:cNvSpPr>
          <p:nvPr/>
        </p:nvSpPr>
        <p:spPr bwMode="auto">
          <a:xfrm>
            <a:off x="9601200" y="5943600"/>
            <a:ext cx="431800" cy="431800"/>
          </a:xfrm>
          <a:prstGeom prst="actionButtonBackPrevious">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a:extLst>
              <a:ext uri="{FF2B5EF4-FFF2-40B4-BE49-F238E27FC236}">
                <a16:creationId xmlns:a16="http://schemas.microsoft.com/office/drawing/2014/main" id="{8A74B68F-0CC7-4A82-B027-43AF0DCA613D}"/>
              </a:ext>
            </a:extLst>
          </p:cNvPr>
          <p:cNvSpPr>
            <a:spLocks noGrp="1"/>
          </p:cNvSpPr>
          <p:nvPr>
            <p:ph type="sldNum" sz="quarter" idx="12"/>
          </p:nvPr>
        </p:nvSpPr>
        <p:spPr/>
        <p:txBody>
          <a:bodyPr/>
          <a:lstStyle/>
          <a:p>
            <a:fld id="{893ACD7D-9A68-44C8-A49A-4B94202CE741}" type="slidenum">
              <a:rPr lang="zh-CN" altLang="en-US" smtClean="0"/>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B24E6F0-9DAF-44B1-9AED-35BD1A6D00C8}"/>
              </a:ext>
            </a:extLst>
          </p:cNvPr>
          <p:cNvSpPr>
            <a:spLocks noGrp="1" noChangeArrowheads="1"/>
          </p:cNvSpPr>
          <p:nvPr>
            <p:ph type="title"/>
          </p:nvPr>
        </p:nvSpPr>
        <p:spPr/>
        <p:txBody>
          <a:bodyPr/>
          <a:lstStyle/>
          <a:p>
            <a:r>
              <a:rPr lang="zh-CN" altLang="en-US" dirty="0"/>
              <a:t>总结：机器学习学科</a:t>
            </a:r>
          </a:p>
        </p:txBody>
      </p:sp>
      <p:sp>
        <p:nvSpPr>
          <p:cNvPr id="208899" name="Rectangle 3">
            <a:extLst>
              <a:ext uri="{FF2B5EF4-FFF2-40B4-BE49-F238E27FC236}">
                <a16:creationId xmlns:a16="http://schemas.microsoft.com/office/drawing/2014/main" id="{89D6AE0F-591A-4351-9132-5788B636C3C0}"/>
              </a:ext>
            </a:extLst>
          </p:cNvPr>
          <p:cNvSpPr>
            <a:spLocks noGrp="1" noChangeArrowheads="1"/>
          </p:cNvSpPr>
          <p:nvPr>
            <p:ph type="body" idx="1"/>
          </p:nvPr>
        </p:nvSpPr>
        <p:spPr/>
        <p:txBody>
          <a:bodyPr/>
          <a:lstStyle/>
          <a:p>
            <a:r>
              <a:rPr lang="en-US" altLang="zh-CN" b="1" dirty="0">
                <a:latin typeface="华文楷体" panose="02010600040101010101" pitchFamily="2" charset="-122"/>
                <a:ea typeface="华文楷体" panose="02010600040101010101" pitchFamily="2" charset="-122"/>
              </a:rPr>
              <a:t>1983</a:t>
            </a:r>
            <a:r>
              <a:rPr lang="zh-CN" altLang="en-US" b="1" dirty="0">
                <a:latin typeface="华文楷体" panose="02010600040101010101" pitchFamily="2" charset="-122"/>
                <a:ea typeface="华文楷体" panose="02010600040101010101" pitchFamily="2" charset="-122"/>
              </a:rPr>
              <a:t>年，</a:t>
            </a:r>
            <a:r>
              <a:rPr lang="en-US" altLang="zh-CN" b="1" dirty="0">
                <a:latin typeface="华文楷体" panose="02010600040101010101" pitchFamily="2" charset="-122"/>
                <a:ea typeface="华文楷体" panose="02010600040101010101" pitchFamily="2" charset="-122"/>
              </a:rPr>
              <a:t>R.S. Michalski</a:t>
            </a:r>
            <a:r>
              <a:rPr lang="zh-CN" altLang="en-US" b="1" dirty="0">
                <a:latin typeface="华文楷体" panose="02010600040101010101" pitchFamily="2" charset="-122"/>
                <a:ea typeface="华文楷体" panose="02010600040101010101" pitchFamily="2" charset="-122"/>
              </a:rPr>
              <a:t>等人撰写</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机器学习：通往人工智能的途径</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一书</a:t>
            </a:r>
          </a:p>
          <a:p>
            <a:r>
              <a:rPr lang="zh-CN" altLang="en-US" b="1" dirty="0">
                <a:latin typeface="华文楷体" panose="02010600040101010101" pitchFamily="2" charset="-122"/>
                <a:ea typeface="华文楷体" panose="02010600040101010101" pitchFamily="2" charset="-122"/>
              </a:rPr>
              <a:t> </a:t>
            </a:r>
            <a:r>
              <a:rPr lang="en-US" altLang="zh-CN" b="1" dirty="0">
                <a:latin typeface="华文楷体" panose="02010600040101010101" pitchFamily="2" charset="-122"/>
                <a:ea typeface="华文楷体" panose="02010600040101010101" pitchFamily="2" charset="-122"/>
              </a:rPr>
              <a:t>1986</a:t>
            </a:r>
            <a:r>
              <a:rPr lang="zh-CN" altLang="en-US" b="1" dirty="0">
                <a:latin typeface="华文楷体" panose="02010600040101010101" pitchFamily="2" charset="-122"/>
                <a:ea typeface="华文楷体" panose="02010600040101010101" pitchFamily="2" charset="-122"/>
              </a:rPr>
              <a:t>年，</a:t>
            </a:r>
            <a:r>
              <a:rPr lang="en-US" altLang="zh-CN" b="1" dirty="0">
                <a:latin typeface="华文楷体" panose="02010600040101010101" pitchFamily="2" charset="-122"/>
                <a:ea typeface="华文楷体" panose="02010600040101010101" pitchFamily="2" charset="-122"/>
              </a:rPr>
              <a:t>Machine Learning</a:t>
            </a:r>
            <a:r>
              <a:rPr lang="zh-CN" altLang="en-US" b="1" dirty="0">
                <a:latin typeface="华文楷体" panose="02010600040101010101" pitchFamily="2" charset="-122"/>
                <a:ea typeface="华文楷体" panose="02010600040101010101" pitchFamily="2" charset="-122"/>
              </a:rPr>
              <a:t>杂志创刊</a:t>
            </a:r>
          </a:p>
          <a:p>
            <a:r>
              <a:rPr lang="en-US" altLang="zh-CN" b="1" dirty="0">
                <a:latin typeface="华文楷体" panose="02010600040101010101" pitchFamily="2" charset="-122"/>
                <a:ea typeface="华文楷体" panose="02010600040101010101" pitchFamily="2" charset="-122"/>
              </a:rPr>
              <a:t>1997</a:t>
            </a:r>
            <a:r>
              <a:rPr lang="zh-CN" altLang="en-US" b="1" dirty="0">
                <a:latin typeface="华文楷体" panose="02010600040101010101" pitchFamily="2" charset="-122"/>
                <a:ea typeface="华文楷体" panose="02010600040101010101" pitchFamily="2" charset="-122"/>
              </a:rPr>
              <a:t>年以</a:t>
            </a:r>
            <a:r>
              <a:rPr lang="en-US" altLang="zh-CN" b="1" dirty="0">
                <a:latin typeface="华文楷体" panose="02010600040101010101" pitchFamily="2" charset="-122"/>
                <a:ea typeface="华文楷体" panose="02010600040101010101" pitchFamily="2" charset="-122"/>
              </a:rPr>
              <a:t>Tom Mitchell</a:t>
            </a:r>
            <a:r>
              <a:rPr lang="zh-CN" altLang="en-US" b="1" dirty="0">
                <a:latin typeface="华文楷体" panose="02010600040101010101" pitchFamily="2" charset="-122"/>
                <a:ea typeface="华文楷体" panose="02010600040101010101" pitchFamily="2" charset="-122"/>
              </a:rPr>
              <a:t>的经典教科书</a:t>
            </a:r>
            <a:r>
              <a:rPr lang="en-US" altLang="zh-CN" b="1" dirty="0"/>
              <a:t>《machine learning》</a:t>
            </a:r>
            <a:r>
              <a:rPr lang="zh-CN" altLang="en-US" b="1" dirty="0">
                <a:latin typeface="华文楷体" panose="02010600040101010101" pitchFamily="2" charset="-122"/>
                <a:ea typeface="华文楷体" panose="02010600040101010101" pitchFamily="2" charset="-122"/>
              </a:rPr>
              <a:t>中都没有贯穿始终的基础体系，只不个是不同方法和技术的罗列</a:t>
            </a:r>
          </a:p>
          <a:p>
            <a:r>
              <a:rPr lang="zh-CN" altLang="en-US" b="1" dirty="0">
                <a:latin typeface="华文楷体" panose="02010600040101010101" pitchFamily="2" charset="-122"/>
                <a:ea typeface="华文楷体" panose="02010600040101010101" pitchFamily="2" charset="-122"/>
              </a:rPr>
              <a:t>机器学习还非常年轻、很不成熟</a:t>
            </a:r>
          </a:p>
        </p:txBody>
      </p:sp>
      <p:sp>
        <p:nvSpPr>
          <p:cNvPr id="2" name="灯片编号占位符 1">
            <a:extLst>
              <a:ext uri="{FF2B5EF4-FFF2-40B4-BE49-F238E27FC236}">
                <a16:creationId xmlns:a16="http://schemas.microsoft.com/office/drawing/2014/main" id="{1E3298C7-5903-4AFE-A21A-836572645222}"/>
              </a:ext>
            </a:extLst>
          </p:cNvPr>
          <p:cNvSpPr>
            <a:spLocks noGrp="1"/>
          </p:cNvSpPr>
          <p:nvPr>
            <p:ph type="sldNum" sz="quarter" idx="12"/>
          </p:nvPr>
        </p:nvSpPr>
        <p:spPr/>
        <p:txBody>
          <a:bodyPr/>
          <a:lstStyle/>
          <a:p>
            <a:fld id="{893ACD7D-9A68-44C8-A49A-4B94202CE741}" type="slidenum">
              <a:rPr lang="zh-CN" altLang="en-US" smtClean="0"/>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6B4214CB-2C89-4A01-87CD-0E6182A6C692}"/>
              </a:ext>
            </a:extLst>
          </p:cNvPr>
          <p:cNvSpPr>
            <a:spLocks noGrp="1" noChangeArrowheads="1"/>
          </p:cNvSpPr>
          <p:nvPr>
            <p:ph type="title"/>
          </p:nvPr>
        </p:nvSpPr>
        <p:spPr/>
        <p:txBody>
          <a:bodyPr/>
          <a:lstStyle/>
          <a:p>
            <a:r>
              <a:rPr lang="zh-CN" altLang="en-US" b="0"/>
              <a:t>例子</a:t>
            </a:r>
            <a:r>
              <a:rPr lang="en-US" altLang="zh-CN" b="0"/>
              <a:t>1</a:t>
            </a:r>
            <a:r>
              <a:rPr lang="zh-CN" altLang="en-US" b="0"/>
              <a:t>：代价敏感问题</a:t>
            </a:r>
          </a:p>
        </p:txBody>
      </p:sp>
      <p:sp>
        <p:nvSpPr>
          <p:cNvPr id="210947" name="Rectangle 3">
            <a:extLst>
              <a:ext uri="{FF2B5EF4-FFF2-40B4-BE49-F238E27FC236}">
                <a16:creationId xmlns:a16="http://schemas.microsoft.com/office/drawing/2014/main" id="{94A4DD98-F857-467D-8959-92DBD742FA3C}"/>
              </a:ext>
            </a:extLst>
          </p:cNvPr>
          <p:cNvSpPr>
            <a:spLocks noGrp="1" noChangeArrowheads="1"/>
          </p:cNvSpPr>
          <p:nvPr>
            <p:ph type="body" idx="1"/>
          </p:nvPr>
        </p:nvSpPr>
        <p:spPr/>
        <p:txBody>
          <a:bodyPr/>
          <a:lstStyle/>
          <a:p>
            <a:pPr>
              <a:lnSpc>
                <a:spcPct val="90000"/>
              </a:lnSpc>
            </a:pPr>
            <a:r>
              <a:rPr lang="zh-CN" altLang="en-US" b="1">
                <a:latin typeface="华文楷体" panose="02010600040101010101" pitchFamily="2" charset="-122"/>
                <a:ea typeface="华文楷体" panose="02010600040101010101" pitchFamily="2" charset="-122"/>
              </a:rPr>
              <a:t>医疗：以癌症诊断为例，“将病人误诊为健康人的代价”与“将健康人误诊为病人的代价”是不同的。</a:t>
            </a:r>
          </a:p>
          <a:p>
            <a:pPr>
              <a:lnSpc>
                <a:spcPct val="90000"/>
              </a:lnSpc>
            </a:pPr>
            <a:r>
              <a:rPr lang="zh-CN" altLang="en-US" b="1">
                <a:latin typeface="华文楷体" panose="02010600040101010101" pitchFamily="2" charset="-122"/>
                <a:ea typeface="华文楷体" panose="02010600040101010101" pitchFamily="2" charset="-122"/>
              </a:rPr>
              <a:t>金融：以信用卡盗用检测为例，“将盗用误认为正常使用的代价”与“将正常使用误认为盗用的代价”是不同的。</a:t>
            </a:r>
          </a:p>
          <a:p>
            <a:pPr>
              <a:lnSpc>
                <a:spcPct val="90000"/>
              </a:lnSpc>
            </a:pPr>
            <a:r>
              <a:rPr lang="zh-CN" altLang="en-US" b="1">
                <a:latin typeface="华文楷体" panose="02010600040101010101" pitchFamily="2" charset="-122"/>
                <a:ea typeface="华文楷体" panose="02010600040101010101" pitchFamily="2" charset="-122"/>
              </a:rPr>
              <a:t>传统的</a:t>
            </a:r>
            <a:r>
              <a:rPr lang="en-US" altLang="zh-CN" b="1">
                <a:latin typeface="华文楷体" panose="02010600040101010101" pitchFamily="2" charset="-122"/>
                <a:ea typeface="华文楷体" panose="02010600040101010101" pitchFamily="2" charset="-122"/>
              </a:rPr>
              <a:t>ML</a:t>
            </a:r>
            <a:r>
              <a:rPr lang="zh-CN" altLang="en-US" b="1">
                <a:latin typeface="华文楷体" panose="02010600040101010101" pitchFamily="2" charset="-122"/>
                <a:ea typeface="华文楷体" panose="02010600040101010101" pitchFamily="2" charset="-122"/>
              </a:rPr>
              <a:t>技术基本上只考虑同一代价</a:t>
            </a:r>
          </a:p>
          <a:p>
            <a:pPr>
              <a:lnSpc>
                <a:spcPct val="90000"/>
              </a:lnSpc>
            </a:pPr>
            <a:r>
              <a:rPr lang="zh-CN" altLang="en-US" b="1">
                <a:latin typeface="华文楷体" panose="02010600040101010101" pitchFamily="2" charset="-122"/>
                <a:ea typeface="华文楷体" panose="02010600040101010101" pitchFamily="2" charset="-122"/>
              </a:rPr>
              <a:t>如何处理代价敏感性？</a:t>
            </a:r>
          </a:p>
          <a:p>
            <a:pPr>
              <a:lnSpc>
                <a:spcPct val="90000"/>
              </a:lnSpc>
            </a:pPr>
            <a:r>
              <a:rPr lang="zh-CN" altLang="en-US" b="1">
                <a:latin typeface="华文楷体" panose="02010600040101010101" pitchFamily="2" charset="-122"/>
                <a:ea typeface="华文楷体" panose="02010600040101010101" pitchFamily="2" charset="-122"/>
              </a:rPr>
              <a:t>在教科书中找不到现成的答案。</a:t>
            </a:r>
          </a:p>
        </p:txBody>
      </p:sp>
      <p:sp>
        <p:nvSpPr>
          <p:cNvPr id="2" name="灯片编号占位符 1">
            <a:extLst>
              <a:ext uri="{FF2B5EF4-FFF2-40B4-BE49-F238E27FC236}">
                <a16:creationId xmlns:a16="http://schemas.microsoft.com/office/drawing/2014/main" id="{06A0D95D-55F1-4F5F-B4FF-756C3A74D7C4}"/>
              </a:ext>
            </a:extLst>
          </p:cNvPr>
          <p:cNvSpPr>
            <a:spLocks noGrp="1"/>
          </p:cNvSpPr>
          <p:nvPr>
            <p:ph type="sldNum" sz="quarter" idx="12"/>
          </p:nvPr>
        </p:nvSpPr>
        <p:spPr/>
        <p:txBody>
          <a:bodyPr/>
          <a:lstStyle/>
          <a:p>
            <a:fld id="{893ACD7D-9A68-44C8-A49A-4B94202CE741}" type="slidenum">
              <a:rPr lang="zh-CN" altLang="en-US" smtClean="0"/>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11C7B37A-A1AD-46C4-AEEC-FB82E8292051}"/>
              </a:ext>
            </a:extLst>
          </p:cNvPr>
          <p:cNvSpPr>
            <a:spLocks noGrp="1" noChangeArrowheads="1"/>
          </p:cNvSpPr>
          <p:nvPr>
            <p:ph type="title"/>
          </p:nvPr>
        </p:nvSpPr>
        <p:spPr/>
        <p:txBody>
          <a:bodyPr/>
          <a:lstStyle/>
          <a:p>
            <a:r>
              <a:rPr lang="zh-CN" altLang="en-US" b="0"/>
              <a:t>例子</a:t>
            </a:r>
            <a:r>
              <a:rPr lang="en-US" altLang="zh-CN" b="0"/>
              <a:t>2</a:t>
            </a:r>
            <a:r>
              <a:rPr lang="zh-CN" altLang="en-US" b="0"/>
              <a:t>：不平衡数据问题</a:t>
            </a:r>
          </a:p>
        </p:txBody>
      </p:sp>
      <p:sp>
        <p:nvSpPr>
          <p:cNvPr id="211971" name="Rectangle 3">
            <a:extLst>
              <a:ext uri="{FF2B5EF4-FFF2-40B4-BE49-F238E27FC236}">
                <a16:creationId xmlns:a16="http://schemas.microsoft.com/office/drawing/2014/main" id="{A6B54DEB-6EFE-4421-8C9A-D99ED9FCC29A}"/>
              </a:ext>
            </a:extLst>
          </p:cNvPr>
          <p:cNvSpPr>
            <a:spLocks noGrp="1" noChangeArrowheads="1"/>
          </p:cNvSpPr>
          <p:nvPr>
            <p:ph type="body" idx="1"/>
          </p:nvPr>
        </p:nvSpPr>
        <p:spPr/>
        <p:txBody>
          <a:bodyPr/>
          <a:lstStyle/>
          <a:p>
            <a:r>
              <a:rPr lang="zh-CN" altLang="en-US" b="1" dirty="0">
                <a:latin typeface="华文楷体" panose="02010600040101010101" pitchFamily="2" charset="-122"/>
                <a:ea typeface="华文楷体" panose="02010600040101010101" pitchFamily="2" charset="-122"/>
              </a:rPr>
              <a:t>医疗：以癌症诊断为例，“健康人”样本远远多于“病人”样本。</a:t>
            </a:r>
          </a:p>
          <a:p>
            <a:r>
              <a:rPr lang="zh-CN" altLang="en-US" b="1" dirty="0">
                <a:latin typeface="华文楷体" panose="02010600040101010101" pitchFamily="2" charset="-122"/>
                <a:ea typeface="华文楷体" panose="02010600040101010101" pitchFamily="2" charset="-122"/>
              </a:rPr>
              <a:t>金融：以信用卡盗用检测为例，“正常使用”样本远远多于“被盗用”样本。</a:t>
            </a:r>
          </a:p>
          <a:p>
            <a:r>
              <a:rPr lang="zh-CN" altLang="en-US" b="1" dirty="0">
                <a:latin typeface="华文楷体" panose="02010600040101010101" pitchFamily="2" charset="-122"/>
                <a:ea typeface="华文楷体" panose="02010600040101010101" pitchFamily="2" charset="-122"/>
              </a:rPr>
              <a:t>传统的</a:t>
            </a:r>
            <a:r>
              <a:rPr lang="en-US" altLang="zh-CN" b="1" dirty="0">
                <a:latin typeface="华文楷体" panose="02010600040101010101" pitchFamily="2" charset="-122"/>
                <a:ea typeface="华文楷体" panose="02010600040101010101" pitchFamily="2" charset="-122"/>
              </a:rPr>
              <a:t>ML</a:t>
            </a:r>
            <a:r>
              <a:rPr lang="zh-CN" altLang="en-US" b="1" dirty="0">
                <a:latin typeface="华文楷体" panose="02010600040101010101" pitchFamily="2" charset="-122"/>
                <a:ea typeface="华文楷体" panose="02010600040101010101" pitchFamily="2" charset="-122"/>
              </a:rPr>
              <a:t>技术基本上只考虑平衡数据</a:t>
            </a:r>
          </a:p>
          <a:p>
            <a:r>
              <a:rPr lang="zh-CN" altLang="en-US" b="1" dirty="0">
                <a:latin typeface="华文楷体" panose="02010600040101010101" pitchFamily="2" charset="-122"/>
                <a:ea typeface="华文楷体" panose="02010600040101010101" pitchFamily="2" charset="-122"/>
              </a:rPr>
              <a:t>如何处理数据不平衡性？还没有特别好的办法</a:t>
            </a:r>
          </a:p>
        </p:txBody>
      </p:sp>
      <p:sp>
        <p:nvSpPr>
          <p:cNvPr id="2" name="灯片编号占位符 1">
            <a:extLst>
              <a:ext uri="{FF2B5EF4-FFF2-40B4-BE49-F238E27FC236}">
                <a16:creationId xmlns:a16="http://schemas.microsoft.com/office/drawing/2014/main" id="{D748CFEF-A5E3-4FC7-9B4A-8D44AA929DFA}"/>
              </a:ext>
            </a:extLst>
          </p:cNvPr>
          <p:cNvSpPr>
            <a:spLocks noGrp="1"/>
          </p:cNvSpPr>
          <p:nvPr>
            <p:ph type="sldNum" sz="quarter" idx="12"/>
          </p:nvPr>
        </p:nvSpPr>
        <p:spPr/>
        <p:txBody>
          <a:bodyPr/>
          <a:lstStyle/>
          <a:p>
            <a:fld id="{893ACD7D-9A68-44C8-A49A-4B94202CE741}" type="slidenum">
              <a:rPr lang="zh-CN" altLang="en-US" smtClean="0"/>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5C1D396D-71DE-4602-BAFE-9E3A00BC2280}"/>
              </a:ext>
            </a:extLst>
          </p:cNvPr>
          <p:cNvSpPr>
            <a:spLocks noGrp="1" noChangeArrowheads="1"/>
          </p:cNvSpPr>
          <p:nvPr>
            <p:ph type="title"/>
          </p:nvPr>
        </p:nvSpPr>
        <p:spPr/>
        <p:txBody>
          <a:bodyPr/>
          <a:lstStyle/>
          <a:p>
            <a:r>
              <a:rPr lang="zh-CN" altLang="en-US" b="0"/>
              <a:t>例子</a:t>
            </a:r>
            <a:r>
              <a:rPr lang="en-US" altLang="zh-CN" b="0"/>
              <a:t>3</a:t>
            </a:r>
            <a:r>
              <a:rPr lang="zh-CN" altLang="en-US" b="0"/>
              <a:t>：可理解性问题</a:t>
            </a:r>
          </a:p>
        </p:txBody>
      </p:sp>
      <p:sp>
        <p:nvSpPr>
          <p:cNvPr id="212995" name="Rectangle 3">
            <a:extLst>
              <a:ext uri="{FF2B5EF4-FFF2-40B4-BE49-F238E27FC236}">
                <a16:creationId xmlns:a16="http://schemas.microsoft.com/office/drawing/2014/main" id="{CA9302D0-6A35-47EC-96B0-4DBC5EEC40CC}"/>
              </a:ext>
            </a:extLst>
          </p:cNvPr>
          <p:cNvSpPr>
            <a:spLocks noGrp="1" noChangeArrowheads="1"/>
          </p:cNvSpPr>
          <p:nvPr>
            <p:ph type="body" idx="1"/>
          </p:nvPr>
        </p:nvSpPr>
        <p:spPr/>
        <p:txBody>
          <a:bodyPr/>
          <a:lstStyle/>
          <a:p>
            <a:r>
              <a:rPr lang="zh-CN" altLang="en-US" b="1" dirty="0">
                <a:latin typeface="华文楷体" panose="02010600040101010101" pitchFamily="2" charset="-122"/>
                <a:ea typeface="华文楷体" panose="02010600040101010101" pitchFamily="2" charset="-122"/>
              </a:rPr>
              <a:t>医疗：以乳腺癌诊断为例，需要向病人解释“为什么做出这样的诊断”</a:t>
            </a:r>
          </a:p>
          <a:p>
            <a:r>
              <a:rPr lang="zh-CN" altLang="en-US" b="1" dirty="0">
                <a:latin typeface="华文楷体" panose="02010600040101010101" pitchFamily="2" charset="-122"/>
                <a:ea typeface="华文楷体" panose="02010600040101010101" pitchFamily="2" charset="-122"/>
              </a:rPr>
              <a:t>金融：以信用卡盗用检测为例，需要向保安部门解释“为什么这是正在被盗用的卡”</a:t>
            </a:r>
          </a:p>
          <a:p>
            <a:r>
              <a:rPr lang="zh-CN" altLang="en-US" b="1" dirty="0">
                <a:latin typeface="华文楷体" panose="02010600040101010101" pitchFamily="2" charset="-122"/>
                <a:ea typeface="华文楷体" panose="02010600040101010101" pitchFamily="2" charset="-122"/>
              </a:rPr>
              <a:t>传统的</a:t>
            </a:r>
            <a:r>
              <a:rPr lang="en-US" altLang="zh-CN" b="1" dirty="0">
                <a:latin typeface="华文楷体" panose="02010600040101010101" pitchFamily="2" charset="-122"/>
                <a:ea typeface="华文楷体" panose="02010600040101010101" pitchFamily="2" charset="-122"/>
              </a:rPr>
              <a:t>ML</a:t>
            </a:r>
            <a:r>
              <a:rPr lang="zh-CN" altLang="en-US" b="1" dirty="0">
                <a:latin typeface="华文楷体" panose="02010600040101010101" pitchFamily="2" charset="-122"/>
                <a:ea typeface="华文楷体" panose="02010600040101010101" pitchFamily="2" charset="-122"/>
              </a:rPr>
              <a:t>技术基本上只考虑泛化不考虑理解</a:t>
            </a:r>
          </a:p>
          <a:p>
            <a:r>
              <a:rPr lang="zh-CN" altLang="en-US" b="1" dirty="0">
                <a:latin typeface="华文楷体" panose="02010600040101010101" pitchFamily="2" charset="-122"/>
                <a:ea typeface="华文楷体" panose="02010600040101010101" pitchFamily="2" charset="-122"/>
              </a:rPr>
              <a:t>如何处理可理解性？</a:t>
            </a:r>
          </a:p>
          <a:p>
            <a:r>
              <a:rPr lang="zh-CN" altLang="en-US" b="1" dirty="0">
                <a:latin typeface="华文楷体" panose="02010600040101010101" pitchFamily="2" charset="-122"/>
                <a:ea typeface="华文楷体" panose="02010600040101010101" pitchFamily="2" charset="-122"/>
              </a:rPr>
              <a:t>在教科书中找不到现成的答案</a:t>
            </a:r>
          </a:p>
        </p:txBody>
      </p:sp>
      <p:sp>
        <p:nvSpPr>
          <p:cNvPr id="2" name="灯片编号占位符 1">
            <a:extLst>
              <a:ext uri="{FF2B5EF4-FFF2-40B4-BE49-F238E27FC236}">
                <a16:creationId xmlns:a16="http://schemas.microsoft.com/office/drawing/2014/main" id="{45A8E9DF-A463-4766-9ECD-0EEAF5DFB0AB}"/>
              </a:ext>
            </a:extLst>
          </p:cNvPr>
          <p:cNvSpPr>
            <a:spLocks noGrp="1"/>
          </p:cNvSpPr>
          <p:nvPr>
            <p:ph type="sldNum" sz="quarter" idx="12"/>
          </p:nvPr>
        </p:nvSpPr>
        <p:spPr/>
        <p:txBody>
          <a:bodyPr/>
          <a:lstStyle/>
          <a:p>
            <a:fld id="{893ACD7D-9A68-44C8-A49A-4B94202CE741}" type="slidenum">
              <a:rPr lang="zh-CN" altLang="en-US" smtClean="0"/>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C246D753-5DBA-4200-A7C1-D1F2970819E1}"/>
              </a:ext>
            </a:extLst>
          </p:cNvPr>
          <p:cNvSpPr>
            <a:spLocks noGrp="1" noChangeArrowheads="1"/>
          </p:cNvSpPr>
          <p:nvPr>
            <p:ph type="title"/>
          </p:nvPr>
        </p:nvSpPr>
        <p:spPr/>
        <p:txBody>
          <a:bodyPr/>
          <a:lstStyle/>
          <a:p>
            <a:r>
              <a:rPr lang="zh-CN" altLang="en-US" dirty="0"/>
              <a:t>当前机器学习所面临情况是：</a:t>
            </a:r>
          </a:p>
        </p:txBody>
      </p:sp>
      <p:sp>
        <p:nvSpPr>
          <p:cNvPr id="237571" name="Rectangle 3">
            <a:extLst>
              <a:ext uri="{FF2B5EF4-FFF2-40B4-BE49-F238E27FC236}">
                <a16:creationId xmlns:a16="http://schemas.microsoft.com/office/drawing/2014/main" id="{D8CC0D7B-BAF6-467F-A5C8-889D12FC0569}"/>
              </a:ext>
            </a:extLst>
          </p:cNvPr>
          <p:cNvSpPr>
            <a:spLocks noGrp="1" noChangeArrowheads="1"/>
          </p:cNvSpPr>
          <p:nvPr>
            <p:ph type="body" idx="1"/>
          </p:nvPr>
        </p:nvSpPr>
        <p:spPr/>
        <p:txBody>
          <a:bodyPr/>
          <a:lstStyle/>
          <a:p>
            <a:pPr>
              <a:lnSpc>
                <a:spcPct val="90000"/>
              </a:lnSpc>
            </a:pPr>
            <a:r>
              <a:rPr lang="zh-CN" altLang="en-US" sz="2900" b="1" dirty="0">
                <a:latin typeface="华文楷体" panose="02010600040101010101" pitchFamily="2" charset="-122"/>
                <a:ea typeface="华文楷体" panose="02010600040101010101" pitchFamily="2" charset="-122"/>
              </a:rPr>
              <a:t>数据复杂、海量，用户需求多样化。从而</a:t>
            </a:r>
            <a:r>
              <a:rPr lang="en-US" altLang="zh-CN" sz="2900" b="1" dirty="0">
                <a:latin typeface="华文楷体" panose="02010600040101010101" pitchFamily="2" charset="-122"/>
                <a:ea typeface="华文楷体" panose="02010600040101010101" pitchFamily="2" charset="-122"/>
              </a:rPr>
              <a:t>, </a:t>
            </a:r>
            <a:r>
              <a:rPr lang="zh-CN" altLang="en-US" sz="2900" b="1" dirty="0">
                <a:latin typeface="华文楷体" panose="02010600040101010101" pitchFamily="2" charset="-122"/>
                <a:ea typeface="华文楷体" panose="02010600040101010101" pitchFamily="2" charset="-122"/>
              </a:rPr>
              <a:t>要求：</a:t>
            </a:r>
          </a:p>
          <a:p>
            <a:pPr>
              <a:lnSpc>
                <a:spcPct val="90000"/>
              </a:lnSpc>
              <a:buFont typeface="Wingdings" panose="05000000000000000000" pitchFamily="2" charset="2"/>
              <a:buNone/>
            </a:pPr>
            <a:r>
              <a:rPr lang="en-US" altLang="zh-CN" sz="2900" b="1" dirty="0">
                <a:latin typeface="华文楷体" panose="02010600040101010101" pitchFamily="2" charset="-122"/>
                <a:ea typeface="华文楷体" panose="02010600040101010101" pitchFamily="2" charset="-122"/>
              </a:rPr>
              <a:t>(1)</a:t>
            </a:r>
            <a:r>
              <a:rPr lang="zh-CN" altLang="en-US" sz="2900" b="1" dirty="0">
                <a:latin typeface="华文楷体" panose="02010600040101010101" pitchFamily="2" charset="-122"/>
                <a:ea typeface="华文楷体" panose="02010600040101010101" pitchFamily="2" charset="-122"/>
              </a:rPr>
              <a:t>需要科学和高效的问题表示，以便将其学习建立在科学的基础上</a:t>
            </a:r>
          </a:p>
          <a:p>
            <a:pPr>
              <a:lnSpc>
                <a:spcPct val="90000"/>
              </a:lnSpc>
              <a:buFont typeface="Wingdings" panose="05000000000000000000" pitchFamily="2" charset="2"/>
              <a:buNone/>
            </a:pPr>
            <a:r>
              <a:rPr lang="en-US" altLang="zh-CN" sz="2900" b="1" dirty="0">
                <a:latin typeface="华文楷体" panose="02010600040101010101" pitchFamily="2" charset="-122"/>
                <a:ea typeface="华文楷体" panose="02010600040101010101" pitchFamily="2" charset="-122"/>
              </a:rPr>
              <a:t>(2)</a:t>
            </a:r>
            <a:r>
              <a:rPr lang="zh-CN" altLang="en-US" sz="2900" b="1" dirty="0">
                <a:latin typeface="华文楷体" panose="02010600040101010101" pitchFamily="2" charset="-122"/>
                <a:ea typeface="华文楷体" panose="02010600040101010101" pitchFamily="2" charset="-122"/>
              </a:rPr>
              <a:t>应用驱动成为必然</a:t>
            </a:r>
            <a:r>
              <a:rPr lang="en-US" altLang="zh-CN" sz="2900" b="1" dirty="0">
                <a:latin typeface="华文楷体" panose="02010600040101010101" pitchFamily="2" charset="-122"/>
                <a:ea typeface="华文楷体" panose="02010600040101010101" pitchFamily="2" charset="-122"/>
              </a:rPr>
              <a:t>, </a:t>
            </a:r>
            <a:r>
              <a:rPr lang="zh-CN" altLang="en-US" sz="2900" b="1" dirty="0">
                <a:latin typeface="华文楷体" panose="02010600040101010101" pitchFamily="2" charset="-122"/>
                <a:ea typeface="华文楷体" panose="02010600040101010101" pitchFamily="2" charset="-122"/>
              </a:rPr>
              <a:t>从而针对某个或某类应用给出特定的学习方法将不断涌现</a:t>
            </a:r>
          </a:p>
          <a:p>
            <a:pPr>
              <a:lnSpc>
                <a:spcPct val="90000"/>
              </a:lnSpc>
              <a:buFont typeface="Wingdings" panose="05000000000000000000" pitchFamily="2" charset="2"/>
              <a:buNone/>
            </a:pPr>
            <a:r>
              <a:rPr lang="en-US" altLang="zh-CN" sz="2900" b="1" dirty="0">
                <a:latin typeface="华文楷体" panose="02010600040101010101" pitchFamily="2" charset="-122"/>
                <a:ea typeface="华文楷体" panose="02010600040101010101" pitchFamily="2" charset="-122"/>
              </a:rPr>
              <a:t>(3)</a:t>
            </a:r>
            <a:r>
              <a:rPr lang="zh-CN" altLang="en-US" sz="2900" b="1" dirty="0">
                <a:latin typeface="华文楷体" panose="02010600040101010101" pitchFamily="2" charset="-122"/>
                <a:ea typeface="华文楷体" panose="02010600040101010101" pitchFamily="2" charset="-122"/>
              </a:rPr>
              <a:t>对机器学习的检验问题只能在应用中检验自己</a:t>
            </a:r>
          </a:p>
          <a:p>
            <a:pPr>
              <a:lnSpc>
                <a:spcPct val="90000"/>
              </a:lnSpc>
              <a:buFont typeface="Wingdings" panose="05000000000000000000" pitchFamily="2" charset="2"/>
              <a:buNone/>
            </a:pPr>
            <a:r>
              <a:rPr lang="en-US" altLang="zh-CN" sz="2900" b="1" dirty="0">
                <a:latin typeface="华文楷体" panose="02010600040101010101" pitchFamily="2" charset="-122"/>
                <a:ea typeface="华文楷体" panose="02010600040101010101" pitchFamily="2" charset="-122"/>
              </a:rPr>
              <a:t>(4)</a:t>
            </a:r>
            <a:r>
              <a:rPr lang="zh-CN" altLang="en-US" sz="2900" b="1" dirty="0">
                <a:latin typeface="华文楷体" panose="02010600040101010101" pitchFamily="2" charset="-122"/>
                <a:ea typeface="华文楷体" panose="02010600040101010101" pitchFamily="2" charset="-122"/>
              </a:rPr>
              <a:t>对机器学习的结果的解释</a:t>
            </a:r>
            <a:r>
              <a:rPr lang="en-US" altLang="zh-CN" sz="2900" b="1" dirty="0">
                <a:latin typeface="华文楷体" panose="02010600040101010101" pitchFamily="2" charset="-122"/>
                <a:ea typeface="华文楷体" panose="02010600040101010101" pitchFamily="2" charset="-122"/>
              </a:rPr>
              <a:t>, </a:t>
            </a:r>
            <a:r>
              <a:rPr lang="zh-CN" altLang="en-US" sz="2900" b="1" dirty="0">
                <a:latin typeface="华文楷体" panose="02010600040101010101" pitchFamily="2" charset="-122"/>
                <a:ea typeface="华文楷体" panose="02010600040101010101" pitchFamily="2" charset="-122"/>
              </a:rPr>
              <a:t>将逐渐受到重视</a:t>
            </a:r>
          </a:p>
        </p:txBody>
      </p:sp>
      <p:sp>
        <p:nvSpPr>
          <p:cNvPr id="2" name="灯片编号占位符 1">
            <a:extLst>
              <a:ext uri="{FF2B5EF4-FFF2-40B4-BE49-F238E27FC236}">
                <a16:creationId xmlns:a16="http://schemas.microsoft.com/office/drawing/2014/main" id="{ED2F6712-087A-46B9-BFE8-82E8347D5E85}"/>
              </a:ext>
            </a:extLst>
          </p:cNvPr>
          <p:cNvSpPr>
            <a:spLocks noGrp="1"/>
          </p:cNvSpPr>
          <p:nvPr>
            <p:ph type="sldNum" sz="quarter" idx="12"/>
          </p:nvPr>
        </p:nvSpPr>
        <p:spPr/>
        <p:txBody>
          <a:bodyPr/>
          <a:lstStyle/>
          <a:p>
            <a:fld id="{893ACD7D-9A68-44C8-A49A-4B94202CE741}" type="slidenum">
              <a:rPr lang="zh-CN" altLang="en-US" smtClean="0"/>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96A55100-8323-468E-8B4A-44A88E329CBB}"/>
              </a:ext>
            </a:extLst>
          </p:cNvPr>
          <p:cNvSpPr>
            <a:spLocks noGrp="1" noChangeArrowheads="1"/>
          </p:cNvSpPr>
          <p:nvPr>
            <p:ph type="title"/>
          </p:nvPr>
        </p:nvSpPr>
        <p:spPr/>
        <p:txBody>
          <a:bodyPr/>
          <a:lstStyle/>
          <a:p>
            <a:r>
              <a:rPr lang="zh-CN" altLang="en-US" dirty="0"/>
              <a:t>机器学习</a:t>
            </a:r>
          </a:p>
        </p:txBody>
      </p:sp>
      <p:sp>
        <p:nvSpPr>
          <p:cNvPr id="191491" name="Rectangle 3">
            <a:extLst>
              <a:ext uri="{FF2B5EF4-FFF2-40B4-BE49-F238E27FC236}">
                <a16:creationId xmlns:a16="http://schemas.microsoft.com/office/drawing/2014/main" id="{7212AE62-647E-49C8-B199-C29875F23876}"/>
              </a:ext>
            </a:extLst>
          </p:cNvPr>
          <p:cNvSpPr>
            <a:spLocks noGrp="1" noChangeArrowheads="1"/>
          </p:cNvSpPr>
          <p:nvPr>
            <p:ph type="body" idx="1"/>
          </p:nvPr>
        </p:nvSpPr>
        <p:spPr>
          <a:xfrm>
            <a:off x="838200" y="1284900"/>
            <a:ext cx="10896600" cy="4892063"/>
          </a:xfrm>
        </p:spPr>
        <p:txBody>
          <a:bodyPr>
            <a:normAutofit fontScale="85000" lnSpcReduction="10000"/>
          </a:bodyPr>
          <a:lstStyle/>
          <a:p>
            <a:pPr>
              <a:lnSpc>
                <a:spcPct val="100000"/>
              </a:lnSpc>
            </a:pPr>
            <a:r>
              <a:rPr lang="zh-CN" altLang="en-US" b="1" dirty="0">
                <a:latin typeface="Times New Roman" panose="02020603050405020304" pitchFamily="18" charset="0"/>
                <a:ea typeface="华文楷体" panose="02010600040101010101" pitchFamily="2" charset="-122"/>
              </a:rPr>
              <a:t>什么是学习？按照人工智能学家西蒙的观点，学习就是系统在不断重复的工作中对系统本身能力的增强或者改进，使得系统在下次执行同样的或类似的任务时，比现在做得更好或效率更高。</a:t>
            </a:r>
            <a:endParaRPr lang="en-US" altLang="zh-CN" b="1" dirty="0">
              <a:latin typeface="Times New Roman" panose="02020603050405020304" pitchFamily="18" charset="0"/>
              <a:ea typeface="华文楷体" panose="02010600040101010101" pitchFamily="2" charset="-122"/>
            </a:endParaRPr>
          </a:p>
          <a:p>
            <a:pPr>
              <a:lnSpc>
                <a:spcPct val="100000"/>
              </a:lnSpc>
            </a:pPr>
            <a:endParaRPr lang="zh-CN" altLang="en-US" b="1" dirty="0">
              <a:latin typeface="Times New Roman" panose="02020603050405020304" pitchFamily="18" charset="0"/>
              <a:ea typeface="华文楷体" panose="02010600040101010101" pitchFamily="2" charset="-122"/>
            </a:endParaRPr>
          </a:p>
          <a:p>
            <a:pPr>
              <a:lnSpc>
                <a:spcPct val="100000"/>
              </a:lnSpc>
            </a:pPr>
            <a:r>
              <a:rPr lang="zh-CN" altLang="en-US" b="1" dirty="0">
                <a:latin typeface="Times New Roman" panose="02020603050405020304" pitchFamily="18" charset="0"/>
                <a:ea typeface="华文楷体" panose="02010600040101010101" pitchFamily="2" charset="-122"/>
              </a:rPr>
              <a:t>什么是机器学习：从人工智能的角度出发的观点是，机器学习是一门研究使用计算机获取新知识和技能，并能够识别现有知识的科学。</a:t>
            </a:r>
          </a:p>
          <a:p>
            <a:pPr marL="0" indent="0">
              <a:lnSpc>
                <a:spcPct val="100000"/>
              </a:lnSpc>
              <a:buNone/>
            </a:pPr>
            <a:endParaRPr lang="en-US" altLang="zh-CN" b="1" dirty="0">
              <a:latin typeface="Times New Roman" panose="02020603050405020304" pitchFamily="18" charset="0"/>
              <a:ea typeface="华文楷体" panose="02010600040101010101" pitchFamily="2" charset="-122"/>
            </a:endParaRPr>
          </a:p>
          <a:p>
            <a:pPr>
              <a:lnSpc>
                <a:spcPct val="100000"/>
              </a:lnSpc>
            </a:pPr>
            <a:r>
              <a:rPr lang="zh-CN" altLang="en-US" b="1" dirty="0">
                <a:latin typeface="Times New Roman" panose="02020603050405020304" pitchFamily="18" charset="0"/>
                <a:ea typeface="华文楷体" panose="02010600040101010101" pitchFamily="2" charset="-122"/>
              </a:rPr>
              <a:t>机器学习是人工智能的主要核心研究领域之一</a:t>
            </a:r>
            <a:r>
              <a:rPr lang="en-US" altLang="zh-CN" b="1" dirty="0">
                <a:latin typeface="Times New Roman" panose="02020603050405020304" pitchFamily="18" charset="0"/>
                <a:ea typeface="华文楷体" panose="02010600040101010101" pitchFamily="2" charset="-122"/>
              </a:rPr>
              <a:t>, </a:t>
            </a:r>
            <a:r>
              <a:rPr lang="zh-CN" altLang="en-US" b="1" dirty="0">
                <a:latin typeface="Times New Roman" panose="02020603050405020304" pitchFamily="18" charset="0"/>
                <a:ea typeface="华文楷体" panose="02010600040101010101" pitchFamily="2" charset="-122"/>
              </a:rPr>
              <a:t>也是现代智能系统的关键环节和瓶颈。 很难想象</a:t>
            </a:r>
            <a:r>
              <a:rPr lang="en-US" altLang="zh-CN" b="1" dirty="0">
                <a:latin typeface="Times New Roman" panose="02020603050405020304" pitchFamily="18" charset="0"/>
                <a:ea typeface="华文楷体" panose="02010600040101010101" pitchFamily="2" charset="-122"/>
              </a:rPr>
              <a:t>: </a:t>
            </a:r>
            <a:r>
              <a:rPr lang="zh-CN" altLang="en-US" b="1" dirty="0">
                <a:latin typeface="Times New Roman" panose="02020603050405020304" pitchFamily="18" charset="0"/>
                <a:ea typeface="华文楷体" panose="02010600040101010101" pitchFamily="2" charset="-122"/>
              </a:rPr>
              <a:t>一个没有学习功能的系统是能被称为是具有智能的系统。</a:t>
            </a:r>
            <a:endParaRPr lang="en-US" altLang="zh-CN" b="1" dirty="0">
              <a:latin typeface="Times New Roman" panose="02020603050405020304" pitchFamily="18" charset="0"/>
              <a:ea typeface="华文楷体" panose="02010600040101010101" pitchFamily="2" charset="-122"/>
            </a:endParaRPr>
          </a:p>
          <a:p>
            <a:pPr>
              <a:lnSpc>
                <a:spcPct val="100000"/>
              </a:lnSpc>
            </a:pPr>
            <a:endParaRPr lang="en-US" altLang="zh-CN" b="1" dirty="0">
              <a:latin typeface="Times New Roman" panose="02020603050405020304" pitchFamily="18" charset="0"/>
              <a:ea typeface="华文楷体" panose="02010600040101010101" pitchFamily="2" charset="-122"/>
            </a:endParaRPr>
          </a:p>
          <a:p>
            <a:pPr>
              <a:lnSpc>
                <a:spcPct val="100000"/>
              </a:lnSpc>
            </a:pPr>
            <a:r>
              <a:rPr lang="zh-CN" altLang="en-US" b="1" dirty="0">
                <a:latin typeface="Times New Roman" panose="02020603050405020304" pitchFamily="18" charset="0"/>
                <a:ea typeface="华文楷体" panose="02010600040101010101" pitchFamily="2" charset="-122"/>
              </a:rPr>
              <a:t>机器学习正与众多学科领域产生了交叉，交叉领域越多</a:t>
            </a:r>
            <a:r>
              <a:rPr lang="en-US" altLang="zh-CN" b="1" dirty="0">
                <a:latin typeface="Times New Roman" panose="02020603050405020304" pitchFamily="18" charset="0"/>
                <a:ea typeface="华文楷体" panose="02010600040101010101" pitchFamily="2" charset="-122"/>
              </a:rPr>
              <a:t>,</a:t>
            </a:r>
            <a:r>
              <a:rPr lang="zh-CN" altLang="en-US" b="1" dirty="0">
                <a:latin typeface="Times New Roman" panose="02020603050405020304" pitchFamily="18" charset="0"/>
                <a:ea typeface="华文楷体" panose="02010600040101010101" pitchFamily="2" charset="-122"/>
              </a:rPr>
              <a:t>问题也越多</a:t>
            </a:r>
            <a:r>
              <a:rPr lang="en-US" altLang="zh-CN" b="1" dirty="0">
                <a:latin typeface="Times New Roman" panose="02020603050405020304" pitchFamily="18" charset="0"/>
                <a:ea typeface="华文楷体" panose="02010600040101010101" pitchFamily="2" charset="-122"/>
              </a:rPr>
              <a:t>,</a:t>
            </a:r>
            <a:r>
              <a:rPr lang="zh-CN" altLang="en-US" b="1" dirty="0">
                <a:latin typeface="Times New Roman" panose="02020603050405020304" pitchFamily="18" charset="0"/>
                <a:ea typeface="华文楷体" panose="02010600040101010101" pitchFamily="2" charset="-122"/>
              </a:rPr>
              <a:t>也正是大有可为处。</a:t>
            </a:r>
            <a:endParaRPr lang="en-US" altLang="zh-CN" b="1" dirty="0">
              <a:latin typeface="Times New Roman" panose="02020603050405020304" pitchFamily="18" charset="0"/>
              <a:ea typeface="华文楷体" panose="02010600040101010101" pitchFamily="2" charset="-122"/>
            </a:endParaRPr>
          </a:p>
          <a:p>
            <a:pPr>
              <a:buFont typeface="Wingdings" panose="05000000000000000000" pitchFamily="2" charset="2"/>
              <a:buNone/>
            </a:pPr>
            <a:endParaRPr lang="zh-CN" altLang="en-US" b="1" dirty="0">
              <a:latin typeface="Times New Roman" panose="02020603050405020304" pitchFamily="18" charset="0"/>
              <a:ea typeface="华文楷体" panose="02010600040101010101" pitchFamily="2" charset="-122"/>
            </a:endParaRPr>
          </a:p>
        </p:txBody>
      </p:sp>
      <p:sp>
        <p:nvSpPr>
          <p:cNvPr id="2" name="灯片编号占位符 1">
            <a:extLst>
              <a:ext uri="{FF2B5EF4-FFF2-40B4-BE49-F238E27FC236}">
                <a16:creationId xmlns:a16="http://schemas.microsoft.com/office/drawing/2014/main" id="{930F64A1-4A66-48B2-AEE6-3B8960102410}"/>
              </a:ext>
            </a:extLst>
          </p:cNvPr>
          <p:cNvSpPr>
            <a:spLocks noGrp="1"/>
          </p:cNvSpPr>
          <p:nvPr>
            <p:ph type="sldNum" sz="quarter" idx="12"/>
          </p:nvPr>
        </p:nvSpPr>
        <p:spPr/>
        <p:txBody>
          <a:bodyPr/>
          <a:lstStyle/>
          <a:p>
            <a:fld id="{893ACD7D-9A68-44C8-A49A-4B94202CE741}" type="slidenum">
              <a:rPr lang="zh-CN" altLang="en-US" smtClean="0"/>
              <a:t>6</a:t>
            </a:fld>
            <a:endParaRPr lang="zh-CN" altLang="en-US"/>
          </a:p>
        </p:txBody>
      </p:sp>
    </p:spTree>
    <p:extLst>
      <p:ext uri="{BB962C8B-B14F-4D97-AF65-F5344CB8AC3E}">
        <p14:creationId xmlns:p14="http://schemas.microsoft.com/office/powerpoint/2010/main" val="28052363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70B2D-16BC-4793-8473-318DAA6AE17B}"/>
              </a:ext>
            </a:extLst>
          </p:cNvPr>
          <p:cNvSpPr>
            <a:spLocks noGrp="1"/>
          </p:cNvSpPr>
          <p:nvPr>
            <p:ph type="title"/>
          </p:nvPr>
        </p:nvSpPr>
        <p:spPr>
          <a:xfrm>
            <a:off x="838200" y="120760"/>
            <a:ext cx="10515600" cy="1325563"/>
          </a:xfrm>
          <a:prstGeom prst="rect">
            <a:avLst/>
          </a:prstGeom>
        </p:spPr>
        <p:txBody>
          <a:bodyPr/>
          <a:lstStyle/>
          <a:p>
            <a:pPr algn="ctr"/>
            <a:r>
              <a:rPr lang="zh-CN" altLang="en-US" dirty="0"/>
              <a:t>参考文献信息</a:t>
            </a:r>
          </a:p>
        </p:txBody>
      </p:sp>
      <p:sp>
        <p:nvSpPr>
          <p:cNvPr id="4" name="内容占位符 3">
            <a:extLst>
              <a:ext uri="{FF2B5EF4-FFF2-40B4-BE49-F238E27FC236}">
                <a16:creationId xmlns:a16="http://schemas.microsoft.com/office/drawing/2014/main" id="{8CB67155-83E1-4E25-B83B-D7569362213B}"/>
              </a:ext>
            </a:extLst>
          </p:cNvPr>
          <p:cNvSpPr txBox="1">
            <a:spLocks noGrp="1"/>
          </p:cNvSpPr>
          <p:nvPr>
            <p:ph idx="1"/>
          </p:nvPr>
        </p:nvSpPr>
        <p:spPr>
          <a:xfrm>
            <a:off x="838200" y="1825625"/>
            <a:ext cx="10515600" cy="1474250"/>
          </a:xfrm>
          <a:prstGeom prst="rect">
            <a:avLst/>
          </a:prstGeom>
          <a:noFill/>
        </p:spPr>
        <p:txBody>
          <a:bodyPr wrap="square" rtlCol="0">
            <a:spAutoFit/>
          </a:bodyPr>
          <a:lstStyle/>
          <a:p>
            <a:r>
              <a:rPr lang="zh-CN" altLang="en-US" sz="1800" dirty="0"/>
              <a:t>本课件部分内容的编写参考了如下学者和来源的教材和课件，在此感谢原著者。</a:t>
            </a:r>
            <a:endParaRPr lang="en-US" altLang="zh-CN" sz="1800" dirty="0"/>
          </a:p>
          <a:p>
            <a:r>
              <a:rPr lang="zh-CN" altLang="en-US" sz="1800" dirty="0"/>
              <a:t>朱福喜，</a:t>
            </a:r>
            <a:endParaRPr lang="en-US" altLang="zh-CN" sz="1800" dirty="0"/>
          </a:p>
          <a:p>
            <a:r>
              <a:rPr lang="zh-CN" altLang="en-US" sz="1800" dirty="0"/>
              <a:t>王万良</a:t>
            </a:r>
            <a:endParaRPr lang="en-US" altLang="zh-CN" sz="1800" dirty="0"/>
          </a:p>
          <a:p>
            <a:r>
              <a:rPr lang="en-US" altLang="zh-CN" sz="1800" dirty="0"/>
              <a:t>CSDN</a:t>
            </a:r>
            <a:endParaRPr lang="zh-CN" altLang="en-US" sz="1800" dirty="0"/>
          </a:p>
        </p:txBody>
      </p:sp>
      <p:sp>
        <p:nvSpPr>
          <p:cNvPr id="5" name="灯片编号占位符 4">
            <a:extLst>
              <a:ext uri="{FF2B5EF4-FFF2-40B4-BE49-F238E27FC236}">
                <a16:creationId xmlns:a16="http://schemas.microsoft.com/office/drawing/2014/main" id="{5B5D4DB4-BC33-4B0B-92C5-AA3126C0F838}"/>
              </a:ext>
            </a:extLst>
          </p:cNvPr>
          <p:cNvSpPr>
            <a:spLocks noGrp="1"/>
          </p:cNvSpPr>
          <p:nvPr>
            <p:ph type="sldNum" sz="quarter" idx="12"/>
          </p:nvPr>
        </p:nvSpPr>
        <p:spPr/>
        <p:txBody>
          <a:bodyPr/>
          <a:lstStyle/>
          <a:p>
            <a:fld id="{627ADA82-0A2A-4142-86F5-A910B45E1CDC}" type="slidenum">
              <a:rPr lang="zh-CN" altLang="en-US" smtClean="0"/>
              <a:t>60</a:t>
            </a:fld>
            <a:endParaRPr lang="zh-CN" altLang="en-US"/>
          </a:p>
        </p:txBody>
      </p:sp>
    </p:spTree>
    <p:extLst>
      <p:ext uri="{BB962C8B-B14F-4D97-AF65-F5344CB8AC3E}">
        <p14:creationId xmlns:p14="http://schemas.microsoft.com/office/powerpoint/2010/main" val="31841599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0109D27-35AE-4463-86E7-FC75CDEBF8FA}"/>
              </a:ext>
            </a:extLst>
          </p:cNvPr>
          <p:cNvSpPr>
            <a:spLocks noGrp="1" noChangeArrowheads="1"/>
          </p:cNvSpPr>
          <p:nvPr>
            <p:ph type="title"/>
          </p:nvPr>
        </p:nvSpPr>
        <p:spPr/>
        <p:txBody>
          <a:bodyPr/>
          <a:lstStyle/>
          <a:p>
            <a:r>
              <a:rPr lang="zh-CN" altLang="en-US" dirty="0"/>
              <a:t>延伸内容：基于类比的学习</a:t>
            </a:r>
          </a:p>
        </p:txBody>
      </p:sp>
      <p:sp>
        <p:nvSpPr>
          <p:cNvPr id="55299" name="Rectangle 3">
            <a:extLst>
              <a:ext uri="{FF2B5EF4-FFF2-40B4-BE49-F238E27FC236}">
                <a16:creationId xmlns:a16="http://schemas.microsoft.com/office/drawing/2014/main" id="{54756572-E556-423D-8480-302E67C4B54F}"/>
              </a:ext>
            </a:extLst>
          </p:cNvPr>
          <p:cNvSpPr>
            <a:spLocks noGrp="1" noChangeArrowheads="1"/>
          </p:cNvSpPr>
          <p:nvPr>
            <p:ph type="body" idx="1"/>
          </p:nvPr>
        </p:nvSpPr>
        <p:spPr/>
        <p:txBody>
          <a:bodyPr/>
          <a:lstStyle/>
          <a:p>
            <a:r>
              <a:rPr lang="zh-CN" altLang="en-US" dirty="0">
                <a:hlinkClick r:id="rId2" action="ppaction://hlinksldjump"/>
              </a:rPr>
              <a:t>类比学习的一般原理</a:t>
            </a:r>
            <a:endParaRPr lang="zh-CN" altLang="en-US" dirty="0"/>
          </a:p>
          <a:p>
            <a:r>
              <a:rPr lang="zh-CN" altLang="en-US" dirty="0">
                <a:hlinkClick r:id="rId3" action="ppaction://hlinksldjump"/>
              </a:rPr>
              <a:t>类比学习的表示</a:t>
            </a:r>
            <a:endParaRPr lang="zh-CN" altLang="en-US" dirty="0"/>
          </a:p>
          <a:p>
            <a:r>
              <a:rPr lang="zh-CN" altLang="en-US" dirty="0">
                <a:hlinkClick r:id="rId4" action="ppaction://hlinksldjump"/>
              </a:rPr>
              <a:t>类比学习的求解</a:t>
            </a:r>
            <a:endParaRPr lang="zh-CN" altLang="en-US" dirty="0"/>
          </a:p>
          <a:p>
            <a:r>
              <a:rPr lang="zh-CN" altLang="en-US" dirty="0">
                <a:hlinkClick r:id="rId5" action="ppaction://hlinksldjump"/>
              </a:rPr>
              <a:t>逐步推理和监控的类比学习</a:t>
            </a:r>
            <a:endParaRPr lang="zh-CN" altLang="en-US" dirty="0"/>
          </a:p>
        </p:txBody>
      </p:sp>
      <p:sp>
        <p:nvSpPr>
          <p:cNvPr id="2" name="灯片编号占位符 1">
            <a:extLst>
              <a:ext uri="{FF2B5EF4-FFF2-40B4-BE49-F238E27FC236}">
                <a16:creationId xmlns:a16="http://schemas.microsoft.com/office/drawing/2014/main" id="{DBCB560C-D04D-4859-B123-71F8ECEAEA48}"/>
              </a:ext>
            </a:extLst>
          </p:cNvPr>
          <p:cNvSpPr>
            <a:spLocks noGrp="1"/>
          </p:cNvSpPr>
          <p:nvPr>
            <p:ph type="sldNum" sz="quarter" idx="12"/>
          </p:nvPr>
        </p:nvSpPr>
        <p:spPr/>
        <p:txBody>
          <a:bodyPr/>
          <a:lstStyle/>
          <a:p>
            <a:fld id="{893ACD7D-9A68-44C8-A49A-4B94202CE741}" type="slidenum">
              <a:rPr lang="zh-CN" altLang="en-US" smtClean="0"/>
              <a:t>61</a:t>
            </a:fld>
            <a:endParaRPr lang="zh-CN" altLang="en-US"/>
          </a:p>
        </p:txBody>
      </p:sp>
    </p:spTree>
    <p:extLst>
      <p:ext uri="{BB962C8B-B14F-4D97-AF65-F5344CB8AC3E}">
        <p14:creationId xmlns:p14="http://schemas.microsoft.com/office/powerpoint/2010/main" val="13056301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C59DC16-7104-42C9-9A3B-4E57893F8E41}"/>
              </a:ext>
            </a:extLst>
          </p:cNvPr>
          <p:cNvSpPr>
            <a:spLocks noGrp="1" noChangeArrowheads="1"/>
          </p:cNvSpPr>
          <p:nvPr>
            <p:ph type="title"/>
          </p:nvPr>
        </p:nvSpPr>
        <p:spPr/>
        <p:txBody>
          <a:bodyPr/>
          <a:lstStyle/>
          <a:p>
            <a:r>
              <a:rPr lang="zh-CN" altLang="en-US" b="1" dirty="0"/>
              <a:t>类比学习的一般原理</a:t>
            </a:r>
          </a:p>
        </p:txBody>
      </p:sp>
      <p:sp>
        <p:nvSpPr>
          <p:cNvPr id="56323" name="Rectangle 3">
            <a:extLst>
              <a:ext uri="{FF2B5EF4-FFF2-40B4-BE49-F238E27FC236}">
                <a16:creationId xmlns:a16="http://schemas.microsoft.com/office/drawing/2014/main" id="{6AA8A96F-EB55-4258-B76E-0E41BBC37E43}"/>
              </a:ext>
            </a:extLst>
          </p:cNvPr>
          <p:cNvSpPr>
            <a:spLocks noGrp="1" noChangeArrowheads="1"/>
          </p:cNvSpPr>
          <p:nvPr>
            <p:ph type="body" idx="1"/>
          </p:nvPr>
        </p:nvSpPr>
        <p:spPr>
          <a:xfrm>
            <a:off x="1981200" y="1600200"/>
            <a:ext cx="8229600" cy="4781550"/>
          </a:xfrm>
        </p:spPr>
        <p:txBody>
          <a:bodyPr/>
          <a:lstStyle/>
          <a:p>
            <a:r>
              <a:rPr lang="zh-CN" altLang="en-US" dirty="0"/>
              <a:t>类比（</a:t>
            </a:r>
            <a:r>
              <a:rPr lang="en-US" altLang="zh-CN" dirty="0"/>
              <a:t>Analogy</a:t>
            </a:r>
            <a:r>
              <a:rPr lang="zh-CN" altLang="en-US" dirty="0"/>
              <a:t>）是一种很有效的推理方法，利用它可以清晰地表达截然不同的对象间的相似性，同时，借助这种相似性进行推理后人们可以领会或表达出来某些概念的内涵。类比学习就是用类比推理来比较源域和目标域，以发现目标与中的新性质。</a:t>
            </a:r>
          </a:p>
          <a:p>
            <a:r>
              <a:rPr lang="zh-CN" altLang="en-US" dirty="0"/>
              <a:t>类比学习过程分为两步：首先通过归纳找出源域和目标域的公共性质；然后演绎地推出源域到目标域映射，得出目标域的新性质。</a:t>
            </a:r>
          </a:p>
        </p:txBody>
      </p:sp>
      <p:sp>
        <p:nvSpPr>
          <p:cNvPr id="2" name="灯片编号占位符 1">
            <a:extLst>
              <a:ext uri="{FF2B5EF4-FFF2-40B4-BE49-F238E27FC236}">
                <a16:creationId xmlns:a16="http://schemas.microsoft.com/office/drawing/2014/main" id="{421593B0-1E00-4B6E-A1EE-E98738674E71}"/>
              </a:ext>
            </a:extLst>
          </p:cNvPr>
          <p:cNvSpPr>
            <a:spLocks noGrp="1"/>
          </p:cNvSpPr>
          <p:nvPr>
            <p:ph type="sldNum" sz="quarter" idx="12"/>
          </p:nvPr>
        </p:nvSpPr>
        <p:spPr/>
        <p:txBody>
          <a:bodyPr/>
          <a:lstStyle/>
          <a:p>
            <a:fld id="{893ACD7D-9A68-44C8-A49A-4B94202CE741}" type="slidenum">
              <a:rPr lang="zh-CN" altLang="en-US" smtClean="0"/>
              <a:t>62</a:t>
            </a:fld>
            <a:endParaRPr lang="zh-CN" altLang="en-US"/>
          </a:p>
        </p:txBody>
      </p:sp>
    </p:spTree>
    <p:extLst>
      <p:ext uri="{BB962C8B-B14F-4D97-AF65-F5344CB8AC3E}">
        <p14:creationId xmlns:p14="http://schemas.microsoft.com/office/powerpoint/2010/main" val="32276141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D4C8124-1A04-4BEA-83FB-EBCA13DEFC7B}"/>
              </a:ext>
            </a:extLst>
          </p:cNvPr>
          <p:cNvSpPr>
            <a:spLocks noGrp="1" noChangeArrowheads="1"/>
          </p:cNvSpPr>
          <p:nvPr>
            <p:ph type="title"/>
          </p:nvPr>
        </p:nvSpPr>
        <p:spPr/>
        <p:txBody>
          <a:bodyPr/>
          <a:lstStyle/>
          <a:p>
            <a:r>
              <a:rPr lang="zh-CN" altLang="en-US" b="1" dirty="0"/>
              <a:t>类比学习的表示</a:t>
            </a:r>
          </a:p>
        </p:txBody>
      </p:sp>
      <p:sp>
        <p:nvSpPr>
          <p:cNvPr id="57347" name="Rectangle 3">
            <a:extLst>
              <a:ext uri="{FF2B5EF4-FFF2-40B4-BE49-F238E27FC236}">
                <a16:creationId xmlns:a16="http://schemas.microsoft.com/office/drawing/2014/main" id="{FA1379BD-B6DE-4AF3-BB4B-A734E2CBB086}"/>
              </a:ext>
            </a:extLst>
          </p:cNvPr>
          <p:cNvSpPr>
            <a:spLocks noGrp="1" noChangeArrowheads="1"/>
          </p:cNvSpPr>
          <p:nvPr>
            <p:ph type="body" idx="1"/>
          </p:nvPr>
        </p:nvSpPr>
        <p:spPr/>
        <p:txBody>
          <a:bodyPr/>
          <a:lstStyle/>
          <a:p>
            <a:r>
              <a:rPr lang="zh-CN" altLang="en-US" dirty="0"/>
              <a:t>假设对象的知识是用框架集来表示的，则类比学习过程可描述为从一个称为源框架的槽值传送到另一个称为目标框架的槽的过程，其传递过程分为如下两个步骤：</a:t>
            </a:r>
          </a:p>
          <a:p>
            <a:pPr lvl="1"/>
            <a:r>
              <a:rPr lang="zh-CN" altLang="en-US" dirty="0"/>
              <a:t>（</a:t>
            </a:r>
            <a:r>
              <a:rPr lang="en-US" altLang="zh-CN" dirty="0"/>
              <a:t>1</a:t>
            </a:r>
            <a:r>
              <a:rPr lang="zh-CN" altLang="en-US" dirty="0"/>
              <a:t>）利用源框架产生若干候选槽，并将这些槽值送到目标框架中去。</a:t>
            </a:r>
          </a:p>
          <a:p>
            <a:pPr lvl="1"/>
            <a:r>
              <a:rPr lang="zh-CN" altLang="en-US" dirty="0"/>
              <a:t>（</a:t>
            </a:r>
            <a:r>
              <a:rPr lang="en-US" altLang="zh-CN" dirty="0"/>
              <a:t>2</a:t>
            </a:r>
            <a:r>
              <a:rPr lang="zh-CN" altLang="en-US" dirty="0"/>
              <a:t>）利用目标框架中现有的信息来筛选上一步提取出来的相似性。</a:t>
            </a:r>
          </a:p>
        </p:txBody>
      </p:sp>
      <p:sp>
        <p:nvSpPr>
          <p:cNvPr id="2" name="灯片编号占位符 1">
            <a:extLst>
              <a:ext uri="{FF2B5EF4-FFF2-40B4-BE49-F238E27FC236}">
                <a16:creationId xmlns:a16="http://schemas.microsoft.com/office/drawing/2014/main" id="{A45CCE5A-240C-4218-AA16-1CA384B97DCB}"/>
              </a:ext>
            </a:extLst>
          </p:cNvPr>
          <p:cNvSpPr>
            <a:spLocks noGrp="1"/>
          </p:cNvSpPr>
          <p:nvPr>
            <p:ph type="sldNum" sz="quarter" idx="12"/>
          </p:nvPr>
        </p:nvSpPr>
        <p:spPr/>
        <p:txBody>
          <a:bodyPr/>
          <a:lstStyle/>
          <a:p>
            <a:fld id="{893ACD7D-9A68-44C8-A49A-4B94202CE741}" type="slidenum">
              <a:rPr lang="zh-CN" altLang="en-US" smtClean="0"/>
              <a:t>63</a:t>
            </a:fld>
            <a:endParaRPr lang="zh-CN" altLang="en-US"/>
          </a:p>
        </p:txBody>
      </p:sp>
    </p:spTree>
    <p:extLst>
      <p:ext uri="{BB962C8B-B14F-4D97-AF65-F5344CB8AC3E}">
        <p14:creationId xmlns:p14="http://schemas.microsoft.com/office/powerpoint/2010/main" val="35114415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E3EC0F2-169D-481A-80AE-B91569F9E261}"/>
              </a:ext>
            </a:extLst>
          </p:cNvPr>
          <p:cNvSpPr>
            <a:spLocks noGrp="1" noChangeArrowheads="1"/>
          </p:cNvSpPr>
          <p:nvPr>
            <p:ph type="title"/>
          </p:nvPr>
        </p:nvSpPr>
        <p:spPr/>
        <p:txBody>
          <a:bodyPr/>
          <a:lstStyle/>
          <a:p>
            <a:r>
              <a:rPr lang="zh-CN" altLang="en-US" b="1" dirty="0"/>
              <a:t>类比学习的表示</a:t>
            </a:r>
          </a:p>
        </p:txBody>
      </p:sp>
      <p:sp>
        <p:nvSpPr>
          <p:cNvPr id="58371" name="Rectangle 3">
            <a:extLst>
              <a:ext uri="{FF2B5EF4-FFF2-40B4-BE49-F238E27FC236}">
                <a16:creationId xmlns:a16="http://schemas.microsoft.com/office/drawing/2014/main" id="{C1669D8E-0C96-4D00-8613-9CD6338A0614}"/>
              </a:ext>
            </a:extLst>
          </p:cNvPr>
          <p:cNvSpPr>
            <a:spLocks noGrp="1" noChangeArrowheads="1"/>
          </p:cNvSpPr>
          <p:nvPr>
            <p:ph type="body" idx="1"/>
          </p:nvPr>
        </p:nvSpPr>
        <p:spPr>
          <a:xfrm>
            <a:off x="1981200" y="1600200"/>
            <a:ext cx="8229600" cy="4852988"/>
          </a:xfrm>
        </p:spPr>
        <p:txBody>
          <a:bodyPr/>
          <a:lstStyle/>
          <a:p>
            <a:pPr>
              <a:lnSpc>
                <a:spcPct val="90000"/>
              </a:lnSpc>
            </a:pPr>
            <a:r>
              <a:rPr lang="zh-CN" altLang="en-US" sz="2400" dirty="0"/>
              <a:t>例</a:t>
            </a:r>
            <a:r>
              <a:rPr lang="en-US" altLang="zh-CN" sz="2400" dirty="0"/>
              <a:t> </a:t>
            </a:r>
            <a:r>
              <a:rPr lang="zh-CN" altLang="en-US" sz="2400" dirty="0"/>
              <a:t>考虑消防车与比尔之间的相似关系，关于消防车与比尔框架为</a:t>
            </a:r>
          </a:p>
          <a:p>
            <a:pPr lvl="1">
              <a:lnSpc>
                <a:spcPct val="90000"/>
              </a:lnSpc>
            </a:pPr>
            <a:r>
              <a:rPr lang="zh-CN" altLang="en-US" sz="2000" dirty="0"/>
              <a:t>消防车      是一辆</a:t>
            </a:r>
            <a:r>
              <a:rPr lang="en-US" altLang="zh-CN" sz="2000" dirty="0"/>
              <a:t>(ISA)          </a:t>
            </a:r>
            <a:r>
              <a:rPr lang="zh-CN" altLang="en-US" sz="2000" dirty="0"/>
              <a:t>车辆</a:t>
            </a:r>
          </a:p>
          <a:p>
            <a:pPr lvl="1">
              <a:lnSpc>
                <a:spcPct val="90000"/>
              </a:lnSpc>
            </a:pPr>
            <a:r>
              <a:rPr lang="zh-CN" altLang="en-US" sz="2000" dirty="0"/>
              <a:t>                 颜色                      红</a:t>
            </a:r>
          </a:p>
          <a:p>
            <a:pPr lvl="1">
              <a:lnSpc>
                <a:spcPct val="90000"/>
              </a:lnSpc>
            </a:pPr>
            <a:r>
              <a:rPr lang="zh-CN" altLang="en-US" sz="2000" dirty="0"/>
              <a:t>                 活动级                  快</a:t>
            </a:r>
          </a:p>
          <a:p>
            <a:pPr lvl="1">
              <a:lnSpc>
                <a:spcPct val="90000"/>
              </a:lnSpc>
            </a:pPr>
            <a:r>
              <a:rPr lang="zh-CN" altLang="en-US" sz="2000" dirty="0"/>
              <a:t>                 音量                      极高</a:t>
            </a:r>
          </a:p>
          <a:p>
            <a:pPr lvl="1">
              <a:lnSpc>
                <a:spcPct val="90000"/>
              </a:lnSpc>
            </a:pPr>
            <a:r>
              <a:rPr lang="zh-CN" altLang="en-US" sz="2000" dirty="0"/>
              <a:t>                 梯高                      高</a:t>
            </a:r>
          </a:p>
          <a:p>
            <a:pPr lvl="1">
              <a:lnSpc>
                <a:spcPct val="90000"/>
              </a:lnSpc>
            </a:pPr>
            <a:r>
              <a:rPr lang="zh-CN" altLang="en-US" sz="2000" dirty="0"/>
              <a:t>                 燃料效率               中等</a:t>
            </a:r>
          </a:p>
          <a:p>
            <a:pPr lvl="1">
              <a:lnSpc>
                <a:spcPct val="90000"/>
              </a:lnSpc>
            </a:pPr>
            <a:r>
              <a:rPr lang="zh-CN" altLang="en-US" sz="2000" dirty="0"/>
              <a:t>比尔         是一个</a:t>
            </a:r>
            <a:r>
              <a:rPr lang="en-US" altLang="zh-CN" sz="2000" dirty="0"/>
              <a:t>(ISA)           </a:t>
            </a:r>
            <a:r>
              <a:rPr lang="zh-CN" altLang="en-US" sz="2000" dirty="0"/>
              <a:t>人</a:t>
            </a:r>
          </a:p>
          <a:p>
            <a:pPr lvl="1">
              <a:lnSpc>
                <a:spcPct val="90000"/>
              </a:lnSpc>
            </a:pPr>
            <a:r>
              <a:rPr lang="zh-CN" altLang="en-US" sz="2000" dirty="0"/>
              <a:t>                 性别                      男</a:t>
            </a:r>
          </a:p>
          <a:p>
            <a:pPr lvl="1">
              <a:lnSpc>
                <a:spcPct val="90000"/>
              </a:lnSpc>
            </a:pPr>
            <a:r>
              <a:rPr lang="zh-CN" altLang="en-US" sz="2000" dirty="0"/>
              <a:t>                 活动级</a:t>
            </a:r>
          </a:p>
          <a:p>
            <a:pPr lvl="1">
              <a:lnSpc>
                <a:spcPct val="90000"/>
              </a:lnSpc>
            </a:pPr>
            <a:r>
              <a:rPr lang="zh-CN" altLang="en-US" sz="2000" dirty="0"/>
              <a:t>                 音量</a:t>
            </a:r>
          </a:p>
          <a:p>
            <a:pPr lvl="1">
              <a:lnSpc>
                <a:spcPct val="90000"/>
              </a:lnSpc>
            </a:pPr>
            <a:r>
              <a:rPr lang="zh-CN" altLang="en-US" sz="2000" dirty="0"/>
              <a:t>                 进取心                   中等</a:t>
            </a:r>
          </a:p>
          <a:p>
            <a:pPr lvl="1">
              <a:lnSpc>
                <a:spcPct val="90000"/>
              </a:lnSpc>
            </a:pPr>
            <a:r>
              <a:rPr lang="zh-CN" altLang="en-US" sz="2000" dirty="0"/>
              <a:t>进取心      是一种</a:t>
            </a:r>
            <a:r>
              <a:rPr lang="en-US" altLang="zh-CN" sz="2000" dirty="0"/>
              <a:t>(ISA)           </a:t>
            </a:r>
            <a:r>
              <a:rPr lang="zh-CN" altLang="en-US" sz="2000" dirty="0"/>
              <a:t>个人品质</a:t>
            </a:r>
          </a:p>
        </p:txBody>
      </p:sp>
      <p:sp>
        <p:nvSpPr>
          <p:cNvPr id="2" name="灯片编号占位符 1">
            <a:extLst>
              <a:ext uri="{FF2B5EF4-FFF2-40B4-BE49-F238E27FC236}">
                <a16:creationId xmlns:a16="http://schemas.microsoft.com/office/drawing/2014/main" id="{E3752F1C-2BBC-47D0-9EA9-26E114AA0C48}"/>
              </a:ext>
            </a:extLst>
          </p:cNvPr>
          <p:cNvSpPr>
            <a:spLocks noGrp="1"/>
          </p:cNvSpPr>
          <p:nvPr>
            <p:ph type="sldNum" sz="quarter" idx="12"/>
          </p:nvPr>
        </p:nvSpPr>
        <p:spPr/>
        <p:txBody>
          <a:bodyPr/>
          <a:lstStyle/>
          <a:p>
            <a:fld id="{893ACD7D-9A68-44C8-A49A-4B94202CE741}" type="slidenum">
              <a:rPr lang="zh-CN" altLang="en-US" smtClean="0"/>
              <a:t>64</a:t>
            </a:fld>
            <a:endParaRPr lang="zh-CN" altLang="en-US"/>
          </a:p>
        </p:txBody>
      </p:sp>
    </p:spTree>
    <p:extLst>
      <p:ext uri="{BB962C8B-B14F-4D97-AF65-F5344CB8AC3E}">
        <p14:creationId xmlns:p14="http://schemas.microsoft.com/office/powerpoint/2010/main" val="33310928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8D8C936-CC03-428D-B24C-D384B45812FE}"/>
              </a:ext>
            </a:extLst>
          </p:cNvPr>
          <p:cNvSpPr>
            <a:spLocks noGrp="1" noChangeArrowheads="1"/>
          </p:cNvSpPr>
          <p:nvPr>
            <p:ph type="title"/>
          </p:nvPr>
        </p:nvSpPr>
        <p:spPr/>
        <p:txBody>
          <a:bodyPr/>
          <a:lstStyle/>
          <a:p>
            <a:r>
              <a:rPr lang="zh-CN" altLang="en-US" b="1" dirty="0"/>
              <a:t>类比学习的表示</a:t>
            </a:r>
          </a:p>
        </p:txBody>
      </p:sp>
      <p:sp>
        <p:nvSpPr>
          <p:cNvPr id="59395" name="Rectangle 3">
            <a:extLst>
              <a:ext uri="{FF2B5EF4-FFF2-40B4-BE49-F238E27FC236}">
                <a16:creationId xmlns:a16="http://schemas.microsoft.com/office/drawing/2014/main" id="{48951C1D-8545-487B-8D9E-73F8517A6764}"/>
              </a:ext>
            </a:extLst>
          </p:cNvPr>
          <p:cNvSpPr>
            <a:spLocks noGrp="1" noChangeArrowheads="1"/>
          </p:cNvSpPr>
          <p:nvPr>
            <p:ph type="body" idx="1"/>
          </p:nvPr>
        </p:nvSpPr>
        <p:spPr/>
        <p:txBody>
          <a:bodyPr/>
          <a:lstStyle/>
          <a:p>
            <a:r>
              <a:rPr lang="zh-CN" altLang="en-US"/>
              <a:t>其中，消防车是源框架，比尔是目标框架。我们的目的是通过类比，用源框架的信息来扩充目标框架的内容。为此，先推荐一组可以传递槽值，这要用到如下的</a:t>
            </a:r>
            <a:r>
              <a:rPr lang="en-US" altLang="zh-CN"/>
              <a:t>5</a:t>
            </a:r>
            <a:r>
              <a:rPr lang="zh-CN" altLang="en-US"/>
              <a:t>条启发式规则：</a:t>
            </a:r>
          </a:p>
          <a:p>
            <a:pPr lvl="1"/>
            <a:r>
              <a:rPr lang="zh-CN" altLang="en-US"/>
              <a:t>（</a:t>
            </a:r>
            <a:r>
              <a:rPr lang="en-US" altLang="zh-CN"/>
              <a:t>1</a:t>
            </a:r>
            <a:r>
              <a:rPr lang="zh-CN" altLang="en-US"/>
              <a:t>）选择那些用极值填写的槽。</a:t>
            </a:r>
          </a:p>
          <a:p>
            <a:pPr lvl="1"/>
            <a:r>
              <a:rPr lang="zh-CN" altLang="en-US"/>
              <a:t>（</a:t>
            </a:r>
            <a:r>
              <a:rPr lang="en-US" altLang="zh-CN"/>
              <a:t>2</a:t>
            </a:r>
            <a:r>
              <a:rPr lang="zh-CN" altLang="en-US"/>
              <a:t>）选择那些已知为重要的槽。</a:t>
            </a:r>
          </a:p>
          <a:p>
            <a:pPr lvl="1"/>
            <a:r>
              <a:rPr lang="zh-CN" altLang="en-US"/>
              <a:t>（</a:t>
            </a:r>
            <a:r>
              <a:rPr lang="en-US" altLang="zh-CN"/>
              <a:t>3</a:t>
            </a:r>
            <a:r>
              <a:rPr lang="zh-CN" altLang="en-US"/>
              <a:t>）选择那些与源框架性质相似且还不具有的槽。</a:t>
            </a:r>
          </a:p>
          <a:p>
            <a:pPr lvl="1"/>
            <a:r>
              <a:rPr lang="zh-CN" altLang="en-US"/>
              <a:t>（</a:t>
            </a:r>
            <a:r>
              <a:rPr lang="en-US" altLang="zh-CN"/>
              <a:t>4</a:t>
            </a:r>
            <a:r>
              <a:rPr lang="zh-CN" altLang="en-US"/>
              <a:t>）选择那些与源框架性质相似且还不具有这种槽值的槽</a:t>
            </a:r>
          </a:p>
          <a:p>
            <a:pPr lvl="1"/>
            <a:r>
              <a:rPr lang="zh-CN" altLang="en-US"/>
              <a:t>（</a:t>
            </a:r>
            <a:r>
              <a:rPr lang="en-US" altLang="zh-CN"/>
              <a:t>5</a:t>
            </a:r>
            <a:r>
              <a:rPr lang="zh-CN" altLang="en-US"/>
              <a:t>）使用源框架中的一切槽。</a:t>
            </a:r>
          </a:p>
        </p:txBody>
      </p:sp>
      <p:sp>
        <p:nvSpPr>
          <p:cNvPr id="2" name="灯片编号占位符 1">
            <a:extLst>
              <a:ext uri="{FF2B5EF4-FFF2-40B4-BE49-F238E27FC236}">
                <a16:creationId xmlns:a16="http://schemas.microsoft.com/office/drawing/2014/main" id="{5C8D33BC-83AF-4036-B35E-4215E180B654}"/>
              </a:ext>
            </a:extLst>
          </p:cNvPr>
          <p:cNvSpPr>
            <a:spLocks noGrp="1"/>
          </p:cNvSpPr>
          <p:nvPr>
            <p:ph type="sldNum" sz="quarter" idx="12"/>
          </p:nvPr>
        </p:nvSpPr>
        <p:spPr/>
        <p:txBody>
          <a:bodyPr/>
          <a:lstStyle/>
          <a:p>
            <a:fld id="{893ACD7D-9A68-44C8-A49A-4B94202CE741}" type="slidenum">
              <a:rPr lang="zh-CN" altLang="en-US" smtClean="0"/>
              <a:t>65</a:t>
            </a:fld>
            <a:endParaRPr lang="zh-CN" altLang="en-US"/>
          </a:p>
        </p:txBody>
      </p:sp>
    </p:spTree>
    <p:extLst>
      <p:ext uri="{BB962C8B-B14F-4D97-AF65-F5344CB8AC3E}">
        <p14:creationId xmlns:p14="http://schemas.microsoft.com/office/powerpoint/2010/main" val="1355012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52679F0-317A-49D9-A423-C4624529A06B}"/>
              </a:ext>
            </a:extLst>
          </p:cNvPr>
          <p:cNvSpPr>
            <a:spLocks noGrp="1" noChangeArrowheads="1"/>
          </p:cNvSpPr>
          <p:nvPr>
            <p:ph type="title"/>
          </p:nvPr>
        </p:nvSpPr>
        <p:spPr/>
        <p:txBody>
          <a:bodyPr/>
          <a:lstStyle/>
          <a:p>
            <a:r>
              <a:rPr lang="zh-CN" altLang="en-US" b="1" dirty="0"/>
              <a:t>类比学习的表示</a:t>
            </a:r>
          </a:p>
        </p:txBody>
      </p:sp>
      <p:sp>
        <p:nvSpPr>
          <p:cNvPr id="60419" name="Rectangle 3">
            <a:extLst>
              <a:ext uri="{FF2B5EF4-FFF2-40B4-BE49-F238E27FC236}">
                <a16:creationId xmlns:a16="http://schemas.microsoft.com/office/drawing/2014/main" id="{67171B6F-5045-4747-A72A-C9077EFF7643}"/>
              </a:ext>
            </a:extLst>
          </p:cNvPr>
          <p:cNvSpPr>
            <a:spLocks noGrp="1" noChangeArrowheads="1"/>
          </p:cNvSpPr>
          <p:nvPr>
            <p:ph type="body" idx="1"/>
          </p:nvPr>
        </p:nvSpPr>
        <p:spPr>
          <a:xfrm>
            <a:off x="1981200" y="1600200"/>
            <a:ext cx="8229600" cy="4781550"/>
          </a:xfrm>
        </p:spPr>
        <p:txBody>
          <a:bodyPr>
            <a:normAutofit lnSpcReduction="10000"/>
          </a:bodyPr>
          <a:lstStyle/>
          <a:p>
            <a:pPr>
              <a:lnSpc>
                <a:spcPct val="90000"/>
              </a:lnSpc>
            </a:pPr>
            <a:r>
              <a:rPr lang="zh-CN" altLang="en-US" dirty="0"/>
              <a:t>在类比学习相继使用这些规则，直到找到一组相似性为止，并进行相应的传递。将以上规则应用到本例的结果为：</a:t>
            </a:r>
          </a:p>
          <a:p>
            <a:pPr lvl="1">
              <a:lnSpc>
                <a:spcPct val="90000"/>
              </a:lnSpc>
            </a:pPr>
            <a:r>
              <a:rPr lang="zh-CN" altLang="en-US" dirty="0"/>
              <a:t>（</a:t>
            </a:r>
            <a:r>
              <a:rPr lang="en-US" altLang="zh-CN" dirty="0"/>
              <a:t>1</a:t>
            </a:r>
            <a:r>
              <a:rPr lang="zh-CN" altLang="en-US" dirty="0"/>
              <a:t>）用规则</a:t>
            </a:r>
            <a:r>
              <a:rPr lang="en-US" altLang="zh-CN" dirty="0"/>
              <a:t>1</a:t>
            </a:r>
            <a:r>
              <a:rPr lang="zh-CN" altLang="en-US" dirty="0"/>
              <a:t>，活动级槽和音量槽填有极值可以首先列选。</a:t>
            </a:r>
          </a:p>
          <a:p>
            <a:pPr lvl="1">
              <a:lnSpc>
                <a:spcPct val="90000"/>
              </a:lnSpc>
            </a:pPr>
            <a:r>
              <a:rPr lang="zh-CN" altLang="en-US" dirty="0"/>
              <a:t>（</a:t>
            </a:r>
            <a:r>
              <a:rPr lang="en-US" altLang="zh-CN" dirty="0"/>
              <a:t>2</a:t>
            </a:r>
            <a:r>
              <a:rPr lang="zh-CN" altLang="en-US" dirty="0"/>
              <a:t>）用规则</a:t>
            </a:r>
            <a:r>
              <a:rPr lang="en-US" altLang="zh-CN" dirty="0"/>
              <a:t>2</a:t>
            </a:r>
            <a:r>
              <a:rPr lang="zh-CN" altLang="en-US" dirty="0"/>
              <a:t>，因本例无确认为重要的槽，所以无候选者。</a:t>
            </a:r>
          </a:p>
          <a:p>
            <a:pPr lvl="1">
              <a:lnSpc>
                <a:spcPct val="90000"/>
              </a:lnSpc>
            </a:pPr>
            <a:r>
              <a:rPr lang="zh-CN" altLang="en-US" dirty="0"/>
              <a:t>（</a:t>
            </a:r>
            <a:r>
              <a:rPr lang="en-US" altLang="zh-CN" dirty="0"/>
              <a:t>3</a:t>
            </a:r>
            <a:r>
              <a:rPr lang="zh-CN" altLang="en-US" dirty="0"/>
              <a:t>）用规则</a:t>
            </a:r>
            <a:r>
              <a:rPr lang="en-US" altLang="zh-CN" dirty="0"/>
              <a:t>3</a:t>
            </a:r>
            <a:r>
              <a:rPr lang="zh-CN" altLang="en-US" dirty="0"/>
              <a:t>，将选择提高，因为该槽不会出现在其他类型的车辆中。</a:t>
            </a:r>
          </a:p>
          <a:p>
            <a:pPr lvl="1">
              <a:lnSpc>
                <a:spcPct val="90000"/>
              </a:lnSpc>
            </a:pPr>
            <a:r>
              <a:rPr lang="zh-CN" altLang="en-US" dirty="0"/>
              <a:t>（</a:t>
            </a:r>
            <a:r>
              <a:rPr lang="en-US" altLang="zh-CN" dirty="0"/>
              <a:t>4</a:t>
            </a:r>
            <a:r>
              <a:rPr lang="zh-CN" altLang="en-US" dirty="0"/>
              <a:t>）用规则</a:t>
            </a:r>
            <a:r>
              <a:rPr lang="en-US" altLang="zh-CN" dirty="0"/>
              <a:t>4</a:t>
            </a:r>
            <a:r>
              <a:rPr lang="zh-CN" altLang="en-US" dirty="0"/>
              <a:t>，颜色槽可选，因为其他卡车的颜色不是红色的。</a:t>
            </a:r>
          </a:p>
          <a:p>
            <a:pPr lvl="1">
              <a:lnSpc>
                <a:spcPct val="90000"/>
              </a:lnSpc>
            </a:pPr>
            <a:r>
              <a:rPr lang="zh-CN" altLang="en-US" dirty="0"/>
              <a:t>（</a:t>
            </a:r>
            <a:r>
              <a:rPr lang="en-US" altLang="zh-CN" dirty="0"/>
              <a:t>5</a:t>
            </a:r>
            <a:r>
              <a:rPr lang="zh-CN" altLang="en-US" dirty="0"/>
              <a:t>）若使用最后一条规则，则消防车的所有槽都列选。</a:t>
            </a:r>
          </a:p>
        </p:txBody>
      </p:sp>
      <p:sp>
        <p:nvSpPr>
          <p:cNvPr id="2" name="灯片编号占位符 1">
            <a:extLst>
              <a:ext uri="{FF2B5EF4-FFF2-40B4-BE49-F238E27FC236}">
                <a16:creationId xmlns:a16="http://schemas.microsoft.com/office/drawing/2014/main" id="{4516255E-FC08-4F00-A3E2-0CC3BE2E003B}"/>
              </a:ext>
            </a:extLst>
          </p:cNvPr>
          <p:cNvSpPr>
            <a:spLocks noGrp="1"/>
          </p:cNvSpPr>
          <p:nvPr>
            <p:ph type="sldNum" sz="quarter" idx="12"/>
          </p:nvPr>
        </p:nvSpPr>
        <p:spPr/>
        <p:txBody>
          <a:bodyPr/>
          <a:lstStyle/>
          <a:p>
            <a:fld id="{893ACD7D-9A68-44C8-A49A-4B94202CE741}" type="slidenum">
              <a:rPr lang="zh-CN" altLang="en-US" smtClean="0"/>
              <a:t>66</a:t>
            </a:fld>
            <a:endParaRPr lang="zh-CN" altLang="en-US"/>
          </a:p>
        </p:txBody>
      </p:sp>
    </p:spTree>
    <p:extLst>
      <p:ext uri="{BB962C8B-B14F-4D97-AF65-F5344CB8AC3E}">
        <p14:creationId xmlns:p14="http://schemas.microsoft.com/office/powerpoint/2010/main" val="2120271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77359F9F-637F-4404-B60F-01E894EB3B18}"/>
              </a:ext>
            </a:extLst>
          </p:cNvPr>
          <p:cNvSpPr>
            <a:spLocks noGrp="1" noChangeArrowheads="1"/>
          </p:cNvSpPr>
          <p:nvPr>
            <p:ph type="title"/>
          </p:nvPr>
        </p:nvSpPr>
        <p:spPr/>
        <p:txBody>
          <a:bodyPr/>
          <a:lstStyle/>
          <a:p>
            <a:r>
              <a:rPr lang="zh-CN" altLang="en-US" b="1" dirty="0"/>
              <a:t>类比学习的求解</a:t>
            </a:r>
          </a:p>
        </p:txBody>
      </p:sp>
      <p:sp>
        <p:nvSpPr>
          <p:cNvPr id="61443" name="Rectangle 3">
            <a:extLst>
              <a:ext uri="{FF2B5EF4-FFF2-40B4-BE49-F238E27FC236}">
                <a16:creationId xmlns:a16="http://schemas.microsoft.com/office/drawing/2014/main" id="{97F63650-439C-44D2-A08E-BD7249F52A33}"/>
              </a:ext>
            </a:extLst>
          </p:cNvPr>
          <p:cNvSpPr>
            <a:spLocks noGrp="1" noChangeArrowheads="1"/>
          </p:cNvSpPr>
          <p:nvPr>
            <p:ph type="body" idx="1"/>
          </p:nvPr>
        </p:nvSpPr>
        <p:spPr>
          <a:xfrm>
            <a:off x="1981200" y="1600200"/>
            <a:ext cx="8229600" cy="4781550"/>
          </a:xfrm>
        </p:spPr>
        <p:txBody>
          <a:bodyPr/>
          <a:lstStyle/>
          <a:p>
            <a:r>
              <a:rPr lang="zh-CN" altLang="en-US"/>
              <a:t>在源框架选择的槽建立起一组可能的传送框架之后，必须用目标框架的知识加以筛选，使用这种知识的启发式规则如下：</a:t>
            </a:r>
          </a:p>
          <a:p>
            <a:pPr lvl="1"/>
            <a:r>
              <a:rPr lang="zh-CN" altLang="en-US"/>
              <a:t>（</a:t>
            </a:r>
            <a:r>
              <a:rPr lang="en-US" altLang="zh-CN"/>
              <a:t>1</a:t>
            </a:r>
            <a:r>
              <a:rPr lang="zh-CN" altLang="en-US"/>
              <a:t>）选择那些在目标框架中尚未填入的槽。</a:t>
            </a:r>
          </a:p>
          <a:p>
            <a:pPr lvl="1"/>
            <a:r>
              <a:rPr lang="zh-CN" altLang="en-US"/>
              <a:t>（</a:t>
            </a:r>
            <a:r>
              <a:rPr lang="en-US" altLang="zh-CN"/>
              <a:t>2</a:t>
            </a:r>
            <a:r>
              <a:rPr lang="zh-CN" altLang="en-US"/>
              <a:t>）选择那些出现在目标框架“典型”示例的槽。</a:t>
            </a:r>
          </a:p>
          <a:p>
            <a:pPr lvl="1"/>
            <a:r>
              <a:rPr lang="zh-CN" altLang="en-US"/>
              <a:t>（</a:t>
            </a:r>
            <a:r>
              <a:rPr lang="en-US" altLang="zh-CN"/>
              <a:t>3</a:t>
            </a:r>
            <a:r>
              <a:rPr lang="zh-CN" altLang="en-US"/>
              <a:t>）若第</a:t>
            </a:r>
            <a:r>
              <a:rPr lang="en-US" altLang="zh-CN"/>
              <a:t>2</a:t>
            </a:r>
            <a:r>
              <a:rPr lang="zh-CN" altLang="en-US"/>
              <a:t>步无可选者，则选择那些与目标框架有紧密联系的槽。</a:t>
            </a:r>
          </a:p>
          <a:p>
            <a:pPr lvl="1"/>
            <a:r>
              <a:rPr lang="zh-CN" altLang="en-US"/>
              <a:t>（</a:t>
            </a:r>
            <a:r>
              <a:rPr lang="en-US" altLang="zh-CN"/>
              <a:t>4</a:t>
            </a:r>
            <a:r>
              <a:rPr lang="zh-CN" altLang="en-US"/>
              <a:t>）若仍无可选者，则选择那些与目标框架类似的槽。</a:t>
            </a:r>
          </a:p>
          <a:p>
            <a:pPr lvl="1"/>
            <a:r>
              <a:rPr lang="zh-CN" altLang="en-US"/>
              <a:t>（</a:t>
            </a:r>
            <a:r>
              <a:rPr lang="en-US" altLang="zh-CN"/>
              <a:t>5</a:t>
            </a:r>
            <a:r>
              <a:rPr lang="zh-CN" altLang="en-US"/>
              <a:t>）若再无可选者，则选择那些与目标框架有紧密关系的槽类似的槽。</a:t>
            </a:r>
          </a:p>
        </p:txBody>
      </p:sp>
      <p:sp>
        <p:nvSpPr>
          <p:cNvPr id="2" name="灯片编号占位符 1">
            <a:extLst>
              <a:ext uri="{FF2B5EF4-FFF2-40B4-BE49-F238E27FC236}">
                <a16:creationId xmlns:a16="http://schemas.microsoft.com/office/drawing/2014/main" id="{96400E25-C1EB-45B5-B7A8-FBC08503AD88}"/>
              </a:ext>
            </a:extLst>
          </p:cNvPr>
          <p:cNvSpPr>
            <a:spLocks noGrp="1"/>
          </p:cNvSpPr>
          <p:nvPr>
            <p:ph type="sldNum" sz="quarter" idx="12"/>
          </p:nvPr>
        </p:nvSpPr>
        <p:spPr/>
        <p:txBody>
          <a:bodyPr/>
          <a:lstStyle/>
          <a:p>
            <a:fld id="{893ACD7D-9A68-44C8-A49A-4B94202CE741}" type="slidenum">
              <a:rPr lang="zh-CN" altLang="en-US" smtClean="0"/>
              <a:t>67</a:t>
            </a:fld>
            <a:endParaRPr lang="zh-CN" altLang="en-US"/>
          </a:p>
        </p:txBody>
      </p:sp>
    </p:spTree>
    <p:extLst>
      <p:ext uri="{BB962C8B-B14F-4D97-AF65-F5344CB8AC3E}">
        <p14:creationId xmlns:p14="http://schemas.microsoft.com/office/powerpoint/2010/main" val="28571740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3AA8EF3-F156-4165-9148-00DC09F3E497}"/>
              </a:ext>
            </a:extLst>
          </p:cNvPr>
          <p:cNvSpPr>
            <a:spLocks noGrp="1" noChangeArrowheads="1"/>
          </p:cNvSpPr>
          <p:nvPr>
            <p:ph type="title"/>
          </p:nvPr>
        </p:nvSpPr>
        <p:spPr/>
        <p:txBody>
          <a:bodyPr/>
          <a:lstStyle/>
          <a:p>
            <a:r>
              <a:rPr lang="zh-CN" altLang="en-US" b="1" dirty="0"/>
              <a:t>类比学习的求解</a:t>
            </a:r>
          </a:p>
        </p:txBody>
      </p:sp>
      <p:sp>
        <p:nvSpPr>
          <p:cNvPr id="62467" name="Rectangle 3">
            <a:extLst>
              <a:ext uri="{FF2B5EF4-FFF2-40B4-BE49-F238E27FC236}">
                <a16:creationId xmlns:a16="http://schemas.microsoft.com/office/drawing/2014/main" id="{DAD0043F-3711-4084-9C7F-E04813749A09}"/>
              </a:ext>
            </a:extLst>
          </p:cNvPr>
          <p:cNvSpPr>
            <a:spLocks noGrp="1" noChangeArrowheads="1"/>
          </p:cNvSpPr>
          <p:nvPr>
            <p:ph type="body" idx="1"/>
          </p:nvPr>
        </p:nvSpPr>
        <p:spPr>
          <a:xfrm>
            <a:off x="1981200" y="1600201"/>
            <a:ext cx="8229600" cy="4924425"/>
          </a:xfrm>
        </p:spPr>
        <p:txBody>
          <a:bodyPr/>
          <a:lstStyle/>
          <a:p>
            <a:pPr>
              <a:lnSpc>
                <a:spcPct val="90000"/>
              </a:lnSpc>
            </a:pPr>
            <a:r>
              <a:rPr lang="zh-CN" altLang="en-US"/>
              <a:t>在例题中，应用上述规则可得：</a:t>
            </a:r>
          </a:p>
          <a:p>
            <a:pPr lvl="1">
              <a:lnSpc>
                <a:spcPct val="90000"/>
              </a:lnSpc>
            </a:pPr>
            <a:r>
              <a:rPr lang="zh-CN" altLang="en-US"/>
              <a:t>（</a:t>
            </a:r>
            <a:r>
              <a:rPr lang="en-US" altLang="zh-CN"/>
              <a:t>1</a:t>
            </a:r>
            <a:r>
              <a:rPr lang="zh-CN" altLang="en-US"/>
              <a:t>）应用规则</a:t>
            </a:r>
            <a:r>
              <a:rPr lang="en-US" altLang="zh-CN"/>
              <a:t>1</a:t>
            </a:r>
            <a:r>
              <a:rPr lang="zh-CN" altLang="en-US"/>
              <a:t>，将不删除任何推荐的槽。</a:t>
            </a:r>
          </a:p>
          <a:p>
            <a:pPr lvl="1">
              <a:lnSpc>
                <a:spcPct val="90000"/>
              </a:lnSpc>
            </a:pPr>
            <a:r>
              <a:rPr lang="zh-CN" altLang="en-US"/>
              <a:t>（</a:t>
            </a:r>
            <a:r>
              <a:rPr lang="en-US" altLang="zh-CN"/>
              <a:t>2</a:t>
            </a:r>
            <a:r>
              <a:rPr lang="zh-CN" altLang="en-US"/>
              <a:t>）应用规则</a:t>
            </a:r>
            <a:r>
              <a:rPr lang="en-US" altLang="zh-CN"/>
              <a:t>2</a:t>
            </a:r>
            <a:r>
              <a:rPr lang="zh-CN" altLang="en-US"/>
              <a:t>，将选择活动级槽和音量槽，因为在关于人的框架中通常会出现这两个槽。</a:t>
            </a:r>
          </a:p>
          <a:p>
            <a:pPr lvl="1">
              <a:lnSpc>
                <a:spcPct val="90000"/>
              </a:lnSpc>
            </a:pPr>
            <a:r>
              <a:rPr lang="zh-CN" altLang="en-US"/>
              <a:t>（</a:t>
            </a:r>
            <a:r>
              <a:rPr lang="en-US" altLang="zh-CN"/>
              <a:t>3</a:t>
            </a:r>
            <a:r>
              <a:rPr lang="zh-CN" altLang="en-US"/>
              <a:t>）若有些典型的示例槽未被推荐，则规则</a:t>
            </a:r>
            <a:r>
              <a:rPr lang="en-US" altLang="zh-CN"/>
              <a:t>4</a:t>
            </a:r>
            <a:r>
              <a:rPr lang="zh-CN" altLang="en-US"/>
              <a:t>会选择这些在其他关于人的框架中会出现的槽，由于人类具有身高，所以选择身高槽。</a:t>
            </a:r>
          </a:p>
          <a:p>
            <a:pPr lvl="1">
              <a:lnSpc>
                <a:spcPct val="90000"/>
              </a:lnSpc>
            </a:pPr>
            <a:r>
              <a:rPr lang="zh-CN" altLang="en-US"/>
              <a:t>（</a:t>
            </a:r>
            <a:r>
              <a:rPr lang="en-US" altLang="zh-CN"/>
              <a:t>4</a:t>
            </a:r>
            <a:r>
              <a:rPr lang="zh-CN" altLang="en-US"/>
              <a:t>）如果活动级和音量这两个槽未清楚地标明为典型的人的一部分，它们仍然会被这些规则选上。由于有进取心这个槽，且已知它属于个人品德，所以其他的个人品质也应该列选。</a:t>
            </a:r>
          </a:p>
          <a:p>
            <a:pPr lvl="1">
              <a:lnSpc>
                <a:spcPct val="90000"/>
              </a:lnSpc>
            </a:pPr>
            <a:r>
              <a:rPr lang="zh-CN" altLang="en-US"/>
              <a:t>（</a:t>
            </a:r>
            <a:r>
              <a:rPr lang="en-US" altLang="zh-CN"/>
              <a:t>5</a:t>
            </a:r>
            <a:r>
              <a:rPr lang="zh-CN" altLang="en-US"/>
              <a:t>）若进取心对比尔是未知的，而对其他人是一直的，则其他的个人品质槽将被选上。</a:t>
            </a:r>
          </a:p>
        </p:txBody>
      </p:sp>
      <p:sp>
        <p:nvSpPr>
          <p:cNvPr id="2" name="灯片编号占位符 1">
            <a:extLst>
              <a:ext uri="{FF2B5EF4-FFF2-40B4-BE49-F238E27FC236}">
                <a16:creationId xmlns:a16="http://schemas.microsoft.com/office/drawing/2014/main" id="{B1E54D04-791C-4928-9BB9-5C38E59405E4}"/>
              </a:ext>
            </a:extLst>
          </p:cNvPr>
          <p:cNvSpPr>
            <a:spLocks noGrp="1"/>
          </p:cNvSpPr>
          <p:nvPr>
            <p:ph type="sldNum" sz="quarter" idx="12"/>
          </p:nvPr>
        </p:nvSpPr>
        <p:spPr/>
        <p:txBody>
          <a:bodyPr/>
          <a:lstStyle/>
          <a:p>
            <a:fld id="{893ACD7D-9A68-44C8-A49A-4B94202CE741}" type="slidenum">
              <a:rPr lang="zh-CN" altLang="en-US" smtClean="0"/>
              <a:t>68</a:t>
            </a:fld>
            <a:endParaRPr lang="zh-CN" altLang="en-US"/>
          </a:p>
        </p:txBody>
      </p:sp>
    </p:spTree>
    <p:extLst>
      <p:ext uri="{BB962C8B-B14F-4D97-AF65-F5344CB8AC3E}">
        <p14:creationId xmlns:p14="http://schemas.microsoft.com/office/powerpoint/2010/main" val="13939563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7629A50-01AA-46C5-A876-A49A93C5921A}"/>
              </a:ext>
            </a:extLst>
          </p:cNvPr>
          <p:cNvSpPr>
            <a:spLocks noGrp="1" noChangeArrowheads="1"/>
          </p:cNvSpPr>
          <p:nvPr>
            <p:ph type="title"/>
          </p:nvPr>
        </p:nvSpPr>
        <p:spPr/>
        <p:txBody>
          <a:bodyPr/>
          <a:lstStyle/>
          <a:p>
            <a:r>
              <a:rPr lang="zh-CN" altLang="en-US" b="1" dirty="0"/>
              <a:t>类比学习的求解</a:t>
            </a:r>
          </a:p>
        </p:txBody>
      </p:sp>
      <p:sp>
        <p:nvSpPr>
          <p:cNvPr id="63491" name="Rectangle 3">
            <a:extLst>
              <a:ext uri="{FF2B5EF4-FFF2-40B4-BE49-F238E27FC236}">
                <a16:creationId xmlns:a16="http://schemas.microsoft.com/office/drawing/2014/main" id="{88914DA4-87FD-4D2A-8A78-558A5DECF1EC}"/>
              </a:ext>
            </a:extLst>
          </p:cNvPr>
          <p:cNvSpPr>
            <a:spLocks noGrp="1" noChangeArrowheads="1"/>
          </p:cNvSpPr>
          <p:nvPr>
            <p:ph type="body" idx="1"/>
          </p:nvPr>
        </p:nvSpPr>
        <p:spPr/>
        <p:txBody>
          <a:bodyPr/>
          <a:lstStyle/>
          <a:p>
            <a:pPr>
              <a:lnSpc>
                <a:spcPct val="90000"/>
              </a:lnSpc>
            </a:pPr>
            <a:r>
              <a:rPr lang="zh-CN" altLang="en-US"/>
              <a:t>以上过程结束是，描述比尔的框架为：</a:t>
            </a:r>
          </a:p>
          <a:p>
            <a:pPr lvl="1">
              <a:lnSpc>
                <a:spcPct val="90000"/>
              </a:lnSpc>
            </a:pPr>
            <a:r>
              <a:rPr lang="zh-CN" altLang="en-US"/>
              <a:t>比尔           是一个</a:t>
            </a:r>
            <a:r>
              <a:rPr lang="en-US" altLang="zh-CN"/>
              <a:t>(ISA)               </a:t>
            </a:r>
            <a:r>
              <a:rPr lang="zh-CN" altLang="en-US"/>
              <a:t>人</a:t>
            </a:r>
          </a:p>
          <a:p>
            <a:pPr lvl="1">
              <a:lnSpc>
                <a:spcPct val="90000"/>
              </a:lnSpc>
            </a:pPr>
            <a:r>
              <a:rPr lang="zh-CN" altLang="en-US"/>
              <a:t>                  性别                           男</a:t>
            </a:r>
          </a:p>
          <a:p>
            <a:pPr lvl="1">
              <a:lnSpc>
                <a:spcPct val="90000"/>
              </a:lnSpc>
            </a:pPr>
            <a:r>
              <a:rPr lang="zh-CN" altLang="en-US"/>
              <a:t>                  活动级                        快</a:t>
            </a:r>
          </a:p>
          <a:p>
            <a:pPr lvl="1">
              <a:lnSpc>
                <a:spcPct val="90000"/>
              </a:lnSpc>
            </a:pPr>
            <a:r>
              <a:rPr lang="zh-CN" altLang="en-US"/>
              <a:t>                  音量                           极高</a:t>
            </a:r>
          </a:p>
          <a:p>
            <a:pPr lvl="1">
              <a:lnSpc>
                <a:spcPct val="90000"/>
              </a:lnSpc>
            </a:pPr>
            <a:r>
              <a:rPr lang="zh-CN" altLang="en-US"/>
              <a:t>                  身高                           高</a:t>
            </a:r>
          </a:p>
          <a:p>
            <a:pPr lvl="1">
              <a:lnSpc>
                <a:spcPct val="90000"/>
              </a:lnSpc>
            </a:pPr>
            <a:r>
              <a:rPr lang="zh-CN" altLang="en-US"/>
              <a:t>                  进取心                        中等</a:t>
            </a:r>
          </a:p>
          <a:p>
            <a:pPr>
              <a:lnSpc>
                <a:spcPct val="90000"/>
              </a:lnSpc>
            </a:pPr>
            <a:r>
              <a:rPr lang="zh-CN" altLang="en-US"/>
              <a:t>可以看出类比学习过程也依赖于知识表达和推理技术。</a:t>
            </a:r>
          </a:p>
        </p:txBody>
      </p:sp>
      <p:sp>
        <p:nvSpPr>
          <p:cNvPr id="2" name="灯片编号占位符 1">
            <a:extLst>
              <a:ext uri="{FF2B5EF4-FFF2-40B4-BE49-F238E27FC236}">
                <a16:creationId xmlns:a16="http://schemas.microsoft.com/office/drawing/2014/main" id="{F5F9ACEE-C788-4851-AB9F-2A131BC3E51B}"/>
              </a:ext>
            </a:extLst>
          </p:cNvPr>
          <p:cNvSpPr>
            <a:spLocks noGrp="1"/>
          </p:cNvSpPr>
          <p:nvPr>
            <p:ph type="sldNum" sz="quarter" idx="12"/>
          </p:nvPr>
        </p:nvSpPr>
        <p:spPr/>
        <p:txBody>
          <a:bodyPr/>
          <a:lstStyle/>
          <a:p>
            <a:fld id="{893ACD7D-9A68-44C8-A49A-4B94202CE741}" type="slidenum">
              <a:rPr lang="zh-CN" altLang="en-US" smtClean="0"/>
              <a:t>69</a:t>
            </a:fld>
            <a:endParaRPr lang="zh-CN" altLang="en-US"/>
          </a:p>
        </p:txBody>
      </p:sp>
    </p:spTree>
    <p:extLst>
      <p:ext uri="{BB962C8B-B14F-4D97-AF65-F5344CB8AC3E}">
        <p14:creationId xmlns:p14="http://schemas.microsoft.com/office/powerpoint/2010/main" val="387843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E9C54E47-6EF0-4BB4-A79D-251F7234EF48}"/>
              </a:ext>
            </a:extLst>
          </p:cNvPr>
          <p:cNvSpPr>
            <a:spLocks noGrp="1" noChangeArrowheads="1"/>
          </p:cNvSpPr>
          <p:nvPr>
            <p:ph type="title"/>
          </p:nvPr>
        </p:nvSpPr>
        <p:spPr/>
        <p:txBody>
          <a:bodyPr/>
          <a:lstStyle/>
          <a:p>
            <a:r>
              <a:rPr lang="zh-CN" altLang="en-US"/>
              <a:t>机器学习是多学科的交叉</a:t>
            </a:r>
          </a:p>
        </p:txBody>
      </p:sp>
      <p:pic>
        <p:nvPicPr>
          <p:cNvPr id="214020" name="Picture 4">
            <a:extLst>
              <a:ext uri="{FF2B5EF4-FFF2-40B4-BE49-F238E27FC236}">
                <a16:creationId xmlns:a16="http://schemas.microsoft.com/office/drawing/2014/main" id="{8410A21B-149B-47DD-8F31-9E290C2ADA08}"/>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981200" y="1816100"/>
            <a:ext cx="8229600" cy="4217988"/>
          </a:xfrm>
          <a:noFill/>
          <a:ln/>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sp>
        <p:nvSpPr>
          <p:cNvPr id="2" name="灯片编号占位符 1">
            <a:extLst>
              <a:ext uri="{FF2B5EF4-FFF2-40B4-BE49-F238E27FC236}">
                <a16:creationId xmlns:a16="http://schemas.microsoft.com/office/drawing/2014/main" id="{08A3C4F5-4DF6-45D8-BA36-DEFCD80524C0}"/>
              </a:ext>
            </a:extLst>
          </p:cNvPr>
          <p:cNvSpPr>
            <a:spLocks noGrp="1"/>
          </p:cNvSpPr>
          <p:nvPr>
            <p:ph type="sldNum" sz="quarter" idx="12"/>
          </p:nvPr>
        </p:nvSpPr>
        <p:spPr/>
        <p:txBody>
          <a:bodyPr/>
          <a:lstStyle/>
          <a:p>
            <a:fld id="{893ACD7D-9A68-44C8-A49A-4B94202CE741}" type="slidenum">
              <a:rPr lang="zh-CN" altLang="en-US" smtClean="0"/>
              <a:t>7</a:t>
            </a:fld>
            <a:endParaRPr lang="zh-CN" altLang="en-US"/>
          </a:p>
        </p:txBody>
      </p:sp>
    </p:spTree>
    <p:extLst>
      <p:ext uri="{BB962C8B-B14F-4D97-AF65-F5344CB8AC3E}">
        <p14:creationId xmlns:p14="http://schemas.microsoft.com/office/powerpoint/2010/main" val="620092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4D89712-904C-4DDD-A8F5-66EC52DEF0B3}"/>
              </a:ext>
            </a:extLst>
          </p:cNvPr>
          <p:cNvSpPr>
            <a:spLocks noGrp="1" noChangeArrowheads="1"/>
          </p:cNvSpPr>
          <p:nvPr>
            <p:ph type="title"/>
          </p:nvPr>
        </p:nvSpPr>
        <p:spPr/>
        <p:txBody>
          <a:bodyPr/>
          <a:lstStyle/>
          <a:p>
            <a:r>
              <a:rPr lang="zh-CN" altLang="en-US" b="1" dirty="0"/>
              <a:t>逐步推理和监控的类比学习</a:t>
            </a:r>
          </a:p>
        </p:txBody>
      </p:sp>
      <p:sp>
        <p:nvSpPr>
          <p:cNvPr id="64515" name="Rectangle 3">
            <a:extLst>
              <a:ext uri="{FF2B5EF4-FFF2-40B4-BE49-F238E27FC236}">
                <a16:creationId xmlns:a16="http://schemas.microsoft.com/office/drawing/2014/main" id="{D61A4C34-481E-4540-8EFA-F1174A1F8E3D}"/>
              </a:ext>
            </a:extLst>
          </p:cNvPr>
          <p:cNvSpPr>
            <a:spLocks noGrp="1" noChangeArrowheads="1"/>
          </p:cNvSpPr>
          <p:nvPr>
            <p:ph type="body" idx="1"/>
          </p:nvPr>
        </p:nvSpPr>
        <p:spPr/>
        <p:txBody>
          <a:bodyPr/>
          <a:lstStyle/>
          <a:p>
            <a:r>
              <a:rPr lang="zh-CN" altLang="en-US" dirty="0"/>
              <a:t>逐步推理和监控的类比学习模型有两个主要观点：</a:t>
            </a:r>
          </a:p>
          <a:p>
            <a:pPr lvl="1"/>
            <a:r>
              <a:rPr lang="zh-CN" altLang="en-US" dirty="0"/>
              <a:t>一个观点是，在新领域中学习所用的类比取决于利用在原有领域中形成的因果关系抽象；</a:t>
            </a:r>
          </a:p>
          <a:p>
            <a:pPr lvl="1"/>
            <a:r>
              <a:rPr lang="zh-CN" altLang="en-US" dirty="0"/>
              <a:t>另一观点是，类比是逐步发展的，以便处理有关的情况。</a:t>
            </a:r>
          </a:p>
        </p:txBody>
      </p:sp>
      <p:sp>
        <p:nvSpPr>
          <p:cNvPr id="2" name="灯片编号占位符 1">
            <a:extLst>
              <a:ext uri="{FF2B5EF4-FFF2-40B4-BE49-F238E27FC236}">
                <a16:creationId xmlns:a16="http://schemas.microsoft.com/office/drawing/2014/main" id="{14B0C8F9-8592-485B-B96A-3E20A60091EE}"/>
              </a:ext>
            </a:extLst>
          </p:cNvPr>
          <p:cNvSpPr>
            <a:spLocks noGrp="1"/>
          </p:cNvSpPr>
          <p:nvPr>
            <p:ph type="sldNum" sz="quarter" idx="12"/>
          </p:nvPr>
        </p:nvSpPr>
        <p:spPr/>
        <p:txBody>
          <a:bodyPr/>
          <a:lstStyle/>
          <a:p>
            <a:fld id="{893ACD7D-9A68-44C8-A49A-4B94202CE741}" type="slidenum">
              <a:rPr lang="zh-CN" altLang="en-US" smtClean="0"/>
              <a:t>70</a:t>
            </a:fld>
            <a:endParaRPr lang="zh-CN" altLang="en-US"/>
          </a:p>
        </p:txBody>
      </p:sp>
    </p:spTree>
    <p:extLst>
      <p:ext uri="{BB962C8B-B14F-4D97-AF65-F5344CB8AC3E}">
        <p14:creationId xmlns:p14="http://schemas.microsoft.com/office/powerpoint/2010/main" val="34473870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2DAECD4-320F-45B6-9A88-800744D47434}"/>
              </a:ext>
            </a:extLst>
          </p:cNvPr>
          <p:cNvSpPr>
            <a:spLocks noGrp="1" noChangeArrowheads="1"/>
          </p:cNvSpPr>
          <p:nvPr>
            <p:ph type="title"/>
          </p:nvPr>
        </p:nvSpPr>
        <p:spPr/>
        <p:txBody>
          <a:bodyPr/>
          <a:lstStyle/>
          <a:p>
            <a:r>
              <a:rPr lang="zh-CN" altLang="en-US" b="1" dirty="0"/>
              <a:t>逐步推理和监控的类比学习</a:t>
            </a:r>
          </a:p>
        </p:txBody>
      </p:sp>
      <p:sp>
        <p:nvSpPr>
          <p:cNvPr id="65539" name="Rectangle 3">
            <a:extLst>
              <a:ext uri="{FF2B5EF4-FFF2-40B4-BE49-F238E27FC236}">
                <a16:creationId xmlns:a16="http://schemas.microsoft.com/office/drawing/2014/main" id="{904DD4B7-22C3-4F51-B150-052FEA143323}"/>
              </a:ext>
            </a:extLst>
          </p:cNvPr>
          <p:cNvSpPr>
            <a:spLocks noGrp="1" noChangeArrowheads="1"/>
          </p:cNvSpPr>
          <p:nvPr>
            <p:ph type="body" idx="1"/>
          </p:nvPr>
        </p:nvSpPr>
        <p:spPr/>
        <p:txBody>
          <a:bodyPr/>
          <a:lstStyle/>
          <a:p>
            <a:r>
              <a:rPr lang="zh-CN" altLang="en-US"/>
              <a:t>通过一段教师和学生的对话来分析类比学习过程。</a:t>
            </a:r>
          </a:p>
          <a:p>
            <a:pPr lvl="1"/>
            <a:r>
              <a:rPr lang="zh-CN" altLang="en-US"/>
              <a:t>教师：假设有一个盒子叫</a:t>
            </a:r>
            <a:r>
              <a:rPr lang="en-US" altLang="zh-CN"/>
              <a:t>X</a:t>
            </a:r>
            <a:r>
              <a:rPr lang="zh-CN" altLang="en-US"/>
              <a:t>，我们要把数字</a:t>
            </a:r>
            <a:r>
              <a:rPr lang="en-US" altLang="zh-CN"/>
              <a:t>5</a:t>
            </a:r>
            <a:r>
              <a:rPr lang="zh-CN" altLang="en-US"/>
              <a:t>存在里面，你想怎么办？</a:t>
            </a:r>
          </a:p>
          <a:p>
            <a:pPr lvl="1"/>
            <a:r>
              <a:rPr lang="zh-CN" altLang="en-US"/>
              <a:t>学生：把数值</a:t>
            </a:r>
            <a:r>
              <a:rPr lang="en-US" altLang="zh-CN"/>
              <a:t>5</a:t>
            </a:r>
            <a:r>
              <a:rPr lang="zh-CN" altLang="en-US"/>
              <a:t>放在变量</a:t>
            </a:r>
            <a:r>
              <a:rPr lang="en-US" altLang="zh-CN"/>
              <a:t>X</a:t>
            </a:r>
            <a:r>
              <a:rPr lang="zh-CN" altLang="en-US"/>
              <a:t>中。</a:t>
            </a:r>
          </a:p>
          <a:p>
            <a:pPr lvl="1"/>
            <a:r>
              <a:rPr lang="zh-CN" altLang="en-US"/>
              <a:t>教师：你必须给它一个命令，告诉它怎样做。例如，我输入“</a:t>
            </a:r>
            <a:r>
              <a:rPr lang="en-US" altLang="zh-CN"/>
              <a:t>B=10”</a:t>
            </a:r>
            <a:r>
              <a:rPr lang="zh-CN" altLang="en-US"/>
              <a:t>。</a:t>
            </a:r>
          </a:p>
          <a:p>
            <a:pPr lvl="1"/>
            <a:r>
              <a:rPr lang="zh-CN" altLang="en-US"/>
              <a:t>学生：</a:t>
            </a:r>
            <a:r>
              <a:rPr lang="en-US" altLang="zh-CN"/>
              <a:t>B</a:t>
            </a:r>
            <a:r>
              <a:rPr lang="zh-CN" altLang="en-US"/>
              <a:t>等于</a:t>
            </a:r>
            <a:r>
              <a:rPr lang="en-US" altLang="zh-CN"/>
              <a:t>10.</a:t>
            </a:r>
          </a:p>
          <a:p>
            <a:pPr lvl="1"/>
            <a:r>
              <a:rPr lang="zh-CN" altLang="en-US"/>
              <a:t>教师：现在有了盒子</a:t>
            </a:r>
            <a:r>
              <a:rPr lang="en-US" altLang="zh-CN"/>
              <a:t>B</a:t>
            </a:r>
            <a:r>
              <a:rPr lang="zh-CN" altLang="en-US"/>
              <a:t>，而且其中是</a:t>
            </a:r>
            <a:r>
              <a:rPr lang="en-US" altLang="zh-CN"/>
              <a:t>10</a:t>
            </a:r>
            <a:r>
              <a:rPr lang="zh-CN" altLang="en-US"/>
              <a:t>。</a:t>
            </a:r>
          </a:p>
          <a:p>
            <a:pPr lvl="1"/>
            <a:r>
              <a:rPr lang="zh-CN" altLang="en-US"/>
              <a:t>学生：你写了盒子，再说要存的数。</a:t>
            </a:r>
          </a:p>
          <a:p>
            <a:pPr lvl="1"/>
            <a:r>
              <a:rPr lang="zh-CN" altLang="en-US"/>
              <a:t>教师：你还要一个等号，告诉它这样做。</a:t>
            </a:r>
          </a:p>
        </p:txBody>
      </p:sp>
      <p:sp>
        <p:nvSpPr>
          <p:cNvPr id="2" name="灯片编号占位符 1">
            <a:extLst>
              <a:ext uri="{FF2B5EF4-FFF2-40B4-BE49-F238E27FC236}">
                <a16:creationId xmlns:a16="http://schemas.microsoft.com/office/drawing/2014/main" id="{17D934AE-7049-49E0-A4CF-DD0C09228259}"/>
              </a:ext>
            </a:extLst>
          </p:cNvPr>
          <p:cNvSpPr>
            <a:spLocks noGrp="1"/>
          </p:cNvSpPr>
          <p:nvPr>
            <p:ph type="sldNum" sz="quarter" idx="12"/>
          </p:nvPr>
        </p:nvSpPr>
        <p:spPr/>
        <p:txBody>
          <a:bodyPr/>
          <a:lstStyle/>
          <a:p>
            <a:fld id="{893ACD7D-9A68-44C8-A49A-4B94202CE741}" type="slidenum">
              <a:rPr lang="zh-CN" altLang="en-US" smtClean="0"/>
              <a:t>71</a:t>
            </a:fld>
            <a:endParaRPr lang="zh-CN" altLang="en-US"/>
          </a:p>
        </p:txBody>
      </p:sp>
    </p:spTree>
    <p:extLst>
      <p:ext uri="{BB962C8B-B14F-4D97-AF65-F5344CB8AC3E}">
        <p14:creationId xmlns:p14="http://schemas.microsoft.com/office/powerpoint/2010/main" val="18745108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DF5C125-7913-4E0F-8DF7-1290D9D0EB0F}"/>
              </a:ext>
            </a:extLst>
          </p:cNvPr>
          <p:cNvSpPr>
            <a:spLocks noGrp="1" noChangeArrowheads="1"/>
          </p:cNvSpPr>
          <p:nvPr>
            <p:ph type="title"/>
          </p:nvPr>
        </p:nvSpPr>
        <p:spPr/>
        <p:txBody>
          <a:bodyPr/>
          <a:lstStyle/>
          <a:p>
            <a:r>
              <a:rPr lang="zh-CN" altLang="en-US" b="1" dirty="0"/>
              <a:t>逐步推理和监控的类比学习</a:t>
            </a:r>
          </a:p>
        </p:txBody>
      </p:sp>
      <p:sp>
        <p:nvSpPr>
          <p:cNvPr id="66563" name="Rectangle 3">
            <a:extLst>
              <a:ext uri="{FF2B5EF4-FFF2-40B4-BE49-F238E27FC236}">
                <a16:creationId xmlns:a16="http://schemas.microsoft.com/office/drawing/2014/main" id="{00DB67A7-EFDF-45D5-9E80-D4E349945F4F}"/>
              </a:ext>
            </a:extLst>
          </p:cNvPr>
          <p:cNvSpPr>
            <a:spLocks noGrp="1" noChangeArrowheads="1"/>
          </p:cNvSpPr>
          <p:nvPr>
            <p:ph type="body" idx="1"/>
          </p:nvPr>
        </p:nvSpPr>
        <p:spPr/>
        <p:txBody>
          <a:bodyPr/>
          <a:lstStyle/>
          <a:p>
            <a:r>
              <a:rPr lang="zh-CN" altLang="en-US"/>
              <a:t>这里有</a:t>
            </a:r>
            <a:r>
              <a:rPr lang="en-US" altLang="zh-CN"/>
              <a:t>3</a:t>
            </a:r>
            <a:r>
              <a:rPr lang="zh-CN" altLang="en-US"/>
              <a:t>个普通的类比：</a:t>
            </a:r>
          </a:p>
          <a:p>
            <a:pPr lvl="1"/>
            <a:r>
              <a:rPr lang="zh-CN" altLang="en-US"/>
              <a:t>（</a:t>
            </a:r>
            <a:r>
              <a:rPr lang="en-US" altLang="zh-CN"/>
              <a:t>1</a:t>
            </a:r>
            <a:r>
              <a:rPr lang="zh-CN" altLang="en-US"/>
              <a:t>）把数放在变量中类似于把物体放在盒子中。</a:t>
            </a:r>
          </a:p>
          <a:p>
            <a:pPr lvl="1"/>
            <a:r>
              <a:rPr lang="zh-CN" altLang="en-US"/>
              <a:t>（</a:t>
            </a:r>
            <a:r>
              <a:rPr lang="en-US" altLang="zh-CN"/>
              <a:t>2</a:t>
            </a:r>
            <a:r>
              <a:rPr lang="zh-CN" altLang="en-US"/>
              <a:t>）计算机用变量保存被告知的东西。</a:t>
            </a:r>
          </a:p>
          <a:p>
            <a:pPr lvl="1"/>
            <a:r>
              <a:rPr lang="zh-CN" altLang="en-US"/>
              <a:t>（</a:t>
            </a:r>
            <a:r>
              <a:rPr lang="en-US" altLang="zh-CN"/>
              <a:t>3</a:t>
            </a:r>
            <a:r>
              <a:rPr lang="zh-CN" altLang="en-US"/>
              <a:t>）赋值语句类似代数等式。</a:t>
            </a:r>
          </a:p>
          <a:p>
            <a:endParaRPr lang="en-US" altLang="zh-CN"/>
          </a:p>
        </p:txBody>
      </p:sp>
      <p:sp>
        <p:nvSpPr>
          <p:cNvPr id="2" name="灯片编号占位符 1">
            <a:extLst>
              <a:ext uri="{FF2B5EF4-FFF2-40B4-BE49-F238E27FC236}">
                <a16:creationId xmlns:a16="http://schemas.microsoft.com/office/drawing/2014/main" id="{EED79BAA-9CE8-43B6-8D6E-5CE2F1FABCAE}"/>
              </a:ext>
            </a:extLst>
          </p:cNvPr>
          <p:cNvSpPr>
            <a:spLocks noGrp="1"/>
          </p:cNvSpPr>
          <p:nvPr>
            <p:ph type="sldNum" sz="quarter" idx="12"/>
          </p:nvPr>
        </p:nvSpPr>
        <p:spPr/>
        <p:txBody>
          <a:bodyPr/>
          <a:lstStyle/>
          <a:p>
            <a:fld id="{893ACD7D-9A68-44C8-A49A-4B94202CE741}" type="slidenum">
              <a:rPr lang="zh-CN" altLang="en-US" smtClean="0"/>
              <a:t>72</a:t>
            </a:fld>
            <a:endParaRPr lang="zh-CN" altLang="en-US"/>
          </a:p>
        </p:txBody>
      </p:sp>
    </p:spTree>
    <p:extLst>
      <p:ext uri="{BB962C8B-B14F-4D97-AF65-F5344CB8AC3E}">
        <p14:creationId xmlns:p14="http://schemas.microsoft.com/office/powerpoint/2010/main" val="19866153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F8892EB-90FD-4CAC-8B71-55259C1A7775}"/>
              </a:ext>
            </a:extLst>
          </p:cNvPr>
          <p:cNvSpPr>
            <a:spLocks noGrp="1" noChangeArrowheads="1"/>
          </p:cNvSpPr>
          <p:nvPr>
            <p:ph type="title"/>
          </p:nvPr>
        </p:nvSpPr>
        <p:spPr/>
        <p:txBody>
          <a:bodyPr/>
          <a:lstStyle/>
          <a:p>
            <a:r>
              <a:rPr lang="zh-CN" altLang="en-US" b="1" dirty="0"/>
              <a:t>逐步推理和监控的类比学习</a:t>
            </a:r>
          </a:p>
        </p:txBody>
      </p:sp>
      <p:sp>
        <p:nvSpPr>
          <p:cNvPr id="67587" name="Rectangle 3">
            <a:extLst>
              <a:ext uri="{FF2B5EF4-FFF2-40B4-BE49-F238E27FC236}">
                <a16:creationId xmlns:a16="http://schemas.microsoft.com/office/drawing/2014/main" id="{EFF447D6-4ED6-48AF-8187-08C6960C46AA}"/>
              </a:ext>
            </a:extLst>
          </p:cNvPr>
          <p:cNvSpPr>
            <a:spLocks noGrp="1" noChangeArrowheads="1"/>
          </p:cNvSpPr>
          <p:nvPr>
            <p:ph type="body" idx="1"/>
          </p:nvPr>
        </p:nvSpPr>
        <p:spPr/>
        <p:txBody>
          <a:bodyPr/>
          <a:lstStyle/>
          <a:p>
            <a:r>
              <a:rPr lang="zh-CN" altLang="en-US" sz="2400" dirty="0"/>
              <a:t>类比学习的认知模型中，有一个从原有领域到新的领域的恒等映射。恒等映射联系了两个领域中的一阶关系，这些一阶关系是领域中对象间的关系。恒等映射同时也联系了两个领域中的二阶谓词，二阶谓词是一阶关系之间的因果链。例如太阳类似于氢原子的映射模型如图所示：</a:t>
            </a:r>
          </a:p>
        </p:txBody>
      </p:sp>
      <p:pic>
        <p:nvPicPr>
          <p:cNvPr id="67588" name="Picture 4">
            <a:extLst>
              <a:ext uri="{FF2B5EF4-FFF2-40B4-BE49-F238E27FC236}">
                <a16:creationId xmlns:a16="http://schemas.microsoft.com/office/drawing/2014/main" id="{362BBD23-46AF-425C-AED8-25832EEFF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276" y="3644900"/>
            <a:ext cx="57626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a:extLst>
              <a:ext uri="{FF2B5EF4-FFF2-40B4-BE49-F238E27FC236}">
                <a16:creationId xmlns:a16="http://schemas.microsoft.com/office/drawing/2014/main" id="{B6CE14B7-6BC4-427A-961F-31B519F8A938}"/>
              </a:ext>
            </a:extLst>
          </p:cNvPr>
          <p:cNvSpPr>
            <a:spLocks noGrp="1"/>
          </p:cNvSpPr>
          <p:nvPr>
            <p:ph type="sldNum" sz="quarter" idx="12"/>
          </p:nvPr>
        </p:nvSpPr>
        <p:spPr/>
        <p:txBody>
          <a:bodyPr/>
          <a:lstStyle/>
          <a:p>
            <a:fld id="{893ACD7D-9A68-44C8-A49A-4B94202CE741}" type="slidenum">
              <a:rPr lang="zh-CN" altLang="en-US" smtClean="0"/>
              <a:t>73</a:t>
            </a:fld>
            <a:endParaRPr lang="zh-CN" altLang="en-US"/>
          </a:p>
        </p:txBody>
      </p:sp>
    </p:spTree>
    <p:extLst>
      <p:ext uri="{BB962C8B-B14F-4D97-AF65-F5344CB8AC3E}">
        <p14:creationId xmlns:p14="http://schemas.microsoft.com/office/powerpoint/2010/main" val="38974763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C725DCFE-4FD1-47F4-9A6D-B9F9D94B658A}"/>
              </a:ext>
            </a:extLst>
          </p:cNvPr>
          <p:cNvSpPr>
            <a:spLocks noGrp="1" noChangeArrowheads="1"/>
          </p:cNvSpPr>
          <p:nvPr>
            <p:ph type="title"/>
          </p:nvPr>
        </p:nvSpPr>
        <p:spPr/>
        <p:txBody>
          <a:bodyPr/>
          <a:lstStyle/>
          <a:p>
            <a:r>
              <a:rPr lang="zh-CN" altLang="en-US" sz="4300" dirty="0"/>
              <a:t>延伸内容：机械学习</a:t>
            </a:r>
          </a:p>
        </p:txBody>
      </p:sp>
      <p:sp>
        <p:nvSpPr>
          <p:cNvPr id="190467" name="Rectangle 3">
            <a:extLst>
              <a:ext uri="{FF2B5EF4-FFF2-40B4-BE49-F238E27FC236}">
                <a16:creationId xmlns:a16="http://schemas.microsoft.com/office/drawing/2014/main" id="{FA0FA9BB-32D3-430C-BC78-3E5CB39D2651}"/>
              </a:ext>
            </a:extLst>
          </p:cNvPr>
          <p:cNvSpPr>
            <a:spLocks noGrp="1" noChangeArrowheads="1"/>
          </p:cNvSpPr>
          <p:nvPr>
            <p:ph type="body" idx="1"/>
          </p:nvPr>
        </p:nvSpPr>
        <p:spPr>
          <a:xfrm>
            <a:off x="1981200" y="1828801"/>
            <a:ext cx="8077200" cy="4302125"/>
          </a:xfrm>
        </p:spPr>
        <p:txBody>
          <a:bodyPr/>
          <a:lstStyle/>
          <a:p>
            <a:r>
              <a:rPr lang="zh-CN" altLang="en-US" sz="3600" b="1">
                <a:solidFill>
                  <a:schemeClr val="accent2"/>
                </a:solidFill>
                <a:latin typeface="宋体" panose="02010600030101010101" pitchFamily="2" charset="-122"/>
              </a:rPr>
              <a:t>机械学习（</a:t>
            </a:r>
            <a:r>
              <a:rPr lang="en-US" altLang="zh-CN" sz="3600" b="1">
                <a:solidFill>
                  <a:schemeClr val="accent2"/>
                </a:solidFill>
                <a:latin typeface="宋体" panose="02010600030101010101" pitchFamily="2" charset="-122"/>
              </a:rPr>
              <a:t>Rote Learning</a:t>
            </a:r>
            <a:r>
              <a:rPr lang="zh-CN" altLang="en-US" sz="3600" b="1">
                <a:solidFill>
                  <a:schemeClr val="accent2"/>
                </a:solidFill>
                <a:latin typeface="宋体" panose="02010600030101010101" pitchFamily="2" charset="-122"/>
              </a:rPr>
              <a:t>）</a:t>
            </a:r>
            <a:endParaRPr lang="zh-CN" altLang="en-US">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a:latin typeface="黑体" panose="02010609060101010101" pitchFamily="49" charset="-122"/>
                <a:ea typeface="黑体" panose="02010609060101010101" pitchFamily="49" charset="-122"/>
              </a:rPr>
              <a:t>      又称为记忆学习或死记硬背式的学习。这种学习方法直接</a:t>
            </a:r>
            <a:r>
              <a:rPr lang="zh-CN" altLang="en-US">
                <a:solidFill>
                  <a:srgbClr val="FF3300"/>
                </a:solidFill>
                <a:latin typeface="黑体" panose="02010609060101010101" pitchFamily="49" charset="-122"/>
                <a:ea typeface="黑体" panose="02010609060101010101" pitchFamily="49" charset="-122"/>
              </a:rPr>
              <a:t>记忆或存储</a:t>
            </a:r>
            <a:r>
              <a:rPr lang="zh-CN" altLang="en-US">
                <a:latin typeface="黑体" panose="02010609060101010101" pitchFamily="49" charset="-122"/>
                <a:ea typeface="黑体" panose="02010609060101010101" pitchFamily="49" charset="-122"/>
              </a:rPr>
              <a:t>环境提供的新知识，并在以后通过对知识库的</a:t>
            </a:r>
            <a:r>
              <a:rPr lang="zh-CN" altLang="en-US">
                <a:solidFill>
                  <a:srgbClr val="FF3300"/>
                </a:solidFill>
                <a:latin typeface="黑体" panose="02010609060101010101" pitchFamily="49" charset="-122"/>
                <a:ea typeface="黑体" panose="02010609060101010101" pitchFamily="49" charset="-122"/>
              </a:rPr>
              <a:t>检索</a:t>
            </a:r>
            <a:r>
              <a:rPr lang="zh-CN" altLang="en-US">
                <a:latin typeface="黑体" panose="02010609060101010101" pitchFamily="49" charset="-122"/>
                <a:ea typeface="黑体" panose="02010609060101010101" pitchFamily="49" charset="-122"/>
              </a:rPr>
              <a:t>来直接使用这些知识，而不再需要进行任何的</a:t>
            </a:r>
            <a:r>
              <a:rPr lang="zh-CN" altLang="en-US">
                <a:solidFill>
                  <a:srgbClr val="FF3300"/>
                </a:solidFill>
                <a:latin typeface="黑体" panose="02010609060101010101" pitchFamily="49" charset="-122"/>
                <a:ea typeface="黑体" panose="02010609060101010101" pitchFamily="49" charset="-122"/>
              </a:rPr>
              <a:t>计算和推导</a:t>
            </a:r>
            <a:r>
              <a:rPr lang="zh-CN" altLang="en-US">
                <a:latin typeface="黑体" panose="02010609060101010101" pitchFamily="49" charset="-122"/>
                <a:ea typeface="黑体" panose="02010609060101010101" pitchFamily="49" charset="-122"/>
              </a:rPr>
              <a:t>。</a:t>
            </a:r>
          </a:p>
        </p:txBody>
      </p:sp>
      <p:sp>
        <p:nvSpPr>
          <p:cNvPr id="2" name="灯片编号占位符 1">
            <a:extLst>
              <a:ext uri="{FF2B5EF4-FFF2-40B4-BE49-F238E27FC236}">
                <a16:creationId xmlns:a16="http://schemas.microsoft.com/office/drawing/2014/main" id="{3EB4627A-1B45-460C-918B-325550E02BC0}"/>
              </a:ext>
            </a:extLst>
          </p:cNvPr>
          <p:cNvSpPr>
            <a:spLocks noGrp="1"/>
          </p:cNvSpPr>
          <p:nvPr>
            <p:ph type="sldNum" sz="quarter" idx="12"/>
          </p:nvPr>
        </p:nvSpPr>
        <p:spPr/>
        <p:txBody>
          <a:bodyPr/>
          <a:lstStyle/>
          <a:p>
            <a:fld id="{893ACD7D-9A68-44C8-A49A-4B94202CE741}" type="slidenum">
              <a:rPr lang="zh-CN" altLang="en-US" smtClean="0"/>
              <a:t>74</a:t>
            </a:fld>
            <a:endParaRPr lang="zh-CN" altLang="en-US"/>
          </a:p>
        </p:txBody>
      </p:sp>
    </p:spTree>
    <p:extLst>
      <p:ext uri="{BB962C8B-B14F-4D97-AF65-F5344CB8AC3E}">
        <p14:creationId xmlns:p14="http://schemas.microsoft.com/office/powerpoint/2010/main" val="35793805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9A868EA9-C953-4650-8492-C0B41EAAB288}"/>
              </a:ext>
            </a:extLst>
          </p:cNvPr>
          <p:cNvSpPr>
            <a:spLocks noGrp="1" noChangeArrowheads="1"/>
          </p:cNvSpPr>
          <p:nvPr>
            <p:ph type="body" idx="1"/>
          </p:nvPr>
        </p:nvSpPr>
        <p:spPr>
          <a:xfrm>
            <a:off x="1981200" y="1752601"/>
            <a:ext cx="8229600" cy="4411663"/>
          </a:xfrm>
        </p:spPr>
        <p:txBody>
          <a:bodyPr/>
          <a:lstStyle/>
          <a:p>
            <a:r>
              <a:rPr lang="zh-CN" altLang="en-US">
                <a:latin typeface="黑体" panose="02010609060101010101" pitchFamily="49" charset="-122"/>
                <a:ea typeface="黑体" panose="02010609060101010101" pitchFamily="49" charset="-122"/>
              </a:rPr>
              <a:t>机械学习是一种基本的学习过程，虽然它没有足够的能力独立完成智能学习，但存储对于任何智能型的程序来说，都是必要的和基本的。</a:t>
            </a:r>
          </a:p>
          <a:p>
            <a:pPr>
              <a:buFont typeface="Wingdings" panose="05000000000000000000" pitchFamily="2" charset="2"/>
              <a:buNone/>
            </a:pPr>
            <a:r>
              <a:rPr lang="zh-CN" altLang="en-US">
                <a:latin typeface="黑体" panose="02010609060101010101" pitchFamily="49" charset="-122"/>
                <a:ea typeface="黑体" panose="02010609060101010101" pitchFamily="49" charset="-122"/>
              </a:rPr>
              <a:t>  记忆学习是任何学习系统的一部分，任何学习系统都要将它所获取的知识存储在知识库中，以便使用这些知识。</a:t>
            </a:r>
          </a:p>
          <a:p>
            <a:endParaRPr lang="en-US" altLang="zh-CN"/>
          </a:p>
        </p:txBody>
      </p:sp>
      <p:sp>
        <p:nvSpPr>
          <p:cNvPr id="2" name="灯片编号占位符 1">
            <a:extLst>
              <a:ext uri="{FF2B5EF4-FFF2-40B4-BE49-F238E27FC236}">
                <a16:creationId xmlns:a16="http://schemas.microsoft.com/office/drawing/2014/main" id="{00885552-4A5A-43CA-9A31-D5773FFE563F}"/>
              </a:ext>
            </a:extLst>
          </p:cNvPr>
          <p:cNvSpPr>
            <a:spLocks noGrp="1"/>
          </p:cNvSpPr>
          <p:nvPr>
            <p:ph type="sldNum" sz="quarter" idx="12"/>
          </p:nvPr>
        </p:nvSpPr>
        <p:spPr/>
        <p:txBody>
          <a:bodyPr/>
          <a:lstStyle/>
          <a:p>
            <a:fld id="{893ACD7D-9A68-44C8-A49A-4B94202CE741}" type="slidenum">
              <a:rPr lang="zh-CN" altLang="en-US" smtClean="0"/>
              <a:t>75</a:t>
            </a:fld>
            <a:endParaRPr lang="zh-CN" altLang="en-US"/>
          </a:p>
        </p:txBody>
      </p:sp>
    </p:spTree>
    <p:extLst>
      <p:ext uri="{BB962C8B-B14F-4D97-AF65-F5344CB8AC3E}">
        <p14:creationId xmlns:p14="http://schemas.microsoft.com/office/powerpoint/2010/main" val="37656449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06D14E0-7F90-464F-A785-B838BAE1AFE4}"/>
              </a:ext>
            </a:extLst>
          </p:cNvPr>
          <p:cNvSpPr>
            <a:spLocks noGrp="1" noChangeArrowheads="1"/>
          </p:cNvSpPr>
          <p:nvPr>
            <p:ph type="title"/>
          </p:nvPr>
        </p:nvSpPr>
        <p:spPr/>
        <p:txBody>
          <a:bodyPr/>
          <a:lstStyle/>
          <a:p>
            <a:r>
              <a:rPr lang="zh-CN" altLang="en-US" sz="4000">
                <a:solidFill>
                  <a:schemeClr val="accent2"/>
                </a:solidFill>
                <a:latin typeface="宋体" panose="02010600030101010101" pitchFamily="2" charset="-122"/>
              </a:rPr>
              <a:t>机械学习的过程</a:t>
            </a:r>
            <a:r>
              <a:rPr lang="zh-CN" altLang="en-US"/>
              <a:t> </a:t>
            </a:r>
          </a:p>
        </p:txBody>
      </p:sp>
      <p:sp>
        <p:nvSpPr>
          <p:cNvPr id="55299" name="Rectangle 3">
            <a:extLst>
              <a:ext uri="{FF2B5EF4-FFF2-40B4-BE49-F238E27FC236}">
                <a16:creationId xmlns:a16="http://schemas.microsoft.com/office/drawing/2014/main" id="{4621AA39-14A5-4BFF-95C8-CB7201E16E27}"/>
              </a:ext>
            </a:extLst>
          </p:cNvPr>
          <p:cNvSpPr>
            <a:spLocks noGrp="1" noChangeArrowheads="1"/>
          </p:cNvSpPr>
          <p:nvPr>
            <p:ph type="body" idx="1"/>
          </p:nvPr>
        </p:nvSpPr>
        <p:spPr>
          <a:xfrm>
            <a:off x="1905000" y="1676401"/>
            <a:ext cx="8229600" cy="4411663"/>
          </a:xfrm>
        </p:spPr>
        <p:txBody>
          <a:bodyPr/>
          <a:lstStyle/>
          <a:p>
            <a:r>
              <a:rPr lang="zh-CN" altLang="en-US">
                <a:latin typeface="黑体" panose="02010609060101010101" pitchFamily="49" charset="-122"/>
                <a:ea typeface="黑体" panose="02010609060101010101" pitchFamily="49" charset="-122"/>
              </a:rPr>
              <a:t>执行机构每解决一个问题，系统就记住这个问题和它的解。简单的机械学习模型：</a:t>
            </a:r>
            <a:r>
              <a:rPr lang="zh-CN" altLang="en-US"/>
              <a:t> </a:t>
            </a:r>
          </a:p>
        </p:txBody>
      </p:sp>
      <p:graphicFrame>
        <p:nvGraphicFramePr>
          <p:cNvPr id="55306" name="Object 10">
            <a:extLst>
              <a:ext uri="{FF2B5EF4-FFF2-40B4-BE49-F238E27FC236}">
                <a16:creationId xmlns:a16="http://schemas.microsoft.com/office/drawing/2014/main" id="{3829A295-A02F-4D48-B923-3BD272BCAF2C}"/>
              </a:ext>
            </a:extLst>
          </p:cNvPr>
          <p:cNvGraphicFramePr>
            <a:graphicFrameLocks noChangeAspect="1"/>
          </p:cNvGraphicFramePr>
          <p:nvPr/>
        </p:nvGraphicFramePr>
        <p:xfrm>
          <a:off x="2514600" y="3352800"/>
          <a:ext cx="5181600" cy="623888"/>
        </p:xfrm>
        <a:graphic>
          <a:graphicData uri="http://schemas.openxmlformats.org/presentationml/2006/ole">
            <mc:AlternateContent xmlns:mc="http://schemas.openxmlformats.org/markup-compatibility/2006">
              <mc:Choice xmlns:v="urn:schemas-microsoft-com:vml" Requires="v">
                <p:oleObj spid="_x0000_s9260" name="Equation" r:id="rId3" imgW="2006280" imgH="241200" progId="Equation.DSMT4">
                  <p:embed/>
                </p:oleObj>
              </mc:Choice>
              <mc:Fallback>
                <p:oleObj name="Equation" r:id="rId3" imgW="2006280" imgH="241200" progId="Equation.DSMT4">
                  <p:embed/>
                  <p:pic>
                    <p:nvPicPr>
                      <p:cNvPr id="55306" name="Object 10">
                        <a:extLst>
                          <a:ext uri="{FF2B5EF4-FFF2-40B4-BE49-F238E27FC236}">
                            <a16:creationId xmlns:a16="http://schemas.microsoft.com/office/drawing/2014/main" id="{3829A295-A02F-4D48-B923-3BD272BCAF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352800"/>
                        <a:ext cx="51816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9" name="Object 13">
            <a:extLst>
              <a:ext uri="{FF2B5EF4-FFF2-40B4-BE49-F238E27FC236}">
                <a16:creationId xmlns:a16="http://schemas.microsoft.com/office/drawing/2014/main" id="{E57C41AC-E57D-4CEA-A9A0-A41DCA6F1A75}"/>
              </a:ext>
            </a:extLst>
          </p:cNvPr>
          <p:cNvGraphicFramePr>
            <a:graphicFrameLocks noChangeAspect="1"/>
          </p:cNvGraphicFramePr>
          <p:nvPr/>
        </p:nvGraphicFramePr>
        <p:xfrm>
          <a:off x="3886200" y="4046538"/>
          <a:ext cx="5715000" cy="652462"/>
        </p:xfrm>
        <a:graphic>
          <a:graphicData uri="http://schemas.openxmlformats.org/presentationml/2006/ole">
            <mc:AlternateContent xmlns:mc="http://schemas.openxmlformats.org/markup-compatibility/2006">
              <mc:Choice xmlns:v="urn:schemas-microsoft-com:vml" Requires="v">
                <p:oleObj spid="_x0000_s9261" name="Equation" r:id="rId5" imgW="2120760" imgH="241200" progId="Equation.DSMT4">
                  <p:embed/>
                </p:oleObj>
              </mc:Choice>
              <mc:Fallback>
                <p:oleObj name="Equation" r:id="rId5" imgW="2120760" imgH="241200" progId="Equation.DSMT4">
                  <p:embed/>
                  <p:pic>
                    <p:nvPicPr>
                      <p:cNvPr id="55309" name="Object 13">
                        <a:extLst>
                          <a:ext uri="{FF2B5EF4-FFF2-40B4-BE49-F238E27FC236}">
                            <a16:creationId xmlns:a16="http://schemas.microsoft.com/office/drawing/2014/main" id="{E57C41AC-E57D-4CEA-A9A0-A41DCA6F1A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4046538"/>
                        <a:ext cx="57150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11" name="Text Box 15">
            <a:extLst>
              <a:ext uri="{FF2B5EF4-FFF2-40B4-BE49-F238E27FC236}">
                <a16:creationId xmlns:a16="http://schemas.microsoft.com/office/drawing/2014/main" id="{4C8E659E-28F0-4C50-8F0E-B079C10B1010}"/>
              </a:ext>
            </a:extLst>
          </p:cNvPr>
          <p:cNvSpPr txBox="1">
            <a:spLocks noChangeArrowheads="1"/>
          </p:cNvSpPr>
          <p:nvPr/>
        </p:nvSpPr>
        <p:spPr bwMode="auto">
          <a:xfrm>
            <a:off x="5105400" y="3276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2400">
                <a:latin typeface="Times New Roman" panose="02020603050405020304" pitchFamily="18" charset="0"/>
              </a:rPr>
              <a:t>f</a:t>
            </a:r>
          </a:p>
        </p:txBody>
      </p:sp>
      <p:sp>
        <p:nvSpPr>
          <p:cNvPr id="55312" name="Text Box 16">
            <a:extLst>
              <a:ext uri="{FF2B5EF4-FFF2-40B4-BE49-F238E27FC236}">
                <a16:creationId xmlns:a16="http://schemas.microsoft.com/office/drawing/2014/main" id="{C8148332-D4D3-49C9-8F88-F7B9CBC46A24}"/>
              </a:ext>
            </a:extLst>
          </p:cNvPr>
          <p:cNvSpPr txBox="1">
            <a:spLocks noChangeArrowheads="1"/>
          </p:cNvSpPr>
          <p:nvPr/>
        </p:nvSpPr>
        <p:spPr bwMode="auto">
          <a:xfrm>
            <a:off x="3733800" y="39624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zh-CN" altLang="en-US" b="1"/>
              <a:t>存储</a:t>
            </a:r>
          </a:p>
        </p:txBody>
      </p:sp>
      <p:sp>
        <p:nvSpPr>
          <p:cNvPr id="55315" name="AutoShape 19">
            <a:extLst>
              <a:ext uri="{FF2B5EF4-FFF2-40B4-BE49-F238E27FC236}">
                <a16:creationId xmlns:a16="http://schemas.microsoft.com/office/drawing/2014/main" id="{FF660F8D-D36A-4F88-AF84-5D8E7B21E7BE}"/>
              </a:ext>
            </a:extLst>
          </p:cNvPr>
          <p:cNvSpPr>
            <a:spLocks/>
          </p:cNvSpPr>
          <p:nvPr/>
        </p:nvSpPr>
        <p:spPr bwMode="auto">
          <a:xfrm>
            <a:off x="1752600" y="4267200"/>
            <a:ext cx="838200" cy="533400"/>
          </a:xfrm>
          <a:prstGeom prst="callout2">
            <a:avLst>
              <a:gd name="adj1" fmla="val 21431"/>
              <a:gd name="adj2" fmla="val 109093"/>
              <a:gd name="adj3" fmla="val 21431"/>
              <a:gd name="adj4" fmla="val 131440"/>
              <a:gd name="adj5" fmla="val -59523"/>
              <a:gd name="adj6" fmla="val 15795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buClrTx/>
              <a:buSzTx/>
              <a:buFontTx/>
              <a:buNone/>
            </a:pPr>
            <a:r>
              <a:rPr lang="zh-CN" altLang="en-US" sz="2000"/>
              <a:t>输入</a:t>
            </a:r>
          </a:p>
        </p:txBody>
      </p:sp>
      <p:sp>
        <p:nvSpPr>
          <p:cNvPr id="55316" name="AutoShape 20">
            <a:extLst>
              <a:ext uri="{FF2B5EF4-FFF2-40B4-BE49-F238E27FC236}">
                <a16:creationId xmlns:a16="http://schemas.microsoft.com/office/drawing/2014/main" id="{1A3712D7-02B4-49D0-813E-4B88623348CE}"/>
              </a:ext>
            </a:extLst>
          </p:cNvPr>
          <p:cNvSpPr>
            <a:spLocks/>
          </p:cNvSpPr>
          <p:nvPr/>
        </p:nvSpPr>
        <p:spPr bwMode="auto">
          <a:xfrm>
            <a:off x="8382000" y="3124200"/>
            <a:ext cx="914400" cy="457200"/>
          </a:xfrm>
          <a:prstGeom prst="callout1">
            <a:avLst>
              <a:gd name="adj1" fmla="val 25000"/>
              <a:gd name="adj2" fmla="val -8333"/>
              <a:gd name="adj3" fmla="val 88542"/>
              <a:gd name="adj4" fmla="val -6006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buClrTx/>
              <a:buSzTx/>
              <a:buFontTx/>
              <a:buNone/>
            </a:pPr>
            <a:r>
              <a:rPr lang="zh-CN" altLang="en-US"/>
              <a:t>输出</a:t>
            </a:r>
          </a:p>
        </p:txBody>
      </p:sp>
      <p:sp>
        <p:nvSpPr>
          <p:cNvPr id="55320" name="AutoShape 24">
            <a:extLst>
              <a:ext uri="{FF2B5EF4-FFF2-40B4-BE49-F238E27FC236}">
                <a16:creationId xmlns:a16="http://schemas.microsoft.com/office/drawing/2014/main" id="{08E0D0DB-74D2-46BC-97FA-C5CB40350D24}"/>
              </a:ext>
            </a:extLst>
          </p:cNvPr>
          <p:cNvSpPr>
            <a:spLocks/>
          </p:cNvSpPr>
          <p:nvPr/>
        </p:nvSpPr>
        <p:spPr bwMode="auto">
          <a:xfrm>
            <a:off x="6781800" y="5029200"/>
            <a:ext cx="1905000" cy="533400"/>
          </a:xfrm>
          <a:prstGeom prst="callout1">
            <a:avLst>
              <a:gd name="adj1" fmla="val 21431"/>
              <a:gd name="adj2" fmla="val -4000"/>
              <a:gd name="adj3" fmla="val -78569"/>
              <a:gd name="adj4" fmla="val -304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buClrTx/>
              <a:buSzTx/>
              <a:buFontTx/>
              <a:buNone/>
            </a:pPr>
            <a:r>
              <a:rPr lang="zh-CN" altLang="en-US"/>
              <a:t>知识联想对</a:t>
            </a:r>
          </a:p>
        </p:txBody>
      </p:sp>
      <p:sp>
        <p:nvSpPr>
          <p:cNvPr id="55322" name="AutoShape 26">
            <a:extLst>
              <a:ext uri="{FF2B5EF4-FFF2-40B4-BE49-F238E27FC236}">
                <a16:creationId xmlns:a16="http://schemas.microsoft.com/office/drawing/2014/main" id="{EF5B3318-4501-4D66-A5CE-5EBBC458FAB9}"/>
              </a:ext>
            </a:extLst>
          </p:cNvPr>
          <p:cNvSpPr>
            <a:spLocks/>
          </p:cNvSpPr>
          <p:nvPr/>
        </p:nvSpPr>
        <p:spPr bwMode="auto">
          <a:xfrm>
            <a:off x="5638800" y="2743200"/>
            <a:ext cx="1371600" cy="457200"/>
          </a:xfrm>
          <a:prstGeom prst="callout1">
            <a:avLst>
              <a:gd name="adj1" fmla="val 25000"/>
              <a:gd name="adj2" fmla="val -5556"/>
              <a:gd name="adj3" fmla="val 116667"/>
              <a:gd name="adj4" fmla="val -2222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buClrTx/>
              <a:buSzTx/>
              <a:buFontTx/>
              <a:buNone/>
            </a:pPr>
            <a:r>
              <a:rPr lang="zh-CN" altLang="en-US"/>
              <a:t>执行单元</a:t>
            </a:r>
          </a:p>
        </p:txBody>
      </p:sp>
      <p:sp>
        <p:nvSpPr>
          <p:cNvPr id="2" name="灯片编号占位符 1">
            <a:extLst>
              <a:ext uri="{FF2B5EF4-FFF2-40B4-BE49-F238E27FC236}">
                <a16:creationId xmlns:a16="http://schemas.microsoft.com/office/drawing/2014/main" id="{17152527-1872-42AD-B077-E2B2F6C76CF7}"/>
              </a:ext>
            </a:extLst>
          </p:cNvPr>
          <p:cNvSpPr>
            <a:spLocks noGrp="1"/>
          </p:cNvSpPr>
          <p:nvPr>
            <p:ph type="sldNum" sz="quarter" idx="12"/>
          </p:nvPr>
        </p:nvSpPr>
        <p:spPr/>
        <p:txBody>
          <a:bodyPr/>
          <a:lstStyle/>
          <a:p>
            <a:fld id="{893ACD7D-9A68-44C8-A49A-4B94202CE741}" type="slidenum">
              <a:rPr lang="zh-CN" altLang="en-US" smtClean="0"/>
              <a:t>76</a:t>
            </a:fld>
            <a:endParaRPr lang="zh-CN" altLang="en-US"/>
          </a:p>
        </p:txBody>
      </p:sp>
    </p:spTree>
    <p:extLst>
      <p:ext uri="{BB962C8B-B14F-4D97-AF65-F5344CB8AC3E}">
        <p14:creationId xmlns:p14="http://schemas.microsoft.com/office/powerpoint/2010/main" val="272683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5306"/>
                                        </p:tgtEl>
                                        <p:attrNameLst>
                                          <p:attrName>style.visibility</p:attrName>
                                        </p:attrNameLst>
                                      </p:cBhvr>
                                      <p:to>
                                        <p:strVal val="visible"/>
                                      </p:to>
                                    </p:set>
                                    <p:anim calcmode="lin" valueType="num">
                                      <p:cBhvr>
                                        <p:cTn id="7" dur="500" fill="hold"/>
                                        <p:tgtEl>
                                          <p:spTgt spid="55306"/>
                                        </p:tgtEl>
                                        <p:attrNameLst>
                                          <p:attrName>ppt_w</p:attrName>
                                        </p:attrNameLst>
                                      </p:cBhvr>
                                      <p:tavLst>
                                        <p:tav tm="0">
                                          <p:val>
                                            <p:fltVal val="0"/>
                                          </p:val>
                                        </p:tav>
                                        <p:tav tm="100000">
                                          <p:val>
                                            <p:strVal val="#ppt_w"/>
                                          </p:val>
                                        </p:tav>
                                      </p:tavLst>
                                    </p:anim>
                                    <p:anim calcmode="lin" valueType="num">
                                      <p:cBhvr>
                                        <p:cTn id="8" dur="500" fill="hold"/>
                                        <p:tgtEl>
                                          <p:spTgt spid="55306"/>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55309"/>
                                        </p:tgtEl>
                                        <p:attrNameLst>
                                          <p:attrName>style.visibility</p:attrName>
                                        </p:attrNameLst>
                                      </p:cBhvr>
                                      <p:to>
                                        <p:strVal val="visible"/>
                                      </p:to>
                                    </p:set>
                                    <p:anim calcmode="lin" valueType="num">
                                      <p:cBhvr>
                                        <p:cTn id="11" dur="500" fill="hold"/>
                                        <p:tgtEl>
                                          <p:spTgt spid="55309"/>
                                        </p:tgtEl>
                                        <p:attrNameLst>
                                          <p:attrName>ppt_w</p:attrName>
                                        </p:attrNameLst>
                                      </p:cBhvr>
                                      <p:tavLst>
                                        <p:tav tm="0">
                                          <p:val>
                                            <p:fltVal val="0"/>
                                          </p:val>
                                        </p:tav>
                                        <p:tav tm="100000">
                                          <p:val>
                                            <p:strVal val="#ppt_w"/>
                                          </p:val>
                                        </p:tav>
                                      </p:tavLst>
                                    </p:anim>
                                    <p:anim calcmode="lin" valueType="num">
                                      <p:cBhvr>
                                        <p:cTn id="12" dur="500" fill="hold"/>
                                        <p:tgtEl>
                                          <p:spTgt spid="5530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55311"/>
                                        </p:tgtEl>
                                        <p:attrNameLst>
                                          <p:attrName>style.visibility</p:attrName>
                                        </p:attrNameLst>
                                      </p:cBhvr>
                                      <p:to>
                                        <p:strVal val="visible"/>
                                      </p:to>
                                    </p:set>
                                    <p:anim calcmode="lin" valueType="num">
                                      <p:cBhvr>
                                        <p:cTn id="15" dur="500" fill="hold"/>
                                        <p:tgtEl>
                                          <p:spTgt spid="55311"/>
                                        </p:tgtEl>
                                        <p:attrNameLst>
                                          <p:attrName>ppt_w</p:attrName>
                                        </p:attrNameLst>
                                      </p:cBhvr>
                                      <p:tavLst>
                                        <p:tav tm="0">
                                          <p:val>
                                            <p:fltVal val="0"/>
                                          </p:val>
                                        </p:tav>
                                        <p:tav tm="100000">
                                          <p:val>
                                            <p:strVal val="#ppt_w"/>
                                          </p:val>
                                        </p:tav>
                                      </p:tavLst>
                                    </p:anim>
                                    <p:anim calcmode="lin" valueType="num">
                                      <p:cBhvr>
                                        <p:cTn id="16" dur="500" fill="hold"/>
                                        <p:tgtEl>
                                          <p:spTgt spid="55311"/>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55312"/>
                                        </p:tgtEl>
                                        <p:attrNameLst>
                                          <p:attrName>style.visibility</p:attrName>
                                        </p:attrNameLst>
                                      </p:cBhvr>
                                      <p:to>
                                        <p:strVal val="visible"/>
                                      </p:to>
                                    </p:set>
                                    <p:anim calcmode="lin" valueType="num">
                                      <p:cBhvr>
                                        <p:cTn id="19" dur="500" fill="hold"/>
                                        <p:tgtEl>
                                          <p:spTgt spid="55312"/>
                                        </p:tgtEl>
                                        <p:attrNameLst>
                                          <p:attrName>ppt_w</p:attrName>
                                        </p:attrNameLst>
                                      </p:cBhvr>
                                      <p:tavLst>
                                        <p:tav tm="0">
                                          <p:val>
                                            <p:fltVal val="0"/>
                                          </p:val>
                                        </p:tav>
                                        <p:tav tm="100000">
                                          <p:val>
                                            <p:strVal val="#ppt_w"/>
                                          </p:val>
                                        </p:tav>
                                      </p:tavLst>
                                    </p:anim>
                                    <p:anim calcmode="lin" valueType="num">
                                      <p:cBhvr>
                                        <p:cTn id="20" dur="500" fill="hold"/>
                                        <p:tgtEl>
                                          <p:spTgt spid="55312"/>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31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32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531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5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1" grpId="0"/>
      <p:bldP spid="55312" grpId="0"/>
      <p:bldP spid="55315" grpId="0" animBg="1"/>
      <p:bldP spid="55316" grpId="0" animBg="1"/>
      <p:bldP spid="55320" grpId="0" animBg="1"/>
      <p:bldP spid="5532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2C9AAB3-0649-46C5-9FF2-EFB7754FFB52}"/>
              </a:ext>
            </a:extLst>
          </p:cNvPr>
          <p:cNvSpPr>
            <a:spLocks noGrp="1" noChangeArrowheads="1"/>
          </p:cNvSpPr>
          <p:nvPr>
            <p:ph type="title"/>
          </p:nvPr>
        </p:nvSpPr>
        <p:spPr/>
        <p:txBody>
          <a:bodyPr/>
          <a:lstStyle/>
          <a:p>
            <a:r>
              <a:rPr lang="zh-CN" altLang="en-US" sz="4000">
                <a:solidFill>
                  <a:schemeClr val="accent2"/>
                </a:solidFill>
                <a:latin typeface="宋体" panose="02010600030101010101" pitchFamily="2" charset="-122"/>
              </a:rPr>
              <a:t>例子：汽车修理成本估算系统</a:t>
            </a:r>
            <a:r>
              <a:rPr lang="zh-CN" altLang="en-US"/>
              <a:t> </a:t>
            </a:r>
          </a:p>
        </p:txBody>
      </p:sp>
      <p:sp>
        <p:nvSpPr>
          <p:cNvPr id="59395" name="Rectangle 3">
            <a:extLst>
              <a:ext uri="{FF2B5EF4-FFF2-40B4-BE49-F238E27FC236}">
                <a16:creationId xmlns:a16="http://schemas.microsoft.com/office/drawing/2014/main" id="{ED6CDDE5-0FDB-4095-AE08-3735342DA130}"/>
              </a:ext>
            </a:extLst>
          </p:cNvPr>
          <p:cNvSpPr>
            <a:spLocks noGrp="1" noChangeArrowheads="1"/>
          </p:cNvSpPr>
          <p:nvPr>
            <p:ph type="body" idx="1"/>
          </p:nvPr>
        </p:nvSpPr>
        <p:spPr/>
        <p:txBody>
          <a:bodyPr/>
          <a:lstStyle/>
          <a:p>
            <a:r>
              <a:rPr lang="zh-CN" altLang="en-US">
                <a:latin typeface="黑体" panose="02010609060101010101" pitchFamily="49" charset="-122"/>
                <a:ea typeface="黑体" panose="02010609060101010101" pitchFamily="49" charset="-122"/>
              </a:rPr>
              <a:t>输入：有关待修理汽车的描述，包括制造厂家、出厂日期、车型、汽车损坏的部位以及它的损坏程度</a:t>
            </a:r>
          </a:p>
          <a:p>
            <a:r>
              <a:rPr lang="zh-CN" altLang="en-US">
                <a:latin typeface="黑体" panose="02010609060101010101" pitchFamily="49" charset="-122"/>
                <a:ea typeface="黑体" panose="02010609060101010101" pitchFamily="49" charset="-122"/>
              </a:rPr>
              <a:t>输出：该汽车的修理成本</a:t>
            </a:r>
            <a:r>
              <a:rPr lang="zh-CN" altLang="en-US" b="1"/>
              <a:t> </a:t>
            </a:r>
          </a:p>
          <a:p>
            <a:endParaRPr lang="en-US" altLang="zh-CN" b="1">
              <a:solidFill>
                <a:srgbClr val="009900"/>
              </a:solidFill>
            </a:endParaRPr>
          </a:p>
        </p:txBody>
      </p:sp>
      <p:sp>
        <p:nvSpPr>
          <p:cNvPr id="2" name="灯片编号占位符 1">
            <a:extLst>
              <a:ext uri="{FF2B5EF4-FFF2-40B4-BE49-F238E27FC236}">
                <a16:creationId xmlns:a16="http://schemas.microsoft.com/office/drawing/2014/main" id="{20D4A2FF-CADD-44D3-9893-2BDECAE43E15}"/>
              </a:ext>
            </a:extLst>
          </p:cNvPr>
          <p:cNvSpPr>
            <a:spLocks noGrp="1"/>
          </p:cNvSpPr>
          <p:nvPr>
            <p:ph type="sldNum" sz="quarter" idx="12"/>
          </p:nvPr>
        </p:nvSpPr>
        <p:spPr/>
        <p:txBody>
          <a:bodyPr/>
          <a:lstStyle/>
          <a:p>
            <a:fld id="{893ACD7D-9A68-44C8-A49A-4B94202CE741}" type="slidenum">
              <a:rPr lang="zh-CN" altLang="en-US" smtClean="0"/>
              <a:t>77</a:t>
            </a:fld>
            <a:endParaRPr lang="zh-CN" altLang="en-US"/>
          </a:p>
        </p:txBody>
      </p:sp>
    </p:spTree>
    <p:extLst>
      <p:ext uri="{BB962C8B-B14F-4D97-AF65-F5344CB8AC3E}">
        <p14:creationId xmlns:p14="http://schemas.microsoft.com/office/powerpoint/2010/main" val="3357044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64B05CD-EC0E-412B-8B5A-4881D6025EC4}"/>
              </a:ext>
            </a:extLst>
          </p:cNvPr>
          <p:cNvSpPr>
            <a:spLocks noGrp="1" noChangeArrowheads="1"/>
          </p:cNvSpPr>
          <p:nvPr>
            <p:ph type="title"/>
          </p:nvPr>
        </p:nvSpPr>
        <p:spPr/>
        <p:txBody>
          <a:bodyPr/>
          <a:lstStyle/>
          <a:p>
            <a:r>
              <a:rPr lang="zh-CN" altLang="en-US" sz="4000">
                <a:solidFill>
                  <a:schemeClr val="accent2"/>
                </a:solidFill>
                <a:latin typeface="宋体" panose="02010600030101010101" pitchFamily="2" charset="-122"/>
              </a:rPr>
              <a:t>例子：汽车修理成本估算系统</a:t>
            </a:r>
          </a:p>
        </p:txBody>
      </p:sp>
      <p:sp>
        <p:nvSpPr>
          <p:cNvPr id="60419" name="Rectangle 3">
            <a:extLst>
              <a:ext uri="{FF2B5EF4-FFF2-40B4-BE49-F238E27FC236}">
                <a16:creationId xmlns:a16="http://schemas.microsoft.com/office/drawing/2014/main" id="{101CD714-0825-4783-B39D-198F094EA8D4}"/>
              </a:ext>
            </a:extLst>
          </p:cNvPr>
          <p:cNvSpPr>
            <a:spLocks noGrp="1" noChangeArrowheads="1"/>
          </p:cNvSpPr>
          <p:nvPr>
            <p:ph type="body" idx="1"/>
          </p:nvPr>
        </p:nvSpPr>
        <p:spPr/>
        <p:txBody>
          <a:bodyPr/>
          <a:lstStyle/>
          <a:p>
            <a:r>
              <a:rPr lang="zh-CN" altLang="en-US">
                <a:latin typeface="黑体" panose="02010609060101010101" pitchFamily="49" charset="-122"/>
                <a:ea typeface="黑体" panose="02010609060101010101" pitchFamily="49" charset="-122"/>
              </a:rPr>
              <a:t>为了进行估算，系统必须在其知识库中查找同一厂家，同一出厂日期、同一车型、同样损坏情况的汽车，然后把知识库中对应的数据作为修理成本的估算数据输出给用户。如果在系统的知识库中没有找到这样的汽车，则系统将请求用户给出大致的费用并进行确认，系统则会将该车的描述和经过确认的估算费用存储到知识库中，以便将来查找使用。</a:t>
            </a:r>
          </a:p>
        </p:txBody>
      </p:sp>
      <p:sp>
        <p:nvSpPr>
          <p:cNvPr id="2" name="灯片编号占位符 1">
            <a:extLst>
              <a:ext uri="{FF2B5EF4-FFF2-40B4-BE49-F238E27FC236}">
                <a16:creationId xmlns:a16="http://schemas.microsoft.com/office/drawing/2014/main" id="{5D58F271-17D3-4D00-80C7-B60342384DB7}"/>
              </a:ext>
            </a:extLst>
          </p:cNvPr>
          <p:cNvSpPr>
            <a:spLocks noGrp="1"/>
          </p:cNvSpPr>
          <p:nvPr>
            <p:ph type="sldNum" sz="quarter" idx="12"/>
          </p:nvPr>
        </p:nvSpPr>
        <p:spPr/>
        <p:txBody>
          <a:bodyPr/>
          <a:lstStyle/>
          <a:p>
            <a:fld id="{893ACD7D-9A68-44C8-A49A-4B94202CE741}" type="slidenum">
              <a:rPr lang="zh-CN" altLang="en-US" smtClean="0"/>
              <a:t>78</a:t>
            </a:fld>
            <a:endParaRPr lang="zh-CN" altLang="en-US"/>
          </a:p>
        </p:txBody>
      </p:sp>
    </p:spTree>
    <p:extLst>
      <p:ext uri="{BB962C8B-B14F-4D97-AF65-F5344CB8AC3E}">
        <p14:creationId xmlns:p14="http://schemas.microsoft.com/office/powerpoint/2010/main" val="32871157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9E6B16A-BDB2-4899-9D80-45DB34047E08}"/>
              </a:ext>
            </a:extLst>
          </p:cNvPr>
          <p:cNvSpPr>
            <a:spLocks noGrp="1" noChangeArrowheads="1"/>
          </p:cNvSpPr>
          <p:nvPr>
            <p:ph type="title"/>
          </p:nvPr>
        </p:nvSpPr>
        <p:spPr>
          <a:xfrm>
            <a:off x="1981200" y="0"/>
            <a:ext cx="7543800" cy="1295400"/>
          </a:xfrm>
        </p:spPr>
        <p:txBody>
          <a:bodyPr/>
          <a:lstStyle/>
          <a:p>
            <a:r>
              <a:rPr lang="zh-CN" altLang="en-US" sz="4000">
                <a:solidFill>
                  <a:schemeClr val="accent2"/>
                </a:solidFill>
                <a:latin typeface="宋体" panose="02010600030101010101" pitchFamily="2" charset="-122"/>
              </a:rPr>
              <a:t>数据化简级别图</a:t>
            </a:r>
          </a:p>
        </p:txBody>
      </p:sp>
      <p:sp>
        <p:nvSpPr>
          <p:cNvPr id="62467" name="Rectangle 3">
            <a:extLst>
              <a:ext uri="{FF2B5EF4-FFF2-40B4-BE49-F238E27FC236}">
                <a16:creationId xmlns:a16="http://schemas.microsoft.com/office/drawing/2014/main" id="{E4CDE206-6CBF-489D-B5E5-94544C3A90B2}"/>
              </a:ext>
            </a:extLst>
          </p:cNvPr>
          <p:cNvSpPr>
            <a:spLocks noGrp="1" noChangeArrowheads="1"/>
          </p:cNvSpPr>
          <p:nvPr>
            <p:ph type="body" idx="1"/>
          </p:nvPr>
        </p:nvSpPr>
        <p:spPr/>
        <p:txBody>
          <a:bodyPr/>
          <a:lstStyle/>
          <a:p>
            <a:r>
              <a:rPr lang="zh-CN" altLang="en-US"/>
              <a:t>莱纳特</a:t>
            </a:r>
            <a:r>
              <a:rPr lang="en-US" altLang="zh-CN"/>
              <a:t>(Lenat)</a:t>
            </a:r>
            <a:r>
              <a:rPr lang="zh-CN" altLang="en-US"/>
              <a:t>，海斯</a:t>
            </a:r>
            <a:r>
              <a:rPr lang="en-US" altLang="zh-CN"/>
              <a:t>·</a:t>
            </a:r>
            <a:r>
              <a:rPr lang="zh-CN" altLang="en-US"/>
              <a:t>罗思</a:t>
            </a:r>
            <a:r>
              <a:rPr lang="en-US" altLang="zh-CN"/>
              <a:t>(Hayes Roth)</a:t>
            </a:r>
            <a:r>
              <a:rPr lang="zh-CN" altLang="en-US"/>
              <a:t>和克拉尔</a:t>
            </a:r>
            <a:r>
              <a:rPr lang="en-US" altLang="zh-CN"/>
              <a:t>(Klahr)</a:t>
            </a:r>
            <a:r>
              <a:rPr lang="zh-CN" altLang="en-US"/>
              <a:t>等人于</a:t>
            </a:r>
            <a:r>
              <a:rPr lang="en-US" altLang="zh-CN"/>
              <a:t>1979</a:t>
            </a:r>
            <a:r>
              <a:rPr lang="zh-CN" altLang="en-US"/>
              <a:t>年提出：可以把机械学习看成是数据化简分级中的第一级。机械学习与计算、归纳和推理之间的关系如下图所示。</a:t>
            </a:r>
          </a:p>
          <a:p>
            <a:endParaRPr lang="en-US" altLang="zh-CN"/>
          </a:p>
        </p:txBody>
      </p:sp>
      <p:sp>
        <p:nvSpPr>
          <p:cNvPr id="2" name="灯片编号占位符 1">
            <a:extLst>
              <a:ext uri="{FF2B5EF4-FFF2-40B4-BE49-F238E27FC236}">
                <a16:creationId xmlns:a16="http://schemas.microsoft.com/office/drawing/2014/main" id="{75C97BEE-BA85-4816-85DF-DABD03DCC94B}"/>
              </a:ext>
            </a:extLst>
          </p:cNvPr>
          <p:cNvSpPr>
            <a:spLocks noGrp="1"/>
          </p:cNvSpPr>
          <p:nvPr>
            <p:ph type="sldNum" sz="quarter" idx="12"/>
          </p:nvPr>
        </p:nvSpPr>
        <p:spPr/>
        <p:txBody>
          <a:bodyPr/>
          <a:lstStyle/>
          <a:p>
            <a:fld id="{893ACD7D-9A68-44C8-A49A-4B94202CE741}" type="slidenum">
              <a:rPr lang="zh-CN" altLang="en-US" smtClean="0"/>
              <a:t>79</a:t>
            </a:fld>
            <a:endParaRPr lang="zh-CN" altLang="en-US"/>
          </a:p>
        </p:txBody>
      </p:sp>
    </p:spTree>
    <p:extLst>
      <p:ext uri="{BB962C8B-B14F-4D97-AF65-F5344CB8AC3E}">
        <p14:creationId xmlns:p14="http://schemas.microsoft.com/office/powerpoint/2010/main" val="164336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2EF01007-FA62-4C13-B347-A491BC32378F}"/>
              </a:ext>
            </a:extLst>
          </p:cNvPr>
          <p:cNvSpPr>
            <a:spLocks noGrp="1" noChangeArrowheads="1"/>
          </p:cNvSpPr>
          <p:nvPr>
            <p:ph type="title"/>
          </p:nvPr>
        </p:nvSpPr>
        <p:spPr/>
        <p:txBody>
          <a:bodyPr/>
          <a:lstStyle/>
          <a:p>
            <a:r>
              <a:rPr lang="zh-CN" altLang="en-US"/>
              <a:t>机器学习的分类</a:t>
            </a:r>
          </a:p>
        </p:txBody>
      </p:sp>
      <p:sp>
        <p:nvSpPr>
          <p:cNvPr id="215043" name="Rectangle 3">
            <a:extLst>
              <a:ext uri="{FF2B5EF4-FFF2-40B4-BE49-F238E27FC236}">
                <a16:creationId xmlns:a16="http://schemas.microsoft.com/office/drawing/2014/main" id="{FE237815-CBDE-45D3-ABED-9B738B9BD5FD}"/>
              </a:ext>
            </a:extLst>
          </p:cNvPr>
          <p:cNvSpPr>
            <a:spLocks noGrp="1" noChangeArrowheads="1"/>
          </p:cNvSpPr>
          <p:nvPr>
            <p:ph type="body" idx="1"/>
          </p:nvPr>
        </p:nvSpPr>
        <p:spPr/>
        <p:txBody>
          <a:bodyPr/>
          <a:lstStyle/>
          <a:p>
            <a:r>
              <a:rPr lang="zh-CN" altLang="en-US" sz="3400" b="1" dirty="0">
                <a:latin typeface="华文楷体" panose="02010600040101010101" pitchFamily="2" charset="-122"/>
                <a:ea typeface="华文楷体" panose="02010600040101010101" pitchFamily="2" charset="-122"/>
              </a:rPr>
              <a:t>按学习实现的途径分类，大致可分为：</a:t>
            </a:r>
          </a:p>
          <a:p>
            <a:pPr lvl="1"/>
            <a:r>
              <a:rPr lang="zh-CN" altLang="en-US" sz="3000" b="1" dirty="0">
                <a:latin typeface="华文楷体" panose="02010600040101010101" pitchFamily="2" charset="-122"/>
                <a:ea typeface="华文楷体" panose="02010600040101010101" pitchFamily="2" charset="-122"/>
              </a:rPr>
              <a:t>符号学习： 归纳学习、解释学习、类比学习、演绎学习、记忆学习、示例学习、发现学习等。</a:t>
            </a:r>
          </a:p>
          <a:p>
            <a:pPr lvl="1"/>
            <a:r>
              <a:rPr lang="zh-CN" altLang="en-US" sz="3000" b="1" dirty="0">
                <a:latin typeface="华文楷体" panose="02010600040101010101" pitchFamily="2" charset="-122"/>
                <a:ea typeface="华文楷体" panose="02010600040101010101" pitchFamily="2" charset="-122"/>
              </a:rPr>
              <a:t>遗传学习（</a:t>
            </a:r>
            <a:r>
              <a:rPr lang="en-US" altLang="zh-CN" sz="3000" b="1" dirty="0">
                <a:latin typeface="华文楷体" panose="02010600040101010101" pitchFamily="2" charset="-122"/>
                <a:ea typeface="华文楷体" panose="02010600040101010101" pitchFamily="2" charset="-122"/>
              </a:rPr>
              <a:t>GA)</a:t>
            </a:r>
          </a:p>
          <a:p>
            <a:pPr lvl="1"/>
            <a:r>
              <a:rPr lang="zh-CN" altLang="en-US" sz="3000" b="1" dirty="0">
                <a:latin typeface="华文楷体" panose="02010600040101010101" pitchFamily="2" charset="-122"/>
                <a:ea typeface="华文楷体" panose="02010600040101010101" pitchFamily="2" charset="-122"/>
              </a:rPr>
              <a:t>连接学习</a:t>
            </a:r>
            <a:r>
              <a:rPr lang="en-US" altLang="zh-CN" sz="3000" b="1" dirty="0">
                <a:latin typeface="华文楷体" panose="02010600040101010101" pitchFamily="2" charset="-122"/>
                <a:ea typeface="华文楷体" panose="02010600040101010101" pitchFamily="2" charset="-122"/>
              </a:rPr>
              <a:t>(</a:t>
            </a:r>
            <a:r>
              <a:rPr lang="zh-CN" altLang="en-US" sz="3000" b="1" dirty="0">
                <a:latin typeface="华文楷体" panose="02010600040101010101" pitchFamily="2" charset="-122"/>
                <a:ea typeface="华文楷体" panose="02010600040101010101" pitchFamily="2" charset="-122"/>
              </a:rPr>
              <a:t>神经网络）</a:t>
            </a:r>
            <a:endParaRPr lang="en-US" altLang="zh-CN" sz="3000" b="1" dirty="0">
              <a:latin typeface="华文楷体" panose="02010600040101010101" pitchFamily="2" charset="-122"/>
              <a:ea typeface="华文楷体" panose="02010600040101010101" pitchFamily="2" charset="-122"/>
            </a:endParaRPr>
          </a:p>
          <a:p>
            <a:r>
              <a:rPr lang="zh-CN" altLang="en-US" sz="3400" b="1" dirty="0">
                <a:latin typeface="华文楷体" panose="02010600040101010101" pitchFamily="2" charset="-122"/>
                <a:ea typeface="华文楷体" panose="02010600040101010101" pitchFamily="2" charset="-122"/>
              </a:rPr>
              <a:t>按学习的具体形式分类，可以分为：</a:t>
            </a:r>
            <a:endParaRPr lang="en-US" altLang="zh-CN" sz="3400" b="1" dirty="0">
              <a:latin typeface="华文楷体" panose="02010600040101010101" pitchFamily="2" charset="-122"/>
              <a:ea typeface="华文楷体" panose="02010600040101010101" pitchFamily="2" charset="-122"/>
            </a:endParaRPr>
          </a:p>
          <a:p>
            <a:pPr lvl="1"/>
            <a:r>
              <a:rPr lang="zh-CN" altLang="en-US" sz="3000" b="1" dirty="0">
                <a:latin typeface="华文楷体" panose="02010600040101010101" pitchFamily="2" charset="-122"/>
                <a:ea typeface="华文楷体" panose="02010600040101010101" pitchFamily="2" charset="-122"/>
              </a:rPr>
              <a:t>有监督学习</a:t>
            </a:r>
            <a:endParaRPr lang="en-US" altLang="zh-CN" sz="3000" b="1" dirty="0">
              <a:latin typeface="华文楷体" panose="02010600040101010101" pitchFamily="2" charset="-122"/>
              <a:ea typeface="华文楷体" panose="02010600040101010101" pitchFamily="2" charset="-122"/>
            </a:endParaRPr>
          </a:p>
          <a:p>
            <a:pPr lvl="1"/>
            <a:r>
              <a:rPr lang="zh-CN" altLang="en-US" sz="3000" b="1" dirty="0">
                <a:latin typeface="华文楷体" panose="02010600040101010101" pitchFamily="2" charset="-122"/>
                <a:ea typeface="华文楷体" panose="02010600040101010101" pitchFamily="2" charset="-122"/>
              </a:rPr>
              <a:t>无监督学习</a:t>
            </a:r>
            <a:endParaRPr lang="en-US" altLang="zh-CN" sz="3000" b="1" dirty="0">
              <a:latin typeface="华文楷体" panose="02010600040101010101" pitchFamily="2" charset="-122"/>
              <a:ea typeface="华文楷体" panose="02010600040101010101" pitchFamily="2" charset="-122"/>
            </a:endParaRPr>
          </a:p>
          <a:p>
            <a:pPr lvl="1"/>
            <a:r>
              <a:rPr lang="zh-CN" altLang="en-US" sz="3000" b="1" dirty="0">
                <a:latin typeface="华文楷体" panose="02010600040101010101" pitchFamily="2" charset="-122"/>
                <a:ea typeface="华文楷体" panose="02010600040101010101" pitchFamily="2" charset="-122"/>
              </a:rPr>
              <a:t>半监督学习</a:t>
            </a:r>
            <a:endParaRPr lang="en-US" altLang="zh-CN" sz="3000" b="1" dirty="0">
              <a:latin typeface="华文楷体" panose="02010600040101010101" pitchFamily="2" charset="-122"/>
              <a:ea typeface="华文楷体" panose="02010600040101010101" pitchFamily="2" charset="-122"/>
            </a:endParaRPr>
          </a:p>
          <a:p>
            <a:pPr lvl="1"/>
            <a:r>
              <a:rPr lang="zh-CN" altLang="en-US" sz="3000" b="1" dirty="0">
                <a:latin typeface="华文楷体" panose="02010600040101010101" pitchFamily="2" charset="-122"/>
                <a:ea typeface="华文楷体" panose="02010600040101010101" pitchFamily="2" charset="-122"/>
              </a:rPr>
              <a:t>强化学习</a:t>
            </a:r>
          </a:p>
        </p:txBody>
      </p:sp>
      <p:sp>
        <p:nvSpPr>
          <p:cNvPr id="2" name="灯片编号占位符 1">
            <a:extLst>
              <a:ext uri="{FF2B5EF4-FFF2-40B4-BE49-F238E27FC236}">
                <a16:creationId xmlns:a16="http://schemas.microsoft.com/office/drawing/2014/main" id="{34EF61C5-6DB4-4320-AA86-BC2F0743CB33}"/>
              </a:ext>
            </a:extLst>
          </p:cNvPr>
          <p:cNvSpPr>
            <a:spLocks noGrp="1"/>
          </p:cNvSpPr>
          <p:nvPr>
            <p:ph type="sldNum" sz="quarter" idx="12"/>
          </p:nvPr>
        </p:nvSpPr>
        <p:spPr/>
        <p:txBody>
          <a:bodyPr/>
          <a:lstStyle/>
          <a:p>
            <a:fld id="{893ACD7D-9A68-44C8-A49A-4B94202CE741}" type="slidenum">
              <a:rPr lang="zh-CN" altLang="en-US" smtClean="0"/>
              <a:t>8</a:t>
            </a:fld>
            <a:endParaRPr lang="zh-CN" altLang="en-US"/>
          </a:p>
        </p:txBody>
      </p:sp>
    </p:spTree>
    <p:extLst>
      <p:ext uri="{BB962C8B-B14F-4D97-AF65-F5344CB8AC3E}">
        <p14:creationId xmlns:p14="http://schemas.microsoft.com/office/powerpoint/2010/main" val="3797301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val 4">
            <a:extLst>
              <a:ext uri="{FF2B5EF4-FFF2-40B4-BE49-F238E27FC236}">
                <a16:creationId xmlns:a16="http://schemas.microsoft.com/office/drawing/2014/main" id="{28A9BF12-8DA3-450A-BFC9-9D370B9C3646}"/>
              </a:ext>
            </a:extLst>
          </p:cNvPr>
          <p:cNvSpPr>
            <a:spLocks noChangeArrowheads="1"/>
          </p:cNvSpPr>
          <p:nvPr/>
        </p:nvSpPr>
        <p:spPr bwMode="auto">
          <a:xfrm>
            <a:off x="3505200" y="2819400"/>
            <a:ext cx="762000" cy="685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zh-CN" altLang="en-US"/>
              <a:t>存储</a:t>
            </a:r>
          </a:p>
        </p:txBody>
      </p:sp>
      <p:sp>
        <p:nvSpPr>
          <p:cNvPr id="63493" name="Oval 5">
            <a:extLst>
              <a:ext uri="{FF2B5EF4-FFF2-40B4-BE49-F238E27FC236}">
                <a16:creationId xmlns:a16="http://schemas.microsoft.com/office/drawing/2014/main" id="{EB86F93D-E0E3-4381-8AAB-B24D0C250831}"/>
              </a:ext>
            </a:extLst>
          </p:cNvPr>
          <p:cNvSpPr>
            <a:spLocks noChangeArrowheads="1"/>
          </p:cNvSpPr>
          <p:nvPr/>
        </p:nvSpPr>
        <p:spPr bwMode="auto">
          <a:xfrm>
            <a:off x="5029200" y="2819400"/>
            <a:ext cx="762000" cy="685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zh-CN" altLang="en-US"/>
              <a:t>计算</a:t>
            </a:r>
          </a:p>
        </p:txBody>
      </p:sp>
      <p:sp>
        <p:nvSpPr>
          <p:cNvPr id="63494" name="Oval 6">
            <a:extLst>
              <a:ext uri="{FF2B5EF4-FFF2-40B4-BE49-F238E27FC236}">
                <a16:creationId xmlns:a16="http://schemas.microsoft.com/office/drawing/2014/main" id="{9B490EBD-4BA4-4415-BF96-ABE9C88C4C81}"/>
              </a:ext>
            </a:extLst>
          </p:cNvPr>
          <p:cNvSpPr>
            <a:spLocks noChangeArrowheads="1"/>
          </p:cNvSpPr>
          <p:nvPr/>
        </p:nvSpPr>
        <p:spPr bwMode="auto">
          <a:xfrm>
            <a:off x="6629400" y="2819400"/>
            <a:ext cx="762000" cy="685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zh-CN" altLang="en-US"/>
              <a:t>推导</a:t>
            </a:r>
          </a:p>
        </p:txBody>
      </p:sp>
      <p:sp>
        <p:nvSpPr>
          <p:cNvPr id="63495" name="Oval 7">
            <a:extLst>
              <a:ext uri="{FF2B5EF4-FFF2-40B4-BE49-F238E27FC236}">
                <a16:creationId xmlns:a16="http://schemas.microsoft.com/office/drawing/2014/main" id="{07009E04-08A1-4249-A96C-054956B9EAE4}"/>
              </a:ext>
            </a:extLst>
          </p:cNvPr>
          <p:cNvSpPr>
            <a:spLocks noChangeArrowheads="1"/>
          </p:cNvSpPr>
          <p:nvPr/>
        </p:nvSpPr>
        <p:spPr bwMode="auto">
          <a:xfrm>
            <a:off x="8229600" y="2819400"/>
            <a:ext cx="762000" cy="685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zh-CN" altLang="en-US"/>
              <a:t>归纳</a:t>
            </a:r>
          </a:p>
        </p:txBody>
      </p:sp>
      <p:sp>
        <p:nvSpPr>
          <p:cNvPr id="63496" name="Line 8">
            <a:extLst>
              <a:ext uri="{FF2B5EF4-FFF2-40B4-BE49-F238E27FC236}">
                <a16:creationId xmlns:a16="http://schemas.microsoft.com/office/drawing/2014/main" id="{97F0AD50-5B0D-4566-BCE0-8485616027ED}"/>
              </a:ext>
            </a:extLst>
          </p:cNvPr>
          <p:cNvSpPr>
            <a:spLocks noChangeShapeType="1"/>
          </p:cNvSpPr>
          <p:nvPr/>
        </p:nvSpPr>
        <p:spPr bwMode="auto">
          <a:xfrm>
            <a:off x="4267200" y="31242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97" name="Line 9">
            <a:extLst>
              <a:ext uri="{FF2B5EF4-FFF2-40B4-BE49-F238E27FC236}">
                <a16:creationId xmlns:a16="http://schemas.microsoft.com/office/drawing/2014/main" id="{7FCF191B-3AAE-4640-A37F-A37EC913CA4C}"/>
              </a:ext>
            </a:extLst>
          </p:cNvPr>
          <p:cNvSpPr>
            <a:spLocks noChangeShapeType="1"/>
          </p:cNvSpPr>
          <p:nvPr/>
        </p:nvSpPr>
        <p:spPr bwMode="auto">
          <a:xfrm>
            <a:off x="5791200" y="31242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98" name="Line 10">
            <a:extLst>
              <a:ext uri="{FF2B5EF4-FFF2-40B4-BE49-F238E27FC236}">
                <a16:creationId xmlns:a16="http://schemas.microsoft.com/office/drawing/2014/main" id="{8F8316B6-B865-417F-81DF-DC4F701157CA}"/>
              </a:ext>
            </a:extLst>
          </p:cNvPr>
          <p:cNvSpPr>
            <a:spLocks noChangeShapeType="1"/>
          </p:cNvSpPr>
          <p:nvPr/>
        </p:nvSpPr>
        <p:spPr bwMode="auto">
          <a:xfrm>
            <a:off x="7391400" y="31242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63499" name="AutoShape 11">
            <a:extLst>
              <a:ext uri="{FF2B5EF4-FFF2-40B4-BE49-F238E27FC236}">
                <a16:creationId xmlns:a16="http://schemas.microsoft.com/office/drawing/2014/main" id="{BA540CEC-C00A-45EB-937C-649D820191E2}"/>
              </a:ext>
            </a:extLst>
          </p:cNvPr>
          <p:cNvCxnSpPr>
            <a:cxnSpLocks noChangeShapeType="1"/>
            <a:stCxn id="63492" idx="4"/>
            <a:endCxn id="63493" idx="4"/>
          </p:cNvCxnSpPr>
          <p:nvPr/>
        </p:nvCxnSpPr>
        <p:spPr bwMode="auto">
          <a:xfrm rot="16200000" flipH="1">
            <a:off x="4647406" y="2743994"/>
            <a:ext cx="1588" cy="1524000"/>
          </a:xfrm>
          <a:prstGeom prst="bentConnector3">
            <a:avLst>
              <a:gd name="adj1" fmla="val 14400000"/>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00" name="AutoShape 12">
            <a:extLst>
              <a:ext uri="{FF2B5EF4-FFF2-40B4-BE49-F238E27FC236}">
                <a16:creationId xmlns:a16="http://schemas.microsoft.com/office/drawing/2014/main" id="{26DA7CA7-13AA-48CF-848A-7D61969441F5}"/>
              </a:ext>
            </a:extLst>
          </p:cNvPr>
          <p:cNvCxnSpPr>
            <a:cxnSpLocks noChangeShapeType="1"/>
          </p:cNvCxnSpPr>
          <p:nvPr/>
        </p:nvCxnSpPr>
        <p:spPr bwMode="auto">
          <a:xfrm rot="16200000" flipH="1">
            <a:off x="7771606" y="2743994"/>
            <a:ext cx="1588" cy="1524000"/>
          </a:xfrm>
          <a:prstGeom prst="bentConnector3">
            <a:avLst>
              <a:gd name="adj1" fmla="val 14400000"/>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01" name="AutoShape 13">
            <a:extLst>
              <a:ext uri="{FF2B5EF4-FFF2-40B4-BE49-F238E27FC236}">
                <a16:creationId xmlns:a16="http://schemas.microsoft.com/office/drawing/2014/main" id="{A97945EB-03C3-45D8-8459-14BE22BD6EE5}"/>
              </a:ext>
            </a:extLst>
          </p:cNvPr>
          <p:cNvCxnSpPr>
            <a:cxnSpLocks noChangeShapeType="1"/>
          </p:cNvCxnSpPr>
          <p:nvPr/>
        </p:nvCxnSpPr>
        <p:spPr bwMode="auto">
          <a:xfrm rot="16200000" flipH="1">
            <a:off x="6171406" y="2058194"/>
            <a:ext cx="1588" cy="1524000"/>
          </a:xfrm>
          <a:prstGeom prst="bentConnector3">
            <a:avLst>
              <a:gd name="adj1" fmla="val -20200000"/>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02" name="Text Box 14">
            <a:extLst>
              <a:ext uri="{FF2B5EF4-FFF2-40B4-BE49-F238E27FC236}">
                <a16:creationId xmlns:a16="http://schemas.microsoft.com/office/drawing/2014/main" id="{0CD44B5B-456C-4923-978F-5B27330F4F7F}"/>
              </a:ext>
            </a:extLst>
          </p:cNvPr>
          <p:cNvSpPr txBox="1">
            <a:spLocks noChangeArrowheads="1"/>
          </p:cNvSpPr>
          <p:nvPr/>
        </p:nvSpPr>
        <p:spPr bwMode="auto">
          <a:xfrm>
            <a:off x="5410200" y="2133601"/>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zh-CN" altLang="en-US"/>
              <a:t>算法与理论</a:t>
            </a:r>
          </a:p>
        </p:txBody>
      </p:sp>
      <p:sp>
        <p:nvSpPr>
          <p:cNvPr id="63503" name="Text Box 15">
            <a:extLst>
              <a:ext uri="{FF2B5EF4-FFF2-40B4-BE49-F238E27FC236}">
                <a16:creationId xmlns:a16="http://schemas.microsoft.com/office/drawing/2014/main" id="{885C8659-26AC-4DBE-A933-CE83E5A94A53}"/>
              </a:ext>
            </a:extLst>
          </p:cNvPr>
          <p:cNvSpPr txBox="1">
            <a:spLocks noChangeArrowheads="1"/>
          </p:cNvSpPr>
          <p:nvPr/>
        </p:nvSpPr>
        <p:spPr bwMode="auto">
          <a:xfrm>
            <a:off x="4038600" y="37338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zh-CN" altLang="en-US"/>
              <a:t>机械记忆</a:t>
            </a:r>
          </a:p>
        </p:txBody>
      </p:sp>
      <p:sp>
        <p:nvSpPr>
          <p:cNvPr id="63504" name="Text Box 16">
            <a:extLst>
              <a:ext uri="{FF2B5EF4-FFF2-40B4-BE49-F238E27FC236}">
                <a16:creationId xmlns:a16="http://schemas.microsoft.com/office/drawing/2014/main" id="{9F1F928E-0EA5-42E3-A83A-884F6829759C}"/>
              </a:ext>
            </a:extLst>
          </p:cNvPr>
          <p:cNvSpPr txBox="1">
            <a:spLocks noChangeArrowheads="1"/>
          </p:cNvSpPr>
          <p:nvPr/>
        </p:nvSpPr>
        <p:spPr bwMode="auto">
          <a:xfrm>
            <a:off x="7086600" y="3886201"/>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endParaRPr lang="zh-CN" altLang="zh-CN"/>
          </a:p>
        </p:txBody>
      </p:sp>
      <p:sp>
        <p:nvSpPr>
          <p:cNvPr id="63505" name="Text Box 17">
            <a:extLst>
              <a:ext uri="{FF2B5EF4-FFF2-40B4-BE49-F238E27FC236}">
                <a16:creationId xmlns:a16="http://schemas.microsoft.com/office/drawing/2014/main" id="{52082D58-20B7-431E-8BF5-377F61B544B2}"/>
              </a:ext>
            </a:extLst>
          </p:cNvPr>
          <p:cNvSpPr txBox="1">
            <a:spLocks noChangeArrowheads="1"/>
          </p:cNvSpPr>
          <p:nvPr/>
        </p:nvSpPr>
        <p:spPr bwMode="auto">
          <a:xfrm>
            <a:off x="7239000" y="37338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zh-CN" altLang="en-US"/>
              <a:t>搜索规则</a:t>
            </a:r>
          </a:p>
        </p:txBody>
      </p:sp>
      <p:sp>
        <p:nvSpPr>
          <p:cNvPr id="63509" name="AutoShape 21">
            <a:extLst>
              <a:ext uri="{FF2B5EF4-FFF2-40B4-BE49-F238E27FC236}">
                <a16:creationId xmlns:a16="http://schemas.microsoft.com/office/drawing/2014/main" id="{050ADEC1-7A1A-4708-956E-69816B63EF5A}"/>
              </a:ext>
            </a:extLst>
          </p:cNvPr>
          <p:cNvSpPr>
            <a:spLocks noChangeArrowheads="1"/>
          </p:cNvSpPr>
          <p:nvPr/>
        </p:nvSpPr>
        <p:spPr bwMode="auto">
          <a:xfrm>
            <a:off x="6477000" y="4572000"/>
            <a:ext cx="3962400" cy="1600200"/>
          </a:xfrm>
          <a:prstGeom prst="wedgeRoundRectCallout">
            <a:avLst>
              <a:gd name="adj1" fmla="val -17148"/>
              <a:gd name="adj2" fmla="val -81449"/>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ClrTx/>
              <a:buSzTx/>
              <a:buFontTx/>
              <a:buNone/>
            </a:pPr>
            <a:r>
              <a:rPr lang="zh-CN" altLang="en-US"/>
              <a:t>可以在大量病例的基础上归纳总结出治疗的一般规律，形成规则，当遇见’</a:t>
            </a:r>
            <a:r>
              <a:rPr lang="en-US" altLang="zh-CN"/>
              <a:t>—</a:t>
            </a:r>
            <a:r>
              <a:rPr lang="zh-CN" altLang="en-US"/>
              <a:t>个新病例时，就使用规则去处理它，而不必再重新推断解决办法，提高了工作效率。</a:t>
            </a:r>
          </a:p>
          <a:p>
            <a:pPr algn="ctr">
              <a:spcBef>
                <a:spcPct val="0"/>
              </a:spcBef>
              <a:buClrTx/>
              <a:buSzTx/>
              <a:buFontTx/>
              <a:buNone/>
            </a:pPr>
            <a:endParaRPr lang="en-US" altLang="zh-CN"/>
          </a:p>
        </p:txBody>
      </p:sp>
      <p:sp>
        <p:nvSpPr>
          <p:cNvPr id="63510" name="AutoShape 22">
            <a:extLst>
              <a:ext uri="{FF2B5EF4-FFF2-40B4-BE49-F238E27FC236}">
                <a16:creationId xmlns:a16="http://schemas.microsoft.com/office/drawing/2014/main" id="{CB5FB1BD-C04F-45DD-A503-B42DA4FD33B3}"/>
              </a:ext>
            </a:extLst>
          </p:cNvPr>
          <p:cNvSpPr>
            <a:spLocks noChangeArrowheads="1"/>
          </p:cNvSpPr>
          <p:nvPr/>
        </p:nvSpPr>
        <p:spPr bwMode="auto">
          <a:xfrm>
            <a:off x="1905000" y="4648200"/>
            <a:ext cx="3962400" cy="1600200"/>
          </a:xfrm>
          <a:prstGeom prst="wedgeRoundRectCallout">
            <a:avLst>
              <a:gd name="adj1" fmla="val 14023"/>
              <a:gd name="adj2" fmla="val -84324"/>
              <a:gd name="adj3" fmla="val 16667"/>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ClrTx/>
              <a:buSzTx/>
              <a:buFontTx/>
              <a:buNone/>
            </a:pPr>
            <a:r>
              <a:rPr lang="zh-CN" altLang="en-US"/>
              <a:t>在机械学习中，我们忽略计算过程，只记忆计算的输入输出，这样就把计算问题化简成另外存储问题。</a:t>
            </a:r>
          </a:p>
          <a:p>
            <a:pPr algn="ctr">
              <a:spcBef>
                <a:spcPct val="0"/>
              </a:spcBef>
              <a:buClrTx/>
              <a:buSzTx/>
              <a:buFontTx/>
              <a:buNone/>
            </a:pPr>
            <a:endParaRPr lang="en-US" altLang="zh-CN"/>
          </a:p>
        </p:txBody>
      </p:sp>
      <p:sp>
        <p:nvSpPr>
          <p:cNvPr id="63511" name="Rectangle 23">
            <a:extLst>
              <a:ext uri="{FF2B5EF4-FFF2-40B4-BE49-F238E27FC236}">
                <a16:creationId xmlns:a16="http://schemas.microsoft.com/office/drawing/2014/main" id="{70CACF86-16F8-42D2-B513-9FE84A7010ED}"/>
              </a:ext>
            </a:extLst>
          </p:cNvPr>
          <p:cNvSpPr>
            <a:spLocks noGrp="1" noChangeArrowheads="1"/>
          </p:cNvSpPr>
          <p:nvPr>
            <p:ph type="title"/>
          </p:nvPr>
        </p:nvSpPr>
        <p:spPr>
          <a:xfrm>
            <a:off x="1981200" y="0"/>
            <a:ext cx="5105400" cy="1295400"/>
          </a:xfrm>
          <a:noFill/>
          <a:ln/>
        </p:spPr>
        <p:txBody>
          <a:bodyPr/>
          <a:lstStyle/>
          <a:p>
            <a:r>
              <a:rPr lang="zh-CN" altLang="en-US" sz="4000">
                <a:solidFill>
                  <a:schemeClr val="accent2"/>
                </a:solidFill>
                <a:latin typeface="宋体" panose="02010600030101010101" pitchFamily="2" charset="-122"/>
              </a:rPr>
              <a:t>数据化简级别图</a:t>
            </a:r>
          </a:p>
        </p:txBody>
      </p:sp>
      <p:sp>
        <p:nvSpPr>
          <p:cNvPr id="63512" name="AutoShape 24">
            <a:extLst>
              <a:ext uri="{FF2B5EF4-FFF2-40B4-BE49-F238E27FC236}">
                <a16:creationId xmlns:a16="http://schemas.microsoft.com/office/drawing/2014/main" id="{4BD08032-5436-44D1-B2A7-F062F5D69EFA}"/>
              </a:ext>
            </a:extLst>
          </p:cNvPr>
          <p:cNvSpPr>
            <a:spLocks noChangeArrowheads="1"/>
          </p:cNvSpPr>
          <p:nvPr/>
        </p:nvSpPr>
        <p:spPr bwMode="auto">
          <a:xfrm>
            <a:off x="6896100" y="0"/>
            <a:ext cx="4191000" cy="1905000"/>
          </a:xfrm>
          <a:prstGeom prst="wedgeRoundRectCallout">
            <a:avLst>
              <a:gd name="adj1" fmla="val -42574"/>
              <a:gd name="adj2" fmla="val 65167"/>
              <a:gd name="adj3" fmla="val 16667"/>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0"/>
              </a:spcBef>
              <a:buClrTx/>
              <a:buSzTx/>
              <a:buFontTx/>
              <a:buNone/>
            </a:pPr>
            <a:r>
              <a:rPr lang="en-US" altLang="zh-CN" dirty="0"/>
              <a:t> </a:t>
            </a:r>
            <a:r>
              <a:rPr lang="zh-CN" altLang="en-US" dirty="0"/>
              <a:t>例如，第一次解一个一元二次方程的时候，必须使用很长的一段推导才能得出解方程的求根公式。但是一旦有了求根公式，以后再解一元二次方程时，就不必重复以前的推导过程，可以直接使用求根公式计算出根，这样就把推导问题简化成计 算问题</a:t>
            </a:r>
          </a:p>
          <a:p>
            <a:pPr algn="ctr">
              <a:spcBef>
                <a:spcPct val="0"/>
              </a:spcBef>
              <a:buClrTx/>
              <a:buSzTx/>
              <a:buFontTx/>
              <a:buNone/>
            </a:pPr>
            <a:endParaRPr lang="en-US" altLang="zh-CN" dirty="0"/>
          </a:p>
        </p:txBody>
      </p:sp>
      <p:sp>
        <p:nvSpPr>
          <p:cNvPr id="2" name="灯片编号占位符 1">
            <a:extLst>
              <a:ext uri="{FF2B5EF4-FFF2-40B4-BE49-F238E27FC236}">
                <a16:creationId xmlns:a16="http://schemas.microsoft.com/office/drawing/2014/main" id="{5F7E5C45-9077-46E5-8C7D-208381FC8AC2}"/>
              </a:ext>
            </a:extLst>
          </p:cNvPr>
          <p:cNvSpPr>
            <a:spLocks noGrp="1"/>
          </p:cNvSpPr>
          <p:nvPr>
            <p:ph type="sldNum" sz="quarter" idx="12"/>
          </p:nvPr>
        </p:nvSpPr>
        <p:spPr/>
        <p:txBody>
          <a:bodyPr/>
          <a:lstStyle/>
          <a:p>
            <a:fld id="{893ACD7D-9A68-44C8-A49A-4B94202CE741}" type="slidenum">
              <a:rPr lang="zh-CN" altLang="en-US" smtClean="0"/>
              <a:t>80</a:t>
            </a:fld>
            <a:endParaRPr lang="zh-CN" altLang="en-US"/>
          </a:p>
        </p:txBody>
      </p:sp>
    </p:spTree>
    <p:extLst>
      <p:ext uri="{BB962C8B-B14F-4D97-AF65-F5344CB8AC3E}">
        <p14:creationId xmlns:p14="http://schemas.microsoft.com/office/powerpoint/2010/main" val="39591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4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4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50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5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5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5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50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63512"/>
                                        </p:tgtEl>
                                        <p:attrNameLst>
                                          <p:attrName>style.visibility</p:attrName>
                                        </p:attrNameLst>
                                      </p:cBhvr>
                                      <p:to>
                                        <p:strVal val="visible"/>
                                      </p:to>
                                    </p:set>
                                    <p:anim calcmode="lin" valueType="num">
                                      <p:cBhvr additive="base">
                                        <p:cTn id="35" dur="500" fill="hold"/>
                                        <p:tgtEl>
                                          <p:spTgt spid="63512"/>
                                        </p:tgtEl>
                                        <p:attrNameLst>
                                          <p:attrName>ppt_x</p:attrName>
                                        </p:attrNameLst>
                                      </p:cBhvr>
                                      <p:tavLst>
                                        <p:tav tm="0">
                                          <p:val>
                                            <p:strVal val="#ppt_x"/>
                                          </p:val>
                                        </p:tav>
                                        <p:tav tm="100000">
                                          <p:val>
                                            <p:strVal val="#ppt_x"/>
                                          </p:val>
                                        </p:tav>
                                      </p:tavLst>
                                    </p:anim>
                                    <p:anim calcmode="lin" valueType="num">
                                      <p:cBhvr additive="base">
                                        <p:cTn id="36" dur="500" fill="hold"/>
                                        <p:tgtEl>
                                          <p:spTgt spid="63512"/>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63510"/>
                                        </p:tgtEl>
                                        <p:attrNameLst>
                                          <p:attrName>style.visibility</p:attrName>
                                        </p:attrNameLst>
                                      </p:cBhvr>
                                      <p:to>
                                        <p:strVal val="visible"/>
                                      </p:to>
                                    </p:set>
                                    <p:animEffect transition="in" filter="fade">
                                      <p:cBhvr>
                                        <p:cTn id="41" dur="500"/>
                                        <p:tgtEl>
                                          <p:spTgt spid="63510"/>
                                        </p:tgtEl>
                                      </p:cBhvr>
                                    </p:animEffect>
                                    <p:anim calcmode="lin" valueType="num">
                                      <p:cBhvr>
                                        <p:cTn id="42" dur="500" fill="hold"/>
                                        <p:tgtEl>
                                          <p:spTgt spid="63510"/>
                                        </p:tgtEl>
                                        <p:attrNameLst>
                                          <p:attrName>ppt_x</p:attrName>
                                        </p:attrNameLst>
                                      </p:cBhvr>
                                      <p:tavLst>
                                        <p:tav tm="0">
                                          <p:val>
                                            <p:strVal val="#ppt_x"/>
                                          </p:val>
                                        </p:tav>
                                        <p:tav tm="100000">
                                          <p:val>
                                            <p:strVal val="#ppt_x"/>
                                          </p:val>
                                        </p:tav>
                                      </p:tavLst>
                                    </p:anim>
                                    <p:anim calcmode="lin" valueType="num">
                                      <p:cBhvr>
                                        <p:cTn id="43" dur="500" fill="hold"/>
                                        <p:tgtEl>
                                          <p:spTgt spid="63510"/>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63509"/>
                                        </p:tgtEl>
                                        <p:attrNameLst>
                                          <p:attrName>style.visibility</p:attrName>
                                        </p:attrNameLst>
                                      </p:cBhvr>
                                      <p:to>
                                        <p:strVal val="visible"/>
                                      </p:to>
                                    </p:set>
                                    <p:anim calcmode="lin" valueType="num">
                                      <p:cBhvr additive="base">
                                        <p:cTn id="48" dur="500" fill="hold"/>
                                        <p:tgtEl>
                                          <p:spTgt spid="63509"/>
                                        </p:tgtEl>
                                        <p:attrNameLst>
                                          <p:attrName>ppt_x</p:attrName>
                                        </p:attrNameLst>
                                      </p:cBhvr>
                                      <p:tavLst>
                                        <p:tav tm="0">
                                          <p:val>
                                            <p:strVal val="1+#ppt_w/2"/>
                                          </p:val>
                                        </p:tav>
                                        <p:tav tm="100000">
                                          <p:val>
                                            <p:strVal val="#ppt_x"/>
                                          </p:val>
                                        </p:tav>
                                      </p:tavLst>
                                    </p:anim>
                                    <p:anim calcmode="lin" valueType="num">
                                      <p:cBhvr additive="base">
                                        <p:cTn id="49" dur="500" fill="hold"/>
                                        <p:tgtEl>
                                          <p:spTgt spid="635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p:bldP spid="63493" grpId="0" animBg="1"/>
      <p:bldP spid="63494" grpId="0" animBg="1"/>
      <p:bldP spid="63495" grpId="0" animBg="1"/>
      <p:bldP spid="63502" grpId="0"/>
      <p:bldP spid="63503" grpId="0"/>
      <p:bldP spid="63505" grpId="0"/>
      <p:bldP spid="63509" grpId="0" animBg="1"/>
      <p:bldP spid="63510" grpId="0" animBg="1"/>
      <p:bldP spid="635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83D5637C-9347-43D2-9671-2BDE9377BEDB}"/>
              </a:ext>
            </a:extLst>
          </p:cNvPr>
          <p:cNvSpPr>
            <a:spLocks noGrp="1" noChangeArrowheads="1"/>
          </p:cNvSpPr>
          <p:nvPr>
            <p:ph type="title"/>
          </p:nvPr>
        </p:nvSpPr>
        <p:spPr/>
        <p:txBody>
          <a:bodyPr/>
          <a:lstStyle/>
          <a:p>
            <a:r>
              <a:rPr lang="zh-CN" altLang="en-US" sz="4000">
                <a:solidFill>
                  <a:schemeClr val="accent2"/>
                </a:solidFill>
                <a:latin typeface="宋体" panose="02010600030101010101" pitchFamily="2" charset="-122"/>
              </a:rPr>
              <a:t>机械学习要注意的问题</a:t>
            </a:r>
          </a:p>
        </p:txBody>
      </p:sp>
      <p:sp>
        <p:nvSpPr>
          <p:cNvPr id="61443" name="Rectangle 3">
            <a:extLst>
              <a:ext uri="{FF2B5EF4-FFF2-40B4-BE49-F238E27FC236}">
                <a16:creationId xmlns:a16="http://schemas.microsoft.com/office/drawing/2014/main" id="{5F661C98-2828-4206-A3E2-FD7AFB667C98}"/>
              </a:ext>
            </a:extLst>
          </p:cNvPr>
          <p:cNvSpPr>
            <a:spLocks noGrp="1" noChangeArrowheads="1"/>
          </p:cNvSpPr>
          <p:nvPr>
            <p:ph type="body" idx="1"/>
          </p:nvPr>
        </p:nvSpPr>
        <p:spPr>
          <a:xfrm>
            <a:off x="1981200" y="1828801"/>
            <a:ext cx="8229600" cy="4302125"/>
          </a:xfrm>
        </p:spPr>
        <p:txBody>
          <a:bodyPr/>
          <a:lstStyle/>
          <a:p>
            <a:r>
              <a:rPr lang="zh-CN" altLang="en-US">
                <a:latin typeface="黑体" panose="02010609060101010101" pitchFamily="49" charset="-122"/>
                <a:ea typeface="黑体" panose="02010609060101010101" pitchFamily="49" charset="-122"/>
              </a:rPr>
              <a:t>存储组织信息</a:t>
            </a:r>
          </a:p>
          <a:p>
            <a:pPr lvl="1"/>
            <a:r>
              <a:rPr lang="zh-CN" altLang="en-US">
                <a:solidFill>
                  <a:srgbClr val="3333CC"/>
                </a:solidFill>
                <a:latin typeface="黑体" panose="02010609060101010101" pitchFamily="49" charset="-122"/>
                <a:ea typeface="黑体" panose="02010609060101010101" pitchFamily="49" charset="-122"/>
              </a:rPr>
              <a:t>如何存储？使得 检索时间 </a:t>
            </a:r>
            <a:r>
              <a:rPr lang="en-US" altLang="zh-CN">
                <a:solidFill>
                  <a:srgbClr val="3333CC"/>
                </a:solidFill>
                <a:latin typeface="黑体" panose="02010609060101010101" pitchFamily="49" charset="-122"/>
                <a:ea typeface="黑体" panose="02010609060101010101" pitchFamily="49" charset="-122"/>
              </a:rPr>
              <a:t>&lt; </a:t>
            </a:r>
            <a:r>
              <a:rPr lang="zh-CN" altLang="en-US">
                <a:solidFill>
                  <a:srgbClr val="3333CC"/>
                </a:solidFill>
                <a:latin typeface="黑体" panose="02010609060101010101" pitchFamily="49" charset="-122"/>
                <a:ea typeface="黑体" panose="02010609060101010101" pitchFamily="49" charset="-122"/>
              </a:rPr>
              <a:t>计算时间</a:t>
            </a:r>
          </a:p>
          <a:p>
            <a:r>
              <a:rPr lang="zh-CN" altLang="en-US">
                <a:latin typeface="黑体" panose="02010609060101010101" pitchFamily="49" charset="-122"/>
                <a:ea typeface="黑体" panose="02010609060101010101" pitchFamily="49" charset="-122"/>
              </a:rPr>
              <a:t>环境的稳定性和存储信息的适应性 </a:t>
            </a:r>
          </a:p>
          <a:p>
            <a:r>
              <a:rPr lang="zh-CN" altLang="en-US">
                <a:latin typeface="黑体" panose="02010609060101010101" pitchFamily="49" charset="-122"/>
                <a:ea typeface="黑体" panose="02010609060101010101" pitchFamily="49" charset="-122"/>
              </a:rPr>
              <a:t>存储与计算之间的权衡</a:t>
            </a:r>
          </a:p>
          <a:p>
            <a:pPr lvl="1"/>
            <a:r>
              <a:rPr lang="zh-CN" altLang="en-US">
                <a:solidFill>
                  <a:srgbClr val="3333CC"/>
                </a:solidFill>
                <a:latin typeface="黑体" panose="02010609060101010101" pitchFamily="49" charset="-122"/>
                <a:ea typeface="黑体" panose="02010609060101010101" pitchFamily="49" charset="-122"/>
              </a:rPr>
              <a:t>存储空间</a:t>
            </a:r>
            <a:r>
              <a:rPr lang="en-US" altLang="zh-CN">
                <a:solidFill>
                  <a:srgbClr val="3333CC"/>
                </a:solidFill>
                <a:latin typeface="黑体" panose="02010609060101010101" pitchFamily="49" charset="-122"/>
                <a:ea typeface="黑体" panose="02010609060101010101" pitchFamily="49" charset="-122"/>
              </a:rPr>
              <a:t>+</a:t>
            </a:r>
            <a:r>
              <a:rPr lang="zh-CN" altLang="en-US">
                <a:solidFill>
                  <a:srgbClr val="3333CC"/>
                </a:solidFill>
                <a:latin typeface="黑体" panose="02010609060101010101" pitchFamily="49" charset="-122"/>
                <a:ea typeface="黑体" panose="02010609060101010101" pitchFamily="49" charset="-122"/>
              </a:rPr>
              <a:t>检索时间 </a:t>
            </a:r>
            <a:r>
              <a:rPr lang="en-US" altLang="zh-CN">
                <a:solidFill>
                  <a:srgbClr val="3333CC"/>
                </a:solidFill>
                <a:latin typeface="黑体" panose="02010609060101010101" pitchFamily="49" charset="-122"/>
                <a:ea typeface="黑体" panose="02010609060101010101" pitchFamily="49" charset="-122"/>
              </a:rPr>
              <a:t>vs </a:t>
            </a:r>
            <a:r>
              <a:rPr lang="zh-CN" altLang="en-US">
                <a:solidFill>
                  <a:srgbClr val="3333CC"/>
                </a:solidFill>
                <a:latin typeface="黑体" panose="02010609060101010101" pitchFamily="49" charset="-122"/>
                <a:ea typeface="黑体" panose="02010609060101010101" pitchFamily="49" charset="-122"/>
              </a:rPr>
              <a:t>计算时间</a:t>
            </a:r>
          </a:p>
          <a:p>
            <a:pPr lvl="1"/>
            <a:r>
              <a:rPr lang="zh-CN" altLang="en-US">
                <a:solidFill>
                  <a:srgbClr val="3333CC"/>
                </a:solidFill>
                <a:latin typeface="黑体" panose="02010609060101010101" pitchFamily="49" charset="-122"/>
                <a:ea typeface="黑体" panose="02010609060101010101" pitchFamily="49" charset="-122"/>
              </a:rPr>
              <a:t>只存储最常使用信息，忘记不常使用信息</a:t>
            </a:r>
            <a:endParaRPr lang="zh-CN" altLang="en-US">
              <a:latin typeface="黑体" panose="02010609060101010101" pitchFamily="49" charset="-122"/>
              <a:ea typeface="黑体" panose="02010609060101010101" pitchFamily="49" charset="-122"/>
            </a:endParaRPr>
          </a:p>
          <a:p>
            <a:endParaRPr lang="zh-CN" altLang="en-US">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a:latin typeface="黑体" panose="02010609060101010101" pitchFamily="49" charset="-122"/>
              <a:ea typeface="黑体" panose="02010609060101010101" pitchFamily="49" charset="-122"/>
            </a:endParaRPr>
          </a:p>
          <a:p>
            <a:endParaRPr lang="en-US" altLang="zh-CN">
              <a:solidFill>
                <a:srgbClr val="3333CC"/>
              </a:solidFill>
              <a:latin typeface="黑体" panose="02010609060101010101" pitchFamily="49" charset="-122"/>
              <a:ea typeface="黑体" panose="02010609060101010101" pitchFamily="49" charset="-122"/>
            </a:endParaRPr>
          </a:p>
        </p:txBody>
      </p:sp>
      <p:sp>
        <p:nvSpPr>
          <p:cNvPr id="2" name="灯片编号占位符 1">
            <a:extLst>
              <a:ext uri="{FF2B5EF4-FFF2-40B4-BE49-F238E27FC236}">
                <a16:creationId xmlns:a16="http://schemas.microsoft.com/office/drawing/2014/main" id="{A1CCFCD7-53D5-482F-AF35-0A41B37E49CE}"/>
              </a:ext>
            </a:extLst>
          </p:cNvPr>
          <p:cNvSpPr>
            <a:spLocks noGrp="1"/>
          </p:cNvSpPr>
          <p:nvPr>
            <p:ph type="sldNum" sz="quarter" idx="12"/>
          </p:nvPr>
        </p:nvSpPr>
        <p:spPr/>
        <p:txBody>
          <a:bodyPr/>
          <a:lstStyle/>
          <a:p>
            <a:fld id="{893ACD7D-9A68-44C8-A49A-4B94202CE741}" type="slidenum">
              <a:rPr lang="zh-CN" altLang="en-US" smtClean="0"/>
              <a:t>81</a:t>
            </a:fld>
            <a:endParaRPr lang="zh-CN" altLang="en-US"/>
          </a:p>
        </p:txBody>
      </p:sp>
    </p:spTree>
    <p:extLst>
      <p:ext uri="{BB962C8B-B14F-4D97-AF65-F5344CB8AC3E}">
        <p14:creationId xmlns:p14="http://schemas.microsoft.com/office/powerpoint/2010/main" val="1697396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00B050"/>
                </a:solidFill>
                <a:latin typeface="Arial" panose="020B0604020202020204" pitchFamily="34" charset="0"/>
                <a:ea typeface="黑体" panose="02010609060101010101" pitchFamily="49" charset="-122"/>
                <a:cs typeface="Arial" panose="020B0604020202020204" pitchFamily="34" charset="0"/>
              </a:rPr>
              <a:t>当前常见用机器学习解决的问题</a:t>
            </a:r>
          </a:p>
        </p:txBody>
      </p:sp>
      <p:pic>
        <p:nvPicPr>
          <p:cNvPr id="3" name="图片 2"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9" y="2286000"/>
            <a:ext cx="2966012" cy="2286000"/>
          </a:xfrm>
          <a:prstGeom prst="rect">
            <a:avLst/>
          </a:prstGeom>
        </p:spPr>
      </p:pic>
      <p:sp>
        <p:nvSpPr>
          <p:cNvPr id="5" name="文本框 4"/>
          <p:cNvSpPr txBox="1"/>
          <p:nvPr/>
        </p:nvSpPr>
        <p:spPr>
          <a:xfrm>
            <a:off x="5029200" y="5029200"/>
            <a:ext cx="2362200" cy="523220"/>
          </a:xfrm>
          <a:prstGeom prst="rect">
            <a:avLst/>
          </a:prstGeom>
          <a:noFill/>
        </p:spPr>
        <p:txBody>
          <a:bodyPr wrap="square" rtlCol="0">
            <a:spAutoFit/>
          </a:bodyPr>
          <a:lstStyle/>
          <a:p>
            <a:pPr algn="ctr"/>
            <a:r>
              <a:rPr lang="zh-CN" altLang="en-US" sz="2800" dirty="0"/>
              <a:t>分类</a:t>
            </a:r>
          </a:p>
        </p:txBody>
      </p:sp>
      <p:pic>
        <p:nvPicPr>
          <p:cNvPr id="8" name="图片 7"/>
          <p:cNvPicPr>
            <a:picLocks noChangeAspect="1"/>
          </p:cNvPicPr>
          <p:nvPr/>
        </p:nvPicPr>
        <p:blipFill>
          <a:blip r:embed="rId5"/>
          <a:stretch>
            <a:fillRect/>
          </a:stretch>
        </p:blipFill>
        <p:spPr>
          <a:xfrm>
            <a:off x="8275203" y="2762928"/>
            <a:ext cx="3324225" cy="1371600"/>
          </a:xfrm>
          <a:prstGeom prst="rect">
            <a:avLst/>
          </a:prstGeom>
        </p:spPr>
      </p:pic>
      <p:sp>
        <p:nvSpPr>
          <p:cNvPr id="9" name="文本框 8"/>
          <p:cNvSpPr txBox="1"/>
          <p:nvPr/>
        </p:nvSpPr>
        <p:spPr>
          <a:xfrm>
            <a:off x="9167811" y="5121728"/>
            <a:ext cx="2362200" cy="523220"/>
          </a:xfrm>
          <a:prstGeom prst="rect">
            <a:avLst/>
          </a:prstGeom>
          <a:noFill/>
        </p:spPr>
        <p:txBody>
          <a:bodyPr wrap="square" rtlCol="0">
            <a:spAutoFit/>
          </a:bodyPr>
          <a:lstStyle/>
          <a:p>
            <a:pPr algn="ctr"/>
            <a:r>
              <a:rPr lang="zh-CN" altLang="en-US" sz="2800" dirty="0"/>
              <a:t>聚类</a:t>
            </a:r>
          </a:p>
        </p:txBody>
      </p:sp>
      <p:pic>
        <p:nvPicPr>
          <p:cNvPr id="7" name="图片 6" descr="屏幕剪辑">
            <a:extLst>
              <a:ext uri="{FF2B5EF4-FFF2-40B4-BE49-F238E27FC236}">
                <a16:creationId xmlns:a16="http://schemas.microsoft.com/office/drawing/2014/main" id="{9A6F91CB-1315-47B9-961E-F4AED0A905F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9600" y="2438400"/>
            <a:ext cx="3373138" cy="2020657"/>
          </a:xfrm>
          <a:prstGeom prst="rect">
            <a:avLst/>
          </a:prstGeom>
        </p:spPr>
      </p:pic>
      <p:sp>
        <p:nvSpPr>
          <p:cNvPr id="10" name="文本框 9">
            <a:extLst>
              <a:ext uri="{FF2B5EF4-FFF2-40B4-BE49-F238E27FC236}">
                <a16:creationId xmlns:a16="http://schemas.microsoft.com/office/drawing/2014/main" id="{AFFE3A64-3C05-480D-9033-0A5645863432}"/>
              </a:ext>
            </a:extLst>
          </p:cNvPr>
          <p:cNvSpPr txBox="1"/>
          <p:nvPr/>
        </p:nvSpPr>
        <p:spPr>
          <a:xfrm>
            <a:off x="1092993" y="5029200"/>
            <a:ext cx="2362200" cy="523220"/>
          </a:xfrm>
          <a:prstGeom prst="rect">
            <a:avLst/>
          </a:prstGeom>
          <a:noFill/>
        </p:spPr>
        <p:txBody>
          <a:bodyPr wrap="square" rtlCol="0">
            <a:spAutoFit/>
          </a:bodyPr>
          <a:lstStyle/>
          <a:p>
            <a:pPr algn="ctr"/>
            <a:r>
              <a:rPr lang="zh-CN" altLang="en-US" sz="2800" dirty="0"/>
              <a:t>回归</a:t>
            </a:r>
          </a:p>
        </p:txBody>
      </p:sp>
    </p:spTree>
    <p:custDataLst>
      <p:tags r:id="rId1"/>
    </p:custDataLst>
    <p:extLst>
      <p:ext uri="{BB962C8B-B14F-4D97-AF65-F5344CB8AC3E}">
        <p14:creationId xmlns:p14="http://schemas.microsoft.com/office/powerpoint/2010/main" val="40452881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2.4"/>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34A90"/>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14872</TotalTime>
  <Words>8466</Words>
  <Application>Microsoft Office PowerPoint</Application>
  <PresentationFormat>宽屏</PresentationFormat>
  <Paragraphs>671</Paragraphs>
  <Slides>81</Slides>
  <Notes>17</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104" baseType="lpstr">
      <vt:lpstr>Arial </vt:lpstr>
      <vt:lpstr>MathJax_Main</vt:lpstr>
      <vt:lpstr>新細明體</vt:lpstr>
      <vt:lpstr>SFMono-Regular</vt:lpstr>
      <vt:lpstr>等线</vt:lpstr>
      <vt:lpstr>等线 Light</vt:lpstr>
      <vt:lpstr>黑体</vt:lpstr>
      <vt:lpstr>黑体,Bold</vt:lpstr>
      <vt:lpstr>华文楷体</vt:lpstr>
      <vt:lpstr>隶书</vt:lpstr>
      <vt:lpstr>宋体</vt:lpstr>
      <vt:lpstr>Microsoft YaHei</vt:lpstr>
      <vt:lpstr>Microsoft YaHei</vt:lpstr>
      <vt:lpstr>Arial</vt:lpstr>
      <vt:lpstr>Arial</vt:lpstr>
      <vt:lpstr>Arial Narrow</vt:lpstr>
      <vt:lpstr>Cambria Math</vt:lpstr>
      <vt:lpstr>Symbol</vt:lpstr>
      <vt:lpstr>Times New Roman</vt:lpstr>
      <vt:lpstr>Verdana</vt:lpstr>
      <vt:lpstr>Wingdings</vt:lpstr>
      <vt:lpstr>Office 主题​​</vt:lpstr>
      <vt:lpstr>Equation</vt:lpstr>
      <vt:lpstr>PowerPoint 演示文稿</vt:lpstr>
      <vt:lpstr> 复习</vt:lpstr>
      <vt:lpstr>PowerPoint 演示文稿</vt:lpstr>
      <vt:lpstr>PowerPoint 演示文稿</vt:lpstr>
      <vt:lpstr>PowerPoint 演示文稿</vt:lpstr>
      <vt:lpstr>机器学习</vt:lpstr>
      <vt:lpstr>机器学习是多学科的交叉</vt:lpstr>
      <vt:lpstr>机器学习的分类</vt:lpstr>
      <vt:lpstr>当前常见用机器学习解决的问题</vt:lpstr>
      <vt:lpstr>归纳学习</vt:lpstr>
      <vt:lpstr>归纳学习</vt:lpstr>
      <vt:lpstr>归纳概念学习的定义</vt:lpstr>
      <vt:lpstr>归纳概念学习中要用到的定义</vt:lpstr>
      <vt:lpstr>归纳概念学习的定义</vt:lpstr>
      <vt:lpstr>归纳概念学习的定义</vt:lpstr>
      <vt:lpstr>归纳概念学习算法的一般步骤</vt:lpstr>
      <vt:lpstr>归纳概念学习算法的一般步骤</vt:lpstr>
      <vt:lpstr>归纳概念学习算法的一般步骤</vt:lpstr>
      <vt:lpstr>归纳概念学习算法的一般步骤</vt:lpstr>
      <vt:lpstr>归纳概念学习算法的一般步骤</vt:lpstr>
      <vt:lpstr>归纳概念学习的具体算法</vt:lpstr>
      <vt:lpstr>归纳概念学习的具体算法</vt:lpstr>
      <vt:lpstr>归纳概念学习的具体算法</vt:lpstr>
      <vt:lpstr>归纳概念学习的具体算法</vt:lpstr>
      <vt:lpstr> 归纳概念学习的具体算法1</vt:lpstr>
      <vt:lpstr> 归纳概念学习的具体算法2</vt:lpstr>
      <vt:lpstr>ID3 算法伪代码 Iterative Dichotomiser 3</vt:lpstr>
      <vt:lpstr>信息熵</vt:lpstr>
      <vt:lpstr>条件熵</vt:lpstr>
      <vt:lpstr>增益</vt:lpstr>
      <vt:lpstr>西瓜数据集</vt:lpstr>
      <vt:lpstr>信息增益计算</vt:lpstr>
      <vt:lpstr>基于纹理对根节点划分 及 生成的决策树</vt:lpstr>
      <vt:lpstr>ID3算法示例-2</vt:lpstr>
      <vt:lpstr> 归纳概念学习的具体算法3</vt:lpstr>
      <vt:lpstr>解释学习</vt:lpstr>
      <vt:lpstr>PowerPoint 演示文稿</vt:lpstr>
      <vt:lpstr>解释学习的一般性描述</vt:lpstr>
      <vt:lpstr>解释学习的学习过程与算法</vt:lpstr>
      <vt:lpstr>PowerPoint 演示文稿</vt:lpstr>
      <vt:lpstr>PowerPoint 演示文稿</vt:lpstr>
      <vt:lpstr>PowerPoint 演示文稿</vt:lpstr>
      <vt:lpstr>PowerPoint 演示文稿</vt:lpstr>
      <vt:lpstr>领域知识的完善性</vt:lpstr>
      <vt:lpstr>当前机器学习主流技术： 基于样例的机器学习</vt:lpstr>
      <vt:lpstr>基于样例的机器学习</vt:lpstr>
      <vt:lpstr>基于样例机器学习的三要素 </vt:lpstr>
      <vt:lpstr>要素1：一致性假设 </vt:lpstr>
      <vt:lpstr>要素2：对样本空间的划分</vt:lpstr>
      <vt:lpstr>要素3： 泛化能力 </vt:lpstr>
      <vt:lpstr>关于三要素 </vt:lpstr>
      <vt:lpstr>Transfer learning</vt:lpstr>
      <vt:lpstr>传统机器学习&amp;迁移学习</vt:lpstr>
      <vt:lpstr>Transfer Learning = “举一反三”</vt:lpstr>
      <vt:lpstr>总结：机器学习学科</vt:lpstr>
      <vt:lpstr>例子1：代价敏感问题</vt:lpstr>
      <vt:lpstr>例子2：不平衡数据问题</vt:lpstr>
      <vt:lpstr>例子3：可理解性问题</vt:lpstr>
      <vt:lpstr>当前机器学习所面临情况是：</vt:lpstr>
      <vt:lpstr>参考文献信息</vt:lpstr>
      <vt:lpstr>延伸内容：基于类比的学习</vt:lpstr>
      <vt:lpstr>类比学习的一般原理</vt:lpstr>
      <vt:lpstr>类比学习的表示</vt:lpstr>
      <vt:lpstr>类比学习的表示</vt:lpstr>
      <vt:lpstr>类比学习的表示</vt:lpstr>
      <vt:lpstr>类比学习的表示</vt:lpstr>
      <vt:lpstr>类比学习的求解</vt:lpstr>
      <vt:lpstr>类比学习的求解</vt:lpstr>
      <vt:lpstr>类比学习的求解</vt:lpstr>
      <vt:lpstr>逐步推理和监控的类比学习</vt:lpstr>
      <vt:lpstr>逐步推理和监控的类比学习</vt:lpstr>
      <vt:lpstr>逐步推理和监控的类比学习</vt:lpstr>
      <vt:lpstr>逐步推理和监控的类比学习</vt:lpstr>
      <vt:lpstr>延伸内容：机械学习</vt:lpstr>
      <vt:lpstr>PowerPoint 演示文稿</vt:lpstr>
      <vt:lpstr>机械学习的过程 </vt:lpstr>
      <vt:lpstr>例子：汽车修理成本估算系统 </vt:lpstr>
      <vt:lpstr>例子：汽车修理成本估算系统</vt:lpstr>
      <vt:lpstr>数据化简级别图</vt:lpstr>
      <vt:lpstr>数据化简级别图</vt:lpstr>
      <vt:lpstr>机械学习要注意的问题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dc:creator>
  <cp:lastModifiedBy>Windows 用户</cp:lastModifiedBy>
  <cp:revision>488</cp:revision>
  <dcterms:created xsi:type="dcterms:W3CDTF">2020-08-02T03:23:08Z</dcterms:created>
  <dcterms:modified xsi:type="dcterms:W3CDTF">2020-10-21T02:46:55Z</dcterms:modified>
</cp:coreProperties>
</file>