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2" r:id="rId6"/>
    <p:sldId id="263" r:id="rId7"/>
    <p:sldId id="264" r:id="rId8"/>
    <p:sldId id="265" r:id="rId9"/>
    <p:sldId id="266"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056" autoAdjust="0"/>
  </p:normalViewPr>
  <p:slideViewPr>
    <p:cSldViewPr snapToGrid="0">
      <p:cViewPr varScale="1">
        <p:scale>
          <a:sx n="70" d="100"/>
          <a:sy n="70" d="100"/>
        </p:scale>
        <p:origin x="113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B50122-BA83-4F4D-9669-3D3A808DC3BA}" type="datetimeFigureOut">
              <a:rPr lang="zh-CN" altLang="en-US" smtClean="0"/>
              <a:t>2019/9/21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06CBF8-E313-4B7B-95AB-7D320318AA85}" type="slidenum">
              <a:rPr lang="zh-CN" altLang="en-US" smtClean="0"/>
              <a:t>‹#›</a:t>
            </a:fld>
            <a:endParaRPr lang="zh-CN" altLang="en-US"/>
          </a:p>
        </p:txBody>
      </p:sp>
    </p:spTree>
    <p:extLst>
      <p:ext uri="{BB962C8B-B14F-4D97-AF65-F5344CB8AC3E}">
        <p14:creationId xmlns:p14="http://schemas.microsoft.com/office/powerpoint/2010/main" val="1186233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故障分类问题</a:t>
            </a:r>
            <a:endParaRPr lang="zh-CN" altLang="en-US" dirty="0"/>
          </a:p>
        </p:txBody>
      </p:sp>
      <p:sp>
        <p:nvSpPr>
          <p:cNvPr id="4" name="灯片编号占位符 3"/>
          <p:cNvSpPr>
            <a:spLocks noGrp="1"/>
          </p:cNvSpPr>
          <p:nvPr>
            <p:ph type="sldNum" sz="quarter" idx="10"/>
          </p:nvPr>
        </p:nvSpPr>
        <p:spPr/>
        <p:txBody>
          <a:bodyPr/>
          <a:lstStyle/>
          <a:p>
            <a:fld id="{0A06CBF8-E313-4B7B-95AB-7D320318AA85}" type="slidenum">
              <a:rPr lang="zh-CN" altLang="en-US" smtClean="0"/>
              <a:t>2</a:t>
            </a:fld>
            <a:endParaRPr lang="zh-CN" altLang="en-US"/>
          </a:p>
        </p:txBody>
      </p:sp>
    </p:spTree>
    <p:extLst>
      <p:ext uri="{BB962C8B-B14F-4D97-AF65-F5344CB8AC3E}">
        <p14:creationId xmlns:p14="http://schemas.microsoft.com/office/powerpoint/2010/main" val="229788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故障分类问题 </a:t>
            </a:r>
            <a:endParaRPr lang="zh-CN" altLang="en-US" dirty="0"/>
          </a:p>
        </p:txBody>
      </p:sp>
      <p:sp>
        <p:nvSpPr>
          <p:cNvPr id="4" name="灯片编号占位符 3"/>
          <p:cNvSpPr>
            <a:spLocks noGrp="1"/>
          </p:cNvSpPr>
          <p:nvPr>
            <p:ph type="sldNum" sz="quarter" idx="10"/>
          </p:nvPr>
        </p:nvSpPr>
        <p:spPr/>
        <p:txBody>
          <a:bodyPr/>
          <a:lstStyle/>
          <a:p>
            <a:fld id="{0A06CBF8-E313-4B7B-95AB-7D320318AA85}" type="slidenum">
              <a:rPr lang="zh-CN" altLang="en-US" smtClean="0"/>
              <a:t>4</a:t>
            </a:fld>
            <a:endParaRPr lang="zh-CN" altLang="en-US"/>
          </a:p>
        </p:txBody>
      </p:sp>
    </p:spTree>
    <p:extLst>
      <p:ext uri="{BB962C8B-B14F-4D97-AF65-F5344CB8AC3E}">
        <p14:creationId xmlns:p14="http://schemas.microsoft.com/office/powerpoint/2010/main" val="3062738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A06CBF8-E313-4B7B-95AB-7D320318AA85}" type="slidenum">
              <a:rPr lang="zh-CN" altLang="en-US" smtClean="0"/>
              <a:t>6</a:t>
            </a:fld>
            <a:endParaRPr lang="zh-CN" altLang="en-US"/>
          </a:p>
        </p:txBody>
      </p:sp>
    </p:spTree>
    <p:extLst>
      <p:ext uri="{BB962C8B-B14F-4D97-AF65-F5344CB8AC3E}">
        <p14:creationId xmlns:p14="http://schemas.microsoft.com/office/powerpoint/2010/main" val="2610864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故障分类问题 </a:t>
            </a:r>
            <a:endParaRPr lang="zh-CN" altLang="en-US" dirty="0"/>
          </a:p>
        </p:txBody>
      </p:sp>
      <p:sp>
        <p:nvSpPr>
          <p:cNvPr id="4" name="灯片编号占位符 3"/>
          <p:cNvSpPr>
            <a:spLocks noGrp="1"/>
          </p:cNvSpPr>
          <p:nvPr>
            <p:ph type="sldNum" sz="quarter" idx="10"/>
          </p:nvPr>
        </p:nvSpPr>
        <p:spPr/>
        <p:txBody>
          <a:bodyPr/>
          <a:lstStyle/>
          <a:p>
            <a:fld id="{0A06CBF8-E313-4B7B-95AB-7D320318AA85}" type="slidenum">
              <a:rPr lang="zh-CN" altLang="en-US" smtClean="0"/>
              <a:t>7</a:t>
            </a:fld>
            <a:endParaRPr lang="zh-CN" altLang="en-US"/>
          </a:p>
        </p:txBody>
      </p:sp>
    </p:spTree>
    <p:extLst>
      <p:ext uri="{BB962C8B-B14F-4D97-AF65-F5344CB8AC3E}">
        <p14:creationId xmlns:p14="http://schemas.microsoft.com/office/powerpoint/2010/main" val="3915304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故障分类问题 </a:t>
            </a:r>
            <a:endParaRPr lang="zh-CN" altLang="en-US" dirty="0"/>
          </a:p>
        </p:txBody>
      </p:sp>
      <p:sp>
        <p:nvSpPr>
          <p:cNvPr id="4" name="灯片编号占位符 3"/>
          <p:cNvSpPr>
            <a:spLocks noGrp="1"/>
          </p:cNvSpPr>
          <p:nvPr>
            <p:ph type="sldNum" sz="quarter" idx="10"/>
          </p:nvPr>
        </p:nvSpPr>
        <p:spPr/>
        <p:txBody>
          <a:bodyPr/>
          <a:lstStyle/>
          <a:p>
            <a:fld id="{0A06CBF8-E313-4B7B-95AB-7D320318AA85}" type="slidenum">
              <a:rPr lang="zh-CN" altLang="en-US" smtClean="0"/>
              <a:t>9</a:t>
            </a:fld>
            <a:endParaRPr lang="zh-CN" altLang="en-US"/>
          </a:p>
        </p:txBody>
      </p:sp>
    </p:spTree>
    <p:extLst>
      <p:ext uri="{BB962C8B-B14F-4D97-AF65-F5344CB8AC3E}">
        <p14:creationId xmlns:p14="http://schemas.microsoft.com/office/powerpoint/2010/main" val="1582397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CC5CEB8-A6EF-4DE4-B0E8-231667323648}" type="datetimeFigureOut">
              <a:rPr lang="zh-CN" altLang="en-US" smtClean="0"/>
              <a:t>2019/9/21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3C69C9-9BBA-4BE2-9C84-43DEB13BDD7C}" type="slidenum">
              <a:rPr lang="zh-CN" altLang="en-US" smtClean="0"/>
              <a:t>‹#›</a:t>
            </a:fld>
            <a:endParaRPr lang="zh-CN" altLang="en-US"/>
          </a:p>
        </p:txBody>
      </p:sp>
    </p:spTree>
    <p:extLst>
      <p:ext uri="{BB962C8B-B14F-4D97-AF65-F5344CB8AC3E}">
        <p14:creationId xmlns:p14="http://schemas.microsoft.com/office/powerpoint/2010/main" val="945759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CC5CEB8-A6EF-4DE4-B0E8-231667323648}" type="datetimeFigureOut">
              <a:rPr lang="zh-CN" altLang="en-US" smtClean="0"/>
              <a:t>2019/9/21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3C69C9-9BBA-4BE2-9C84-43DEB13BDD7C}" type="slidenum">
              <a:rPr lang="zh-CN" altLang="en-US" smtClean="0"/>
              <a:t>‹#›</a:t>
            </a:fld>
            <a:endParaRPr lang="zh-CN" altLang="en-US"/>
          </a:p>
        </p:txBody>
      </p:sp>
    </p:spTree>
    <p:extLst>
      <p:ext uri="{BB962C8B-B14F-4D97-AF65-F5344CB8AC3E}">
        <p14:creationId xmlns:p14="http://schemas.microsoft.com/office/powerpoint/2010/main" val="3104106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CC5CEB8-A6EF-4DE4-B0E8-231667323648}" type="datetimeFigureOut">
              <a:rPr lang="zh-CN" altLang="en-US" smtClean="0"/>
              <a:t>2019/9/21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3C69C9-9BBA-4BE2-9C84-43DEB13BDD7C}"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96820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CC5CEB8-A6EF-4DE4-B0E8-231667323648}" type="datetimeFigureOut">
              <a:rPr lang="zh-CN" altLang="en-US" smtClean="0"/>
              <a:t>2019/9/21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3C69C9-9BBA-4BE2-9C84-43DEB13BDD7C}" type="slidenum">
              <a:rPr lang="zh-CN" altLang="en-US" smtClean="0"/>
              <a:t>‹#›</a:t>
            </a:fld>
            <a:endParaRPr lang="zh-CN" altLang="en-US"/>
          </a:p>
        </p:txBody>
      </p:sp>
    </p:spTree>
    <p:extLst>
      <p:ext uri="{BB962C8B-B14F-4D97-AF65-F5344CB8AC3E}">
        <p14:creationId xmlns:p14="http://schemas.microsoft.com/office/powerpoint/2010/main" val="4196745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CC5CEB8-A6EF-4DE4-B0E8-231667323648}" type="datetimeFigureOut">
              <a:rPr lang="zh-CN" altLang="en-US" smtClean="0"/>
              <a:t>2019/9/21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3C69C9-9BBA-4BE2-9C84-43DEB13BDD7C}"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96299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CC5CEB8-A6EF-4DE4-B0E8-231667323648}" type="datetimeFigureOut">
              <a:rPr lang="zh-CN" altLang="en-US" smtClean="0"/>
              <a:t>2019/9/21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3C69C9-9BBA-4BE2-9C84-43DEB13BDD7C}" type="slidenum">
              <a:rPr lang="zh-CN" altLang="en-US" smtClean="0"/>
              <a:t>‹#›</a:t>
            </a:fld>
            <a:endParaRPr lang="zh-CN" altLang="en-US"/>
          </a:p>
        </p:txBody>
      </p:sp>
    </p:spTree>
    <p:extLst>
      <p:ext uri="{BB962C8B-B14F-4D97-AF65-F5344CB8AC3E}">
        <p14:creationId xmlns:p14="http://schemas.microsoft.com/office/powerpoint/2010/main" val="1306112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CC5CEB8-A6EF-4DE4-B0E8-231667323648}" type="datetimeFigureOut">
              <a:rPr lang="zh-CN" altLang="en-US" smtClean="0"/>
              <a:t>2019/9/21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3C69C9-9BBA-4BE2-9C84-43DEB13BDD7C}" type="slidenum">
              <a:rPr lang="zh-CN" altLang="en-US" smtClean="0"/>
              <a:t>‹#›</a:t>
            </a:fld>
            <a:endParaRPr lang="zh-CN" altLang="en-US"/>
          </a:p>
        </p:txBody>
      </p:sp>
    </p:spTree>
    <p:extLst>
      <p:ext uri="{BB962C8B-B14F-4D97-AF65-F5344CB8AC3E}">
        <p14:creationId xmlns:p14="http://schemas.microsoft.com/office/powerpoint/2010/main" val="2554461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CC5CEB8-A6EF-4DE4-B0E8-231667323648}" type="datetimeFigureOut">
              <a:rPr lang="zh-CN" altLang="en-US" smtClean="0"/>
              <a:t>2019/9/21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3C69C9-9BBA-4BE2-9C84-43DEB13BDD7C}" type="slidenum">
              <a:rPr lang="zh-CN" altLang="en-US" smtClean="0"/>
              <a:t>‹#›</a:t>
            </a:fld>
            <a:endParaRPr lang="zh-CN" altLang="en-US"/>
          </a:p>
        </p:txBody>
      </p:sp>
    </p:spTree>
    <p:extLst>
      <p:ext uri="{BB962C8B-B14F-4D97-AF65-F5344CB8AC3E}">
        <p14:creationId xmlns:p14="http://schemas.microsoft.com/office/powerpoint/2010/main" val="4169188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CC5CEB8-A6EF-4DE4-B0E8-231667323648}" type="datetimeFigureOut">
              <a:rPr lang="zh-CN" altLang="en-US" smtClean="0"/>
              <a:t>2019/9/21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3C69C9-9BBA-4BE2-9C84-43DEB13BDD7C}" type="slidenum">
              <a:rPr lang="zh-CN" altLang="en-US" smtClean="0"/>
              <a:t>‹#›</a:t>
            </a:fld>
            <a:endParaRPr lang="zh-CN" altLang="en-US"/>
          </a:p>
        </p:txBody>
      </p:sp>
    </p:spTree>
    <p:extLst>
      <p:ext uri="{BB962C8B-B14F-4D97-AF65-F5344CB8AC3E}">
        <p14:creationId xmlns:p14="http://schemas.microsoft.com/office/powerpoint/2010/main" val="1629431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CC5CEB8-A6EF-4DE4-B0E8-231667323648}" type="datetimeFigureOut">
              <a:rPr lang="zh-CN" altLang="en-US" smtClean="0"/>
              <a:t>2019/9/21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3C69C9-9BBA-4BE2-9C84-43DEB13BDD7C}" type="slidenum">
              <a:rPr lang="zh-CN" altLang="en-US" smtClean="0"/>
              <a:t>‹#›</a:t>
            </a:fld>
            <a:endParaRPr lang="zh-CN" altLang="en-US"/>
          </a:p>
        </p:txBody>
      </p:sp>
    </p:spTree>
    <p:extLst>
      <p:ext uri="{BB962C8B-B14F-4D97-AF65-F5344CB8AC3E}">
        <p14:creationId xmlns:p14="http://schemas.microsoft.com/office/powerpoint/2010/main" val="329583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CC5CEB8-A6EF-4DE4-B0E8-231667323648}" type="datetimeFigureOut">
              <a:rPr lang="zh-CN" altLang="en-US" smtClean="0"/>
              <a:t>2019/9/21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3C69C9-9BBA-4BE2-9C84-43DEB13BDD7C}" type="slidenum">
              <a:rPr lang="zh-CN" altLang="en-US" smtClean="0"/>
              <a:t>‹#›</a:t>
            </a:fld>
            <a:endParaRPr lang="zh-CN" altLang="en-US"/>
          </a:p>
        </p:txBody>
      </p:sp>
    </p:spTree>
    <p:extLst>
      <p:ext uri="{BB962C8B-B14F-4D97-AF65-F5344CB8AC3E}">
        <p14:creationId xmlns:p14="http://schemas.microsoft.com/office/powerpoint/2010/main" val="3813931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CC5CEB8-A6EF-4DE4-B0E8-231667323648}" type="datetimeFigureOut">
              <a:rPr lang="zh-CN" altLang="en-US" smtClean="0"/>
              <a:t>2019/9/21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73C69C9-9BBA-4BE2-9C84-43DEB13BDD7C}" type="slidenum">
              <a:rPr lang="zh-CN" altLang="en-US" smtClean="0"/>
              <a:t>‹#›</a:t>
            </a:fld>
            <a:endParaRPr lang="zh-CN" altLang="en-US"/>
          </a:p>
        </p:txBody>
      </p:sp>
    </p:spTree>
    <p:extLst>
      <p:ext uri="{BB962C8B-B14F-4D97-AF65-F5344CB8AC3E}">
        <p14:creationId xmlns:p14="http://schemas.microsoft.com/office/powerpoint/2010/main" val="3800730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CC5CEB8-A6EF-4DE4-B0E8-231667323648}" type="datetimeFigureOut">
              <a:rPr lang="zh-CN" altLang="en-US" smtClean="0"/>
              <a:t>2019/9/21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73C69C9-9BBA-4BE2-9C84-43DEB13BDD7C}" type="slidenum">
              <a:rPr lang="zh-CN" altLang="en-US" smtClean="0"/>
              <a:t>‹#›</a:t>
            </a:fld>
            <a:endParaRPr lang="zh-CN" altLang="en-US"/>
          </a:p>
        </p:txBody>
      </p:sp>
    </p:spTree>
    <p:extLst>
      <p:ext uri="{BB962C8B-B14F-4D97-AF65-F5344CB8AC3E}">
        <p14:creationId xmlns:p14="http://schemas.microsoft.com/office/powerpoint/2010/main" val="1093191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C5CEB8-A6EF-4DE4-B0E8-231667323648}" type="datetimeFigureOut">
              <a:rPr lang="zh-CN" altLang="en-US" smtClean="0"/>
              <a:t>2019/9/21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73C69C9-9BBA-4BE2-9C84-43DEB13BDD7C}" type="slidenum">
              <a:rPr lang="zh-CN" altLang="en-US" smtClean="0"/>
              <a:t>‹#›</a:t>
            </a:fld>
            <a:endParaRPr lang="zh-CN" altLang="en-US"/>
          </a:p>
        </p:txBody>
      </p:sp>
    </p:spTree>
    <p:extLst>
      <p:ext uri="{BB962C8B-B14F-4D97-AF65-F5344CB8AC3E}">
        <p14:creationId xmlns:p14="http://schemas.microsoft.com/office/powerpoint/2010/main" val="3934311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CC5CEB8-A6EF-4DE4-B0E8-231667323648}" type="datetimeFigureOut">
              <a:rPr lang="zh-CN" altLang="en-US" smtClean="0"/>
              <a:t>2019/9/21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3C69C9-9BBA-4BE2-9C84-43DEB13BDD7C}" type="slidenum">
              <a:rPr lang="zh-CN" altLang="en-US" smtClean="0"/>
              <a:t>‹#›</a:t>
            </a:fld>
            <a:endParaRPr lang="zh-CN" altLang="en-US"/>
          </a:p>
        </p:txBody>
      </p:sp>
    </p:spTree>
    <p:extLst>
      <p:ext uri="{BB962C8B-B14F-4D97-AF65-F5344CB8AC3E}">
        <p14:creationId xmlns:p14="http://schemas.microsoft.com/office/powerpoint/2010/main" val="2050696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CC5CEB8-A6EF-4DE4-B0E8-231667323648}" type="datetimeFigureOut">
              <a:rPr lang="zh-CN" altLang="en-US" smtClean="0"/>
              <a:t>2019/9/21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3C69C9-9BBA-4BE2-9C84-43DEB13BDD7C}" type="slidenum">
              <a:rPr lang="zh-CN" altLang="en-US" smtClean="0"/>
              <a:t>‹#›</a:t>
            </a:fld>
            <a:endParaRPr lang="zh-CN" altLang="en-US"/>
          </a:p>
        </p:txBody>
      </p:sp>
    </p:spTree>
    <p:extLst>
      <p:ext uri="{BB962C8B-B14F-4D97-AF65-F5344CB8AC3E}">
        <p14:creationId xmlns:p14="http://schemas.microsoft.com/office/powerpoint/2010/main" val="1824492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C5CEB8-A6EF-4DE4-B0E8-231667323648}" type="datetimeFigureOut">
              <a:rPr lang="zh-CN" altLang="en-US" smtClean="0"/>
              <a:t>2019/9/21</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73C69C9-9BBA-4BE2-9C84-43DEB13BDD7C}" type="slidenum">
              <a:rPr lang="zh-CN" altLang="en-US" smtClean="0"/>
              <a:t>‹#›</a:t>
            </a:fld>
            <a:endParaRPr lang="zh-CN" altLang="en-US"/>
          </a:p>
        </p:txBody>
      </p:sp>
    </p:spTree>
    <p:extLst>
      <p:ext uri="{BB962C8B-B14F-4D97-AF65-F5344CB8AC3E}">
        <p14:creationId xmlns:p14="http://schemas.microsoft.com/office/powerpoint/2010/main" val="24429923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2064" y="832920"/>
            <a:ext cx="9422552" cy="5241956"/>
          </a:xfrm>
        </p:spPr>
        <p:txBody>
          <a:bodyPr/>
          <a:lstStyle/>
          <a:p>
            <a:pPr algn="l"/>
            <a:r>
              <a:rPr lang="en-US" altLang="zh-CN" sz="2800" dirty="0">
                <a:solidFill>
                  <a:schemeClr val="tx2"/>
                </a:solidFill>
              </a:rPr>
              <a:t>t</a:t>
            </a:r>
            <a:r>
              <a:rPr lang="en-US" altLang="zh-CN" sz="2800" dirty="0" smtClean="0">
                <a:solidFill>
                  <a:schemeClr val="tx2"/>
                </a:solidFill>
              </a:rPr>
              <a:t>itle</a:t>
            </a:r>
            <a:r>
              <a:rPr lang="zh-CN" altLang="en-US" sz="2800" dirty="0" smtClean="0">
                <a:solidFill>
                  <a:schemeClr val="tx2"/>
                </a:solidFill>
              </a:rPr>
              <a:t>：</a:t>
            </a:r>
            <a:r>
              <a:rPr lang="en-US" altLang="zh-CN" sz="2800" dirty="0" smtClean="0">
                <a:solidFill>
                  <a:schemeClr val="tx2"/>
                </a:solidFill>
              </a:rPr>
              <a:t>An </a:t>
            </a:r>
            <a:r>
              <a:rPr lang="en-US" altLang="zh-CN" sz="2800" dirty="0">
                <a:solidFill>
                  <a:schemeClr val="tx2"/>
                </a:solidFill>
              </a:rPr>
              <a:t>Improved Bearing Fault Diagnosis Method using One-Dimensional CNN and </a:t>
            </a:r>
            <a:r>
              <a:rPr lang="en-US" altLang="zh-CN" sz="2800" dirty="0" smtClean="0">
                <a:solidFill>
                  <a:schemeClr val="tx2"/>
                </a:solidFill>
              </a:rPr>
              <a:t>LSTM</a:t>
            </a:r>
            <a:br>
              <a:rPr lang="en-US" altLang="zh-CN" sz="2800" dirty="0" smtClean="0">
                <a:solidFill>
                  <a:schemeClr val="tx2"/>
                </a:solidFill>
              </a:rPr>
            </a:br>
            <a:r>
              <a:rPr lang="en-US" altLang="zh-CN" sz="2800" dirty="0">
                <a:solidFill>
                  <a:schemeClr val="tx2"/>
                </a:solidFill>
              </a:rPr>
              <a:t/>
            </a:r>
            <a:br>
              <a:rPr lang="en-US" altLang="zh-CN" sz="2800" dirty="0">
                <a:solidFill>
                  <a:schemeClr val="tx2"/>
                </a:solidFill>
              </a:rPr>
            </a:br>
            <a:r>
              <a:rPr lang="en-US" altLang="zh-CN" sz="2800" dirty="0" smtClean="0">
                <a:solidFill>
                  <a:schemeClr val="tx2"/>
                </a:solidFill>
              </a:rPr>
              <a:t>author</a:t>
            </a:r>
            <a:r>
              <a:rPr lang="zh-CN" altLang="en-US" sz="2800" dirty="0" smtClean="0">
                <a:solidFill>
                  <a:schemeClr val="tx2"/>
                </a:solidFill>
              </a:rPr>
              <a:t>：</a:t>
            </a:r>
            <a:r>
              <a:rPr lang="en-US" altLang="zh-CN" sz="2800" dirty="0" err="1" smtClean="0">
                <a:solidFill>
                  <a:schemeClr val="tx2"/>
                </a:solidFill>
              </a:rPr>
              <a:t>Honghu</a:t>
            </a:r>
            <a:r>
              <a:rPr lang="en-US" altLang="zh-CN" sz="2800" dirty="0" smtClean="0">
                <a:solidFill>
                  <a:schemeClr val="tx2"/>
                </a:solidFill>
              </a:rPr>
              <a:t> Pan − </a:t>
            </a:r>
            <a:r>
              <a:rPr lang="en-US" altLang="zh-CN" sz="2800" dirty="0" err="1" smtClean="0">
                <a:solidFill>
                  <a:schemeClr val="tx2"/>
                </a:solidFill>
              </a:rPr>
              <a:t>Xingxi</a:t>
            </a:r>
            <a:r>
              <a:rPr lang="en-US" altLang="zh-CN" sz="2800" dirty="0" smtClean="0">
                <a:solidFill>
                  <a:schemeClr val="tx2"/>
                </a:solidFill>
              </a:rPr>
              <a:t> He*</a:t>
            </a:r>
            <a:r>
              <a:rPr lang="en-US" altLang="zh-CN" sz="2800" dirty="0">
                <a:solidFill>
                  <a:schemeClr val="tx2"/>
                </a:solidFill>
              </a:rPr>
              <a:t/>
            </a:r>
            <a:br>
              <a:rPr lang="en-US" altLang="zh-CN" sz="2800" dirty="0">
                <a:solidFill>
                  <a:schemeClr val="tx2"/>
                </a:solidFill>
              </a:rPr>
            </a:br>
            <a:r>
              <a:rPr lang="en-US" altLang="zh-CN" sz="2800" dirty="0" smtClean="0">
                <a:solidFill>
                  <a:schemeClr val="tx2"/>
                </a:solidFill>
              </a:rPr>
              <a:t/>
            </a:r>
            <a:br>
              <a:rPr lang="en-US" altLang="zh-CN" sz="2800" dirty="0" smtClean="0">
                <a:solidFill>
                  <a:schemeClr val="tx2"/>
                </a:solidFill>
              </a:rPr>
            </a:br>
            <a:r>
              <a:rPr lang="en-US" altLang="zh-CN" sz="2800" dirty="0" smtClean="0">
                <a:solidFill>
                  <a:schemeClr val="tx2"/>
                </a:solidFill>
              </a:rPr>
              <a:t>from</a:t>
            </a:r>
            <a:r>
              <a:rPr lang="zh-CN" altLang="en-US" sz="2800" dirty="0" smtClean="0">
                <a:solidFill>
                  <a:schemeClr val="tx2"/>
                </a:solidFill>
              </a:rPr>
              <a:t>：</a:t>
            </a:r>
            <a:r>
              <a:rPr lang="en-US" altLang="zh-CN" sz="2800" dirty="0">
                <a:solidFill>
                  <a:schemeClr val="tx2"/>
                </a:solidFill>
              </a:rPr>
              <a:t>Chongqing University, The State Key Laboratory of Mechanical Transmissions, China</a:t>
            </a:r>
            <a:br>
              <a:rPr lang="en-US" altLang="zh-CN" sz="2800" dirty="0">
                <a:solidFill>
                  <a:schemeClr val="tx2"/>
                </a:solidFill>
              </a:rPr>
            </a:br>
            <a:r>
              <a:rPr lang="en-US" altLang="zh-CN" sz="2800" dirty="0" smtClean="0">
                <a:solidFill>
                  <a:schemeClr val="tx2"/>
                </a:solidFill>
              </a:rPr>
              <a:t/>
            </a:r>
            <a:br>
              <a:rPr lang="en-US" altLang="zh-CN" sz="2800" dirty="0" smtClean="0">
                <a:solidFill>
                  <a:schemeClr val="tx2"/>
                </a:solidFill>
              </a:rPr>
            </a:br>
            <a:r>
              <a:rPr lang="en-US" altLang="zh-CN" sz="2800" dirty="0" smtClean="0">
                <a:solidFill>
                  <a:schemeClr val="tx2"/>
                </a:solidFill>
              </a:rPr>
              <a:t>level</a:t>
            </a:r>
            <a:r>
              <a:rPr lang="zh-CN" altLang="en-US" sz="2800" dirty="0" smtClean="0">
                <a:solidFill>
                  <a:schemeClr val="tx2"/>
                </a:solidFill>
              </a:rPr>
              <a:t>：</a:t>
            </a:r>
            <a:r>
              <a:rPr lang="en-US" altLang="zh-CN" sz="2800" dirty="0" err="1" smtClean="0">
                <a:solidFill>
                  <a:schemeClr val="tx2"/>
                </a:solidFill>
              </a:rPr>
              <a:t>Strojniški</a:t>
            </a:r>
            <a:r>
              <a:rPr lang="en-US" altLang="zh-CN" sz="2800" dirty="0" smtClean="0">
                <a:solidFill>
                  <a:schemeClr val="tx2"/>
                </a:solidFill>
              </a:rPr>
              <a:t> </a:t>
            </a:r>
            <a:r>
              <a:rPr lang="en-US" altLang="zh-CN" sz="2800" dirty="0" err="1">
                <a:solidFill>
                  <a:schemeClr val="tx2"/>
                </a:solidFill>
              </a:rPr>
              <a:t>vestnik</a:t>
            </a:r>
            <a:r>
              <a:rPr lang="en-US" altLang="zh-CN" sz="2800" dirty="0">
                <a:solidFill>
                  <a:schemeClr val="tx2"/>
                </a:solidFill>
              </a:rPr>
              <a:t> - Journal of Mechanical </a:t>
            </a:r>
            <a:r>
              <a:rPr lang="en-US" altLang="zh-CN" sz="2800" dirty="0" smtClean="0">
                <a:solidFill>
                  <a:schemeClr val="tx2"/>
                </a:solidFill>
              </a:rPr>
              <a:t>Engineering</a:t>
            </a:r>
            <a:r>
              <a:rPr lang="zh-CN" altLang="en-US" sz="2800" dirty="0">
                <a:solidFill>
                  <a:schemeClr val="tx2"/>
                </a:solidFill>
              </a:rPr>
              <a:t> （</a:t>
            </a:r>
            <a:r>
              <a:rPr lang="en-US" altLang="zh-CN" sz="2800" dirty="0">
                <a:solidFill>
                  <a:schemeClr val="tx2"/>
                </a:solidFill>
              </a:rPr>
              <a:t>SCI 4</a:t>
            </a:r>
            <a:r>
              <a:rPr lang="zh-CN" altLang="en-US" sz="2800" dirty="0">
                <a:solidFill>
                  <a:schemeClr val="tx2"/>
                </a:solidFill>
              </a:rPr>
              <a:t>）</a:t>
            </a:r>
            <a:r>
              <a:rPr lang="en-US" altLang="zh-CN" sz="2800" dirty="0">
                <a:solidFill>
                  <a:schemeClr val="tx2"/>
                </a:solidFill>
              </a:rPr>
              <a:t> </a:t>
            </a:r>
            <a:r>
              <a:rPr lang="en-US" altLang="zh-CN" sz="2800" dirty="0" smtClean="0">
                <a:solidFill>
                  <a:schemeClr val="tx2"/>
                </a:solidFill>
              </a:rPr>
              <a:t/>
            </a:r>
            <a:br>
              <a:rPr lang="en-US" altLang="zh-CN" sz="2800" dirty="0" smtClean="0">
                <a:solidFill>
                  <a:schemeClr val="tx2"/>
                </a:solidFill>
              </a:rPr>
            </a:br>
            <a:r>
              <a:rPr lang="en-US" altLang="zh-CN" sz="2800" dirty="0">
                <a:solidFill>
                  <a:schemeClr val="tx2"/>
                </a:solidFill>
              </a:rPr>
              <a:t/>
            </a:r>
            <a:br>
              <a:rPr lang="en-US" altLang="zh-CN" sz="2800" dirty="0">
                <a:solidFill>
                  <a:schemeClr val="tx2"/>
                </a:solidFill>
              </a:rPr>
            </a:br>
            <a:r>
              <a:rPr lang="en-US" altLang="zh-CN" sz="2800" dirty="0" smtClean="0">
                <a:solidFill>
                  <a:schemeClr val="tx2"/>
                </a:solidFill>
              </a:rPr>
              <a:t>IF</a:t>
            </a:r>
            <a:r>
              <a:rPr lang="zh-CN" altLang="en-US" sz="2800" dirty="0" smtClean="0">
                <a:solidFill>
                  <a:schemeClr val="tx2"/>
                </a:solidFill>
              </a:rPr>
              <a:t>：</a:t>
            </a:r>
            <a:r>
              <a:rPr lang="en-US" altLang="zh-CN" sz="2800" dirty="0" smtClean="0">
                <a:solidFill>
                  <a:schemeClr val="tx2"/>
                </a:solidFill>
              </a:rPr>
              <a:t>1.139</a:t>
            </a:r>
            <a:endParaRPr lang="zh-CN" altLang="en-US" sz="2800" dirty="0">
              <a:solidFill>
                <a:schemeClr val="tx2"/>
              </a:solidFill>
            </a:endParaRPr>
          </a:p>
        </p:txBody>
      </p:sp>
    </p:spTree>
    <p:extLst>
      <p:ext uri="{BB962C8B-B14F-4D97-AF65-F5344CB8AC3E}">
        <p14:creationId xmlns:p14="http://schemas.microsoft.com/office/powerpoint/2010/main" val="27541641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07366" y="587829"/>
            <a:ext cx="8532578" cy="5617027"/>
          </a:xfrm>
        </p:spPr>
        <p:txBody>
          <a:bodyPr/>
          <a:lstStyle/>
          <a:p>
            <a:pPr algn="l"/>
            <a:r>
              <a:rPr lang="zh-CN" altLang="en-US" sz="2000" dirty="0" smtClean="0">
                <a:solidFill>
                  <a:schemeClr val="tx2"/>
                </a:solidFill>
                <a:latin typeface="宋体" panose="02010600030101010101" pitchFamily="2" charset="-122"/>
                <a:ea typeface="宋体" panose="02010600030101010101" pitchFamily="2" charset="-122"/>
              </a:rPr>
              <a:t>提出了一种新的模型</a:t>
            </a:r>
            <a:r>
              <a:rPr lang="en-US" altLang="zh-CN" sz="2000" dirty="0" smtClean="0">
                <a:solidFill>
                  <a:schemeClr val="tx2"/>
                </a:solidFill>
                <a:latin typeface="宋体" panose="02010600030101010101" pitchFamily="2" charset="-122"/>
                <a:ea typeface="宋体" panose="02010600030101010101" pitchFamily="2" charset="-122"/>
              </a:rPr>
              <a:t>CNN-LSTM</a:t>
            </a:r>
            <a:r>
              <a:rPr lang="zh-CN" altLang="en-US" sz="2000" dirty="0" smtClean="0">
                <a:solidFill>
                  <a:schemeClr val="tx2"/>
                </a:solidFill>
                <a:latin typeface="宋体" panose="02010600030101010101" pitchFamily="2" charset="-122"/>
                <a:ea typeface="宋体" panose="02010600030101010101" pitchFamily="2" charset="-122"/>
              </a:rPr>
              <a:t>用于轴承的故障诊断，结合了</a:t>
            </a:r>
            <a:r>
              <a:rPr lang="en-US" altLang="zh-CN" sz="2000" dirty="0" smtClean="0">
                <a:solidFill>
                  <a:schemeClr val="tx2"/>
                </a:solidFill>
                <a:latin typeface="宋体" panose="02010600030101010101" pitchFamily="2" charset="-122"/>
                <a:ea typeface="宋体" panose="02010600030101010101" pitchFamily="2" charset="-122"/>
              </a:rPr>
              <a:t>CNN</a:t>
            </a:r>
            <a:r>
              <a:rPr lang="zh-CN" altLang="en-US" sz="2000" dirty="0" smtClean="0">
                <a:solidFill>
                  <a:schemeClr val="tx2"/>
                </a:solidFill>
                <a:latin typeface="宋体" panose="02010600030101010101" pitchFamily="2" charset="-122"/>
                <a:ea typeface="宋体" panose="02010600030101010101" pitchFamily="2" charset="-122"/>
              </a:rPr>
              <a:t>和</a:t>
            </a:r>
            <a:r>
              <a:rPr lang="en-US" altLang="zh-CN" sz="2000" dirty="0" smtClean="0">
                <a:solidFill>
                  <a:schemeClr val="tx2"/>
                </a:solidFill>
                <a:latin typeface="宋体" panose="02010600030101010101" pitchFamily="2" charset="-122"/>
                <a:ea typeface="宋体" panose="02010600030101010101" pitchFamily="2" charset="-122"/>
              </a:rPr>
              <a:t>LSTM</a:t>
            </a:r>
            <a:r>
              <a:rPr lang="zh-CN" altLang="en-US" sz="2000" dirty="0" smtClean="0">
                <a:solidFill>
                  <a:schemeClr val="tx2"/>
                </a:solidFill>
                <a:latin typeface="宋体" panose="02010600030101010101" pitchFamily="2" charset="-122"/>
                <a:ea typeface="宋体" panose="02010600030101010101" pitchFamily="2" charset="-122"/>
              </a:rPr>
              <a:t>的优点，不需要手动的提取特征，并且在测试集中达到了</a:t>
            </a:r>
            <a:r>
              <a:rPr lang="en-US" altLang="zh-CN" sz="2000" dirty="0" smtClean="0">
                <a:solidFill>
                  <a:schemeClr val="tx2"/>
                </a:solidFill>
                <a:latin typeface="宋体" panose="02010600030101010101" pitchFamily="2" charset="-122"/>
                <a:ea typeface="宋体" panose="02010600030101010101" pitchFamily="2" charset="-122"/>
              </a:rPr>
              <a:t>99%</a:t>
            </a:r>
            <a:r>
              <a:rPr lang="zh-CN" altLang="en-US" sz="2000" dirty="0" smtClean="0">
                <a:solidFill>
                  <a:schemeClr val="tx2"/>
                </a:solidFill>
                <a:latin typeface="宋体" panose="02010600030101010101" pitchFamily="2" charset="-122"/>
                <a:ea typeface="宋体" panose="02010600030101010101" pitchFamily="2" charset="-122"/>
              </a:rPr>
              <a:t>的准确率；它的训练速度比</a:t>
            </a:r>
            <a:r>
              <a:rPr lang="en-US" altLang="zh-CN" sz="2000" dirty="0" smtClean="0">
                <a:solidFill>
                  <a:schemeClr val="tx2"/>
                </a:solidFill>
                <a:latin typeface="宋体" panose="02010600030101010101" pitchFamily="2" charset="-122"/>
                <a:ea typeface="宋体" panose="02010600030101010101" pitchFamily="2" charset="-122"/>
              </a:rPr>
              <a:t>CNN</a:t>
            </a:r>
            <a:r>
              <a:rPr lang="zh-CN" altLang="en-US" sz="2000" dirty="0" smtClean="0">
                <a:solidFill>
                  <a:schemeClr val="tx2"/>
                </a:solidFill>
                <a:latin typeface="宋体" panose="02010600030101010101" pitchFamily="2" charset="-122"/>
                <a:ea typeface="宋体" panose="02010600030101010101" pitchFamily="2" charset="-122"/>
              </a:rPr>
              <a:t>、</a:t>
            </a:r>
            <a:r>
              <a:rPr lang="en-US" altLang="zh-CN" sz="2000" dirty="0" smtClean="0">
                <a:solidFill>
                  <a:schemeClr val="tx2"/>
                </a:solidFill>
                <a:latin typeface="宋体" panose="02010600030101010101" pitchFamily="2" charset="-122"/>
                <a:ea typeface="宋体" panose="02010600030101010101" pitchFamily="2" charset="-122"/>
              </a:rPr>
              <a:t>LSTM</a:t>
            </a:r>
            <a:r>
              <a:rPr lang="zh-CN" altLang="en-US" sz="2000" dirty="0" smtClean="0">
                <a:solidFill>
                  <a:schemeClr val="tx2"/>
                </a:solidFill>
                <a:latin typeface="宋体" panose="02010600030101010101" pitchFamily="2" charset="-122"/>
                <a:ea typeface="宋体" panose="02010600030101010101" pitchFamily="2" charset="-122"/>
              </a:rPr>
              <a:t>模型更快；比</a:t>
            </a:r>
            <a:r>
              <a:rPr lang="en-US" altLang="zh-CN" sz="2000" dirty="0" smtClean="0">
                <a:solidFill>
                  <a:schemeClr val="tx2"/>
                </a:solidFill>
                <a:latin typeface="宋体" panose="02010600030101010101" pitchFamily="2" charset="-122"/>
                <a:ea typeface="宋体" panose="02010600030101010101" pitchFamily="2" charset="-122"/>
              </a:rPr>
              <a:t>DNN</a:t>
            </a:r>
            <a:r>
              <a:rPr lang="zh-CN" altLang="en-US" sz="2000" dirty="0" smtClean="0">
                <a:solidFill>
                  <a:schemeClr val="tx2"/>
                </a:solidFill>
                <a:latin typeface="宋体" panose="02010600030101010101" pitchFamily="2" charset="-122"/>
                <a:ea typeface="宋体" panose="02010600030101010101" pitchFamily="2" charset="-122"/>
              </a:rPr>
              <a:t>模型鲁棒性更强，能够有效的防止过拟合。</a:t>
            </a:r>
            <a:r>
              <a:rPr lang="en-US" altLang="zh-CN" sz="2000" dirty="0" smtClean="0">
                <a:solidFill>
                  <a:schemeClr val="tx2"/>
                </a:solidFill>
                <a:latin typeface="宋体" panose="02010600030101010101" pitchFamily="2" charset="-122"/>
                <a:ea typeface="宋体" panose="02010600030101010101" pitchFamily="2" charset="-122"/>
              </a:rPr>
              <a:t/>
            </a:r>
            <a:br>
              <a:rPr lang="en-US" altLang="zh-CN" sz="2000" dirty="0" smtClean="0">
                <a:solidFill>
                  <a:schemeClr val="tx2"/>
                </a:solidFill>
                <a:latin typeface="宋体" panose="02010600030101010101" pitchFamily="2" charset="-122"/>
                <a:ea typeface="宋体" panose="02010600030101010101" pitchFamily="2" charset="-122"/>
              </a:rPr>
            </a:br>
            <a:r>
              <a:rPr lang="en-US" altLang="zh-CN" sz="2000" dirty="0">
                <a:solidFill>
                  <a:schemeClr val="tx2"/>
                </a:solidFill>
                <a:latin typeface="宋体" panose="02010600030101010101" pitchFamily="2" charset="-122"/>
                <a:ea typeface="宋体" panose="02010600030101010101" pitchFamily="2" charset="-122"/>
              </a:rPr>
              <a:t/>
            </a:r>
            <a:br>
              <a:rPr lang="en-US" altLang="zh-CN" sz="2000" dirty="0">
                <a:solidFill>
                  <a:schemeClr val="tx2"/>
                </a:solidFill>
                <a:latin typeface="宋体" panose="02010600030101010101" pitchFamily="2" charset="-122"/>
                <a:ea typeface="宋体" panose="02010600030101010101" pitchFamily="2" charset="-122"/>
              </a:rPr>
            </a:br>
            <a:r>
              <a:rPr lang="en-US" altLang="zh-CN" sz="2000" dirty="0" smtClean="0">
                <a:solidFill>
                  <a:schemeClr val="tx2"/>
                </a:solidFill>
                <a:latin typeface="宋体" panose="02010600030101010101" pitchFamily="2" charset="-122"/>
                <a:ea typeface="宋体" panose="02010600030101010101" pitchFamily="2" charset="-122"/>
              </a:rPr>
              <a:t/>
            </a:r>
            <a:br>
              <a:rPr lang="en-US" altLang="zh-CN" sz="2000" dirty="0" smtClean="0">
                <a:solidFill>
                  <a:schemeClr val="tx2"/>
                </a:solidFill>
                <a:latin typeface="宋体" panose="02010600030101010101" pitchFamily="2" charset="-122"/>
                <a:ea typeface="宋体" panose="02010600030101010101" pitchFamily="2" charset="-122"/>
              </a:rPr>
            </a:br>
            <a:r>
              <a:rPr lang="en-US" altLang="zh-CN" sz="2000" dirty="0" smtClean="0">
                <a:solidFill>
                  <a:schemeClr val="tx2"/>
                </a:solidFill>
                <a:latin typeface="宋体" panose="02010600030101010101" pitchFamily="2" charset="-122"/>
                <a:ea typeface="宋体" panose="02010600030101010101" pitchFamily="2" charset="-122"/>
              </a:rPr>
              <a:t>CNN-LSTM</a:t>
            </a:r>
            <a:r>
              <a:rPr lang="zh-CN" altLang="en-US" sz="2000" dirty="0" smtClean="0">
                <a:solidFill>
                  <a:schemeClr val="tx2"/>
                </a:solidFill>
                <a:latin typeface="宋体" panose="02010600030101010101" pitchFamily="2" charset="-122"/>
                <a:ea typeface="宋体" panose="02010600030101010101" pitchFamily="2" charset="-122"/>
              </a:rPr>
              <a:t>：对输入数据进行特殊处理（处理的很好），增加了时间维度（振动信号数据本来就具有时间属性），通过</a:t>
            </a:r>
            <a:r>
              <a:rPr lang="en-US" altLang="zh-CN" sz="2000" dirty="0" smtClean="0">
                <a:solidFill>
                  <a:schemeClr val="tx2"/>
                </a:solidFill>
                <a:latin typeface="宋体" panose="02010600030101010101" pitchFamily="2" charset="-122"/>
                <a:ea typeface="宋体" panose="02010600030101010101" pitchFamily="2" charset="-122"/>
              </a:rPr>
              <a:t>CNN</a:t>
            </a:r>
            <a:r>
              <a:rPr lang="zh-CN" altLang="en-US" sz="2000" dirty="0" smtClean="0">
                <a:solidFill>
                  <a:schemeClr val="tx2"/>
                </a:solidFill>
                <a:latin typeface="宋体" panose="02010600030101010101" pitchFamily="2" charset="-122"/>
                <a:ea typeface="宋体" panose="02010600030101010101" pitchFamily="2" charset="-122"/>
              </a:rPr>
              <a:t>模型对数据进行一维卷积操作，将</a:t>
            </a:r>
            <a:r>
              <a:rPr lang="en-US" altLang="zh-CN" sz="2000" dirty="0" smtClean="0">
                <a:solidFill>
                  <a:schemeClr val="tx2"/>
                </a:solidFill>
                <a:latin typeface="宋体" panose="02010600030101010101" pitchFamily="2" charset="-122"/>
                <a:ea typeface="宋体" panose="02010600030101010101" pitchFamily="2" charset="-122"/>
              </a:rPr>
              <a:t>CNN</a:t>
            </a:r>
            <a:r>
              <a:rPr lang="zh-CN" altLang="en-US" sz="2000" dirty="0" smtClean="0">
                <a:solidFill>
                  <a:schemeClr val="tx2"/>
                </a:solidFill>
                <a:latin typeface="宋体" panose="02010600030101010101" pitchFamily="2" charset="-122"/>
                <a:ea typeface="宋体" panose="02010600030101010101" pitchFamily="2" charset="-122"/>
              </a:rPr>
              <a:t>模型的输出作为</a:t>
            </a:r>
            <a:r>
              <a:rPr lang="en-US" altLang="zh-CN" sz="2000" dirty="0" smtClean="0">
                <a:solidFill>
                  <a:schemeClr val="tx2"/>
                </a:solidFill>
                <a:latin typeface="宋体" panose="02010600030101010101" pitchFamily="2" charset="-122"/>
                <a:ea typeface="宋体" panose="02010600030101010101" pitchFamily="2" charset="-122"/>
              </a:rPr>
              <a:t>LSTM</a:t>
            </a:r>
            <a:r>
              <a:rPr lang="zh-CN" altLang="en-US" sz="2000" dirty="0" smtClean="0">
                <a:solidFill>
                  <a:schemeClr val="tx2"/>
                </a:solidFill>
                <a:latin typeface="宋体" panose="02010600030101010101" pitchFamily="2" charset="-122"/>
                <a:ea typeface="宋体" panose="02010600030101010101" pitchFamily="2" charset="-122"/>
              </a:rPr>
              <a:t>模型的输入，</a:t>
            </a:r>
            <a:r>
              <a:rPr lang="en-US" altLang="zh-CN" sz="2000" dirty="0" smtClean="0">
                <a:solidFill>
                  <a:schemeClr val="tx2"/>
                </a:solidFill>
                <a:latin typeface="宋体" panose="02010600030101010101" pitchFamily="2" charset="-122"/>
                <a:ea typeface="宋体" panose="02010600030101010101" pitchFamily="2" charset="-122"/>
              </a:rPr>
              <a:t>CNN-LSTM</a:t>
            </a:r>
            <a:r>
              <a:rPr lang="zh-CN" altLang="en-US" sz="2000" dirty="0" smtClean="0">
                <a:solidFill>
                  <a:schemeClr val="tx2"/>
                </a:solidFill>
                <a:latin typeface="宋体" panose="02010600030101010101" pitchFamily="2" charset="-122"/>
                <a:ea typeface="宋体" panose="02010600030101010101" pitchFamily="2" charset="-122"/>
              </a:rPr>
              <a:t>堆叠的模型有效的结合了</a:t>
            </a:r>
            <a:r>
              <a:rPr lang="en-US" altLang="zh-CN" sz="2000" dirty="0" smtClean="0">
                <a:solidFill>
                  <a:schemeClr val="tx2"/>
                </a:solidFill>
                <a:latin typeface="宋体" panose="02010600030101010101" pitchFamily="2" charset="-122"/>
                <a:ea typeface="宋体" panose="02010600030101010101" pitchFamily="2" charset="-122"/>
              </a:rPr>
              <a:t>CNN</a:t>
            </a:r>
            <a:r>
              <a:rPr lang="zh-CN" altLang="en-US" sz="2000" dirty="0" smtClean="0">
                <a:solidFill>
                  <a:schemeClr val="tx2"/>
                </a:solidFill>
                <a:latin typeface="宋体" panose="02010600030101010101" pitchFamily="2" charset="-122"/>
                <a:ea typeface="宋体" panose="02010600030101010101" pitchFamily="2" charset="-122"/>
              </a:rPr>
              <a:t>和</a:t>
            </a:r>
            <a:r>
              <a:rPr lang="en-US" altLang="zh-CN" sz="2000" dirty="0" smtClean="0">
                <a:solidFill>
                  <a:schemeClr val="tx2"/>
                </a:solidFill>
                <a:latin typeface="宋体" panose="02010600030101010101" pitchFamily="2" charset="-122"/>
                <a:ea typeface="宋体" panose="02010600030101010101" pitchFamily="2" charset="-122"/>
              </a:rPr>
              <a:t>LSTM</a:t>
            </a:r>
            <a:r>
              <a:rPr lang="zh-CN" altLang="en-US" sz="2000" dirty="0" smtClean="0">
                <a:solidFill>
                  <a:schemeClr val="tx2"/>
                </a:solidFill>
                <a:latin typeface="宋体" panose="02010600030101010101" pitchFamily="2" charset="-122"/>
                <a:ea typeface="宋体" panose="02010600030101010101" pitchFamily="2" charset="-122"/>
              </a:rPr>
              <a:t>各自的优势，通过实验，证明了此模型比传统的深度学习模型、传统的机器学习故障诊断的准确率更高。</a:t>
            </a:r>
            <a:r>
              <a:rPr lang="en-US" altLang="zh-CN" sz="2000" dirty="0" smtClean="0">
                <a:solidFill>
                  <a:schemeClr val="tx2"/>
                </a:solidFill>
                <a:latin typeface="宋体" panose="02010600030101010101" pitchFamily="2" charset="-122"/>
                <a:ea typeface="宋体" panose="02010600030101010101" pitchFamily="2" charset="-122"/>
              </a:rPr>
              <a:t/>
            </a:r>
            <a:br>
              <a:rPr lang="en-US" altLang="zh-CN" sz="2000" dirty="0" smtClean="0">
                <a:solidFill>
                  <a:schemeClr val="tx2"/>
                </a:solidFill>
                <a:latin typeface="宋体" panose="02010600030101010101" pitchFamily="2" charset="-122"/>
                <a:ea typeface="宋体" panose="02010600030101010101" pitchFamily="2" charset="-122"/>
              </a:rPr>
            </a:br>
            <a:r>
              <a:rPr lang="en-US" altLang="zh-CN" sz="2000" dirty="0" smtClean="0">
                <a:solidFill>
                  <a:schemeClr val="tx2"/>
                </a:solidFill>
                <a:latin typeface="宋体" panose="02010600030101010101" pitchFamily="2" charset="-122"/>
                <a:ea typeface="宋体" panose="02010600030101010101" pitchFamily="2" charset="-122"/>
              </a:rPr>
              <a:t/>
            </a:r>
            <a:br>
              <a:rPr lang="en-US" altLang="zh-CN" sz="2000" dirty="0" smtClean="0">
                <a:solidFill>
                  <a:schemeClr val="tx2"/>
                </a:solidFill>
                <a:latin typeface="宋体" panose="02010600030101010101" pitchFamily="2" charset="-122"/>
                <a:ea typeface="宋体" panose="02010600030101010101" pitchFamily="2" charset="-122"/>
              </a:rPr>
            </a:br>
            <a:r>
              <a:rPr lang="en-US" altLang="zh-CN" sz="2000" dirty="0">
                <a:solidFill>
                  <a:schemeClr val="tx2"/>
                </a:solidFill>
                <a:latin typeface="宋体" panose="02010600030101010101" pitchFamily="2" charset="-122"/>
                <a:ea typeface="宋体" panose="02010600030101010101" pitchFamily="2" charset="-122"/>
              </a:rPr>
              <a:t/>
            </a:r>
            <a:br>
              <a:rPr lang="en-US" altLang="zh-CN" sz="2000" dirty="0">
                <a:solidFill>
                  <a:schemeClr val="tx2"/>
                </a:solidFill>
                <a:latin typeface="宋体" panose="02010600030101010101" pitchFamily="2" charset="-122"/>
                <a:ea typeface="宋体" panose="02010600030101010101" pitchFamily="2" charset="-122"/>
              </a:rPr>
            </a:br>
            <a:r>
              <a:rPr lang="zh-CN" altLang="en-US" sz="2000" dirty="0" smtClean="0">
                <a:solidFill>
                  <a:schemeClr val="tx2"/>
                </a:solidFill>
                <a:latin typeface="宋体" panose="02010600030101010101" pitchFamily="2" charset="-122"/>
                <a:ea typeface="宋体" panose="02010600030101010101" pitchFamily="2" charset="-122"/>
              </a:rPr>
              <a:t>不足：仍停留在实验环境上，不能真正应用于实际。一个是因为使用的数据为</a:t>
            </a:r>
            <a:r>
              <a:rPr lang="en-US" altLang="zh-CN" sz="2000" dirty="0" smtClean="0">
                <a:solidFill>
                  <a:schemeClr val="tx2"/>
                </a:solidFill>
                <a:latin typeface="宋体" panose="02010600030101010101" pitchFamily="2" charset="-122"/>
                <a:ea typeface="宋体" panose="02010600030101010101" pitchFamily="2" charset="-122"/>
              </a:rPr>
              <a:t>CWRU</a:t>
            </a:r>
            <a:r>
              <a:rPr lang="zh-CN" altLang="en-US" sz="2000" dirty="0" smtClean="0">
                <a:solidFill>
                  <a:schemeClr val="tx2"/>
                </a:solidFill>
                <a:latin typeface="宋体" panose="02010600030101010101" pitchFamily="2" charset="-122"/>
                <a:ea typeface="宋体" panose="02010600030101010101" pitchFamily="2" charset="-122"/>
              </a:rPr>
              <a:t>，此数据集适合做故障分类，而不适合做故障预测，另一个原因是</a:t>
            </a:r>
            <a:r>
              <a:rPr lang="en-US" altLang="zh-CN" sz="2000" dirty="0" smtClean="0">
                <a:solidFill>
                  <a:schemeClr val="tx2"/>
                </a:solidFill>
                <a:latin typeface="宋体" panose="02010600030101010101" pitchFamily="2" charset="-122"/>
                <a:ea typeface="宋体" panose="02010600030101010101" pitchFamily="2" charset="-122"/>
              </a:rPr>
              <a:t>CWRU</a:t>
            </a:r>
            <a:r>
              <a:rPr lang="zh-CN" altLang="en-US" sz="2000" dirty="0" smtClean="0">
                <a:solidFill>
                  <a:schemeClr val="tx2"/>
                </a:solidFill>
                <a:latin typeface="宋体" panose="02010600030101010101" pitchFamily="2" charset="-122"/>
                <a:ea typeface="宋体" panose="02010600030101010101" pitchFamily="2" charset="-122"/>
              </a:rPr>
              <a:t>数据太“干净”了，而真正的工业环境下，数据必然存在很多噪声，那么此模型是否还能这么好的工作呢？</a:t>
            </a:r>
            <a:r>
              <a:rPr lang="en-US" altLang="zh-CN" sz="2000" dirty="0">
                <a:solidFill>
                  <a:schemeClr val="tx2"/>
                </a:solidFill>
                <a:latin typeface="宋体" panose="02010600030101010101" pitchFamily="2" charset="-122"/>
                <a:ea typeface="宋体" panose="02010600030101010101" pitchFamily="2" charset="-122"/>
              </a:rPr>
              <a:t/>
            </a:r>
            <a:br>
              <a:rPr lang="en-US" altLang="zh-CN" sz="2000" dirty="0">
                <a:solidFill>
                  <a:schemeClr val="tx2"/>
                </a:solidFill>
                <a:latin typeface="宋体" panose="02010600030101010101" pitchFamily="2" charset="-122"/>
                <a:ea typeface="宋体" panose="02010600030101010101" pitchFamily="2" charset="-122"/>
              </a:rPr>
            </a:br>
            <a:endParaRPr lang="zh-CN" altLang="en-US" sz="2000" dirty="0">
              <a:solidFill>
                <a:schemeClr val="tx2"/>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9094522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2063" y="534154"/>
            <a:ext cx="10074399" cy="5133315"/>
          </a:xfrm>
        </p:spPr>
        <p:txBody>
          <a:bodyPr/>
          <a:lstStyle/>
          <a:p>
            <a:pPr algn="l"/>
            <a:r>
              <a:rPr lang="en-US" altLang="zh-CN" sz="2800" dirty="0">
                <a:solidFill>
                  <a:schemeClr val="tx2"/>
                </a:solidFill>
              </a:rPr>
              <a:t>t</a:t>
            </a:r>
            <a:r>
              <a:rPr lang="en-US" altLang="zh-CN" sz="2800" dirty="0" smtClean="0">
                <a:solidFill>
                  <a:schemeClr val="tx2"/>
                </a:solidFill>
              </a:rPr>
              <a:t>itle</a:t>
            </a:r>
            <a:r>
              <a:rPr lang="zh-CN" altLang="en-US" sz="2800" dirty="0" smtClean="0">
                <a:solidFill>
                  <a:schemeClr val="tx2"/>
                </a:solidFill>
              </a:rPr>
              <a:t>：</a:t>
            </a:r>
            <a:r>
              <a:rPr lang="en-US" altLang="zh-CN" sz="2800" dirty="0">
                <a:solidFill>
                  <a:schemeClr val="tx2"/>
                </a:solidFill>
              </a:rPr>
              <a:t>Rolling element bearing fault diagnosis using </a:t>
            </a:r>
            <a:r>
              <a:rPr lang="en-US" altLang="zh-CN" sz="2800" dirty="0" smtClean="0">
                <a:solidFill>
                  <a:schemeClr val="tx2"/>
                </a:solidFill>
              </a:rPr>
              <a:t>convolutional neural </a:t>
            </a:r>
            <a:r>
              <a:rPr lang="en-US" altLang="zh-CN" sz="2800" dirty="0">
                <a:solidFill>
                  <a:schemeClr val="tx2"/>
                </a:solidFill>
              </a:rPr>
              <a:t>network and vibration image</a:t>
            </a:r>
            <a:r>
              <a:rPr lang="en-US" altLang="zh-CN" sz="2800" dirty="0" smtClean="0">
                <a:solidFill>
                  <a:schemeClr val="tx2"/>
                </a:solidFill>
              </a:rPr>
              <a:t/>
            </a:r>
            <a:br>
              <a:rPr lang="en-US" altLang="zh-CN" sz="2800" dirty="0" smtClean="0">
                <a:solidFill>
                  <a:schemeClr val="tx2"/>
                </a:solidFill>
              </a:rPr>
            </a:br>
            <a:r>
              <a:rPr lang="en-US" altLang="zh-CN" sz="2800" dirty="0">
                <a:solidFill>
                  <a:schemeClr val="tx2"/>
                </a:solidFill>
              </a:rPr>
              <a:t/>
            </a:r>
            <a:br>
              <a:rPr lang="en-US" altLang="zh-CN" sz="2800" dirty="0">
                <a:solidFill>
                  <a:schemeClr val="tx2"/>
                </a:solidFill>
              </a:rPr>
            </a:br>
            <a:r>
              <a:rPr lang="en-US" altLang="zh-CN" sz="2800" dirty="0" smtClean="0">
                <a:solidFill>
                  <a:schemeClr val="tx2"/>
                </a:solidFill>
              </a:rPr>
              <a:t>author</a:t>
            </a:r>
            <a:r>
              <a:rPr lang="zh-CN" altLang="en-US" sz="2800" dirty="0" smtClean="0">
                <a:solidFill>
                  <a:schemeClr val="tx2"/>
                </a:solidFill>
              </a:rPr>
              <a:t>：</a:t>
            </a:r>
            <a:r>
              <a:rPr lang="en-US" altLang="zh-CN" sz="2800" dirty="0" err="1">
                <a:solidFill>
                  <a:schemeClr val="tx2"/>
                </a:solidFill>
              </a:rPr>
              <a:t>Duy</a:t>
            </a:r>
            <a:r>
              <a:rPr lang="en-US" altLang="zh-CN" sz="2800" dirty="0">
                <a:solidFill>
                  <a:schemeClr val="tx2"/>
                </a:solidFill>
              </a:rPr>
              <a:t>-Tang Hoang a, </a:t>
            </a:r>
            <a:r>
              <a:rPr lang="en-US" altLang="zh-CN" sz="2800" dirty="0" err="1">
                <a:solidFill>
                  <a:schemeClr val="tx2"/>
                </a:solidFill>
              </a:rPr>
              <a:t>Hee</a:t>
            </a:r>
            <a:r>
              <a:rPr lang="en-US" altLang="zh-CN" sz="2800" dirty="0">
                <a:solidFill>
                  <a:schemeClr val="tx2"/>
                </a:solidFill>
              </a:rPr>
              <a:t>-Jun Kang b</a:t>
            </a:r>
            <a:r>
              <a:rPr lang="en-US" altLang="zh-CN" sz="2800" dirty="0" smtClean="0">
                <a:solidFill>
                  <a:schemeClr val="tx2"/>
                </a:solidFill>
              </a:rPr>
              <a:t>,</a:t>
            </a:r>
            <a:br>
              <a:rPr lang="en-US" altLang="zh-CN" sz="2800" dirty="0" smtClean="0">
                <a:solidFill>
                  <a:schemeClr val="tx2"/>
                </a:solidFill>
              </a:rPr>
            </a:br>
            <a:r>
              <a:rPr lang="en-US" altLang="zh-CN" sz="2800" dirty="0" smtClean="0">
                <a:solidFill>
                  <a:schemeClr val="tx2"/>
                </a:solidFill>
              </a:rPr>
              <a:t/>
            </a:r>
            <a:br>
              <a:rPr lang="en-US" altLang="zh-CN" sz="2800" dirty="0" smtClean="0">
                <a:solidFill>
                  <a:schemeClr val="tx2"/>
                </a:solidFill>
              </a:rPr>
            </a:br>
            <a:r>
              <a:rPr lang="en-US" altLang="zh-CN" sz="2800" dirty="0" smtClean="0">
                <a:solidFill>
                  <a:schemeClr val="tx2"/>
                </a:solidFill>
              </a:rPr>
              <a:t>from</a:t>
            </a:r>
            <a:r>
              <a:rPr lang="zh-CN" altLang="en-US" sz="2800" dirty="0" smtClean="0">
                <a:solidFill>
                  <a:schemeClr val="tx2"/>
                </a:solidFill>
              </a:rPr>
              <a:t>：</a:t>
            </a:r>
            <a:r>
              <a:rPr lang="en-US" altLang="zh-CN" sz="2800" dirty="0">
                <a:solidFill>
                  <a:schemeClr val="tx2"/>
                </a:solidFill>
              </a:rPr>
              <a:t>School of Electrical Engineering, University of Ulsan, Ulsan, South Korea</a:t>
            </a:r>
            <a:br>
              <a:rPr lang="en-US" altLang="zh-CN" sz="2800" dirty="0">
                <a:solidFill>
                  <a:schemeClr val="tx2"/>
                </a:solidFill>
              </a:rPr>
            </a:br>
            <a:r>
              <a:rPr lang="en-US" altLang="zh-CN" sz="2800" dirty="0" smtClean="0">
                <a:solidFill>
                  <a:schemeClr val="tx2"/>
                </a:solidFill>
              </a:rPr>
              <a:t/>
            </a:r>
            <a:br>
              <a:rPr lang="en-US" altLang="zh-CN" sz="2800" dirty="0" smtClean="0">
                <a:solidFill>
                  <a:schemeClr val="tx2"/>
                </a:solidFill>
              </a:rPr>
            </a:br>
            <a:r>
              <a:rPr lang="en-US" altLang="zh-CN" sz="2800" dirty="0" smtClean="0">
                <a:solidFill>
                  <a:schemeClr val="tx2"/>
                </a:solidFill>
              </a:rPr>
              <a:t>level</a:t>
            </a:r>
            <a:r>
              <a:rPr lang="zh-CN" altLang="en-US" sz="2800" dirty="0" smtClean="0">
                <a:solidFill>
                  <a:schemeClr val="tx2"/>
                </a:solidFill>
              </a:rPr>
              <a:t>：</a:t>
            </a:r>
            <a:r>
              <a:rPr lang="en-US" altLang="zh-CN" sz="2800" dirty="0">
                <a:solidFill>
                  <a:schemeClr val="tx2"/>
                </a:solidFill>
              </a:rPr>
              <a:t>Cognitive Systems </a:t>
            </a:r>
            <a:r>
              <a:rPr lang="en-US" altLang="zh-CN" sz="2800" dirty="0" smtClean="0">
                <a:solidFill>
                  <a:schemeClr val="tx2"/>
                </a:solidFill>
              </a:rPr>
              <a:t>Research</a:t>
            </a:r>
            <a:r>
              <a:rPr lang="zh-CN" altLang="en-US" sz="2800" dirty="0" smtClean="0">
                <a:solidFill>
                  <a:schemeClr val="tx2"/>
                </a:solidFill>
              </a:rPr>
              <a:t>（</a:t>
            </a:r>
            <a:r>
              <a:rPr lang="en-US" altLang="zh-CN" sz="2800" dirty="0" smtClean="0">
                <a:solidFill>
                  <a:schemeClr val="tx2"/>
                </a:solidFill>
              </a:rPr>
              <a:t>SCI 4</a:t>
            </a:r>
            <a:r>
              <a:rPr lang="zh-CN" altLang="en-US" sz="2800" dirty="0" smtClean="0">
                <a:solidFill>
                  <a:schemeClr val="tx2"/>
                </a:solidFill>
              </a:rPr>
              <a:t>）</a:t>
            </a:r>
            <a:r>
              <a:rPr lang="en-US" altLang="zh-CN" sz="2800" dirty="0" smtClean="0">
                <a:solidFill>
                  <a:schemeClr val="tx2"/>
                </a:solidFill>
              </a:rPr>
              <a:t/>
            </a:r>
            <a:br>
              <a:rPr lang="en-US" altLang="zh-CN" sz="2800" dirty="0" smtClean="0">
                <a:solidFill>
                  <a:schemeClr val="tx2"/>
                </a:solidFill>
              </a:rPr>
            </a:br>
            <a:r>
              <a:rPr lang="en-US" altLang="zh-CN" sz="2800" dirty="0">
                <a:solidFill>
                  <a:schemeClr val="tx2"/>
                </a:solidFill>
              </a:rPr>
              <a:t/>
            </a:r>
            <a:br>
              <a:rPr lang="en-US" altLang="zh-CN" sz="2800" dirty="0">
                <a:solidFill>
                  <a:schemeClr val="tx2"/>
                </a:solidFill>
              </a:rPr>
            </a:br>
            <a:r>
              <a:rPr lang="en-US" altLang="zh-CN" sz="2800" dirty="0" smtClean="0">
                <a:solidFill>
                  <a:schemeClr val="tx2"/>
                </a:solidFill>
              </a:rPr>
              <a:t>IF</a:t>
            </a:r>
            <a:r>
              <a:rPr lang="zh-CN" altLang="en-US" sz="2800" dirty="0" smtClean="0">
                <a:solidFill>
                  <a:schemeClr val="tx2"/>
                </a:solidFill>
              </a:rPr>
              <a:t>：</a:t>
            </a:r>
            <a:r>
              <a:rPr lang="en-US" altLang="zh-CN" sz="2800" dirty="0" smtClean="0">
                <a:solidFill>
                  <a:schemeClr val="tx2"/>
                </a:solidFill>
              </a:rPr>
              <a:t>1.384 </a:t>
            </a:r>
            <a:endParaRPr lang="zh-CN" altLang="en-US" sz="2800" dirty="0">
              <a:solidFill>
                <a:schemeClr val="tx2"/>
              </a:solidFill>
            </a:endParaRPr>
          </a:p>
        </p:txBody>
      </p:sp>
    </p:spTree>
    <p:extLst>
      <p:ext uri="{BB962C8B-B14F-4D97-AF65-F5344CB8AC3E}">
        <p14:creationId xmlns:p14="http://schemas.microsoft.com/office/powerpoint/2010/main" val="1947317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07366" y="587829"/>
            <a:ext cx="8532578" cy="6138895"/>
          </a:xfrm>
        </p:spPr>
        <p:txBody>
          <a:bodyPr anchor="t"/>
          <a:lstStyle/>
          <a:p>
            <a:pPr algn="l"/>
            <a:r>
              <a:rPr lang="zh-CN" altLang="en-US" sz="2000" dirty="0">
                <a:solidFill>
                  <a:schemeClr val="tx2"/>
                </a:solidFill>
                <a:latin typeface="宋体" panose="02010600030101010101" pitchFamily="2" charset="-122"/>
                <a:ea typeface="宋体" panose="02010600030101010101" pitchFamily="2" charset="-122"/>
              </a:rPr>
              <a:t>提出</a:t>
            </a:r>
            <a:r>
              <a:rPr lang="zh-CN" altLang="en-US" sz="2000" dirty="0" smtClean="0">
                <a:solidFill>
                  <a:schemeClr val="tx2"/>
                </a:solidFill>
                <a:latin typeface="宋体" panose="02010600030101010101" pitchFamily="2" charset="-122"/>
                <a:ea typeface="宋体" panose="02010600030101010101" pitchFamily="2" charset="-122"/>
              </a:rPr>
              <a:t>了一种新的模型</a:t>
            </a:r>
            <a:r>
              <a:rPr lang="en-US" altLang="zh-CN" sz="2000" dirty="0" smtClean="0">
                <a:solidFill>
                  <a:schemeClr val="tx2"/>
                </a:solidFill>
                <a:latin typeface="宋体" panose="02010600030101010101" pitchFamily="2" charset="-122"/>
                <a:ea typeface="宋体" panose="02010600030101010101" pitchFamily="2" charset="-122"/>
              </a:rPr>
              <a:t>VI-CNN</a:t>
            </a:r>
            <a:r>
              <a:rPr lang="zh-CN" altLang="en-US" sz="2000" dirty="0" smtClean="0">
                <a:solidFill>
                  <a:schemeClr val="tx2"/>
                </a:solidFill>
                <a:latin typeface="宋体" panose="02010600030101010101" pitchFamily="2" charset="-122"/>
                <a:ea typeface="宋体" panose="02010600030101010101" pitchFamily="2" charset="-122"/>
              </a:rPr>
              <a:t>用于轴承的故障诊断，将振动信号直接作为神经网络的输入，所以它不需要人工提取特征；</a:t>
            </a:r>
            <a:r>
              <a:rPr lang="en-US" altLang="zh-CN" sz="2000" dirty="0" smtClean="0">
                <a:solidFill>
                  <a:schemeClr val="tx2"/>
                </a:solidFill>
                <a:latin typeface="宋体" panose="02010600030101010101" pitchFamily="2" charset="-122"/>
                <a:ea typeface="宋体" panose="02010600030101010101" pitchFamily="2" charset="-122"/>
              </a:rPr>
              <a:t/>
            </a:r>
            <a:br>
              <a:rPr lang="en-US" altLang="zh-CN" sz="2000" dirty="0" smtClean="0">
                <a:solidFill>
                  <a:schemeClr val="tx2"/>
                </a:solidFill>
                <a:latin typeface="宋体" panose="02010600030101010101" pitchFamily="2" charset="-122"/>
                <a:ea typeface="宋体" panose="02010600030101010101" pitchFamily="2" charset="-122"/>
              </a:rPr>
            </a:br>
            <a:r>
              <a:rPr lang="en-US" altLang="zh-CN" sz="2000" dirty="0" smtClean="0">
                <a:solidFill>
                  <a:schemeClr val="tx2"/>
                </a:solidFill>
                <a:latin typeface="宋体" panose="02010600030101010101" pitchFamily="2" charset="-122"/>
                <a:ea typeface="宋体" panose="02010600030101010101" pitchFamily="2" charset="-122"/>
              </a:rPr>
              <a:t/>
            </a:r>
            <a:br>
              <a:rPr lang="en-US" altLang="zh-CN" sz="2000" dirty="0" smtClean="0">
                <a:solidFill>
                  <a:schemeClr val="tx2"/>
                </a:solidFill>
                <a:latin typeface="宋体" panose="02010600030101010101" pitchFamily="2" charset="-122"/>
                <a:ea typeface="宋体" panose="02010600030101010101" pitchFamily="2" charset="-122"/>
              </a:rPr>
            </a:br>
            <a:r>
              <a:rPr lang="en-US" altLang="zh-CN" sz="2000" dirty="0">
                <a:solidFill>
                  <a:schemeClr val="tx2"/>
                </a:solidFill>
                <a:latin typeface="宋体" panose="02010600030101010101" pitchFamily="2" charset="-122"/>
                <a:ea typeface="宋体" panose="02010600030101010101" pitchFamily="2" charset="-122"/>
              </a:rPr>
              <a:t/>
            </a:r>
            <a:br>
              <a:rPr lang="en-US" altLang="zh-CN" sz="2000" dirty="0">
                <a:solidFill>
                  <a:schemeClr val="tx2"/>
                </a:solidFill>
                <a:latin typeface="宋体" panose="02010600030101010101" pitchFamily="2" charset="-122"/>
                <a:ea typeface="宋体" panose="02010600030101010101" pitchFamily="2" charset="-122"/>
              </a:rPr>
            </a:br>
            <a:r>
              <a:rPr lang="en-US" altLang="zh-CN" sz="2000" dirty="0" smtClean="0">
                <a:solidFill>
                  <a:schemeClr val="tx2"/>
                </a:solidFill>
                <a:latin typeface="宋体" panose="02010600030101010101" pitchFamily="2" charset="-122"/>
                <a:ea typeface="宋体" panose="02010600030101010101" pitchFamily="2" charset="-122"/>
              </a:rPr>
              <a:t>VI-CNN</a:t>
            </a:r>
            <a:r>
              <a:rPr lang="zh-CN" altLang="en-US" sz="2000" dirty="0" smtClean="0">
                <a:solidFill>
                  <a:schemeClr val="tx2"/>
                </a:solidFill>
                <a:latin typeface="宋体" panose="02010600030101010101" pitchFamily="2" charset="-122"/>
                <a:ea typeface="宋体" panose="02010600030101010101" pitchFamily="2" charset="-122"/>
              </a:rPr>
              <a:t>：它是基于二维形式的振动数据进行卷积的，也被称为振动图像，因为</a:t>
            </a:r>
            <a:r>
              <a:rPr lang="en-US" altLang="zh-CN" sz="2000" dirty="0" smtClean="0">
                <a:solidFill>
                  <a:schemeClr val="tx2"/>
                </a:solidFill>
                <a:latin typeface="宋体" panose="02010600030101010101" pitchFamily="2" charset="-122"/>
                <a:ea typeface="宋体" panose="02010600030101010101" pitchFamily="2" charset="-122"/>
              </a:rPr>
              <a:t>CNN</a:t>
            </a:r>
            <a:r>
              <a:rPr lang="zh-CN" altLang="en-US" sz="2000" dirty="0" smtClean="0">
                <a:solidFill>
                  <a:schemeClr val="tx2"/>
                </a:solidFill>
                <a:latin typeface="宋体" panose="02010600030101010101" pitchFamily="2" charset="-122"/>
                <a:ea typeface="宋体" panose="02010600030101010101" pitchFamily="2" charset="-122"/>
              </a:rPr>
              <a:t>模型被证明在图像识别领域有较高的准确率，而图像本质上也是二维形式的数据。通过实验证明，</a:t>
            </a:r>
            <a:r>
              <a:rPr lang="en-US" altLang="zh-CN" sz="2000" dirty="0" smtClean="0">
                <a:solidFill>
                  <a:schemeClr val="tx2"/>
                </a:solidFill>
                <a:latin typeface="宋体" panose="02010600030101010101" pitchFamily="2" charset="-122"/>
                <a:ea typeface="宋体" panose="02010600030101010101" pitchFamily="2" charset="-122"/>
              </a:rPr>
              <a:t>VI-CNN</a:t>
            </a:r>
            <a:r>
              <a:rPr lang="zh-CN" altLang="en-US" sz="2000" dirty="0" smtClean="0">
                <a:solidFill>
                  <a:schemeClr val="tx2"/>
                </a:solidFill>
                <a:latin typeface="宋体" panose="02010600030101010101" pitchFamily="2" charset="-122"/>
                <a:ea typeface="宋体" panose="02010600030101010101" pitchFamily="2" charset="-122"/>
              </a:rPr>
              <a:t>模型达到了</a:t>
            </a:r>
            <a:r>
              <a:rPr lang="en-US" altLang="zh-CN" sz="2000" dirty="0" smtClean="0">
                <a:solidFill>
                  <a:schemeClr val="tx2"/>
                </a:solidFill>
                <a:latin typeface="宋体" panose="02010600030101010101" pitchFamily="2" charset="-122"/>
                <a:ea typeface="宋体" panose="02010600030101010101" pitchFamily="2" charset="-122"/>
              </a:rPr>
              <a:t>100%</a:t>
            </a:r>
            <a:r>
              <a:rPr lang="zh-CN" altLang="en-US" sz="2000" dirty="0">
                <a:solidFill>
                  <a:schemeClr val="tx2"/>
                </a:solidFill>
                <a:latin typeface="宋体" panose="02010600030101010101" pitchFamily="2" charset="-122"/>
                <a:ea typeface="宋体" panose="02010600030101010101" pitchFamily="2" charset="-122"/>
              </a:rPr>
              <a:t>的准确率</a:t>
            </a:r>
            <a:r>
              <a:rPr lang="zh-CN" altLang="en-US" sz="2000" dirty="0" smtClean="0">
                <a:solidFill>
                  <a:schemeClr val="tx2"/>
                </a:solidFill>
                <a:latin typeface="宋体" panose="02010600030101010101" pitchFamily="2" charset="-122"/>
                <a:ea typeface="宋体" panose="02010600030101010101" pitchFamily="2" charset="-122"/>
              </a:rPr>
              <a:t>；同时，</a:t>
            </a:r>
            <a:r>
              <a:rPr lang="en-US" altLang="zh-CN" sz="2000" dirty="0" smtClean="0">
                <a:solidFill>
                  <a:schemeClr val="tx2"/>
                </a:solidFill>
                <a:latin typeface="宋体" panose="02010600030101010101" pitchFamily="2" charset="-122"/>
                <a:ea typeface="宋体" panose="02010600030101010101" pitchFamily="2" charset="-122"/>
              </a:rPr>
              <a:t>VI-CNN</a:t>
            </a:r>
            <a:r>
              <a:rPr lang="zh-CN" altLang="en-US" sz="2000" dirty="0">
                <a:solidFill>
                  <a:schemeClr val="tx2"/>
                </a:solidFill>
                <a:latin typeface="宋体" panose="02010600030101010101" pitchFamily="2" charset="-122"/>
                <a:ea typeface="宋体" panose="02010600030101010101" pitchFamily="2" charset="-122"/>
              </a:rPr>
              <a:t>模型</a:t>
            </a:r>
            <a:r>
              <a:rPr lang="zh-CN" altLang="en-US" sz="2000" dirty="0" smtClean="0">
                <a:solidFill>
                  <a:schemeClr val="tx2"/>
                </a:solidFill>
                <a:latin typeface="宋体" panose="02010600030101010101" pitchFamily="2" charset="-122"/>
                <a:ea typeface="宋体" panose="02010600030101010101" pitchFamily="2" charset="-122"/>
              </a:rPr>
              <a:t>在不同电机</a:t>
            </a:r>
            <a:r>
              <a:rPr lang="zh-CN" altLang="en-US" sz="2000" dirty="0">
                <a:solidFill>
                  <a:schemeClr val="tx2"/>
                </a:solidFill>
                <a:latin typeface="宋体" panose="02010600030101010101" pitchFamily="2" charset="-122"/>
                <a:ea typeface="宋体" panose="02010600030101010101" pitchFamily="2" charset="-122"/>
              </a:rPr>
              <a:t>负载</a:t>
            </a:r>
            <a:r>
              <a:rPr lang="zh-CN" altLang="en-US" sz="2000" dirty="0" smtClean="0">
                <a:solidFill>
                  <a:schemeClr val="tx2"/>
                </a:solidFill>
                <a:latin typeface="宋体" panose="02010600030101010101" pitchFamily="2" charset="-122"/>
                <a:ea typeface="宋体" panose="02010600030101010101" pitchFamily="2" charset="-122"/>
              </a:rPr>
              <a:t>时，它不需要重新训练模型，也有</a:t>
            </a:r>
            <a:r>
              <a:rPr lang="en-US" altLang="zh-CN" sz="2000" dirty="0" smtClean="0">
                <a:solidFill>
                  <a:schemeClr val="tx2"/>
                </a:solidFill>
                <a:latin typeface="宋体" panose="02010600030101010101" pitchFamily="2" charset="-122"/>
                <a:ea typeface="宋体" panose="02010600030101010101" pitchFamily="2" charset="-122"/>
              </a:rPr>
              <a:t>98%-99%</a:t>
            </a:r>
            <a:r>
              <a:rPr lang="zh-CN" altLang="en-US" sz="2000" dirty="0" smtClean="0">
                <a:solidFill>
                  <a:schemeClr val="tx2"/>
                </a:solidFill>
                <a:latin typeface="宋体" panose="02010600030101010101" pitchFamily="2" charset="-122"/>
                <a:ea typeface="宋体" panose="02010600030101010101" pitchFamily="2" charset="-122"/>
              </a:rPr>
              <a:t>的准确率，比其他模型要好；最后，实验还证明了在嘈杂</a:t>
            </a:r>
            <a:r>
              <a:rPr lang="zh-CN" altLang="en-US" sz="2000" dirty="0">
                <a:solidFill>
                  <a:schemeClr val="tx2"/>
                </a:solidFill>
                <a:latin typeface="宋体" panose="02010600030101010101" pitchFamily="2" charset="-122"/>
                <a:ea typeface="宋体" panose="02010600030101010101" pitchFamily="2" charset="-122"/>
              </a:rPr>
              <a:t>环境</a:t>
            </a:r>
            <a:r>
              <a:rPr lang="zh-CN" altLang="en-US" sz="2000" dirty="0" smtClean="0">
                <a:solidFill>
                  <a:schemeClr val="tx2"/>
                </a:solidFill>
                <a:latin typeface="宋体" panose="02010600030101010101" pitchFamily="2" charset="-122"/>
                <a:ea typeface="宋体" panose="02010600030101010101" pitchFamily="2" charset="-122"/>
              </a:rPr>
              <a:t>下</a:t>
            </a:r>
            <a:r>
              <a:rPr lang="en-US" altLang="zh-CN" sz="2000" dirty="0" smtClean="0">
                <a:solidFill>
                  <a:schemeClr val="tx2"/>
                </a:solidFill>
                <a:latin typeface="宋体" panose="02010600030101010101" pitchFamily="2" charset="-122"/>
                <a:ea typeface="宋体" panose="02010600030101010101" pitchFamily="2" charset="-122"/>
              </a:rPr>
              <a:t>VI-CNN</a:t>
            </a:r>
            <a:r>
              <a:rPr lang="zh-CN" altLang="en-US" sz="2000" dirty="0" smtClean="0">
                <a:solidFill>
                  <a:schemeClr val="tx2"/>
                </a:solidFill>
                <a:latin typeface="宋体" panose="02010600030101010101" pitchFamily="2" charset="-122"/>
                <a:ea typeface="宋体" panose="02010600030101010101" pitchFamily="2" charset="-122"/>
              </a:rPr>
              <a:t>也</a:t>
            </a:r>
            <a:r>
              <a:rPr lang="zh-CN" altLang="en-US" sz="2000" dirty="0">
                <a:solidFill>
                  <a:schemeClr val="tx2"/>
                </a:solidFill>
                <a:latin typeface="宋体" panose="02010600030101010101" pitchFamily="2" charset="-122"/>
                <a:ea typeface="宋体" panose="02010600030101010101" pitchFamily="2" charset="-122"/>
              </a:rPr>
              <a:t>有很好的诊断</a:t>
            </a:r>
            <a:r>
              <a:rPr lang="zh-CN" altLang="en-US" sz="2000" dirty="0" smtClean="0">
                <a:solidFill>
                  <a:schemeClr val="tx2"/>
                </a:solidFill>
                <a:latin typeface="宋体" panose="02010600030101010101" pitchFamily="2" charset="-122"/>
                <a:ea typeface="宋体" panose="02010600030101010101" pitchFamily="2" charset="-122"/>
              </a:rPr>
              <a:t>准确率（容忍噪声的能力），所以此模型的鲁棒性较强。</a:t>
            </a:r>
            <a:r>
              <a:rPr lang="en-US" altLang="zh-CN" sz="2000" dirty="0" smtClean="0">
                <a:solidFill>
                  <a:schemeClr val="tx2"/>
                </a:solidFill>
                <a:latin typeface="宋体" panose="02010600030101010101" pitchFamily="2" charset="-122"/>
                <a:ea typeface="宋体" panose="02010600030101010101" pitchFamily="2" charset="-122"/>
              </a:rPr>
              <a:t/>
            </a:r>
            <a:br>
              <a:rPr lang="en-US" altLang="zh-CN" sz="2000" dirty="0" smtClean="0">
                <a:solidFill>
                  <a:schemeClr val="tx2"/>
                </a:solidFill>
                <a:latin typeface="宋体" panose="02010600030101010101" pitchFamily="2" charset="-122"/>
                <a:ea typeface="宋体" panose="02010600030101010101" pitchFamily="2" charset="-122"/>
              </a:rPr>
            </a:br>
            <a:r>
              <a:rPr lang="en-US" altLang="zh-CN" sz="2000" dirty="0">
                <a:solidFill>
                  <a:schemeClr val="tx2"/>
                </a:solidFill>
                <a:latin typeface="宋体" panose="02010600030101010101" pitchFamily="2" charset="-122"/>
                <a:ea typeface="宋体" panose="02010600030101010101" pitchFamily="2" charset="-122"/>
              </a:rPr>
              <a:t/>
            </a:r>
            <a:br>
              <a:rPr lang="en-US" altLang="zh-CN" sz="2000" dirty="0">
                <a:solidFill>
                  <a:schemeClr val="tx2"/>
                </a:solidFill>
                <a:latin typeface="宋体" panose="02010600030101010101" pitchFamily="2" charset="-122"/>
                <a:ea typeface="宋体" panose="02010600030101010101" pitchFamily="2" charset="-122"/>
              </a:rPr>
            </a:br>
            <a:r>
              <a:rPr lang="en-US" altLang="zh-CN" sz="2000" dirty="0">
                <a:solidFill>
                  <a:schemeClr val="tx2"/>
                </a:solidFill>
                <a:latin typeface="宋体" panose="02010600030101010101" pitchFamily="2" charset="-122"/>
                <a:ea typeface="宋体" panose="02010600030101010101" pitchFamily="2" charset="-122"/>
              </a:rPr>
              <a:t/>
            </a:r>
            <a:br>
              <a:rPr lang="en-US" altLang="zh-CN" sz="2000" dirty="0">
                <a:solidFill>
                  <a:schemeClr val="tx2"/>
                </a:solidFill>
                <a:latin typeface="宋体" panose="02010600030101010101" pitchFamily="2" charset="-122"/>
                <a:ea typeface="宋体" panose="02010600030101010101" pitchFamily="2" charset="-122"/>
              </a:rPr>
            </a:br>
            <a:r>
              <a:rPr lang="zh-CN" altLang="en-US" sz="2000" dirty="0" smtClean="0">
                <a:solidFill>
                  <a:schemeClr val="tx2"/>
                </a:solidFill>
                <a:latin typeface="宋体" panose="02010600030101010101" pitchFamily="2" charset="-122"/>
                <a:ea typeface="宋体" panose="02010600030101010101" pitchFamily="2" charset="-122"/>
              </a:rPr>
              <a:t>不足：将原始的振动信号转为振动图像，作者使用的是数据归一化前后的幅度，如</a:t>
            </a:r>
            <a:r>
              <a:rPr lang="en-US" altLang="zh-CN" sz="2000" dirty="0" smtClean="0">
                <a:solidFill>
                  <a:schemeClr val="tx2"/>
                </a:solidFill>
                <a:latin typeface="宋体" panose="02010600030101010101" pitchFamily="2" charset="-122"/>
                <a:ea typeface="宋体" panose="02010600030101010101" pitchFamily="2" charset="-122"/>
              </a:rPr>
              <a:t>400</a:t>
            </a:r>
            <a:r>
              <a:rPr lang="zh-CN" altLang="en-US" sz="2000" dirty="0" smtClean="0">
                <a:solidFill>
                  <a:schemeClr val="tx2"/>
                </a:solidFill>
                <a:latin typeface="宋体" panose="02010600030101010101" pitchFamily="2" charset="-122"/>
                <a:ea typeface="宋体" panose="02010600030101010101" pitchFamily="2" charset="-122"/>
              </a:rPr>
              <a:t>个点可以转换为</a:t>
            </a:r>
            <a:r>
              <a:rPr lang="en-US" altLang="zh-CN" sz="2000" dirty="0" smtClean="0">
                <a:solidFill>
                  <a:schemeClr val="tx2"/>
                </a:solidFill>
                <a:latin typeface="宋体" panose="02010600030101010101" pitchFamily="2" charset="-122"/>
                <a:ea typeface="宋体" panose="02010600030101010101" pitchFamily="2" charset="-122"/>
              </a:rPr>
              <a:t>20*20</a:t>
            </a:r>
            <a:r>
              <a:rPr lang="zh-CN" altLang="en-US" sz="2000" dirty="0" smtClean="0">
                <a:solidFill>
                  <a:schemeClr val="tx2"/>
                </a:solidFill>
                <a:latin typeface="宋体" panose="02010600030101010101" pitchFamily="2" charset="-122"/>
                <a:ea typeface="宋体" panose="02010600030101010101" pitchFamily="2" charset="-122"/>
              </a:rPr>
              <a:t>的振动图像（为什么选择</a:t>
            </a:r>
            <a:r>
              <a:rPr lang="en-US" altLang="zh-CN" sz="2000" dirty="0" smtClean="0">
                <a:solidFill>
                  <a:schemeClr val="tx2"/>
                </a:solidFill>
                <a:latin typeface="宋体" panose="02010600030101010101" pitchFamily="2" charset="-122"/>
                <a:ea typeface="宋体" panose="02010600030101010101" pitchFamily="2" charset="-122"/>
              </a:rPr>
              <a:t>20*20</a:t>
            </a:r>
            <a:r>
              <a:rPr lang="zh-CN" altLang="en-US" sz="2000" dirty="0" smtClean="0">
                <a:solidFill>
                  <a:schemeClr val="tx2"/>
                </a:solidFill>
                <a:latin typeface="宋体" panose="02010600030101010101" pitchFamily="2" charset="-122"/>
                <a:ea typeface="宋体" panose="02010600030101010101" pitchFamily="2" charset="-122"/>
              </a:rPr>
              <a:t>？），图像的像素值即幅度，那么是不是还有其他的方法将振动信号转为振动图像呢？</a:t>
            </a:r>
            <a:r>
              <a:rPr lang="en-US" altLang="zh-CN" sz="2000" dirty="0" smtClean="0">
                <a:solidFill>
                  <a:schemeClr val="tx2"/>
                </a:solidFill>
                <a:latin typeface="宋体" panose="02010600030101010101" pitchFamily="2" charset="-122"/>
                <a:ea typeface="宋体" panose="02010600030101010101" pitchFamily="2" charset="-122"/>
              </a:rPr>
              <a:t/>
            </a:r>
            <a:br>
              <a:rPr lang="en-US" altLang="zh-CN" sz="2000" dirty="0" smtClean="0">
                <a:solidFill>
                  <a:schemeClr val="tx2"/>
                </a:solidFill>
                <a:latin typeface="宋体" panose="02010600030101010101" pitchFamily="2" charset="-122"/>
                <a:ea typeface="宋体" panose="02010600030101010101" pitchFamily="2" charset="-122"/>
              </a:rPr>
            </a:br>
            <a:r>
              <a:rPr lang="zh-CN" altLang="en-US" sz="2000" dirty="0" smtClean="0">
                <a:solidFill>
                  <a:schemeClr val="tx2"/>
                </a:solidFill>
                <a:latin typeface="宋体" panose="02010600030101010101" pitchFamily="2" charset="-122"/>
                <a:ea typeface="宋体" panose="02010600030101010101" pitchFamily="2" charset="-122"/>
              </a:rPr>
              <a:t>作者使用的数据为</a:t>
            </a:r>
            <a:r>
              <a:rPr lang="en-US" altLang="zh-CN" sz="2000" dirty="0" smtClean="0">
                <a:solidFill>
                  <a:schemeClr val="tx2"/>
                </a:solidFill>
                <a:latin typeface="宋体" panose="02010600030101010101" pitchFamily="2" charset="-122"/>
                <a:ea typeface="宋体" panose="02010600030101010101" pitchFamily="2" charset="-122"/>
              </a:rPr>
              <a:t>CWRU</a:t>
            </a:r>
            <a:r>
              <a:rPr lang="zh-CN" altLang="en-US" sz="2000" dirty="0" smtClean="0">
                <a:solidFill>
                  <a:schemeClr val="tx2"/>
                </a:solidFill>
                <a:latin typeface="宋体" panose="02010600030101010101" pitchFamily="2" charset="-122"/>
                <a:ea typeface="宋体" panose="02010600030101010101" pitchFamily="2" charset="-122"/>
              </a:rPr>
              <a:t>实验数据，在工业环境中，是不存在如此‘干净’的实验数据的，故作者对</a:t>
            </a:r>
            <a:r>
              <a:rPr lang="en-US" altLang="zh-CN" sz="2000" dirty="0" smtClean="0">
                <a:solidFill>
                  <a:schemeClr val="tx2"/>
                </a:solidFill>
                <a:latin typeface="宋体" panose="02010600030101010101" pitchFamily="2" charset="-122"/>
                <a:ea typeface="宋体" panose="02010600030101010101" pitchFamily="2" charset="-122"/>
              </a:rPr>
              <a:t>CWRU</a:t>
            </a:r>
            <a:r>
              <a:rPr lang="zh-CN" altLang="en-US" sz="2000" dirty="0" smtClean="0">
                <a:solidFill>
                  <a:schemeClr val="tx2"/>
                </a:solidFill>
                <a:latin typeface="宋体" panose="02010600030101010101" pitchFamily="2" charset="-122"/>
                <a:ea typeface="宋体" panose="02010600030101010101" pitchFamily="2" charset="-122"/>
              </a:rPr>
              <a:t>数据添加了一种高斯白噪声，那么添加了高斯白噪声的数据与真实工业环境下的数据相比，有什么异同？</a:t>
            </a:r>
            <a:r>
              <a:rPr lang="en-US" altLang="zh-CN" sz="2000" dirty="0">
                <a:solidFill>
                  <a:schemeClr val="tx2"/>
                </a:solidFill>
                <a:latin typeface="宋体" panose="02010600030101010101" pitchFamily="2" charset="-122"/>
                <a:ea typeface="宋体" panose="02010600030101010101" pitchFamily="2" charset="-122"/>
              </a:rPr>
              <a:t/>
            </a:r>
            <a:br>
              <a:rPr lang="en-US" altLang="zh-CN" sz="2000" dirty="0">
                <a:solidFill>
                  <a:schemeClr val="tx2"/>
                </a:solidFill>
                <a:latin typeface="宋体" panose="02010600030101010101" pitchFamily="2" charset="-122"/>
                <a:ea typeface="宋体" panose="02010600030101010101" pitchFamily="2" charset="-122"/>
              </a:rPr>
            </a:br>
            <a:r>
              <a:rPr lang="zh-CN" altLang="en-US" sz="2000" dirty="0" smtClean="0">
                <a:solidFill>
                  <a:schemeClr val="tx2"/>
                </a:solidFill>
                <a:latin typeface="宋体" panose="02010600030101010101" pitchFamily="2" charset="-122"/>
                <a:ea typeface="宋体" panose="02010600030101010101" pitchFamily="2" charset="-122"/>
              </a:rPr>
              <a:t>选择合适的超参数也是故障诊断的一项挑战。</a:t>
            </a:r>
            <a:r>
              <a:rPr lang="en-US" altLang="zh-CN" sz="2000" dirty="0" smtClean="0">
                <a:solidFill>
                  <a:schemeClr val="tx2"/>
                </a:solidFill>
                <a:latin typeface="宋体" panose="02010600030101010101" pitchFamily="2" charset="-122"/>
                <a:ea typeface="宋体" panose="02010600030101010101" pitchFamily="2" charset="-122"/>
              </a:rPr>
              <a:t/>
            </a:r>
            <a:br>
              <a:rPr lang="en-US" altLang="zh-CN" sz="2000" dirty="0" smtClean="0">
                <a:solidFill>
                  <a:schemeClr val="tx2"/>
                </a:solidFill>
                <a:latin typeface="宋体" panose="02010600030101010101" pitchFamily="2" charset="-122"/>
                <a:ea typeface="宋体" panose="02010600030101010101" pitchFamily="2" charset="-122"/>
              </a:rPr>
            </a:br>
            <a:r>
              <a:rPr lang="en-US" altLang="zh-CN" sz="2000" dirty="0" smtClean="0">
                <a:solidFill>
                  <a:schemeClr val="tx2"/>
                </a:solidFill>
                <a:latin typeface="宋体" panose="02010600030101010101" pitchFamily="2" charset="-122"/>
                <a:ea typeface="宋体" panose="02010600030101010101" pitchFamily="2" charset="-122"/>
              </a:rPr>
              <a:t/>
            </a:r>
            <a:br>
              <a:rPr lang="en-US" altLang="zh-CN" sz="2000" dirty="0" smtClean="0">
                <a:solidFill>
                  <a:schemeClr val="tx2"/>
                </a:solidFill>
                <a:latin typeface="宋体" panose="02010600030101010101" pitchFamily="2" charset="-122"/>
                <a:ea typeface="宋体" panose="02010600030101010101" pitchFamily="2" charset="-122"/>
              </a:rPr>
            </a:br>
            <a:r>
              <a:rPr lang="en-US" altLang="zh-CN" sz="2000" dirty="0" smtClean="0">
                <a:solidFill>
                  <a:schemeClr val="tx2"/>
                </a:solidFill>
                <a:latin typeface="宋体" panose="02010600030101010101" pitchFamily="2" charset="-122"/>
                <a:ea typeface="宋体" panose="02010600030101010101" pitchFamily="2" charset="-122"/>
              </a:rPr>
              <a:t/>
            </a:r>
            <a:br>
              <a:rPr lang="en-US" altLang="zh-CN" sz="2000" dirty="0" smtClean="0">
                <a:solidFill>
                  <a:schemeClr val="tx2"/>
                </a:solidFill>
                <a:latin typeface="宋体" panose="02010600030101010101" pitchFamily="2" charset="-122"/>
                <a:ea typeface="宋体" panose="02010600030101010101" pitchFamily="2" charset="-122"/>
              </a:rPr>
            </a:br>
            <a:endParaRPr lang="zh-CN" altLang="en-US" sz="2000" dirty="0">
              <a:solidFill>
                <a:schemeClr val="tx2"/>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9029364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07366" y="587829"/>
            <a:ext cx="8532578" cy="6138895"/>
          </a:xfrm>
        </p:spPr>
        <p:txBody>
          <a:bodyPr anchor="t"/>
          <a:lstStyle/>
          <a:p>
            <a:pPr algn="l"/>
            <a:r>
              <a:rPr lang="en-US" altLang="zh-CN" sz="2000" dirty="0" smtClean="0">
                <a:solidFill>
                  <a:schemeClr val="tx2"/>
                </a:solidFill>
                <a:latin typeface="宋体" panose="02010600030101010101" pitchFamily="2" charset="-122"/>
                <a:ea typeface="宋体" panose="02010600030101010101" pitchFamily="2" charset="-122"/>
              </a:rPr>
              <a:t>1</a:t>
            </a:r>
            <a:r>
              <a:rPr lang="zh-CN" altLang="en-US" sz="2000" dirty="0" smtClean="0">
                <a:solidFill>
                  <a:schemeClr val="tx2"/>
                </a:solidFill>
                <a:latin typeface="宋体" panose="02010600030101010101" pitchFamily="2" charset="-122"/>
                <a:ea typeface="宋体" panose="02010600030101010101" pitchFamily="2" charset="-122"/>
              </a:rPr>
              <a:t>、目前故障诊断中，关于时间序列的数据稀少，所以关于故障预测方面的研究很少，从</a:t>
            </a:r>
            <a:r>
              <a:rPr lang="en-US" altLang="zh-CN" sz="2000" dirty="0" smtClean="0">
                <a:solidFill>
                  <a:schemeClr val="tx2"/>
                </a:solidFill>
                <a:latin typeface="宋体" panose="02010600030101010101" pitchFamily="2" charset="-122"/>
                <a:ea typeface="宋体" panose="02010600030101010101" pitchFamily="2" charset="-122"/>
              </a:rPr>
              <a:t>CWRU</a:t>
            </a:r>
            <a:r>
              <a:rPr lang="zh-CN" altLang="en-US" sz="2000" dirty="0" smtClean="0">
                <a:solidFill>
                  <a:schemeClr val="tx2"/>
                </a:solidFill>
                <a:latin typeface="宋体" panose="02010600030101010101" pitchFamily="2" charset="-122"/>
                <a:ea typeface="宋体" panose="02010600030101010101" pitchFamily="2" charset="-122"/>
              </a:rPr>
              <a:t>数据集可以发现，它的轴承数据大约</a:t>
            </a:r>
            <a:r>
              <a:rPr lang="en-US" altLang="zh-CN" sz="2000" dirty="0" smtClean="0">
                <a:solidFill>
                  <a:schemeClr val="tx2"/>
                </a:solidFill>
                <a:latin typeface="宋体" panose="02010600030101010101" pitchFamily="2" charset="-122"/>
                <a:ea typeface="宋体" panose="02010600030101010101" pitchFamily="2" charset="-122"/>
              </a:rPr>
              <a:t>1s</a:t>
            </a:r>
            <a:r>
              <a:rPr lang="zh-CN" altLang="en-US" sz="2000" dirty="0" smtClean="0">
                <a:solidFill>
                  <a:schemeClr val="tx2"/>
                </a:solidFill>
                <a:latin typeface="宋体" panose="02010600030101010101" pitchFamily="2" charset="-122"/>
                <a:ea typeface="宋体" panose="02010600030101010101" pitchFamily="2" charset="-122"/>
              </a:rPr>
              <a:t>就有上万个数据点，而要使轴承设备在正常使用的过程中发生故障，那么产生的数据量是巨大的，所以神经网络学习的代价也会很大。</a:t>
            </a:r>
            <a:r>
              <a:rPr lang="en-US" altLang="zh-CN" sz="2000" dirty="0" smtClean="0">
                <a:solidFill>
                  <a:schemeClr val="tx2"/>
                </a:solidFill>
                <a:latin typeface="宋体" panose="02010600030101010101" pitchFamily="2" charset="-122"/>
                <a:ea typeface="宋体" panose="02010600030101010101" pitchFamily="2" charset="-122"/>
              </a:rPr>
              <a:t/>
            </a:r>
            <a:br>
              <a:rPr lang="en-US" altLang="zh-CN" sz="2000" dirty="0" smtClean="0">
                <a:solidFill>
                  <a:schemeClr val="tx2"/>
                </a:solidFill>
                <a:latin typeface="宋体" panose="02010600030101010101" pitchFamily="2" charset="-122"/>
                <a:ea typeface="宋体" panose="02010600030101010101" pitchFamily="2" charset="-122"/>
              </a:rPr>
            </a:br>
            <a:r>
              <a:rPr lang="en-US" altLang="zh-CN" sz="2000" dirty="0" smtClean="0">
                <a:solidFill>
                  <a:schemeClr val="tx2"/>
                </a:solidFill>
                <a:latin typeface="宋体" panose="02010600030101010101" pitchFamily="2" charset="-122"/>
                <a:ea typeface="宋体" panose="02010600030101010101" pitchFamily="2" charset="-122"/>
              </a:rPr>
              <a:t/>
            </a:r>
            <a:br>
              <a:rPr lang="en-US" altLang="zh-CN" sz="2000" dirty="0" smtClean="0">
                <a:solidFill>
                  <a:schemeClr val="tx2"/>
                </a:solidFill>
                <a:latin typeface="宋体" panose="02010600030101010101" pitchFamily="2" charset="-122"/>
                <a:ea typeface="宋体" panose="02010600030101010101" pitchFamily="2" charset="-122"/>
              </a:rPr>
            </a:br>
            <a:r>
              <a:rPr lang="en-US" altLang="zh-CN" sz="2000" dirty="0" smtClean="0">
                <a:solidFill>
                  <a:schemeClr val="tx2"/>
                </a:solidFill>
                <a:latin typeface="宋体" panose="02010600030101010101" pitchFamily="2" charset="-122"/>
                <a:ea typeface="宋体" panose="02010600030101010101" pitchFamily="2" charset="-122"/>
              </a:rPr>
              <a:t>2</a:t>
            </a:r>
            <a:r>
              <a:rPr lang="zh-CN" altLang="en-US" sz="2000" dirty="0" smtClean="0">
                <a:solidFill>
                  <a:schemeClr val="tx2"/>
                </a:solidFill>
                <a:latin typeface="宋体" panose="02010600030101010101" pitchFamily="2" charset="-122"/>
                <a:ea typeface="宋体" panose="02010600030101010101" pitchFamily="2" charset="-122"/>
              </a:rPr>
              <a:t>、</a:t>
            </a:r>
            <a:r>
              <a:rPr lang="en-US" altLang="zh-CN" sz="2000" dirty="0" smtClean="0">
                <a:solidFill>
                  <a:schemeClr val="tx2"/>
                </a:solidFill>
                <a:latin typeface="宋体" panose="02010600030101010101" pitchFamily="2" charset="-122"/>
                <a:ea typeface="宋体" panose="02010600030101010101" pitchFamily="2" charset="-122"/>
              </a:rPr>
              <a:t>CNN</a:t>
            </a:r>
            <a:r>
              <a:rPr lang="zh-CN" altLang="en-US" sz="2000" dirty="0">
                <a:solidFill>
                  <a:schemeClr val="tx2"/>
                </a:solidFill>
                <a:latin typeface="宋体" panose="02010600030101010101" pitchFamily="2" charset="-122"/>
                <a:ea typeface="宋体" panose="02010600030101010101" pitchFamily="2" charset="-122"/>
              </a:rPr>
              <a:t>有不同的卷积方式，上面两篇论文分别介绍了一维卷积和二维卷积，通过</a:t>
            </a:r>
            <a:r>
              <a:rPr lang="zh-CN" altLang="en-US" sz="2000" dirty="0" smtClean="0">
                <a:solidFill>
                  <a:schemeClr val="tx2"/>
                </a:solidFill>
                <a:latin typeface="宋体" panose="02010600030101010101" pitchFamily="2" charset="-122"/>
                <a:ea typeface="宋体" panose="02010600030101010101" pitchFamily="2" charset="-122"/>
              </a:rPr>
              <a:t>前两篇论文发现，其实每篇论文模型的网络结构并不难，不过即使是简单的模型它的准确率也达到了</a:t>
            </a:r>
            <a:r>
              <a:rPr lang="en-US" altLang="zh-CN" sz="2000" dirty="0" smtClean="0">
                <a:solidFill>
                  <a:schemeClr val="tx2"/>
                </a:solidFill>
                <a:latin typeface="宋体" panose="02010600030101010101" pitchFamily="2" charset="-122"/>
                <a:ea typeface="宋体" panose="02010600030101010101" pitchFamily="2" charset="-122"/>
              </a:rPr>
              <a:t>99%</a:t>
            </a:r>
            <a:r>
              <a:rPr lang="zh-CN" altLang="en-US" sz="2000" dirty="0" smtClean="0">
                <a:solidFill>
                  <a:schemeClr val="tx2"/>
                </a:solidFill>
                <a:latin typeface="宋体" panose="02010600030101010101" pitchFamily="2" charset="-122"/>
                <a:ea typeface="宋体" panose="02010600030101010101" pitchFamily="2" charset="-122"/>
              </a:rPr>
              <a:t>以上。那么再对模型进行优化是否还有</a:t>
            </a:r>
            <a:r>
              <a:rPr lang="zh-CN" altLang="en-US" sz="2000" dirty="0">
                <a:solidFill>
                  <a:schemeClr val="tx2"/>
                </a:solidFill>
                <a:latin typeface="宋体" panose="02010600030101010101" pitchFamily="2" charset="-122"/>
                <a:ea typeface="宋体" panose="02010600030101010101" pitchFamily="2" charset="-122"/>
              </a:rPr>
              <a:t>意义</a:t>
            </a:r>
            <a:r>
              <a:rPr lang="en-US" altLang="zh-CN" sz="2000" dirty="0" smtClean="0">
                <a:solidFill>
                  <a:schemeClr val="tx2"/>
                </a:solidFill>
                <a:latin typeface="宋体" panose="02010600030101010101" pitchFamily="2" charset="-122"/>
                <a:ea typeface="宋体" panose="02010600030101010101" pitchFamily="2" charset="-122"/>
              </a:rPr>
              <a:t>?</a:t>
            </a:r>
            <a:br>
              <a:rPr lang="en-US" altLang="zh-CN" sz="2000" dirty="0" smtClean="0">
                <a:solidFill>
                  <a:schemeClr val="tx2"/>
                </a:solidFill>
                <a:latin typeface="宋体" panose="02010600030101010101" pitchFamily="2" charset="-122"/>
                <a:ea typeface="宋体" panose="02010600030101010101" pitchFamily="2" charset="-122"/>
              </a:rPr>
            </a:br>
            <a:r>
              <a:rPr lang="en-US" altLang="zh-CN" sz="2000" dirty="0">
                <a:solidFill>
                  <a:schemeClr val="tx2"/>
                </a:solidFill>
                <a:latin typeface="宋体" panose="02010600030101010101" pitchFamily="2" charset="-122"/>
                <a:ea typeface="宋体" panose="02010600030101010101" pitchFamily="2" charset="-122"/>
              </a:rPr>
              <a:t/>
            </a:r>
            <a:br>
              <a:rPr lang="en-US" altLang="zh-CN" sz="2000" dirty="0">
                <a:solidFill>
                  <a:schemeClr val="tx2"/>
                </a:solidFill>
                <a:latin typeface="宋体" panose="02010600030101010101" pitchFamily="2" charset="-122"/>
                <a:ea typeface="宋体" panose="02010600030101010101" pitchFamily="2" charset="-122"/>
              </a:rPr>
            </a:br>
            <a:r>
              <a:rPr lang="en-US" altLang="zh-CN" sz="2000" dirty="0" smtClean="0">
                <a:solidFill>
                  <a:schemeClr val="tx2"/>
                </a:solidFill>
                <a:latin typeface="宋体" panose="02010600030101010101" pitchFamily="2" charset="-122"/>
                <a:ea typeface="宋体" panose="02010600030101010101" pitchFamily="2" charset="-122"/>
              </a:rPr>
              <a:t>3</a:t>
            </a:r>
            <a:r>
              <a:rPr lang="zh-CN" altLang="en-US" sz="2000" dirty="0" smtClean="0">
                <a:solidFill>
                  <a:schemeClr val="tx2"/>
                </a:solidFill>
                <a:latin typeface="宋体" panose="02010600030101010101" pitchFamily="2" charset="-122"/>
                <a:ea typeface="宋体" panose="02010600030101010101" pitchFamily="2" charset="-122"/>
              </a:rPr>
              <a:t>、如何让理论应用于真正的工厂环境？</a:t>
            </a:r>
            <a:r>
              <a:rPr lang="en-US" altLang="zh-CN" sz="2000" dirty="0">
                <a:solidFill>
                  <a:schemeClr val="tx2"/>
                </a:solidFill>
                <a:latin typeface="宋体" panose="02010600030101010101" pitchFamily="2" charset="-122"/>
                <a:ea typeface="宋体" panose="02010600030101010101" pitchFamily="2" charset="-122"/>
              </a:rPr>
              <a:t/>
            </a:r>
            <a:br>
              <a:rPr lang="en-US" altLang="zh-CN" sz="2000" dirty="0">
                <a:solidFill>
                  <a:schemeClr val="tx2"/>
                </a:solidFill>
                <a:latin typeface="宋体" panose="02010600030101010101" pitchFamily="2" charset="-122"/>
                <a:ea typeface="宋体" panose="02010600030101010101" pitchFamily="2" charset="-122"/>
              </a:rPr>
            </a:br>
            <a:endParaRPr lang="zh-CN" altLang="en-US" sz="2000" dirty="0">
              <a:solidFill>
                <a:schemeClr val="tx2"/>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350263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2063" y="534154"/>
            <a:ext cx="10074399" cy="5024674"/>
          </a:xfrm>
        </p:spPr>
        <p:txBody>
          <a:bodyPr/>
          <a:lstStyle/>
          <a:p>
            <a:pPr algn="l"/>
            <a:r>
              <a:rPr lang="en-US" altLang="zh-CN" sz="2800" dirty="0">
                <a:solidFill>
                  <a:schemeClr val="tx2"/>
                </a:solidFill>
              </a:rPr>
              <a:t>t</a:t>
            </a:r>
            <a:r>
              <a:rPr lang="en-US" altLang="zh-CN" sz="2800" dirty="0" smtClean="0">
                <a:solidFill>
                  <a:schemeClr val="tx2"/>
                </a:solidFill>
              </a:rPr>
              <a:t>itle</a:t>
            </a:r>
            <a:r>
              <a:rPr lang="zh-CN" altLang="en-US" sz="2800" dirty="0" smtClean="0">
                <a:solidFill>
                  <a:schemeClr val="tx2"/>
                </a:solidFill>
              </a:rPr>
              <a:t>：</a:t>
            </a:r>
            <a:r>
              <a:rPr lang="en-US" altLang="zh-CN" sz="2800" dirty="0">
                <a:solidFill>
                  <a:schemeClr val="tx2"/>
                </a:solidFill>
              </a:rPr>
              <a:t>Rolling Bearing Diagnosis Based on CNN-LSTM and Various Condition Dataset</a:t>
            </a:r>
            <a:r>
              <a:rPr lang="en-US" altLang="zh-CN" sz="2800" dirty="0" smtClean="0">
                <a:solidFill>
                  <a:schemeClr val="tx2"/>
                </a:solidFill>
              </a:rPr>
              <a:t/>
            </a:r>
            <a:br>
              <a:rPr lang="en-US" altLang="zh-CN" sz="2800" dirty="0" smtClean="0">
                <a:solidFill>
                  <a:schemeClr val="tx2"/>
                </a:solidFill>
              </a:rPr>
            </a:br>
            <a:r>
              <a:rPr lang="en-US" altLang="zh-CN" sz="2800" dirty="0">
                <a:solidFill>
                  <a:schemeClr val="tx2"/>
                </a:solidFill>
              </a:rPr>
              <a:t/>
            </a:r>
            <a:br>
              <a:rPr lang="en-US" altLang="zh-CN" sz="2800" dirty="0">
                <a:solidFill>
                  <a:schemeClr val="tx2"/>
                </a:solidFill>
              </a:rPr>
            </a:br>
            <a:r>
              <a:rPr lang="en-US" altLang="zh-CN" sz="2800" dirty="0" smtClean="0">
                <a:solidFill>
                  <a:schemeClr val="tx2"/>
                </a:solidFill>
              </a:rPr>
              <a:t>author</a:t>
            </a:r>
            <a:r>
              <a:rPr lang="zh-CN" altLang="en-US" sz="2800" dirty="0" smtClean="0">
                <a:solidFill>
                  <a:schemeClr val="tx2"/>
                </a:solidFill>
              </a:rPr>
              <a:t>：</a:t>
            </a:r>
            <a:r>
              <a:rPr lang="en-US" altLang="zh-CN" sz="2800" dirty="0">
                <a:solidFill>
                  <a:schemeClr val="tx2"/>
                </a:solidFill>
              </a:rPr>
              <a:t>Osamu Yoshimatsu1, Yoshihiro </a:t>
            </a:r>
            <a:r>
              <a:rPr lang="en-US" altLang="zh-CN" sz="2800" dirty="0" smtClean="0">
                <a:solidFill>
                  <a:schemeClr val="tx2"/>
                </a:solidFill>
              </a:rPr>
              <a:t>Satou2</a:t>
            </a:r>
            <a:br>
              <a:rPr lang="en-US" altLang="zh-CN" sz="2800" dirty="0" smtClean="0">
                <a:solidFill>
                  <a:schemeClr val="tx2"/>
                </a:solidFill>
              </a:rPr>
            </a:br>
            <a:r>
              <a:rPr lang="en-US" altLang="zh-CN" sz="2800" dirty="0" smtClean="0">
                <a:solidFill>
                  <a:schemeClr val="tx2"/>
                </a:solidFill>
              </a:rPr>
              <a:t/>
            </a:r>
            <a:br>
              <a:rPr lang="en-US" altLang="zh-CN" sz="2800" dirty="0" smtClean="0">
                <a:solidFill>
                  <a:schemeClr val="tx2"/>
                </a:solidFill>
              </a:rPr>
            </a:br>
            <a:r>
              <a:rPr lang="en-US" altLang="zh-CN" sz="2800" dirty="0" smtClean="0">
                <a:solidFill>
                  <a:schemeClr val="tx2"/>
                </a:solidFill>
              </a:rPr>
              <a:t>from</a:t>
            </a:r>
            <a:r>
              <a:rPr lang="zh-CN" altLang="en-US" sz="2800" dirty="0" smtClean="0">
                <a:solidFill>
                  <a:schemeClr val="tx2"/>
                </a:solidFill>
              </a:rPr>
              <a:t>：</a:t>
            </a:r>
            <a:r>
              <a:rPr lang="en-US" altLang="zh-CN" sz="2800" dirty="0">
                <a:solidFill>
                  <a:schemeClr val="tx2"/>
                </a:solidFill>
              </a:rPr>
              <a:t>Core Technology R&amp;D Center, NSK Ltd., Fujisawa, Kanagawa</a:t>
            </a:r>
            <a:br>
              <a:rPr lang="en-US" altLang="zh-CN" sz="2800" dirty="0">
                <a:solidFill>
                  <a:schemeClr val="tx2"/>
                </a:solidFill>
              </a:rPr>
            </a:br>
            <a:r>
              <a:rPr lang="en-US" altLang="zh-CN" sz="2800" dirty="0" smtClean="0">
                <a:solidFill>
                  <a:schemeClr val="tx2"/>
                </a:solidFill>
              </a:rPr>
              <a:t/>
            </a:r>
            <a:br>
              <a:rPr lang="en-US" altLang="zh-CN" sz="2800" dirty="0" smtClean="0">
                <a:solidFill>
                  <a:schemeClr val="tx2"/>
                </a:solidFill>
              </a:rPr>
            </a:br>
            <a:r>
              <a:rPr lang="en-US" altLang="zh-CN" sz="2800" dirty="0" smtClean="0">
                <a:solidFill>
                  <a:schemeClr val="tx2"/>
                </a:solidFill>
              </a:rPr>
              <a:t>level</a:t>
            </a:r>
            <a:r>
              <a:rPr lang="zh-CN" altLang="en-US" sz="2800" dirty="0" smtClean="0">
                <a:solidFill>
                  <a:schemeClr val="tx2"/>
                </a:solidFill>
              </a:rPr>
              <a:t>：</a:t>
            </a:r>
            <a:r>
              <a:rPr lang="en-US" altLang="zh-CN" sz="2800" dirty="0">
                <a:solidFill>
                  <a:schemeClr val="tx2"/>
                </a:solidFill>
              </a:rPr>
              <a:t>annual conference of the prognostics and health management society</a:t>
            </a:r>
            <a:r>
              <a:rPr lang="zh-CN" altLang="en-US" sz="2800" dirty="0" smtClean="0">
                <a:solidFill>
                  <a:schemeClr val="tx2"/>
                </a:solidFill>
              </a:rPr>
              <a:t>（</a:t>
            </a:r>
            <a:r>
              <a:rPr lang="en-US" altLang="zh-CN" sz="2800" dirty="0" smtClean="0">
                <a:solidFill>
                  <a:schemeClr val="tx2"/>
                </a:solidFill>
              </a:rPr>
              <a:t>EI</a:t>
            </a:r>
            <a:r>
              <a:rPr lang="zh-CN" altLang="en-US" sz="2800" dirty="0" smtClean="0">
                <a:solidFill>
                  <a:schemeClr val="tx2"/>
                </a:solidFill>
              </a:rPr>
              <a:t>会议）</a:t>
            </a:r>
            <a:r>
              <a:rPr lang="en-US" altLang="zh-CN" sz="2800" dirty="0" smtClean="0">
                <a:solidFill>
                  <a:schemeClr val="tx2"/>
                </a:solidFill>
              </a:rPr>
              <a:t/>
            </a:r>
            <a:br>
              <a:rPr lang="en-US" altLang="zh-CN" sz="2800" dirty="0" smtClean="0">
                <a:solidFill>
                  <a:schemeClr val="tx2"/>
                </a:solidFill>
              </a:rPr>
            </a:br>
            <a:endParaRPr lang="zh-CN" altLang="en-US" sz="2800" dirty="0">
              <a:solidFill>
                <a:schemeClr val="tx2"/>
              </a:solidFill>
            </a:endParaRPr>
          </a:p>
        </p:txBody>
      </p:sp>
    </p:spTree>
    <p:extLst>
      <p:ext uri="{BB962C8B-B14F-4D97-AF65-F5344CB8AC3E}">
        <p14:creationId xmlns:p14="http://schemas.microsoft.com/office/powerpoint/2010/main" val="35223091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07366" y="688063"/>
            <a:ext cx="8532578" cy="6038661"/>
          </a:xfrm>
        </p:spPr>
        <p:txBody>
          <a:bodyPr anchor="t"/>
          <a:lstStyle/>
          <a:p>
            <a:pPr algn="l"/>
            <a:r>
              <a:rPr lang="zh-CN" altLang="en-US" sz="1800" dirty="0" smtClean="0">
                <a:solidFill>
                  <a:schemeClr val="tx2"/>
                </a:solidFill>
                <a:latin typeface="宋体" panose="02010600030101010101" pitchFamily="2" charset="-122"/>
                <a:ea typeface="宋体" panose="02010600030101010101" pitchFamily="2" charset="-122"/>
              </a:rPr>
              <a:t>作者设计了一种模型</a:t>
            </a:r>
            <a:r>
              <a:rPr lang="en-US" altLang="zh-CN" sz="1800" dirty="0" smtClean="0">
                <a:solidFill>
                  <a:schemeClr val="tx2"/>
                </a:solidFill>
                <a:latin typeface="宋体" panose="02010600030101010101" pitchFamily="2" charset="-122"/>
                <a:ea typeface="宋体" panose="02010600030101010101" pitchFamily="2" charset="-122"/>
              </a:rPr>
              <a:t>CNN-LSTM</a:t>
            </a:r>
            <a:r>
              <a:rPr lang="zh-CN" altLang="en-US" sz="1800" dirty="0" smtClean="0">
                <a:solidFill>
                  <a:schemeClr val="tx2"/>
                </a:solidFill>
                <a:latin typeface="宋体" panose="02010600030101010101" pitchFamily="2" charset="-122"/>
                <a:ea typeface="宋体" panose="02010600030101010101" pitchFamily="2" charset="-122"/>
              </a:rPr>
              <a:t>，将</a:t>
            </a:r>
            <a:r>
              <a:rPr lang="en-US" altLang="zh-CN" sz="1800" dirty="0" smtClean="0">
                <a:solidFill>
                  <a:schemeClr val="tx2"/>
                </a:solidFill>
                <a:latin typeface="宋体" panose="02010600030101010101" pitchFamily="2" charset="-122"/>
                <a:ea typeface="宋体" panose="02010600030101010101" pitchFamily="2" charset="-122"/>
              </a:rPr>
              <a:t>CNN</a:t>
            </a:r>
            <a:r>
              <a:rPr lang="zh-CN" altLang="en-US" sz="1800" dirty="0" smtClean="0">
                <a:solidFill>
                  <a:schemeClr val="tx2"/>
                </a:solidFill>
                <a:latin typeface="宋体" panose="02010600030101010101" pitchFamily="2" charset="-122"/>
                <a:ea typeface="宋体" panose="02010600030101010101" pitchFamily="2" charset="-122"/>
              </a:rPr>
              <a:t>与</a:t>
            </a:r>
            <a:r>
              <a:rPr lang="en-US" altLang="zh-CN" sz="1800" dirty="0" smtClean="0">
                <a:solidFill>
                  <a:schemeClr val="tx2"/>
                </a:solidFill>
                <a:latin typeface="宋体" panose="02010600030101010101" pitchFamily="2" charset="-122"/>
                <a:ea typeface="宋体" panose="02010600030101010101" pitchFamily="2" charset="-122"/>
              </a:rPr>
              <a:t>LSTM</a:t>
            </a:r>
            <a:r>
              <a:rPr lang="zh-CN" altLang="en-US" sz="1800" dirty="0" smtClean="0">
                <a:solidFill>
                  <a:schemeClr val="tx2"/>
                </a:solidFill>
                <a:latin typeface="宋体" panose="02010600030101010101" pitchFamily="2" charset="-122"/>
                <a:ea typeface="宋体" panose="02010600030101010101" pitchFamily="2" charset="-122"/>
              </a:rPr>
              <a:t>结合的思想已经在工具的磨损状况预测中被证明有很好的效果。本文章的重点是在方法上，而不是在模型上。</a:t>
            </a:r>
            <a:r>
              <a:rPr lang="en-US" altLang="zh-CN" sz="1800" dirty="0" smtClean="0">
                <a:solidFill>
                  <a:schemeClr val="tx2"/>
                </a:solidFill>
                <a:latin typeface="宋体" panose="02010600030101010101" pitchFamily="2" charset="-122"/>
                <a:ea typeface="宋体" panose="02010600030101010101" pitchFamily="2" charset="-122"/>
              </a:rPr>
              <a:t/>
            </a:r>
            <a:br>
              <a:rPr lang="en-US" altLang="zh-CN" sz="1800" dirty="0" smtClean="0">
                <a:solidFill>
                  <a:schemeClr val="tx2"/>
                </a:solidFill>
                <a:latin typeface="宋体" panose="02010600030101010101" pitchFamily="2" charset="-122"/>
                <a:ea typeface="宋体" panose="02010600030101010101" pitchFamily="2" charset="-122"/>
              </a:rPr>
            </a:br>
            <a:r>
              <a:rPr lang="en-US" altLang="zh-CN" sz="1800" dirty="0">
                <a:solidFill>
                  <a:schemeClr val="tx2"/>
                </a:solidFill>
                <a:latin typeface="宋体" panose="02010600030101010101" pitchFamily="2" charset="-122"/>
                <a:ea typeface="宋体" panose="02010600030101010101" pitchFamily="2" charset="-122"/>
              </a:rPr>
              <a:t/>
            </a:r>
            <a:br>
              <a:rPr lang="en-US" altLang="zh-CN" sz="1800" dirty="0">
                <a:solidFill>
                  <a:schemeClr val="tx2"/>
                </a:solidFill>
                <a:latin typeface="宋体" panose="02010600030101010101" pitchFamily="2" charset="-122"/>
                <a:ea typeface="宋体" panose="02010600030101010101" pitchFamily="2" charset="-122"/>
              </a:rPr>
            </a:br>
            <a:r>
              <a:rPr lang="en-US" altLang="zh-CN" sz="1800" dirty="0" smtClean="0">
                <a:solidFill>
                  <a:schemeClr val="tx2"/>
                </a:solidFill>
                <a:latin typeface="宋体" panose="02010600030101010101" pitchFamily="2" charset="-122"/>
                <a:ea typeface="宋体" panose="02010600030101010101" pitchFamily="2" charset="-122"/>
              </a:rPr>
              <a:t/>
            </a:r>
            <a:br>
              <a:rPr lang="en-US" altLang="zh-CN" sz="1800" dirty="0" smtClean="0">
                <a:solidFill>
                  <a:schemeClr val="tx2"/>
                </a:solidFill>
                <a:latin typeface="宋体" panose="02010600030101010101" pitchFamily="2" charset="-122"/>
                <a:ea typeface="宋体" panose="02010600030101010101" pitchFamily="2" charset="-122"/>
              </a:rPr>
            </a:br>
            <a:r>
              <a:rPr lang="zh-CN" altLang="en-US" sz="1800" dirty="0" smtClean="0">
                <a:solidFill>
                  <a:schemeClr val="tx2"/>
                </a:solidFill>
                <a:latin typeface="宋体" panose="02010600030101010101" pitchFamily="2" charset="-122"/>
                <a:ea typeface="宋体" panose="02010600030101010101" pitchFamily="2" charset="-122"/>
              </a:rPr>
              <a:t>作者的主要贡献在于，其一，将不同实验环境下的数据进行混合，作为训练数据，证明了</a:t>
            </a:r>
            <a:r>
              <a:rPr lang="en-US" altLang="zh-CN" sz="1800" dirty="0" smtClean="0">
                <a:solidFill>
                  <a:schemeClr val="tx2"/>
                </a:solidFill>
                <a:latin typeface="宋体" panose="02010600030101010101" pitchFamily="2" charset="-122"/>
                <a:ea typeface="宋体" panose="02010600030101010101" pitchFamily="2" charset="-122"/>
              </a:rPr>
              <a:t>CNN-LSTM</a:t>
            </a:r>
            <a:r>
              <a:rPr lang="zh-CN" altLang="en-US" sz="1800" dirty="0" smtClean="0">
                <a:solidFill>
                  <a:schemeClr val="tx2"/>
                </a:solidFill>
                <a:latin typeface="宋体" panose="02010600030101010101" pitchFamily="2" charset="-122"/>
                <a:ea typeface="宋体" panose="02010600030101010101" pitchFamily="2" charset="-122"/>
              </a:rPr>
              <a:t>模型</a:t>
            </a:r>
            <a:r>
              <a:rPr lang="zh-CN" altLang="en-US" sz="1800" dirty="0" smtClean="0">
                <a:solidFill>
                  <a:schemeClr val="tx1"/>
                </a:solidFill>
                <a:latin typeface="宋体" panose="02010600030101010101" pitchFamily="2" charset="-122"/>
                <a:ea typeface="宋体" panose="02010600030101010101" pitchFamily="2" charset="-122"/>
              </a:rPr>
              <a:t>在</a:t>
            </a:r>
            <a:r>
              <a:rPr lang="zh-CN" altLang="en-US" sz="1800" dirty="0" smtClean="0">
                <a:solidFill>
                  <a:srgbClr val="FF0000"/>
                </a:solidFill>
                <a:latin typeface="宋体" panose="02010600030101010101" pitchFamily="2" charset="-122"/>
                <a:ea typeface="宋体" panose="02010600030101010101" pitchFamily="2" charset="-122"/>
              </a:rPr>
              <a:t>此种训练数据</a:t>
            </a:r>
            <a:r>
              <a:rPr lang="zh-CN" altLang="en-US" sz="1800" dirty="0" smtClean="0">
                <a:solidFill>
                  <a:schemeClr val="tx2"/>
                </a:solidFill>
                <a:latin typeface="宋体" panose="02010600030101010101" pitchFamily="2" charset="-122"/>
                <a:ea typeface="宋体" panose="02010600030101010101" pitchFamily="2" charset="-122"/>
              </a:rPr>
              <a:t>训练下，它的泛化能力比单一实验环境下更强；其二证明了通过此种训练数据得到的</a:t>
            </a:r>
            <a:r>
              <a:rPr lang="en-US" altLang="zh-CN" sz="1800" dirty="0" smtClean="0">
                <a:solidFill>
                  <a:schemeClr val="tx2"/>
                </a:solidFill>
                <a:latin typeface="宋体" panose="02010600030101010101" pitchFamily="2" charset="-122"/>
                <a:ea typeface="宋体" panose="02010600030101010101" pitchFamily="2" charset="-122"/>
              </a:rPr>
              <a:t>CNN-LSTM</a:t>
            </a:r>
            <a:r>
              <a:rPr lang="zh-CN" altLang="en-US" sz="1800" dirty="0" smtClean="0">
                <a:solidFill>
                  <a:schemeClr val="tx2"/>
                </a:solidFill>
                <a:latin typeface="宋体" panose="02010600030101010101" pitchFamily="2" charset="-122"/>
                <a:ea typeface="宋体" panose="02010600030101010101" pitchFamily="2" charset="-122"/>
              </a:rPr>
              <a:t>模型，它对噪声的容忍能力比</a:t>
            </a:r>
            <a:r>
              <a:rPr lang="en-US" altLang="zh-CN" sz="1800" dirty="0" smtClean="0">
                <a:solidFill>
                  <a:schemeClr val="tx2"/>
                </a:solidFill>
                <a:latin typeface="宋体" panose="02010600030101010101" pitchFamily="2" charset="-122"/>
                <a:ea typeface="宋体" panose="02010600030101010101" pitchFamily="2" charset="-122"/>
              </a:rPr>
              <a:t>CNN</a:t>
            </a:r>
            <a:r>
              <a:rPr lang="zh-CN" altLang="en-US" sz="1800" dirty="0" smtClean="0">
                <a:solidFill>
                  <a:schemeClr val="tx2"/>
                </a:solidFill>
                <a:latin typeface="宋体" panose="02010600030101010101" pitchFamily="2" charset="-122"/>
                <a:ea typeface="宋体" panose="02010600030101010101" pitchFamily="2" charset="-122"/>
              </a:rPr>
              <a:t>、</a:t>
            </a:r>
            <a:r>
              <a:rPr lang="en-US" altLang="zh-CN" sz="1800" dirty="0" smtClean="0">
                <a:solidFill>
                  <a:schemeClr val="tx2"/>
                </a:solidFill>
                <a:latin typeface="宋体" panose="02010600030101010101" pitchFamily="2" charset="-122"/>
                <a:ea typeface="宋体" panose="02010600030101010101" pitchFamily="2" charset="-122"/>
              </a:rPr>
              <a:t>LSTM</a:t>
            </a:r>
            <a:r>
              <a:rPr lang="zh-CN" altLang="en-US" sz="1800" dirty="0" smtClean="0">
                <a:solidFill>
                  <a:schemeClr val="tx2"/>
                </a:solidFill>
                <a:latin typeface="宋体" panose="02010600030101010101" pitchFamily="2" charset="-122"/>
                <a:ea typeface="宋体" panose="02010600030101010101" pitchFamily="2" charset="-122"/>
              </a:rPr>
              <a:t>的效果更好（预测准确率更高），也就是它可能更适合复杂的工业环境。</a:t>
            </a:r>
            <a:r>
              <a:rPr lang="en-US" altLang="zh-CN" sz="1800" dirty="0" smtClean="0">
                <a:solidFill>
                  <a:schemeClr val="tx2"/>
                </a:solidFill>
                <a:latin typeface="宋体" panose="02010600030101010101" pitchFamily="2" charset="-122"/>
                <a:ea typeface="宋体" panose="02010600030101010101" pitchFamily="2" charset="-122"/>
              </a:rPr>
              <a:t/>
            </a:r>
            <a:br>
              <a:rPr lang="en-US" altLang="zh-CN" sz="1800" dirty="0" smtClean="0">
                <a:solidFill>
                  <a:schemeClr val="tx2"/>
                </a:solidFill>
                <a:latin typeface="宋体" panose="02010600030101010101" pitchFamily="2" charset="-122"/>
                <a:ea typeface="宋体" panose="02010600030101010101" pitchFamily="2" charset="-122"/>
              </a:rPr>
            </a:br>
            <a:r>
              <a:rPr lang="en-US" altLang="zh-CN" sz="1800" dirty="0">
                <a:solidFill>
                  <a:schemeClr val="tx2"/>
                </a:solidFill>
                <a:latin typeface="宋体" panose="02010600030101010101" pitchFamily="2" charset="-122"/>
                <a:ea typeface="宋体" panose="02010600030101010101" pitchFamily="2" charset="-122"/>
              </a:rPr>
              <a:t/>
            </a:r>
            <a:br>
              <a:rPr lang="en-US" altLang="zh-CN" sz="1800" dirty="0">
                <a:solidFill>
                  <a:schemeClr val="tx2"/>
                </a:solidFill>
                <a:latin typeface="宋体" panose="02010600030101010101" pitchFamily="2" charset="-122"/>
                <a:ea typeface="宋体" panose="02010600030101010101" pitchFamily="2" charset="-122"/>
              </a:rPr>
            </a:br>
            <a:r>
              <a:rPr lang="en-US" altLang="zh-CN" sz="1800" dirty="0" smtClean="0">
                <a:solidFill>
                  <a:schemeClr val="tx2"/>
                </a:solidFill>
                <a:latin typeface="宋体" panose="02010600030101010101" pitchFamily="2" charset="-122"/>
                <a:ea typeface="宋体" panose="02010600030101010101" pitchFamily="2" charset="-122"/>
              </a:rPr>
              <a:t/>
            </a:r>
            <a:br>
              <a:rPr lang="en-US" altLang="zh-CN" sz="1800" dirty="0" smtClean="0">
                <a:solidFill>
                  <a:schemeClr val="tx2"/>
                </a:solidFill>
                <a:latin typeface="宋体" panose="02010600030101010101" pitchFamily="2" charset="-122"/>
                <a:ea typeface="宋体" panose="02010600030101010101" pitchFamily="2" charset="-122"/>
              </a:rPr>
            </a:br>
            <a:r>
              <a:rPr lang="zh-CN" altLang="en-US" sz="1800" dirty="0" smtClean="0">
                <a:solidFill>
                  <a:schemeClr val="tx2"/>
                </a:solidFill>
                <a:latin typeface="宋体" panose="02010600030101010101" pitchFamily="2" charset="-122"/>
                <a:ea typeface="宋体" panose="02010600030101010101" pitchFamily="2" charset="-122"/>
              </a:rPr>
              <a:t>不足：</a:t>
            </a:r>
            <a:r>
              <a:rPr lang="zh-CN" altLang="en-US" sz="1800" dirty="0" smtClean="0">
                <a:solidFill>
                  <a:schemeClr val="tx2"/>
                </a:solidFill>
                <a:latin typeface="宋体" panose="02010600030101010101" pitchFamily="2" charset="-122"/>
                <a:ea typeface="宋体" panose="02010600030101010101" pitchFamily="2" charset="-122"/>
              </a:rPr>
              <a:t>模型</a:t>
            </a:r>
            <a:r>
              <a:rPr lang="zh-CN" altLang="en-US" sz="1800" dirty="0">
                <a:solidFill>
                  <a:schemeClr val="tx2"/>
                </a:solidFill>
                <a:latin typeface="宋体" panose="02010600030101010101" pitchFamily="2" charset="-122"/>
                <a:ea typeface="宋体" panose="02010600030101010101" pitchFamily="2" charset="-122"/>
              </a:rPr>
              <a:t>预测</a:t>
            </a:r>
            <a:r>
              <a:rPr lang="zh-CN" altLang="en-US" sz="1800" dirty="0" smtClean="0">
                <a:solidFill>
                  <a:schemeClr val="tx2"/>
                </a:solidFill>
                <a:latin typeface="宋体" panose="02010600030101010101" pitchFamily="2" charset="-122"/>
                <a:ea typeface="宋体" panose="02010600030101010101" pitchFamily="2" charset="-122"/>
              </a:rPr>
              <a:t>的</a:t>
            </a:r>
            <a:r>
              <a:rPr lang="zh-CN" altLang="en-US" sz="1800" dirty="0" smtClean="0">
                <a:solidFill>
                  <a:schemeClr val="tx2"/>
                </a:solidFill>
                <a:latin typeface="宋体" panose="02010600030101010101" pitchFamily="2" charset="-122"/>
                <a:ea typeface="宋体" panose="02010600030101010101" pitchFamily="2" charset="-122"/>
              </a:rPr>
              <a:t>任务是一个二分类任务，即诊断轴承是否发生故障，而</a:t>
            </a:r>
            <a:r>
              <a:rPr lang="zh-CN" altLang="en-US" sz="1800" dirty="0">
                <a:solidFill>
                  <a:schemeClr val="tx2"/>
                </a:solidFill>
                <a:latin typeface="宋体" panose="02010600030101010101" pitchFamily="2" charset="-122"/>
                <a:ea typeface="宋体" panose="02010600030101010101" pitchFamily="2" charset="-122"/>
              </a:rPr>
              <a:t>模型</a:t>
            </a:r>
            <a:r>
              <a:rPr lang="zh-CN" altLang="en-US" sz="1800" dirty="0" smtClean="0">
                <a:solidFill>
                  <a:schemeClr val="tx2"/>
                </a:solidFill>
                <a:latin typeface="宋体" panose="02010600030101010101" pitchFamily="2" charset="-122"/>
                <a:ea typeface="宋体" panose="02010600030101010101" pitchFamily="2" charset="-122"/>
              </a:rPr>
              <a:t>没有对是发生何种故障，发生故障的位置进行预测；作者使用的数据一部分是使用广泛的</a:t>
            </a:r>
            <a:r>
              <a:rPr lang="en-US" altLang="zh-CN" sz="1800" dirty="0" smtClean="0">
                <a:solidFill>
                  <a:schemeClr val="tx2"/>
                </a:solidFill>
                <a:latin typeface="宋体" panose="02010600030101010101" pitchFamily="2" charset="-122"/>
                <a:ea typeface="宋体" panose="02010600030101010101" pitchFamily="2" charset="-122"/>
              </a:rPr>
              <a:t>CWRU</a:t>
            </a:r>
            <a:r>
              <a:rPr lang="zh-CN" altLang="en-US" sz="1800" dirty="0" smtClean="0">
                <a:solidFill>
                  <a:schemeClr val="tx2"/>
                </a:solidFill>
                <a:latin typeface="宋体" panose="02010600030101010101" pitchFamily="2" charset="-122"/>
                <a:ea typeface="宋体" panose="02010600030101010101" pitchFamily="2" charset="-122"/>
              </a:rPr>
              <a:t>，一部分是自己公司实验平台得到的数据，但是具体使用</a:t>
            </a:r>
            <a:r>
              <a:rPr lang="en-US" altLang="zh-CN" sz="1800" dirty="0" smtClean="0">
                <a:solidFill>
                  <a:schemeClr val="tx2"/>
                </a:solidFill>
                <a:latin typeface="宋体" panose="02010600030101010101" pitchFamily="2" charset="-122"/>
                <a:ea typeface="宋体" panose="02010600030101010101" pitchFamily="2" charset="-122"/>
              </a:rPr>
              <a:t>CWRU</a:t>
            </a:r>
            <a:r>
              <a:rPr lang="zh-CN" altLang="en-US" sz="1800" dirty="0" smtClean="0">
                <a:solidFill>
                  <a:schemeClr val="tx2"/>
                </a:solidFill>
                <a:latin typeface="宋体" panose="02010600030101010101" pitchFamily="2" charset="-122"/>
                <a:ea typeface="宋体" panose="02010600030101010101" pitchFamily="2" charset="-122"/>
              </a:rPr>
              <a:t>、自己的数据的哪部分，</a:t>
            </a:r>
            <a:r>
              <a:rPr lang="zh-CN" altLang="en-US" sz="1800" dirty="0">
                <a:solidFill>
                  <a:schemeClr val="tx2"/>
                </a:solidFill>
                <a:latin typeface="宋体" panose="02010600030101010101" pitchFamily="2" charset="-122"/>
                <a:ea typeface="宋体" panose="02010600030101010101" pitchFamily="2" charset="-122"/>
              </a:rPr>
              <a:t>没有详细</a:t>
            </a:r>
            <a:r>
              <a:rPr lang="zh-CN" altLang="en-US" sz="1800" dirty="0" smtClean="0">
                <a:solidFill>
                  <a:schemeClr val="tx2"/>
                </a:solidFill>
                <a:latin typeface="宋体" panose="02010600030101010101" pitchFamily="2" charset="-122"/>
                <a:ea typeface="宋体" panose="02010600030101010101" pitchFamily="2" charset="-122"/>
              </a:rPr>
              <a:t>数据说明，故有一种迷糊的感觉；作者一起使用的是三个不同实验台的数据，证明了混合数据训练的模型的泛化能力、降噪能力更强，但是是否能够真正运用在复杂的工业环境，还有待考验；最后，从实验发现，虽然通过混合数据训练的</a:t>
            </a:r>
            <a:r>
              <a:rPr lang="en-US" altLang="zh-CN" sz="1800" dirty="0" smtClean="0">
                <a:solidFill>
                  <a:schemeClr val="tx2"/>
                </a:solidFill>
                <a:latin typeface="宋体" panose="02010600030101010101" pitchFamily="2" charset="-122"/>
                <a:ea typeface="宋体" panose="02010600030101010101" pitchFamily="2" charset="-122"/>
              </a:rPr>
              <a:t>CNN-LSTM</a:t>
            </a:r>
            <a:r>
              <a:rPr lang="zh-CN" altLang="en-US" sz="1800" dirty="0" smtClean="0">
                <a:solidFill>
                  <a:schemeClr val="tx2"/>
                </a:solidFill>
                <a:latin typeface="宋体" panose="02010600030101010101" pitchFamily="2" charset="-122"/>
                <a:ea typeface="宋体" panose="02010600030101010101" pitchFamily="2" charset="-122"/>
              </a:rPr>
              <a:t>模型比</a:t>
            </a:r>
            <a:r>
              <a:rPr lang="en-US" altLang="zh-CN" sz="1800" dirty="0" smtClean="0">
                <a:solidFill>
                  <a:schemeClr val="tx2"/>
                </a:solidFill>
                <a:latin typeface="宋体" panose="02010600030101010101" pitchFamily="2" charset="-122"/>
                <a:ea typeface="宋体" panose="02010600030101010101" pitchFamily="2" charset="-122"/>
              </a:rPr>
              <a:t>CNN</a:t>
            </a:r>
            <a:r>
              <a:rPr lang="zh-CN" altLang="en-US" sz="1800" dirty="0" smtClean="0">
                <a:solidFill>
                  <a:schemeClr val="tx2"/>
                </a:solidFill>
                <a:latin typeface="宋体" panose="02010600030101010101" pitchFamily="2" charset="-122"/>
                <a:ea typeface="宋体" panose="02010600030101010101" pitchFamily="2" charset="-122"/>
              </a:rPr>
              <a:t>、</a:t>
            </a:r>
            <a:r>
              <a:rPr lang="en-US" altLang="zh-CN" sz="1800" dirty="0" smtClean="0">
                <a:solidFill>
                  <a:schemeClr val="tx2"/>
                </a:solidFill>
                <a:latin typeface="宋体" panose="02010600030101010101" pitchFamily="2" charset="-122"/>
                <a:ea typeface="宋体" panose="02010600030101010101" pitchFamily="2" charset="-122"/>
              </a:rPr>
              <a:t>LSTM</a:t>
            </a:r>
            <a:r>
              <a:rPr lang="zh-CN" altLang="en-US" sz="1800" dirty="0" smtClean="0">
                <a:solidFill>
                  <a:schemeClr val="tx2"/>
                </a:solidFill>
                <a:latin typeface="宋体" panose="02010600030101010101" pitchFamily="2" charset="-122"/>
                <a:ea typeface="宋体" panose="02010600030101010101" pitchFamily="2" charset="-122"/>
              </a:rPr>
              <a:t>模型要好，但是</a:t>
            </a:r>
            <a:r>
              <a:rPr lang="en-US" altLang="zh-CN" sz="1800" dirty="0" smtClean="0">
                <a:solidFill>
                  <a:schemeClr val="tx2"/>
                </a:solidFill>
                <a:latin typeface="宋体" panose="02010600030101010101" pitchFamily="2" charset="-122"/>
                <a:ea typeface="宋体" panose="02010600030101010101" pitchFamily="2" charset="-122"/>
              </a:rPr>
              <a:t>CNN-LSTM</a:t>
            </a:r>
            <a:r>
              <a:rPr lang="zh-CN" altLang="en-US" sz="1800" dirty="0" smtClean="0">
                <a:solidFill>
                  <a:schemeClr val="tx2"/>
                </a:solidFill>
                <a:latin typeface="宋体" panose="02010600030101010101" pitchFamily="2" charset="-122"/>
                <a:ea typeface="宋体" panose="02010600030101010101" pitchFamily="2" charset="-122"/>
              </a:rPr>
              <a:t>模型准确率也不高，是因为混合的数据太少了吗，比如训练集：</a:t>
            </a:r>
            <a:r>
              <a:rPr lang="en-US" altLang="zh-CN" sz="1800" dirty="0" smtClean="0">
                <a:solidFill>
                  <a:schemeClr val="tx2"/>
                </a:solidFill>
                <a:latin typeface="宋体" panose="02010600030101010101" pitchFamily="2" charset="-122"/>
                <a:ea typeface="宋体" panose="02010600030101010101" pitchFamily="2" charset="-122"/>
              </a:rPr>
              <a:t>data1 + data2 + data3</a:t>
            </a:r>
            <a:r>
              <a:rPr lang="en-US" altLang="zh-CN" sz="1800" dirty="0">
                <a:solidFill>
                  <a:schemeClr val="tx2"/>
                </a:solidFill>
                <a:latin typeface="宋体" panose="02010600030101010101" pitchFamily="2" charset="-122"/>
                <a:ea typeface="宋体" panose="02010600030101010101" pitchFamily="2" charset="-122"/>
              </a:rPr>
              <a:t>(</a:t>
            </a:r>
            <a:r>
              <a:rPr lang="en-US" altLang="zh-CN" sz="1800" dirty="0" smtClean="0">
                <a:solidFill>
                  <a:schemeClr val="tx2"/>
                </a:solidFill>
                <a:latin typeface="宋体" panose="02010600030101010101" pitchFamily="2" charset="-122"/>
                <a:ea typeface="宋体" panose="02010600030101010101" pitchFamily="2" charset="-122"/>
              </a:rPr>
              <a:t>no fault</a:t>
            </a:r>
            <a:r>
              <a:rPr lang="en-US" altLang="zh-CN" sz="1800" dirty="0">
                <a:solidFill>
                  <a:schemeClr val="tx2"/>
                </a:solidFill>
                <a:latin typeface="宋体" panose="02010600030101010101" pitchFamily="2" charset="-122"/>
                <a:ea typeface="宋体" panose="02010600030101010101" pitchFamily="2" charset="-122"/>
              </a:rPr>
              <a:t>)</a:t>
            </a:r>
            <a:r>
              <a:rPr lang="zh-CN" altLang="en-US" sz="1800" dirty="0" smtClean="0">
                <a:solidFill>
                  <a:schemeClr val="tx2"/>
                </a:solidFill>
                <a:latin typeface="宋体" panose="02010600030101010101" pitchFamily="2" charset="-122"/>
                <a:ea typeface="宋体" panose="02010600030101010101" pitchFamily="2" charset="-122"/>
              </a:rPr>
              <a:t>，测试集‘</a:t>
            </a:r>
            <a:r>
              <a:rPr lang="en-US" altLang="zh-CN" sz="1800" dirty="0" smtClean="0">
                <a:solidFill>
                  <a:schemeClr val="tx2"/>
                </a:solidFill>
                <a:latin typeface="宋体" panose="02010600030101010101" pitchFamily="2" charset="-122"/>
                <a:ea typeface="宋体" panose="02010600030101010101" pitchFamily="2" charset="-122"/>
              </a:rPr>
              <a:t>data3</a:t>
            </a:r>
            <a:r>
              <a:rPr lang="zh-CN" altLang="en-US" sz="1800" dirty="0" smtClean="0">
                <a:solidFill>
                  <a:schemeClr val="tx2"/>
                </a:solidFill>
                <a:latin typeface="宋体" panose="02010600030101010101" pitchFamily="2" charset="-122"/>
                <a:ea typeface="宋体" panose="02010600030101010101" pitchFamily="2" charset="-122"/>
              </a:rPr>
              <a:t>’，因为</a:t>
            </a:r>
            <a:r>
              <a:rPr lang="en-US" altLang="zh-CN" sz="1800" dirty="0" smtClean="0">
                <a:solidFill>
                  <a:schemeClr val="tx2"/>
                </a:solidFill>
                <a:latin typeface="宋体" panose="02010600030101010101" pitchFamily="2" charset="-122"/>
                <a:ea typeface="宋体" panose="02010600030101010101" pitchFamily="2" charset="-122"/>
              </a:rPr>
              <a:t>data3</a:t>
            </a:r>
            <a:r>
              <a:rPr lang="en-US" altLang="zh-CN" sz="1800" dirty="0">
                <a:solidFill>
                  <a:schemeClr val="tx2"/>
                </a:solidFill>
                <a:latin typeface="宋体" panose="02010600030101010101" pitchFamily="2" charset="-122"/>
                <a:ea typeface="宋体" panose="02010600030101010101" pitchFamily="2" charset="-122"/>
              </a:rPr>
              <a:t>(</a:t>
            </a:r>
            <a:r>
              <a:rPr lang="en-US" altLang="zh-CN" sz="1800" dirty="0" smtClean="0">
                <a:solidFill>
                  <a:schemeClr val="tx2"/>
                </a:solidFill>
                <a:latin typeface="宋体" panose="02010600030101010101" pitchFamily="2" charset="-122"/>
                <a:ea typeface="宋体" panose="02010600030101010101" pitchFamily="2" charset="-122"/>
              </a:rPr>
              <a:t>no fault)</a:t>
            </a:r>
            <a:r>
              <a:rPr lang="zh-CN" altLang="en-US" sz="1800" dirty="0" smtClean="0">
                <a:solidFill>
                  <a:schemeClr val="tx2"/>
                </a:solidFill>
                <a:latin typeface="宋体" panose="02010600030101010101" pitchFamily="2" charset="-122"/>
                <a:ea typeface="宋体" panose="02010600030101010101" pitchFamily="2" charset="-122"/>
              </a:rPr>
              <a:t>太少了，还是什么其他原因呢？</a:t>
            </a:r>
            <a:endParaRPr lang="zh-CN" altLang="en-US" sz="1800" dirty="0">
              <a:solidFill>
                <a:schemeClr val="tx2"/>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974454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2063" y="534154"/>
            <a:ext cx="10074399" cy="5024674"/>
          </a:xfrm>
        </p:spPr>
        <p:txBody>
          <a:bodyPr/>
          <a:lstStyle/>
          <a:p>
            <a:pPr algn="l"/>
            <a:r>
              <a:rPr lang="en-US" altLang="zh-CN" sz="2800" dirty="0">
                <a:solidFill>
                  <a:schemeClr val="tx2"/>
                </a:solidFill>
              </a:rPr>
              <a:t>t</a:t>
            </a:r>
            <a:r>
              <a:rPr lang="en-US" altLang="zh-CN" sz="2800" dirty="0" smtClean="0">
                <a:solidFill>
                  <a:schemeClr val="tx2"/>
                </a:solidFill>
              </a:rPr>
              <a:t>itle</a:t>
            </a:r>
            <a:r>
              <a:rPr lang="zh-CN" altLang="en-US" sz="2800" dirty="0" smtClean="0">
                <a:solidFill>
                  <a:schemeClr val="tx2"/>
                </a:solidFill>
              </a:rPr>
              <a:t>：</a:t>
            </a:r>
            <a:r>
              <a:rPr lang="en-US" altLang="zh-CN" sz="2800" dirty="0">
                <a:solidFill>
                  <a:schemeClr val="tx2"/>
                </a:solidFill>
              </a:rPr>
              <a:t>Defect Diagnosis of Rolling Element Bearing using</a:t>
            </a:r>
            <a:br>
              <a:rPr lang="en-US" altLang="zh-CN" sz="2800" dirty="0">
                <a:solidFill>
                  <a:schemeClr val="tx2"/>
                </a:solidFill>
              </a:rPr>
            </a:br>
            <a:r>
              <a:rPr lang="en-US" altLang="zh-CN" sz="2800" dirty="0">
                <a:solidFill>
                  <a:schemeClr val="tx2"/>
                </a:solidFill>
              </a:rPr>
              <a:t>Deep Learning</a:t>
            </a:r>
            <a:r>
              <a:rPr lang="en-US" altLang="zh-CN" sz="2800" dirty="0" smtClean="0">
                <a:solidFill>
                  <a:schemeClr val="tx2"/>
                </a:solidFill>
              </a:rPr>
              <a:t/>
            </a:r>
            <a:br>
              <a:rPr lang="en-US" altLang="zh-CN" sz="2800" dirty="0" smtClean="0">
                <a:solidFill>
                  <a:schemeClr val="tx2"/>
                </a:solidFill>
              </a:rPr>
            </a:br>
            <a:r>
              <a:rPr lang="en-US" altLang="zh-CN" sz="2800" dirty="0">
                <a:solidFill>
                  <a:schemeClr val="tx2"/>
                </a:solidFill>
              </a:rPr>
              <a:t/>
            </a:r>
            <a:br>
              <a:rPr lang="en-US" altLang="zh-CN" sz="2800" dirty="0">
                <a:solidFill>
                  <a:schemeClr val="tx2"/>
                </a:solidFill>
              </a:rPr>
            </a:br>
            <a:r>
              <a:rPr lang="en-US" altLang="zh-CN" sz="2800" dirty="0" smtClean="0">
                <a:solidFill>
                  <a:schemeClr val="tx2"/>
                </a:solidFill>
              </a:rPr>
              <a:t>author</a:t>
            </a:r>
            <a:r>
              <a:rPr lang="zh-CN" altLang="en-US" sz="2800" dirty="0" smtClean="0">
                <a:solidFill>
                  <a:schemeClr val="tx2"/>
                </a:solidFill>
              </a:rPr>
              <a:t>：</a:t>
            </a:r>
            <a:r>
              <a:rPr lang="en-US" altLang="zh-CN" sz="2800" dirty="0" err="1">
                <a:solidFill>
                  <a:schemeClr val="tx2"/>
                </a:solidFill>
              </a:rPr>
              <a:t>Canan</a:t>
            </a:r>
            <a:r>
              <a:rPr lang="en-US" altLang="zh-CN" sz="2800" dirty="0">
                <a:solidFill>
                  <a:schemeClr val="tx2"/>
                </a:solidFill>
              </a:rPr>
              <a:t> Tastimur1, Mehmet Karakose2</a:t>
            </a:r>
            <a:r>
              <a:rPr lang="en-US" altLang="zh-CN" sz="2800" dirty="0" smtClean="0">
                <a:solidFill>
                  <a:schemeClr val="tx2"/>
                </a:solidFill>
              </a:rPr>
              <a:t/>
            </a:r>
            <a:br>
              <a:rPr lang="en-US" altLang="zh-CN" sz="2800" dirty="0" smtClean="0">
                <a:solidFill>
                  <a:schemeClr val="tx2"/>
                </a:solidFill>
              </a:rPr>
            </a:br>
            <a:r>
              <a:rPr lang="en-US" altLang="zh-CN" sz="2800" dirty="0" smtClean="0">
                <a:solidFill>
                  <a:schemeClr val="tx2"/>
                </a:solidFill>
              </a:rPr>
              <a:t/>
            </a:r>
            <a:br>
              <a:rPr lang="en-US" altLang="zh-CN" sz="2800" dirty="0" smtClean="0">
                <a:solidFill>
                  <a:schemeClr val="tx2"/>
                </a:solidFill>
              </a:rPr>
            </a:br>
            <a:r>
              <a:rPr lang="en-US" altLang="zh-CN" sz="2800" dirty="0" smtClean="0">
                <a:solidFill>
                  <a:schemeClr val="tx2"/>
                </a:solidFill>
              </a:rPr>
              <a:t>from</a:t>
            </a:r>
            <a:r>
              <a:rPr lang="zh-CN" altLang="en-US" sz="2800" dirty="0" smtClean="0">
                <a:solidFill>
                  <a:schemeClr val="tx2"/>
                </a:solidFill>
              </a:rPr>
              <a:t>：</a:t>
            </a:r>
            <a:r>
              <a:rPr lang="en-US" altLang="zh-CN" sz="2800" dirty="0" err="1">
                <a:solidFill>
                  <a:schemeClr val="tx2"/>
                </a:solidFill>
              </a:rPr>
              <a:t>Firat</a:t>
            </a:r>
            <a:r>
              <a:rPr lang="en-US" altLang="zh-CN" sz="2800" dirty="0">
                <a:solidFill>
                  <a:schemeClr val="tx2"/>
                </a:solidFill>
              </a:rPr>
              <a:t> University, Department of Computer Engineering, Elazig, Turkey</a:t>
            </a:r>
            <a:br>
              <a:rPr lang="en-US" altLang="zh-CN" sz="2800" dirty="0">
                <a:solidFill>
                  <a:schemeClr val="tx2"/>
                </a:solidFill>
              </a:rPr>
            </a:br>
            <a:r>
              <a:rPr lang="en-US" altLang="zh-CN" sz="2800" dirty="0" smtClean="0">
                <a:solidFill>
                  <a:schemeClr val="tx2"/>
                </a:solidFill>
              </a:rPr>
              <a:t/>
            </a:r>
            <a:br>
              <a:rPr lang="en-US" altLang="zh-CN" sz="2800" dirty="0" smtClean="0">
                <a:solidFill>
                  <a:schemeClr val="tx2"/>
                </a:solidFill>
              </a:rPr>
            </a:br>
            <a:r>
              <a:rPr lang="en-US" altLang="zh-CN" sz="2800" dirty="0" smtClean="0">
                <a:solidFill>
                  <a:schemeClr val="tx2"/>
                </a:solidFill>
              </a:rPr>
              <a:t>level</a:t>
            </a:r>
            <a:r>
              <a:rPr lang="zh-CN" altLang="en-US" sz="2800" dirty="0" smtClean="0">
                <a:solidFill>
                  <a:schemeClr val="tx2"/>
                </a:solidFill>
              </a:rPr>
              <a:t>：</a:t>
            </a:r>
            <a:r>
              <a:rPr lang="en-US" altLang="zh-CN" sz="2800" dirty="0">
                <a:solidFill>
                  <a:schemeClr val="tx2"/>
                </a:solidFill>
              </a:rPr>
              <a:t>2018 International Conference on Artificial Intelligence and Data Processing (IDAP)</a:t>
            </a:r>
            <a:r>
              <a:rPr lang="zh-CN" altLang="en-US" sz="2800" dirty="0" smtClean="0">
                <a:solidFill>
                  <a:schemeClr val="tx2"/>
                </a:solidFill>
              </a:rPr>
              <a:t>（</a:t>
            </a:r>
            <a:r>
              <a:rPr lang="en-US" altLang="zh-CN" sz="2800" dirty="0" smtClean="0">
                <a:solidFill>
                  <a:schemeClr val="tx2"/>
                </a:solidFill>
              </a:rPr>
              <a:t>EI</a:t>
            </a:r>
            <a:r>
              <a:rPr lang="zh-CN" altLang="en-US" sz="2800" dirty="0" smtClean="0">
                <a:solidFill>
                  <a:schemeClr val="tx2"/>
                </a:solidFill>
              </a:rPr>
              <a:t>会议）</a:t>
            </a:r>
            <a:r>
              <a:rPr lang="en-US" altLang="zh-CN" sz="2800" dirty="0" smtClean="0">
                <a:solidFill>
                  <a:schemeClr val="tx2"/>
                </a:solidFill>
              </a:rPr>
              <a:t/>
            </a:r>
            <a:br>
              <a:rPr lang="en-US" altLang="zh-CN" sz="2800" dirty="0" smtClean="0">
                <a:solidFill>
                  <a:schemeClr val="tx2"/>
                </a:solidFill>
              </a:rPr>
            </a:br>
            <a:endParaRPr lang="zh-CN" altLang="en-US" sz="2800" dirty="0">
              <a:solidFill>
                <a:schemeClr val="tx2"/>
              </a:solidFill>
            </a:endParaRPr>
          </a:p>
        </p:txBody>
      </p:sp>
    </p:spTree>
    <p:extLst>
      <p:ext uri="{BB962C8B-B14F-4D97-AF65-F5344CB8AC3E}">
        <p14:creationId xmlns:p14="http://schemas.microsoft.com/office/powerpoint/2010/main" val="39227416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07366" y="688063"/>
            <a:ext cx="8532578" cy="6038661"/>
          </a:xfrm>
        </p:spPr>
        <p:txBody>
          <a:bodyPr anchor="t"/>
          <a:lstStyle/>
          <a:p>
            <a:pPr algn="l"/>
            <a:r>
              <a:rPr lang="en-US" altLang="zh-CN" sz="1800" dirty="0">
                <a:solidFill>
                  <a:schemeClr val="tx2"/>
                </a:solidFill>
                <a:latin typeface="宋体" panose="02010600030101010101" pitchFamily="2" charset="-122"/>
                <a:ea typeface="宋体" panose="02010600030101010101" pitchFamily="2" charset="-122"/>
              </a:rPr>
              <a:t>CNN</a:t>
            </a:r>
            <a:r>
              <a:rPr lang="zh-CN" altLang="en-US" sz="1800" dirty="0">
                <a:solidFill>
                  <a:schemeClr val="tx2"/>
                </a:solidFill>
                <a:latin typeface="宋体" panose="02010600030101010101" pitchFamily="2" charset="-122"/>
                <a:ea typeface="宋体" panose="02010600030101010101" pitchFamily="2" charset="-122"/>
              </a:rPr>
              <a:t>模型被证明在图像识别领域十分优秀，所以作者</a:t>
            </a:r>
            <a:r>
              <a:rPr lang="zh-CN" altLang="en-US" sz="1800" dirty="0" smtClean="0">
                <a:solidFill>
                  <a:schemeClr val="tx2"/>
                </a:solidFill>
                <a:latin typeface="宋体" panose="02010600030101010101" pitchFamily="2" charset="-122"/>
                <a:ea typeface="宋体" panose="02010600030101010101" pitchFamily="2" charset="-122"/>
              </a:rPr>
              <a:t>使用了</a:t>
            </a:r>
            <a:r>
              <a:rPr lang="en-US" altLang="zh-CN" sz="1800" dirty="0" smtClean="0">
                <a:solidFill>
                  <a:schemeClr val="tx2"/>
                </a:solidFill>
                <a:latin typeface="宋体" panose="02010600030101010101" pitchFamily="2" charset="-122"/>
                <a:ea typeface="宋体" panose="02010600030101010101" pitchFamily="2" charset="-122"/>
              </a:rPr>
              <a:t>CNN</a:t>
            </a:r>
            <a:r>
              <a:rPr lang="zh-CN" altLang="en-US" sz="1800" dirty="0" smtClean="0">
                <a:solidFill>
                  <a:schemeClr val="tx2"/>
                </a:solidFill>
                <a:latin typeface="宋体" panose="02010600030101010101" pitchFamily="2" charset="-122"/>
                <a:ea typeface="宋体" panose="02010600030101010101" pitchFamily="2" charset="-122"/>
              </a:rPr>
              <a:t>模型，在</a:t>
            </a:r>
            <a:r>
              <a:rPr lang="en-US" altLang="zh-CN" sz="1800" dirty="0" smtClean="0">
                <a:solidFill>
                  <a:schemeClr val="tx2"/>
                </a:solidFill>
                <a:latin typeface="宋体" panose="02010600030101010101" pitchFamily="2" charset="-122"/>
                <a:ea typeface="宋体" panose="02010600030101010101" pitchFamily="2" charset="-122"/>
              </a:rPr>
              <a:t>CWRU</a:t>
            </a:r>
            <a:r>
              <a:rPr lang="zh-CN" altLang="en-US" sz="1800" dirty="0" smtClean="0">
                <a:solidFill>
                  <a:schemeClr val="tx2"/>
                </a:solidFill>
                <a:latin typeface="宋体" panose="02010600030101010101" pitchFamily="2" charset="-122"/>
                <a:ea typeface="宋体" panose="02010600030101010101" pitchFamily="2" charset="-122"/>
              </a:rPr>
              <a:t>的</a:t>
            </a:r>
            <a:r>
              <a:rPr lang="zh-CN" altLang="en-US" sz="1800" dirty="0">
                <a:solidFill>
                  <a:schemeClr val="tx2"/>
                </a:solidFill>
                <a:latin typeface="宋体" panose="02010600030101010101" pitchFamily="2" charset="-122"/>
                <a:ea typeface="宋体" panose="02010600030101010101" pitchFamily="2" charset="-122"/>
              </a:rPr>
              <a:t>三</a:t>
            </a:r>
            <a:r>
              <a:rPr lang="zh-CN" altLang="en-US" sz="1800" dirty="0" smtClean="0">
                <a:solidFill>
                  <a:schemeClr val="tx2"/>
                </a:solidFill>
                <a:latin typeface="宋体" panose="02010600030101010101" pitchFamily="2" charset="-122"/>
                <a:ea typeface="宋体" panose="02010600030101010101" pitchFamily="2" charset="-122"/>
              </a:rPr>
              <a:t>种故障数据 </a:t>
            </a:r>
            <a:r>
              <a:rPr lang="en-US" altLang="zh-CN" sz="1800" dirty="0" smtClean="0">
                <a:solidFill>
                  <a:schemeClr val="tx2"/>
                </a:solidFill>
                <a:latin typeface="宋体" panose="02010600030101010101" pitchFamily="2" charset="-122"/>
                <a:ea typeface="宋体" panose="02010600030101010101" pitchFamily="2" charset="-122"/>
              </a:rPr>
              <a:t>+ </a:t>
            </a:r>
            <a:r>
              <a:rPr lang="zh-CN" altLang="en-US" sz="1800" dirty="0" smtClean="0">
                <a:solidFill>
                  <a:schemeClr val="tx2"/>
                </a:solidFill>
                <a:latin typeface="宋体" panose="02010600030101010101" pitchFamily="2" charset="-122"/>
                <a:ea typeface="宋体" panose="02010600030101010101" pitchFamily="2" charset="-122"/>
              </a:rPr>
              <a:t>一种正常数据中进行了实验，并且实验的结果召回率、精确度、特异性等等都达到了</a:t>
            </a:r>
            <a:r>
              <a:rPr lang="en-US" altLang="zh-CN" sz="1800" dirty="0" smtClean="0">
                <a:solidFill>
                  <a:schemeClr val="tx2"/>
                </a:solidFill>
                <a:latin typeface="宋体" panose="02010600030101010101" pitchFamily="2" charset="-122"/>
                <a:ea typeface="宋体" panose="02010600030101010101" pitchFamily="2" charset="-122"/>
              </a:rPr>
              <a:t>100%</a:t>
            </a:r>
            <a:r>
              <a:rPr lang="zh-CN" altLang="en-US" sz="1800" dirty="0" smtClean="0">
                <a:solidFill>
                  <a:schemeClr val="tx2"/>
                </a:solidFill>
                <a:latin typeface="宋体" panose="02010600030101010101" pitchFamily="2" charset="-122"/>
                <a:ea typeface="宋体" panose="02010600030101010101" pitchFamily="2" charset="-122"/>
              </a:rPr>
              <a:t>。</a:t>
            </a:r>
            <a:r>
              <a:rPr lang="en-US" altLang="zh-CN" sz="1800" dirty="0" smtClean="0">
                <a:solidFill>
                  <a:schemeClr val="tx2"/>
                </a:solidFill>
                <a:latin typeface="宋体" panose="02010600030101010101" pitchFamily="2" charset="-122"/>
                <a:ea typeface="宋体" panose="02010600030101010101" pitchFamily="2" charset="-122"/>
              </a:rPr>
              <a:t/>
            </a:r>
            <a:br>
              <a:rPr lang="en-US" altLang="zh-CN" sz="1800" dirty="0" smtClean="0">
                <a:solidFill>
                  <a:schemeClr val="tx2"/>
                </a:solidFill>
                <a:latin typeface="宋体" panose="02010600030101010101" pitchFamily="2" charset="-122"/>
                <a:ea typeface="宋体" panose="02010600030101010101" pitchFamily="2" charset="-122"/>
              </a:rPr>
            </a:br>
            <a:r>
              <a:rPr lang="en-US" altLang="zh-CN" sz="1800" dirty="0">
                <a:solidFill>
                  <a:schemeClr val="tx2"/>
                </a:solidFill>
                <a:latin typeface="宋体" panose="02010600030101010101" pitchFamily="2" charset="-122"/>
                <a:ea typeface="宋体" panose="02010600030101010101" pitchFamily="2" charset="-122"/>
              </a:rPr>
              <a:t/>
            </a:r>
            <a:br>
              <a:rPr lang="en-US" altLang="zh-CN" sz="1800" dirty="0">
                <a:solidFill>
                  <a:schemeClr val="tx2"/>
                </a:solidFill>
                <a:latin typeface="宋体" panose="02010600030101010101" pitchFamily="2" charset="-122"/>
                <a:ea typeface="宋体" panose="02010600030101010101" pitchFamily="2" charset="-122"/>
              </a:rPr>
            </a:br>
            <a:r>
              <a:rPr lang="en-US" altLang="zh-CN" sz="1800" dirty="0" smtClean="0">
                <a:solidFill>
                  <a:schemeClr val="tx2"/>
                </a:solidFill>
                <a:latin typeface="宋体" panose="02010600030101010101" pitchFamily="2" charset="-122"/>
                <a:ea typeface="宋体" panose="02010600030101010101" pitchFamily="2" charset="-122"/>
              </a:rPr>
              <a:t/>
            </a:r>
            <a:br>
              <a:rPr lang="en-US" altLang="zh-CN" sz="1800" dirty="0" smtClean="0">
                <a:solidFill>
                  <a:schemeClr val="tx2"/>
                </a:solidFill>
                <a:latin typeface="宋体" panose="02010600030101010101" pitchFamily="2" charset="-122"/>
                <a:ea typeface="宋体" panose="02010600030101010101" pitchFamily="2" charset="-122"/>
              </a:rPr>
            </a:br>
            <a:r>
              <a:rPr lang="zh-CN" altLang="en-US" sz="1800" dirty="0" smtClean="0">
                <a:solidFill>
                  <a:schemeClr val="tx2"/>
                </a:solidFill>
                <a:latin typeface="宋体" panose="02010600030101010101" pitchFamily="2" charset="-122"/>
                <a:ea typeface="宋体" panose="02010600030101010101" pitchFamily="2" charset="-122"/>
              </a:rPr>
              <a:t>作者的贡献：这是和</a:t>
            </a:r>
            <a:r>
              <a:rPr lang="en-US" altLang="zh-CN" sz="1800" dirty="0" smtClean="0">
                <a:solidFill>
                  <a:schemeClr val="tx2"/>
                </a:solidFill>
                <a:latin typeface="宋体" panose="02010600030101010101" pitchFamily="2" charset="-122"/>
                <a:ea typeface="宋体" panose="02010600030101010101" pitchFamily="2" charset="-122"/>
              </a:rPr>
              <a:t>PPT</a:t>
            </a:r>
            <a:r>
              <a:rPr lang="zh-CN" altLang="en-US" sz="1800" dirty="0" smtClean="0">
                <a:solidFill>
                  <a:schemeClr val="tx2"/>
                </a:solidFill>
                <a:latin typeface="宋体" panose="02010600030101010101" pitchFamily="2" charset="-122"/>
                <a:ea typeface="宋体" panose="02010600030101010101" pitchFamily="2" charset="-122"/>
              </a:rPr>
              <a:t>第三页</a:t>
            </a:r>
            <a:r>
              <a:rPr lang="en-US" altLang="zh-CN" sz="1800" dirty="0">
                <a:solidFill>
                  <a:schemeClr val="tx2"/>
                </a:solidFill>
              </a:rPr>
              <a:t>Rolling element bearing fault diagnosis using convolutional neural network and vibration </a:t>
            </a:r>
            <a:r>
              <a:rPr lang="en-US" altLang="zh-CN" sz="1800" dirty="0" smtClean="0">
                <a:solidFill>
                  <a:schemeClr val="tx2"/>
                </a:solidFill>
              </a:rPr>
              <a:t>image</a:t>
            </a:r>
            <a:r>
              <a:rPr lang="zh-CN" altLang="en-US" sz="1800" dirty="0" smtClean="0">
                <a:solidFill>
                  <a:schemeClr val="tx2"/>
                </a:solidFill>
                <a:latin typeface="宋体" panose="02010600030101010101" pitchFamily="2" charset="-122"/>
                <a:ea typeface="宋体" panose="02010600030101010101" pitchFamily="2" charset="-122"/>
              </a:rPr>
              <a:t>论文一样的思想，都是通过将初始振动信号数据转为二维的图像数据，然后使用</a:t>
            </a:r>
            <a:r>
              <a:rPr lang="en-US" altLang="zh-CN" sz="1800" dirty="0" smtClean="0">
                <a:solidFill>
                  <a:schemeClr val="tx2"/>
                </a:solidFill>
                <a:latin typeface="宋体" panose="02010600030101010101" pitchFamily="2" charset="-122"/>
                <a:ea typeface="宋体" panose="02010600030101010101" pitchFamily="2" charset="-122"/>
              </a:rPr>
              <a:t>CNN</a:t>
            </a:r>
            <a:r>
              <a:rPr lang="zh-CN" altLang="en-US" sz="1800" dirty="0" smtClean="0">
                <a:solidFill>
                  <a:schemeClr val="tx2"/>
                </a:solidFill>
                <a:latin typeface="宋体" panose="02010600030101010101" pitchFamily="2" charset="-122"/>
                <a:ea typeface="宋体" panose="02010600030101010101" pitchFamily="2" charset="-122"/>
              </a:rPr>
              <a:t>模型，但是此篇论文将初始振动信号数据转图像的形式更加的“暴力”，它是直接使用</a:t>
            </a:r>
            <a:r>
              <a:rPr lang="en-US" altLang="zh-CN" sz="1800" dirty="0" err="1" smtClean="0">
                <a:solidFill>
                  <a:schemeClr val="tx2"/>
                </a:solidFill>
                <a:latin typeface="宋体" panose="02010600030101010101" pitchFamily="2" charset="-122"/>
                <a:ea typeface="宋体" panose="02010600030101010101" pitchFamily="2" charset="-122"/>
              </a:rPr>
              <a:t>matlib</a:t>
            </a:r>
            <a:r>
              <a:rPr lang="zh-CN" altLang="en-US" sz="1800" dirty="0" smtClean="0">
                <a:solidFill>
                  <a:schemeClr val="tx2"/>
                </a:solidFill>
                <a:latin typeface="宋体" panose="02010600030101010101" pitchFamily="2" charset="-122"/>
                <a:ea typeface="宋体" panose="02010600030101010101" pitchFamily="2" charset="-122"/>
              </a:rPr>
              <a:t>画出图像，然后对图像进行分割，来创建图片训练库，并且训练的</a:t>
            </a:r>
            <a:r>
              <a:rPr lang="en-US" altLang="zh-CN" sz="1800" dirty="0" smtClean="0">
                <a:solidFill>
                  <a:schemeClr val="tx2"/>
                </a:solidFill>
                <a:latin typeface="宋体" panose="02010600030101010101" pitchFamily="2" charset="-122"/>
                <a:ea typeface="宋体" panose="02010600030101010101" pitchFamily="2" charset="-122"/>
              </a:rPr>
              <a:t>CNN</a:t>
            </a:r>
            <a:r>
              <a:rPr lang="zh-CN" altLang="en-US" sz="1800" dirty="0" smtClean="0">
                <a:solidFill>
                  <a:schemeClr val="tx2"/>
                </a:solidFill>
                <a:latin typeface="宋体" panose="02010600030101010101" pitchFamily="2" charset="-122"/>
                <a:ea typeface="宋体" panose="02010600030101010101" pitchFamily="2" charset="-122"/>
              </a:rPr>
              <a:t>模型十分优秀。</a:t>
            </a:r>
            <a:r>
              <a:rPr lang="en-US" altLang="zh-CN" sz="1800" dirty="0" smtClean="0">
                <a:solidFill>
                  <a:schemeClr val="tx2"/>
                </a:solidFill>
                <a:latin typeface="宋体" panose="02010600030101010101" pitchFamily="2" charset="-122"/>
                <a:ea typeface="宋体" panose="02010600030101010101" pitchFamily="2" charset="-122"/>
              </a:rPr>
              <a:t/>
            </a:r>
            <a:br>
              <a:rPr lang="en-US" altLang="zh-CN" sz="1800" dirty="0" smtClean="0">
                <a:solidFill>
                  <a:schemeClr val="tx2"/>
                </a:solidFill>
                <a:latin typeface="宋体" panose="02010600030101010101" pitchFamily="2" charset="-122"/>
                <a:ea typeface="宋体" panose="02010600030101010101" pitchFamily="2" charset="-122"/>
              </a:rPr>
            </a:br>
            <a:r>
              <a:rPr lang="en-US" altLang="zh-CN" sz="1800" dirty="0" smtClean="0">
                <a:solidFill>
                  <a:schemeClr val="tx2"/>
                </a:solidFill>
                <a:latin typeface="宋体" panose="02010600030101010101" pitchFamily="2" charset="-122"/>
                <a:ea typeface="宋体" panose="02010600030101010101" pitchFamily="2" charset="-122"/>
              </a:rPr>
              <a:t/>
            </a:r>
            <a:br>
              <a:rPr lang="en-US" altLang="zh-CN" sz="1800" dirty="0" smtClean="0">
                <a:solidFill>
                  <a:schemeClr val="tx2"/>
                </a:solidFill>
                <a:latin typeface="宋体" panose="02010600030101010101" pitchFamily="2" charset="-122"/>
                <a:ea typeface="宋体" panose="02010600030101010101" pitchFamily="2" charset="-122"/>
              </a:rPr>
            </a:br>
            <a:r>
              <a:rPr lang="en-US" altLang="zh-CN" sz="1800" dirty="0" smtClean="0">
                <a:solidFill>
                  <a:schemeClr val="tx2"/>
                </a:solidFill>
                <a:latin typeface="宋体" panose="02010600030101010101" pitchFamily="2" charset="-122"/>
                <a:ea typeface="宋体" panose="02010600030101010101" pitchFamily="2" charset="-122"/>
              </a:rPr>
              <a:t/>
            </a:r>
            <a:br>
              <a:rPr lang="en-US" altLang="zh-CN" sz="1800" dirty="0" smtClean="0">
                <a:solidFill>
                  <a:schemeClr val="tx2"/>
                </a:solidFill>
                <a:latin typeface="宋体" panose="02010600030101010101" pitchFamily="2" charset="-122"/>
                <a:ea typeface="宋体" panose="02010600030101010101" pitchFamily="2" charset="-122"/>
              </a:rPr>
            </a:br>
            <a:r>
              <a:rPr lang="en-US" altLang="zh-CN" sz="1800" dirty="0" smtClean="0">
                <a:solidFill>
                  <a:schemeClr val="tx2"/>
                </a:solidFill>
                <a:latin typeface="宋体" panose="02010600030101010101" pitchFamily="2" charset="-122"/>
                <a:ea typeface="宋体" panose="02010600030101010101" pitchFamily="2" charset="-122"/>
              </a:rPr>
              <a:t/>
            </a:r>
            <a:br>
              <a:rPr lang="en-US" altLang="zh-CN" sz="1800" dirty="0" smtClean="0">
                <a:solidFill>
                  <a:schemeClr val="tx2"/>
                </a:solidFill>
                <a:latin typeface="宋体" panose="02010600030101010101" pitchFamily="2" charset="-122"/>
                <a:ea typeface="宋体" panose="02010600030101010101" pitchFamily="2" charset="-122"/>
              </a:rPr>
            </a:br>
            <a:r>
              <a:rPr lang="en-US" altLang="zh-CN" sz="1800" dirty="0">
                <a:solidFill>
                  <a:schemeClr val="tx2"/>
                </a:solidFill>
                <a:latin typeface="宋体" panose="02010600030101010101" pitchFamily="2" charset="-122"/>
                <a:ea typeface="宋体" panose="02010600030101010101" pitchFamily="2" charset="-122"/>
              </a:rPr>
              <a:t/>
            </a:r>
            <a:br>
              <a:rPr lang="en-US" altLang="zh-CN" sz="1800" dirty="0">
                <a:solidFill>
                  <a:schemeClr val="tx2"/>
                </a:solidFill>
                <a:latin typeface="宋体" panose="02010600030101010101" pitchFamily="2" charset="-122"/>
                <a:ea typeface="宋体" panose="02010600030101010101" pitchFamily="2" charset="-122"/>
              </a:rPr>
            </a:br>
            <a:r>
              <a:rPr lang="zh-CN" altLang="en-US" sz="1800" dirty="0" smtClean="0">
                <a:solidFill>
                  <a:schemeClr val="tx2"/>
                </a:solidFill>
                <a:latin typeface="宋体" panose="02010600030101010101" pitchFamily="2" charset="-122"/>
                <a:ea typeface="宋体" panose="02010600030101010101" pitchFamily="2" charset="-122"/>
              </a:rPr>
              <a:t>不足：将初始的振动信号数据，利用</a:t>
            </a:r>
            <a:r>
              <a:rPr lang="en-US" altLang="zh-CN" sz="1800" dirty="0" err="1" smtClean="0">
                <a:solidFill>
                  <a:schemeClr val="tx2"/>
                </a:solidFill>
                <a:latin typeface="宋体" panose="02010600030101010101" pitchFamily="2" charset="-122"/>
                <a:ea typeface="宋体" panose="02010600030101010101" pitchFamily="2" charset="-122"/>
              </a:rPr>
              <a:t>matlib</a:t>
            </a:r>
            <a:r>
              <a:rPr lang="zh-CN" altLang="en-US" sz="1800" dirty="0" smtClean="0">
                <a:solidFill>
                  <a:schemeClr val="tx2"/>
                </a:solidFill>
                <a:latin typeface="宋体" panose="02010600030101010101" pitchFamily="2" charset="-122"/>
                <a:ea typeface="宋体" panose="02010600030101010101" pitchFamily="2" charset="-122"/>
              </a:rPr>
              <a:t>画出图像，然后对图像进行分割来创建图片训练库，是否会破坏初始振动信号数据的原始意义，使用分割的图像进行训练是否是可解释的？虽然它的准确率很高。</a:t>
            </a:r>
            <a:endParaRPr lang="zh-CN" altLang="en-US" sz="1800" dirty="0">
              <a:solidFill>
                <a:schemeClr val="tx2"/>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8172180"/>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239</TotalTime>
  <Words>328</Words>
  <Application>Microsoft Office PowerPoint</Application>
  <PresentationFormat>宽屏</PresentationFormat>
  <Paragraphs>18</Paragraphs>
  <Slides>9</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方正姚体</vt:lpstr>
      <vt:lpstr>华文新魏</vt:lpstr>
      <vt:lpstr>宋体</vt:lpstr>
      <vt:lpstr>Arial</vt:lpstr>
      <vt:lpstr>Calibri</vt:lpstr>
      <vt:lpstr>Trebuchet MS</vt:lpstr>
      <vt:lpstr>Wingdings 3</vt:lpstr>
      <vt:lpstr>平面</vt:lpstr>
      <vt:lpstr>title：An Improved Bearing Fault Diagnosis Method using One-Dimensional CNN and LSTM  author：Honghu Pan − Xingxi He*  from：Chongqing University, The State Key Laboratory of Mechanical Transmissions, China  level：Strojniški vestnik - Journal of Mechanical Engineering （SCI 4）   IF：1.139</vt:lpstr>
      <vt:lpstr>提出了一种新的模型CNN-LSTM用于轴承的故障诊断，结合了CNN和LSTM的优点，不需要手动的提取特征，并且在测试集中达到了99%的准确率；它的训练速度比CNN、LSTM模型更快；比DNN模型鲁棒性更强，能够有效的防止过拟合。   CNN-LSTM：对输入数据进行特殊处理（处理的很好），增加了时间维度（振动信号数据本来就具有时间属性），通过CNN模型对数据进行一维卷积操作，将CNN模型的输出作为LSTM模型的输入，CNN-LSTM堆叠的模型有效的结合了CNN和LSTM各自的优势，通过实验，证明了此模型比传统的深度学习模型、传统的机器学习故障诊断的准确率更高。   不足：仍停留在实验环境上，不能真正应用于实际。一个是因为使用的数据为CWRU，此数据集适合做故障分类，而不适合做故障预测，另一个原因是CWRU数据太“干净”了，而真正的工业环境下，数据必然存在很多噪声，那么此模型是否还能这么好的工作呢？ </vt:lpstr>
      <vt:lpstr>title：Rolling element bearing fault diagnosis using convolutional neural network and vibration image  author：Duy-Tang Hoang a, Hee-Jun Kang b,  from：School of Electrical Engineering, University of Ulsan, Ulsan, South Korea  level：Cognitive Systems Research（SCI 4）  IF：1.384 </vt:lpstr>
      <vt:lpstr>提出了一种新的模型VI-CNN用于轴承的故障诊断，将振动信号直接作为神经网络的输入，所以它不需要人工提取特征；   VI-CNN：它是基于二维形式的振动数据进行卷积的，也被称为振动图像，因为CNN模型被证明在图像识别领域有较高的准确率，而图像本质上也是二维形式的数据。通过实验证明，VI-CNN模型达到了100%的准确率；同时，VI-CNN模型在不同电机负载时，它不需要重新训练模型，也有98%-99%的准确率，比其他模型要好；最后，实验还证明了在嘈杂环境下VI-CNN也有很好的诊断准确率（容忍噪声的能力），所以此模型的鲁棒性较强。   不足：将原始的振动信号转为振动图像，作者使用的是数据归一化前后的幅度，如400个点可以转换为20*20的振动图像（为什么选择20*20？），图像的像素值即幅度，那么是不是还有其他的方法将振动信号转为振动图像呢？ 作者使用的数据为CWRU实验数据，在工业环境中，是不存在如此‘干净’的实验数据的，故作者对CWRU数据添加了一种高斯白噪声，那么添加了高斯白噪声的数据与真实工业环境下的数据相比，有什么异同？ 选择合适的超参数也是故障诊断的一项挑战。   </vt:lpstr>
      <vt:lpstr>1、目前故障诊断中，关于时间序列的数据稀少，所以关于故障预测方面的研究很少，从CWRU数据集可以发现，它的轴承数据大约1s就有上万个数据点，而要使轴承设备在正常使用的过程中发生故障，那么产生的数据量是巨大的，所以神经网络学习的代价也会很大。  2、CNN有不同的卷积方式，上面两篇论文分别介绍了一维卷积和二维卷积，通过前两篇论文发现，其实每篇论文模型的网络结构并不难，不过即使是简单的模型它的准确率也达到了99%以上。那么再对模型进行优化是否还有意义?  3、如何让理论应用于真正的工厂环境？ </vt:lpstr>
      <vt:lpstr>title：Rolling Bearing Diagnosis Based on CNN-LSTM and Various Condition Dataset  author：Osamu Yoshimatsu1, Yoshihiro Satou2  from：Core Technology R&amp;D Center, NSK Ltd., Fujisawa, Kanagawa  level：annual conference of the prognostics and health management society（EI会议） </vt:lpstr>
      <vt:lpstr>作者设计了一种模型CNN-LSTM，将CNN与LSTM结合的思想已经在工具的磨损状况预测中被证明有很好的效果。本文章的重点是在方法上，而不是在模型上。   作者的主要贡献在于，其一，将不同实验环境下的数据进行混合，作为训练数据，证明了CNN-LSTM模型在此种训练数据训练下，它的泛化能力比单一实验环境下更强；其二证明了通过此种训练数据得到的CNN-LSTM模型，它对噪声的容忍能力比CNN、LSTM的效果更好（预测准确率更高），也就是它可能更适合复杂的工业环境。   不足：模型预测的任务是一个二分类任务，即诊断轴承是否发生故障，而模型没有对是发生何种故障，发生故障的位置进行预测；作者使用的数据一部分是使用广泛的CWRU，一部分是自己公司实验平台得到的数据，但是具体使用CWRU、自己的数据的哪部分，没有详细数据说明，故有一种迷糊的感觉；作者一起使用的是三个不同实验台的数据，证明了混合数据训练的模型的泛化能力、降噪能力更强，但是是否能够真正运用在复杂的工业环境，还有待考验；最后，从实验发现，虽然通过混合数据训练的CNN-LSTM模型比CNN、LSTM模型要好，但是CNN-LSTM模型准确率也不高，是因为混合的数据太少了吗，比如训练集：data1 + data2 + data3(no fault)，测试集‘data3’，因为data3(no fault)太少了，还是什么其他原因呢？</vt:lpstr>
      <vt:lpstr>title：Defect Diagnosis of Rolling Element Bearing using Deep Learning  author：Canan Tastimur1, Mehmet Karakose2  from：Firat University, Department of Computer Engineering, Elazig, Turkey  level：2018 International Conference on Artificial Intelligence and Data Processing (IDAP)（EI会议） </vt:lpstr>
      <vt:lpstr>CNN模型被证明在图像识别领域十分优秀，所以作者使用了CNN模型，在CWRU的三种故障数据 + 一种正常数据中进行了实验，并且实验的结果召回率、精确度、特异性等等都达到了100%。   作者的贡献：这是和PPT第三页Rolling element bearing fault diagnosis using convolutional neural network and vibration image论文一样的思想，都是通过将初始振动信号数据转为二维的图像数据，然后使用CNN模型，但是此篇论文将初始振动信号数据转图像的形式更加的“暴力”，它是直接使用matlib画出图像，然后对图像进行分割，来创建图片训练库，并且训练的CNN模型十分优秀。     不足：将初始的振动信号数据，利用matlib画出图像，然后对图像进行分割来创建图片训练库，是否会破坏初始振动信号数据的原始意义，使用分割的图像进行训练是否是可解释的？虽然它的准确率很高。</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157</cp:revision>
  <dcterms:created xsi:type="dcterms:W3CDTF">2019-09-20T05:56:02Z</dcterms:created>
  <dcterms:modified xsi:type="dcterms:W3CDTF">2019-09-21T11:34:23Z</dcterms:modified>
</cp:coreProperties>
</file>